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FCDF-386E-482F-8AD2-B33F250734ED}" type="datetimeFigureOut">
              <a:rPr lang="ko-KR" altLang="en-US" smtClean="0"/>
              <a:t>2014-04-03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1ECD-A56A-45E3-ADB0-A47A73157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4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FCDF-386E-482F-8AD2-B33F250734ED}" type="datetimeFigureOut">
              <a:rPr lang="ko-KR" altLang="en-US" smtClean="0"/>
              <a:t>2014-04-03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1ECD-A56A-45E3-ADB0-A47A73157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83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FCDF-386E-482F-8AD2-B33F250734ED}" type="datetimeFigureOut">
              <a:rPr lang="ko-KR" altLang="en-US" smtClean="0"/>
              <a:t>2014-04-03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1ECD-A56A-45E3-ADB0-A47A73157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60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FCDF-386E-482F-8AD2-B33F250734ED}" type="datetimeFigureOut">
              <a:rPr lang="ko-KR" altLang="en-US" smtClean="0"/>
              <a:t>2014-04-03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1ECD-A56A-45E3-ADB0-A47A73157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17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FCDF-386E-482F-8AD2-B33F250734ED}" type="datetimeFigureOut">
              <a:rPr lang="ko-KR" altLang="en-US" smtClean="0"/>
              <a:t>2014-04-03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1ECD-A56A-45E3-ADB0-A47A73157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36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FCDF-386E-482F-8AD2-B33F250734ED}" type="datetimeFigureOut">
              <a:rPr lang="ko-KR" altLang="en-US" smtClean="0"/>
              <a:t>2014-04-03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1ECD-A56A-45E3-ADB0-A47A73157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09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FCDF-386E-482F-8AD2-B33F250734ED}" type="datetimeFigureOut">
              <a:rPr lang="ko-KR" altLang="en-US" smtClean="0"/>
              <a:t>2014-04-03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1ECD-A56A-45E3-ADB0-A47A73157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79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FCDF-386E-482F-8AD2-B33F250734ED}" type="datetimeFigureOut">
              <a:rPr lang="ko-KR" altLang="en-US" smtClean="0"/>
              <a:t>2014-04-03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1ECD-A56A-45E3-ADB0-A47A73157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51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FCDF-386E-482F-8AD2-B33F250734ED}" type="datetimeFigureOut">
              <a:rPr lang="ko-KR" altLang="en-US" smtClean="0"/>
              <a:t>2014-04-03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1ECD-A56A-45E3-ADB0-A47A73157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54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FCDF-386E-482F-8AD2-B33F250734ED}" type="datetimeFigureOut">
              <a:rPr lang="ko-KR" altLang="en-US" smtClean="0"/>
              <a:t>2014-04-03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1ECD-A56A-45E3-ADB0-A47A73157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6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FCDF-386E-482F-8AD2-B33F250734ED}" type="datetimeFigureOut">
              <a:rPr lang="ko-KR" altLang="en-US" smtClean="0"/>
              <a:t>2014-04-03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1ECD-A56A-45E3-ADB0-A47A73157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56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BFCDF-386E-482F-8AD2-B33F250734ED}" type="datetimeFigureOut">
              <a:rPr lang="ko-KR" altLang="en-US" smtClean="0"/>
              <a:t>2014-04-03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C1ECD-A56A-45E3-ADB0-A47A73157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34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3. </a:t>
            </a:r>
            <a:r>
              <a:rPr lang="ko-KR" altLang="en-US" sz="2800" dirty="0"/>
              <a:t>문학이라는 제도</a:t>
            </a:r>
            <a:r>
              <a:rPr lang="en-US" altLang="ko-KR" sz="2800" dirty="0"/>
              <a:t>/ </a:t>
            </a:r>
            <a:r>
              <a:rPr lang="ko-KR" altLang="en-US" sz="2800" dirty="0"/>
              <a:t>제도로서의 </a:t>
            </a:r>
            <a:r>
              <a:rPr lang="ko-KR" altLang="en-US" sz="2800" dirty="0" smtClean="0"/>
              <a:t>문학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ko-KR" altLang="ko-KR" sz="2400" dirty="0" smtClean="0">
                <a:latin typeface="맑은 고딕"/>
                <a:ea typeface="맑은 고딕"/>
              </a:rPr>
              <a:t>◎</a:t>
            </a:r>
            <a:r>
              <a:rPr lang="en-US" altLang="ko-KR" sz="2400" dirty="0" smtClean="0">
                <a:latin typeface="맑은 고딕"/>
                <a:ea typeface="맑은 고딕"/>
              </a:rPr>
              <a:t> </a:t>
            </a:r>
            <a:r>
              <a:rPr lang="ko-KR" altLang="en-US" sz="2400" dirty="0" smtClean="0">
                <a:latin typeface="맑은 고딕"/>
                <a:ea typeface="맑은 고딕"/>
              </a:rPr>
              <a:t>관련 문건</a:t>
            </a:r>
            <a:endParaRPr lang="en-US" altLang="ko-KR" sz="2400" dirty="0" smtClean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sz="2400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맑은 고딕"/>
                <a:ea typeface="맑은 고딕"/>
              </a:rPr>
              <a:t>김인환 외 편</a:t>
            </a:r>
            <a:r>
              <a:rPr lang="en-US" altLang="ko-KR" sz="2400" dirty="0" smtClean="0">
                <a:latin typeface="맑은 고딕"/>
                <a:ea typeface="맑은 고딕"/>
              </a:rPr>
              <a:t>, 『</a:t>
            </a:r>
            <a:r>
              <a:rPr lang="ko-KR" altLang="en-US" sz="2400" dirty="0" smtClean="0">
                <a:latin typeface="맑은 고딕"/>
                <a:ea typeface="맑은 고딕"/>
              </a:rPr>
              <a:t>문학의 새로운 이해</a:t>
            </a:r>
            <a:r>
              <a:rPr lang="en-US" altLang="ko-KR" sz="2400" dirty="0" smtClean="0">
                <a:latin typeface="맑은 고딕"/>
                <a:ea typeface="맑은 고딕"/>
              </a:rPr>
              <a:t>』 </a:t>
            </a:r>
            <a:r>
              <a:rPr lang="ko-KR" altLang="en-US" sz="2400" dirty="0" smtClean="0">
                <a:latin typeface="맑은 고딕"/>
                <a:ea typeface="맑은 고딕"/>
              </a:rPr>
              <a:t>중</a:t>
            </a:r>
            <a:endParaRPr lang="en-US" altLang="ko-KR" sz="2400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맑은 고딕"/>
                <a:ea typeface="맑은 고딕"/>
              </a:rPr>
              <a:t> </a:t>
            </a:r>
          </a:p>
          <a:p>
            <a:pPr marL="0" indent="0">
              <a:buNone/>
            </a:pPr>
            <a:r>
              <a:rPr lang="ko-KR" altLang="en-US" sz="2400" dirty="0" smtClean="0">
                <a:latin typeface="맑은 고딕"/>
                <a:ea typeface="맑은 고딕"/>
              </a:rPr>
              <a:t>현택수</a:t>
            </a:r>
            <a:r>
              <a:rPr lang="en-US" altLang="ko-KR" sz="2400" dirty="0" smtClean="0">
                <a:latin typeface="맑은 고딕"/>
                <a:ea typeface="맑은 고딕"/>
              </a:rPr>
              <a:t>, </a:t>
            </a:r>
            <a:r>
              <a:rPr lang="ko-KR" altLang="en-US" sz="2400" dirty="0" smtClean="0">
                <a:latin typeface="맑은 고딕"/>
                <a:ea typeface="맑은 고딕"/>
              </a:rPr>
              <a:t>「문학 생산의 장」</a:t>
            </a:r>
            <a:endParaRPr lang="en-US" altLang="ko-KR" sz="2400" dirty="0" smtClean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ko-KR" altLang="en-US" sz="2400" dirty="0" err="1" smtClean="0">
                <a:latin typeface="맑은 고딕"/>
                <a:ea typeface="맑은 고딕"/>
              </a:rPr>
              <a:t>움베르토</a:t>
            </a:r>
            <a:r>
              <a:rPr lang="ko-KR" altLang="en-US" sz="2400" dirty="0" smtClean="0">
                <a:latin typeface="맑은 고딕"/>
                <a:ea typeface="맑은 고딕"/>
              </a:rPr>
              <a:t> 에코</a:t>
            </a:r>
            <a:r>
              <a:rPr lang="en-US" altLang="ko-KR" sz="2400" dirty="0" smtClean="0">
                <a:latin typeface="맑은 고딕"/>
                <a:ea typeface="맑은 고딕"/>
              </a:rPr>
              <a:t>, </a:t>
            </a:r>
            <a:r>
              <a:rPr lang="ko-KR" altLang="en-US" sz="2400" dirty="0" smtClean="0">
                <a:latin typeface="맑은 고딕"/>
                <a:ea typeface="맑은 고딕"/>
              </a:rPr>
              <a:t>「글쓰기와 글읽기」</a:t>
            </a:r>
            <a:endParaRPr lang="en-US" altLang="ko-KR" sz="2400" dirty="0" smtClean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맑은 고딕"/>
                <a:ea typeface="맑은 고딕"/>
              </a:rPr>
              <a:t>장경렬</a:t>
            </a:r>
            <a:r>
              <a:rPr lang="en-US" altLang="ko-KR" sz="2400" dirty="0" smtClean="0">
                <a:latin typeface="맑은 고딕"/>
                <a:ea typeface="맑은 고딕"/>
              </a:rPr>
              <a:t>, </a:t>
            </a:r>
            <a:r>
              <a:rPr lang="ko-KR" altLang="en-US" sz="2400" dirty="0" smtClean="0">
                <a:latin typeface="맑은 고딕"/>
                <a:ea typeface="맑은 고딕"/>
              </a:rPr>
              <a:t>「작가의 죽음과 독자의 탄생」</a:t>
            </a:r>
            <a:endParaRPr lang="ko-KR" altLang="en-US" sz="2400" dirty="0"/>
          </a:p>
          <a:p>
            <a:pPr marL="0" indent="0">
              <a:buNone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061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1) </a:t>
            </a:r>
            <a:r>
              <a:rPr lang="ko-KR" altLang="en-US" sz="2400" dirty="0"/>
              <a:t>창조적 영감과 문화적 관습 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ko-KR" altLang="en-US" sz="2400" dirty="0" smtClean="0"/>
              <a:t>다음의 대화에 대해 생각해보자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인수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소설가나 시인이 되려면 천부적 재능이 있어야 해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ko-KR" altLang="en-US" sz="2400" dirty="0" smtClean="0"/>
              <a:t>영희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천부적 재능이 없어도 노력을 하면 가능하지 않을까</a:t>
            </a:r>
            <a:r>
              <a:rPr lang="en-US" altLang="ko-KR" sz="2400" dirty="0" smtClean="0"/>
              <a:t>?</a:t>
            </a:r>
          </a:p>
          <a:p>
            <a:pPr marL="0" indent="0">
              <a:buNone/>
            </a:pPr>
            <a:r>
              <a:rPr lang="ko-KR" altLang="en-US" sz="2400" dirty="0" smtClean="0"/>
              <a:t>인수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물론 노력이 중요하지 그런데 재능 없는 노력은 무정란을 부화시키겠다는 것과 마찬가지의 헛수고일 걸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ko-KR" altLang="en-US" sz="2400" dirty="0" smtClean="0"/>
              <a:t>영희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그럴까</a:t>
            </a:r>
            <a:r>
              <a:rPr lang="en-US" altLang="ko-KR" sz="2400" dirty="0" smtClean="0"/>
              <a:t>?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 smtClean="0"/>
              <a:t>다음의 예문들을 읽어보자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428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836712"/>
            <a:ext cx="79928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 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초등학교 삼학년 때 나는 첫 작문을 지었다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「내 동생」이란 제목이었다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선생님은 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“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여동생이 생긴 게 너무 기뻐서 나는 갓 태어난 아기를 내 가슴에 꼬옥 안아 보았다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”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란 대목만은 거짓말 같지만 썩 잘 쓴 글이라고 칭찬했다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사실은 글 전체가 다 거짓말이었다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나는 신이 나서 계속 거짓말을 궁리해 써내곤 했다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…(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중략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)…</a:t>
            </a:r>
          </a:p>
          <a:p>
            <a:pPr algn="just"/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 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나는 닥치는 대로 책을 읽어댔다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하긴 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‘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닥칠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’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만큼 책이 많았던 것은 아니다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이층 </a:t>
            </a:r>
            <a:r>
              <a:rPr lang="ko-KR" altLang="en-US" dirty="0" err="1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끝방이었던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  학교 도서실과 철망 뒤에 나란히 서 있던 커다란 책장들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그러나 거기에 책이 별로 없었다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나는 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『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어린이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』 『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학원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』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등의 잡지와 동화책들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왜 거기 있는지 모를 박계형의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 『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머무르고 싶었던 순간들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』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을 탐독했다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어린이 신문을 구독하기도 했지만 눈에 띄는 대로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 『</a:t>
            </a:r>
            <a:r>
              <a:rPr lang="ko-KR" altLang="en-US" dirty="0" err="1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새농민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』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과 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『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선데이 서울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』,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일간지의 사회면과 연재소설도 읽었다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아버지 책상의 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『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건설회보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』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와 설계도면까지 뒤적였다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</a:p>
          <a:p>
            <a:pPr algn="just"/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 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그때 가장 좋아했던 책은 여섯 권짜리 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『</a:t>
            </a:r>
            <a:r>
              <a:rPr lang="ko-KR" altLang="en-US" dirty="0" err="1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강소천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 전집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』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으로 고동색의 표지가 나달나달해질 때까지 열 번 스무 번 읽은 것이 「꽃신」과  「꿈을 찍는 사진관」이다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어머니가 </a:t>
            </a:r>
            <a:r>
              <a:rPr lang="ko-KR" altLang="en-US" dirty="0" err="1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계몽사에서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 나온 오십 권짜리 세계 명작을 사주었을 때 그 자주색 책들을 밤새 한 권씩 뺐다 끼웠다 하던 그 밤을 어떻게 잊을까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</a:t>
            </a:r>
          </a:p>
          <a:p>
            <a:pPr algn="r"/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--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은희경</a:t>
            </a:r>
            <a:endParaRPr lang="en-US" altLang="ko-KR" dirty="0">
              <a:solidFill>
                <a:prstClr val="black"/>
              </a:solidFill>
              <a:latin typeface="바탕" pitchFamily="18" charset="-127"/>
              <a:ea typeface="바탕" pitchFamily="18" charset="-127"/>
            </a:endParaRPr>
          </a:p>
          <a:p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0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980728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학교에서 돌아오면 방안에 틀어박혀 책 읽는 일로 시간을 죽이며 잠자리에 들 때만 기다렸다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중학교에 </a:t>
            </a:r>
            <a:r>
              <a:rPr lang="ko-KR" altLang="en-US" dirty="0" err="1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들어가서부터는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 독서 취미가 다소 병적으로 변해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학교 도서관에서 빌린 책들을 닥치는 대로 읽어대기 시작했다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한 달에 약 열 권쯤 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3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년 내내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그리고 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3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학년 때 처음으로 약 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50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매 정도 되는 소설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(?)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을 썼던 기억이 난다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</a:p>
          <a:p>
            <a:pPr algn="just"/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 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고등학교에 들어가 나는 우연히 같은 학교 선배를 따라갔다가 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‘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동맥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’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이라는 문학 동인회에 별생각도 없이 가입했다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대전에 있는 각 학교의 문예반 학생들이 기성 시인 한둘과 대학생이 된 선배들을 중심으로 만든 동인회였다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그때 치기와 겉멋이 무엇인지 조금씩 알게 됐다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교복을 뒤집어 입고 선배들을 따라 술집을 전전하기도 하고 진해 </a:t>
            </a:r>
            <a:r>
              <a:rPr lang="ko-KR" altLang="en-US" dirty="0" err="1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군항제나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 밀양 </a:t>
            </a:r>
            <a:r>
              <a:rPr lang="ko-KR" altLang="en-US" dirty="0" err="1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아랑제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 그리고 대학에서 주최한 백일장 같은 데를 부지런히 쫓아다니기도 하고 현상 문예에 소설을 응모하기도 했다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가끔 상을 받기도 했던 것 같다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그때 교복을 입고 백일장에 몰려다니던 문우들이 아직도 다 기억난다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가당찮게도 서로를 문사라고 부추겨 주던 어이없는 친구들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그렇다고 훗날 모두가 시인이나 소설가가 된 것은 아니지만 그 중에는 안도현 같은 좋은 시인이 있었다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</a:p>
          <a:p>
            <a:pPr algn="r"/>
            <a:r>
              <a:rPr lang="en-US" altLang="ko-KR" dirty="0">
                <a:solidFill>
                  <a:prstClr val="black"/>
                </a:solidFill>
              </a:rPr>
              <a:t>--</a:t>
            </a:r>
            <a:r>
              <a:rPr lang="ko-KR" altLang="en-US" dirty="0" err="1">
                <a:solidFill>
                  <a:prstClr val="black"/>
                </a:solidFill>
              </a:rPr>
              <a:t>윤대녕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46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1"/>
            <a:ext cx="82089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스무 살의 나는 그저 어디에나 앉아만 있었던 걸로 기억된다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학교 벤치나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빈 강의실이나 지하계단 앞 같은 곳에 앉아만 있었다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 err="1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그때껏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 내가 몸담아 왔던 곳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방금 떠나온 그곳과는 너무 다른 분위기에 </a:t>
            </a:r>
            <a:r>
              <a:rPr lang="ko-KR" altLang="en-US" dirty="0" err="1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휘둥그레진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 내 눈은 시선을 둘 데를 몰라 허둥거리기까지 했다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…(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중략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)…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그때에 만약 소설 창작이나 시 창작 시간이 없었다면 나는 어쩌면 학교를 떠나버렸을지도 모를 일이다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문학만이 아니고 모든 예술은 자기가 정신을 두고자 하는 분야의 분위기를 체득하는 첫 힘이라고 나는 생각한다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한데 나는 문예창작과 학생일 뿐이었다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…(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중략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)…</a:t>
            </a:r>
          </a:p>
          <a:p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 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그런 스무 살의 소설 창작 시간에 김승옥의 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「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무진기행」을 읽었다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「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무진기행」은 지상이 아닌 다른 곳의 어떤 힘이 나를 그곳으로 데려가기 위해 내쏜 빛 같았다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수업은 은사께서 지정해준 작품을 읽고 리포트를 작성하고 동료들과 함께 토론을 하는 방식이었다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발표를 해 본 기억은 없지만 리포트는 열심히 썼던 기억이 난다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그러니까 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「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무진기행」도 리포트를 작성하기 위해 읽기 시작한 것이었는데 </a:t>
            </a:r>
            <a:r>
              <a:rPr lang="ko-KR" altLang="en-US" dirty="0" err="1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휘둥그레졌던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 내 눈이 그만 그곳에서 정지되어 버린 것이다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처음엔 서두에 나오는 </a:t>
            </a:r>
            <a:r>
              <a:rPr lang="ko-KR" altLang="en-US" dirty="0" err="1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데드롱직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(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織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이라는 말 때문이었다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그때까지 나는 개인적으로 </a:t>
            </a:r>
            <a:r>
              <a:rPr lang="ko-KR" altLang="en-US" dirty="0" err="1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데드롱이란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 직물에게서 묘한 느낌을 전달 받고 있었다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뭐랄까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약간 </a:t>
            </a:r>
            <a:r>
              <a:rPr lang="ko-KR" altLang="en-US" dirty="0" err="1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불량스러운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, </a:t>
            </a:r>
            <a:r>
              <a:rPr lang="ko-KR" altLang="en-US" dirty="0" err="1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엘비스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dirty="0" err="1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프레슬리나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dirty="0" err="1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나훈아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 같은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, </a:t>
            </a:r>
            <a:r>
              <a:rPr lang="ko-KR" altLang="en-US" dirty="0" err="1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한량스러운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 바람둥이 같은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그런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</a:t>
            </a:r>
          </a:p>
          <a:p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…(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중략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)…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나는 한 편의 단편소설로 인해 </a:t>
            </a:r>
            <a:r>
              <a:rPr lang="ko-KR" altLang="en-US" dirty="0" err="1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그때껏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 잠겨져 있던 문학적 분위기의 한 대목에 눈을 떴다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무진의 안개는 너와 다른 삶을 겁내지 마라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고 나를 홀리며 </a:t>
            </a:r>
            <a:r>
              <a:rPr lang="ko-KR" altLang="en-US" dirty="0" err="1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데드롱이란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 직물에 품고 있던 </a:t>
            </a:r>
            <a:r>
              <a:rPr lang="ko-KR" altLang="en-US" dirty="0" err="1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불량스런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 이미지를 세련된 향수로 돌변시켰다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문학은 삶의 </a:t>
            </a:r>
            <a:r>
              <a:rPr lang="ko-KR" altLang="en-US" dirty="0" err="1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불량스러움과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 냉소를 연민으로 감싸고 돌보는 일인지도 모른다는 생각을 하게 했다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무진의 안개에 홀린 사람이 어찌 나뿐일까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</a:p>
          <a:p>
            <a:pPr algn="r"/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--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신경숙</a:t>
            </a:r>
          </a:p>
        </p:txBody>
      </p:sp>
    </p:spTree>
    <p:extLst>
      <p:ext uri="{BB962C8B-B14F-4D97-AF65-F5344CB8AC3E}">
        <p14:creationId xmlns:p14="http://schemas.microsoft.com/office/powerpoint/2010/main" val="333397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052736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  “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이광수에서부터  손창섭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장용학까지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그리고 일본어 중역이었겠지만 세계문학 전집류들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주로 소설들이었지요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책방에 있는 건 다 봤어요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고등학교 때는 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『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현대문학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』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과 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『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사상계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』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를 정기 구독했을 정도였지요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나는 맘대로 책을 빼다 보고 어머니가 월말에 계산해주셨으니까 대단히 좋은 독서 환경을 가지고 있었던 셈이지요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.”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…(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중략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)…</a:t>
            </a:r>
          </a:p>
          <a:p>
            <a:endParaRPr lang="en-US" altLang="ko-KR" dirty="0">
              <a:solidFill>
                <a:prstClr val="black"/>
              </a:solidFill>
              <a:latin typeface="바탕" pitchFamily="18" charset="-127"/>
              <a:ea typeface="바탕" pitchFamily="18" charset="-127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  “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문학이 심상치 않은 것이라는 걸 가르쳐준 책이 있었지요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고등학교 때 읽은 카뮈와 </a:t>
            </a:r>
            <a:r>
              <a:rPr lang="ko-KR" altLang="en-US" dirty="0" err="1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릴케의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 에세이였어요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그리고 모파상의 단편들이 나의 소설기법에 깊은 영향을 주었지요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아마 사일구를 겪으면서 생각이 많이 변한 것 같아요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나는 세상의 혼돈을 보았고 어떤 질서를 찾고 싶었어요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그 질서는 전체주의적인 정치 지도자가 강요하는 질서가 아니라 지성적인 문학이 질문의 형식으로 던져주는 질서가 되어야 한다고 생각했지요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그 당시 읽었던 소설들이 신구문화사에서 나왔던 </a:t>
            </a:r>
            <a:r>
              <a:rPr lang="ko-KR" altLang="en-US" dirty="0" err="1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전후세계문학전집이었는데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 참 문제적이었어요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소설이 당대의 정신적 폐허와 혼란을 치유할 수 있다는 가능성을 내게 보여주었습니다</a:t>
            </a:r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. </a:t>
            </a:r>
          </a:p>
          <a:p>
            <a:pPr algn="r"/>
            <a:r>
              <a:rPr lang="en-US" altLang="ko-KR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--</a:t>
            </a:r>
            <a:r>
              <a:rPr lang="ko-KR" altLang="en-US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주인석 「김승옥과의 대담」</a:t>
            </a:r>
          </a:p>
        </p:txBody>
      </p:sp>
    </p:spTree>
    <p:extLst>
      <p:ext uri="{BB962C8B-B14F-4D97-AF65-F5344CB8AC3E}">
        <p14:creationId xmlns:p14="http://schemas.microsoft.com/office/powerpoint/2010/main" val="4054536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다음의 두 글을 비교해 보자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가</a:t>
            </a:r>
            <a:r>
              <a:rPr lang="en-US" altLang="ko-KR" sz="2400" dirty="0" smtClean="0"/>
              <a:t>) </a:t>
            </a:r>
          </a:p>
          <a:p>
            <a:pPr marL="0" indent="0">
              <a:buNone/>
            </a:pPr>
            <a:endParaRPr lang="en-US" altLang="ko-KR" sz="2400" dirty="0">
              <a:latin typeface="바탕" pitchFamily="18" charset="-127"/>
              <a:ea typeface="바탕" pitchFamily="18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바탕" pitchFamily="18" charset="-127"/>
                <a:ea typeface="바탕" pitchFamily="18" charset="-127"/>
              </a:rPr>
              <a:t>6</a:t>
            </a:r>
            <a:r>
              <a:rPr lang="ko-KR" altLang="en-US" sz="2400" dirty="0" smtClean="0">
                <a:latin typeface="바탕" pitchFamily="18" charset="-127"/>
                <a:ea typeface="바탕" pitchFamily="18" charset="-127"/>
              </a:rPr>
              <a:t>일 오전 </a:t>
            </a:r>
            <a:r>
              <a:rPr lang="en-US" altLang="ko-KR" sz="2400" dirty="0" smtClean="0">
                <a:latin typeface="바탕" pitchFamily="18" charset="-127"/>
                <a:ea typeface="바탕" pitchFamily="18" charset="-127"/>
              </a:rPr>
              <a:t>7</a:t>
            </a:r>
            <a:r>
              <a:rPr lang="ko-KR" altLang="en-US" sz="2400" dirty="0" smtClean="0">
                <a:latin typeface="바탕" pitchFamily="18" charset="-127"/>
                <a:ea typeface="바탕" pitchFamily="18" charset="-127"/>
              </a:rPr>
              <a:t>시</a:t>
            </a:r>
            <a:r>
              <a:rPr lang="en-US" altLang="ko-KR" sz="2400" dirty="0" smtClean="0">
                <a:latin typeface="바탕" pitchFamily="18" charset="-127"/>
                <a:ea typeface="바탕" pitchFamily="18" charset="-127"/>
              </a:rPr>
              <a:t>22</a:t>
            </a:r>
            <a:r>
              <a:rPr lang="ko-KR" altLang="en-US" sz="2400" dirty="0" smtClean="0">
                <a:latin typeface="바탕" pitchFamily="18" charset="-127"/>
                <a:ea typeface="바탕" pitchFamily="18" charset="-127"/>
              </a:rPr>
              <a:t>분께 부산 영도구 </a:t>
            </a:r>
            <a:r>
              <a:rPr lang="ko-KR" altLang="en-US" sz="2400" dirty="0" err="1" smtClean="0">
                <a:latin typeface="바탕" pitchFamily="18" charset="-127"/>
                <a:ea typeface="바탕" pitchFamily="18" charset="-127"/>
              </a:rPr>
              <a:t>중리에</a:t>
            </a:r>
            <a:r>
              <a:rPr lang="ko-KR" altLang="en-US" sz="2400" dirty="0" smtClean="0">
                <a:latin typeface="바탕" pitchFamily="18" charset="-127"/>
                <a:ea typeface="바탕" pitchFamily="18" charset="-127"/>
              </a:rPr>
              <a:t> 있는 선박 접안시설에서 승용차가 바다로 추락했다</a:t>
            </a:r>
            <a:r>
              <a:rPr lang="en-US" altLang="ko-KR" sz="2400" dirty="0" smtClean="0">
                <a:latin typeface="바탕" pitchFamily="18" charset="-127"/>
                <a:ea typeface="바탕" pitchFamily="18" charset="-127"/>
              </a:rPr>
              <a:t>.  </a:t>
            </a:r>
            <a:r>
              <a:rPr lang="ko-KR" altLang="en-US" sz="2400" dirty="0" smtClean="0">
                <a:latin typeface="바탕" pitchFamily="18" charset="-127"/>
                <a:ea typeface="바탕" pitchFamily="18" charset="-127"/>
              </a:rPr>
              <a:t>신고를 받은 부산해양경찰서는 </a:t>
            </a:r>
            <a:r>
              <a:rPr lang="en-US" altLang="ko-KR" sz="2400" dirty="0" smtClean="0">
                <a:latin typeface="바탕" pitchFamily="18" charset="-127"/>
                <a:ea typeface="바탕" pitchFamily="18" charset="-127"/>
              </a:rPr>
              <a:t>112</a:t>
            </a:r>
            <a:r>
              <a:rPr lang="ko-KR" altLang="en-US" sz="2400" dirty="0" smtClean="0">
                <a:latin typeface="바탕" pitchFamily="18" charset="-127"/>
                <a:ea typeface="바탕" pitchFamily="18" charset="-127"/>
              </a:rPr>
              <a:t>구조대를 사고현장에 보내 </a:t>
            </a:r>
            <a:r>
              <a:rPr lang="ko-KR" altLang="en-US" sz="2400" dirty="0" err="1" smtClean="0">
                <a:latin typeface="바탕" pitchFamily="18" charset="-127"/>
                <a:ea typeface="바탕" pitchFamily="18" charset="-127"/>
              </a:rPr>
              <a:t>차안에</a:t>
            </a:r>
            <a:r>
              <a:rPr lang="ko-KR" altLang="en-US" sz="2400" dirty="0" smtClean="0">
                <a:latin typeface="바탕" pitchFamily="18" charset="-127"/>
                <a:ea typeface="바탕" pitchFamily="18" charset="-127"/>
              </a:rPr>
              <a:t> 있던 김씨를 구조했지만 숨졌다</a:t>
            </a:r>
            <a:r>
              <a:rPr lang="en-US" altLang="ko-KR" sz="2400" dirty="0" smtClean="0"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sz="2400" dirty="0" smtClean="0">
                <a:latin typeface="바탕" pitchFamily="18" charset="-127"/>
                <a:ea typeface="바탕" pitchFamily="18" charset="-127"/>
              </a:rPr>
              <a:t>해경은 목격자 등을 상대로 사고 경위를 조사하고 있다</a:t>
            </a:r>
            <a:r>
              <a:rPr lang="en-US" altLang="ko-KR" sz="2400" dirty="0" smtClean="0">
                <a:latin typeface="바탕" pitchFamily="18" charset="-127"/>
                <a:ea typeface="바탕" pitchFamily="18" charset="-127"/>
              </a:rPr>
              <a:t>. </a:t>
            </a:r>
            <a:br>
              <a:rPr lang="en-US" altLang="ko-KR" sz="2400" dirty="0" smtClean="0">
                <a:latin typeface="바탕" pitchFamily="18" charset="-127"/>
                <a:ea typeface="바탕" pitchFamily="18" charset="-127"/>
              </a:rPr>
            </a:br>
            <a:endParaRPr lang="ko-KR" altLang="en-US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624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sz="2400" dirty="0" smtClean="0"/>
              <a:t>나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>
                <a:latin typeface="바탕" pitchFamily="18" charset="-127"/>
                <a:ea typeface="바탕" pitchFamily="18" charset="-127"/>
              </a:rPr>
              <a:t>6</a:t>
            </a:r>
            <a:r>
              <a:rPr lang="ko-KR" altLang="en-US" sz="2400" dirty="0" smtClean="0">
                <a:latin typeface="바탕" pitchFamily="18" charset="-127"/>
                <a:ea typeface="바탕" pitchFamily="18" charset="-127"/>
              </a:rPr>
              <a:t>일 오전 </a:t>
            </a:r>
            <a:r>
              <a:rPr lang="en-US" altLang="ko-KR" sz="2400" dirty="0" smtClean="0">
                <a:latin typeface="바탕" pitchFamily="18" charset="-127"/>
                <a:ea typeface="바탕" pitchFamily="18" charset="-127"/>
              </a:rPr>
              <a:t>7</a:t>
            </a:r>
            <a:r>
              <a:rPr lang="ko-KR" altLang="en-US" sz="2400" dirty="0" smtClean="0">
                <a:latin typeface="바탕" pitchFamily="18" charset="-127"/>
                <a:ea typeface="바탕" pitchFamily="18" charset="-127"/>
              </a:rPr>
              <a:t>시</a:t>
            </a:r>
            <a:r>
              <a:rPr lang="en-US" altLang="ko-KR" sz="2400" dirty="0" smtClean="0">
                <a:latin typeface="바탕" pitchFamily="18" charset="-127"/>
                <a:ea typeface="바탕" pitchFamily="18" charset="-127"/>
              </a:rPr>
              <a:t>22</a:t>
            </a:r>
            <a:r>
              <a:rPr lang="ko-KR" altLang="en-US" sz="2400" dirty="0" smtClean="0">
                <a:latin typeface="바탕" pitchFamily="18" charset="-127"/>
                <a:ea typeface="바탕" pitchFamily="18" charset="-127"/>
              </a:rPr>
              <a:t>분께 </a:t>
            </a:r>
            <a:endParaRPr lang="en-US" altLang="ko-KR" sz="2400" dirty="0" smtClean="0">
              <a:latin typeface="바탕" pitchFamily="18" charset="-127"/>
              <a:ea typeface="바탕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바탕" pitchFamily="18" charset="-127"/>
                <a:ea typeface="바탕" pitchFamily="18" charset="-127"/>
              </a:rPr>
              <a:t>부산 영도구 </a:t>
            </a:r>
            <a:r>
              <a:rPr lang="ko-KR" altLang="en-US" sz="2400" dirty="0" err="1" smtClean="0">
                <a:latin typeface="바탕" pitchFamily="18" charset="-127"/>
                <a:ea typeface="바탕" pitchFamily="18" charset="-127"/>
              </a:rPr>
              <a:t>중리에</a:t>
            </a:r>
            <a:r>
              <a:rPr lang="ko-KR" altLang="en-US" sz="2400" dirty="0" smtClean="0">
                <a:latin typeface="바탕" pitchFamily="18" charset="-127"/>
                <a:ea typeface="바탕" pitchFamily="18" charset="-127"/>
              </a:rPr>
              <a:t> 있는 </a:t>
            </a:r>
            <a:endParaRPr lang="en-US" altLang="ko-KR" sz="2400" dirty="0" smtClean="0">
              <a:latin typeface="바탕" pitchFamily="18" charset="-127"/>
              <a:ea typeface="바탕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바탕" pitchFamily="18" charset="-127"/>
                <a:ea typeface="바탕" pitchFamily="18" charset="-127"/>
              </a:rPr>
              <a:t>선박 접안시설에서 </a:t>
            </a:r>
            <a:endParaRPr lang="en-US" altLang="ko-KR" sz="2400" dirty="0" smtClean="0">
              <a:latin typeface="바탕" pitchFamily="18" charset="-127"/>
              <a:ea typeface="바탕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바탕" pitchFamily="18" charset="-127"/>
                <a:ea typeface="바탕" pitchFamily="18" charset="-127"/>
              </a:rPr>
              <a:t>승용차가 바다로 </a:t>
            </a:r>
            <a:endParaRPr lang="en-US" altLang="ko-KR" sz="2400" dirty="0" smtClean="0">
              <a:latin typeface="바탕" pitchFamily="18" charset="-127"/>
              <a:ea typeface="바탕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바탕" pitchFamily="18" charset="-127"/>
                <a:ea typeface="바탕" pitchFamily="18" charset="-127"/>
              </a:rPr>
              <a:t>추락했다</a:t>
            </a:r>
            <a:r>
              <a:rPr lang="en-US" altLang="ko-KR" sz="2400" dirty="0" smtClean="0">
                <a:latin typeface="바탕" pitchFamily="18" charset="-127"/>
                <a:ea typeface="바탕" pitchFamily="18" charset="-127"/>
              </a:rPr>
              <a:t>  </a:t>
            </a:r>
          </a:p>
          <a:p>
            <a:pPr marL="0" indent="0">
              <a:buNone/>
            </a:pPr>
            <a:r>
              <a:rPr lang="ko-KR" altLang="en-US" sz="2400" dirty="0" smtClean="0">
                <a:latin typeface="바탕" pitchFamily="18" charset="-127"/>
                <a:ea typeface="바탕" pitchFamily="18" charset="-127"/>
              </a:rPr>
              <a:t>신고를 받은 </a:t>
            </a:r>
            <a:endParaRPr lang="en-US" altLang="ko-KR" sz="2400" dirty="0" smtClean="0">
              <a:latin typeface="바탕" pitchFamily="18" charset="-127"/>
              <a:ea typeface="바탕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바탕" pitchFamily="18" charset="-127"/>
                <a:ea typeface="바탕" pitchFamily="18" charset="-127"/>
              </a:rPr>
              <a:t>부산해양경찰서는 </a:t>
            </a:r>
            <a:r>
              <a:rPr lang="en-US" altLang="ko-KR" sz="2400" dirty="0" smtClean="0">
                <a:latin typeface="바탕" pitchFamily="18" charset="-127"/>
                <a:ea typeface="바탕" pitchFamily="18" charset="-127"/>
              </a:rPr>
              <a:t>112</a:t>
            </a:r>
            <a:r>
              <a:rPr lang="ko-KR" altLang="en-US" sz="2400" dirty="0" smtClean="0">
                <a:latin typeface="바탕" pitchFamily="18" charset="-127"/>
                <a:ea typeface="바탕" pitchFamily="18" charset="-127"/>
              </a:rPr>
              <a:t>구조대를 </a:t>
            </a:r>
            <a:endParaRPr lang="en-US" altLang="ko-KR" sz="2400" dirty="0" smtClean="0">
              <a:latin typeface="바탕" pitchFamily="18" charset="-127"/>
              <a:ea typeface="바탕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바탕" pitchFamily="18" charset="-127"/>
                <a:ea typeface="바탕" pitchFamily="18" charset="-127"/>
              </a:rPr>
              <a:t>사고현장에 보내 </a:t>
            </a:r>
            <a:endParaRPr lang="en-US" altLang="ko-KR" sz="2400" dirty="0" smtClean="0">
              <a:latin typeface="바탕" pitchFamily="18" charset="-127"/>
              <a:ea typeface="바탕" pitchFamily="18" charset="-127"/>
            </a:endParaRPr>
          </a:p>
          <a:p>
            <a:pPr marL="0" indent="0">
              <a:buNone/>
            </a:pPr>
            <a:r>
              <a:rPr lang="ko-KR" altLang="en-US" sz="2400" dirty="0" err="1" smtClean="0">
                <a:latin typeface="바탕" pitchFamily="18" charset="-127"/>
                <a:ea typeface="바탕" pitchFamily="18" charset="-127"/>
              </a:rPr>
              <a:t>차안에</a:t>
            </a:r>
            <a:r>
              <a:rPr lang="ko-KR" altLang="en-US" sz="2400" dirty="0" smtClean="0">
                <a:latin typeface="바탕" pitchFamily="18" charset="-127"/>
                <a:ea typeface="바탕" pitchFamily="18" charset="-127"/>
              </a:rPr>
              <a:t> 있던 </a:t>
            </a:r>
            <a:endParaRPr lang="en-US" altLang="ko-KR" sz="2400" dirty="0" smtClean="0">
              <a:latin typeface="바탕" pitchFamily="18" charset="-127"/>
              <a:ea typeface="바탕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바탕" pitchFamily="18" charset="-127"/>
                <a:ea typeface="바탕" pitchFamily="18" charset="-127"/>
              </a:rPr>
              <a:t>김씨를 구조했지만 숨졌다</a:t>
            </a:r>
            <a:r>
              <a:rPr lang="en-US" altLang="ko-KR" sz="2400" dirty="0" smtClean="0">
                <a:latin typeface="바탕" pitchFamily="18" charset="-127"/>
                <a:ea typeface="바탕" pitchFamily="18" charset="-127"/>
              </a:rPr>
              <a:t> </a:t>
            </a:r>
          </a:p>
          <a:p>
            <a:pPr marL="0" indent="0">
              <a:buNone/>
            </a:pPr>
            <a:r>
              <a:rPr lang="ko-KR" altLang="en-US" sz="2400" dirty="0" smtClean="0">
                <a:latin typeface="바탕" pitchFamily="18" charset="-127"/>
                <a:ea typeface="바탕" pitchFamily="18" charset="-127"/>
              </a:rPr>
              <a:t>해경은 목격자 등을 상대로 </a:t>
            </a:r>
            <a:endParaRPr lang="en-US" altLang="ko-KR" sz="2400" dirty="0" smtClean="0">
              <a:latin typeface="바탕" pitchFamily="18" charset="-127"/>
              <a:ea typeface="바탕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바탕" pitchFamily="18" charset="-127"/>
                <a:ea typeface="바탕" pitchFamily="18" charset="-127"/>
              </a:rPr>
              <a:t>사고 경위를 </a:t>
            </a:r>
            <a:endParaRPr lang="en-US" altLang="ko-KR" sz="2400" dirty="0" smtClean="0">
              <a:latin typeface="바탕" pitchFamily="18" charset="-127"/>
              <a:ea typeface="바탕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바탕" pitchFamily="18" charset="-127"/>
                <a:ea typeface="바탕" pitchFamily="18" charset="-127"/>
              </a:rPr>
              <a:t>조사하고 있다</a:t>
            </a:r>
            <a:r>
              <a:rPr lang="en-US" altLang="ko-KR" sz="2400" dirty="0" smtClean="0">
                <a:latin typeface="바탕" pitchFamily="18" charset="-127"/>
                <a:ea typeface="바탕" pitchFamily="18" charset="-127"/>
              </a:rPr>
              <a:t> </a:t>
            </a:r>
            <a:br>
              <a:rPr lang="en-US" altLang="ko-KR" sz="2400" dirty="0" smtClean="0">
                <a:latin typeface="바탕" pitchFamily="18" charset="-127"/>
                <a:ea typeface="바탕" pitchFamily="18" charset="-127"/>
              </a:rPr>
            </a:br>
            <a:endParaRPr lang="ko-KR" altLang="en-US" sz="2400" dirty="0" smtClean="0">
              <a:latin typeface="바탕" pitchFamily="18" charset="-127"/>
              <a:ea typeface="바탕" pitchFamily="18" charset="-127"/>
            </a:endParaRP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943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968</Words>
  <Application>Microsoft Office PowerPoint</Application>
  <PresentationFormat>화면 슬라이드 쇼(4:3)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강헌국</dc:creator>
  <cp:lastModifiedBy>강헌국</cp:lastModifiedBy>
  <cp:revision>3</cp:revision>
  <dcterms:created xsi:type="dcterms:W3CDTF">2014-04-01T23:56:40Z</dcterms:created>
  <dcterms:modified xsi:type="dcterms:W3CDTF">2014-04-03T01:22:46Z</dcterms:modified>
</cp:coreProperties>
</file>