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8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1B9B-76C8-4767-ADC4-3C80936DC84E}" type="datetimeFigureOut">
              <a:rPr lang="ko-KR" altLang="en-US" smtClean="0"/>
              <a:t>2014-04-08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84247-BD6D-4BEE-9F1D-E4456877F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893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1B9B-76C8-4767-ADC4-3C80936DC84E}" type="datetimeFigureOut">
              <a:rPr lang="ko-KR" altLang="en-US" smtClean="0"/>
              <a:t>2014-04-08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84247-BD6D-4BEE-9F1D-E4456877F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914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1B9B-76C8-4767-ADC4-3C80936DC84E}" type="datetimeFigureOut">
              <a:rPr lang="ko-KR" altLang="en-US" smtClean="0"/>
              <a:t>2014-04-08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84247-BD6D-4BEE-9F1D-E4456877F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3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1B9B-76C8-4767-ADC4-3C80936DC84E}" type="datetimeFigureOut">
              <a:rPr lang="ko-KR" altLang="en-US" smtClean="0"/>
              <a:t>2014-04-08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84247-BD6D-4BEE-9F1D-E4456877F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72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1B9B-76C8-4767-ADC4-3C80936DC84E}" type="datetimeFigureOut">
              <a:rPr lang="ko-KR" altLang="en-US" smtClean="0"/>
              <a:t>2014-04-08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84247-BD6D-4BEE-9F1D-E4456877F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609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1B9B-76C8-4767-ADC4-3C80936DC84E}" type="datetimeFigureOut">
              <a:rPr lang="ko-KR" altLang="en-US" smtClean="0"/>
              <a:t>2014-04-08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84247-BD6D-4BEE-9F1D-E4456877F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039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1B9B-76C8-4767-ADC4-3C80936DC84E}" type="datetimeFigureOut">
              <a:rPr lang="ko-KR" altLang="en-US" smtClean="0"/>
              <a:t>2014-04-08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84247-BD6D-4BEE-9F1D-E4456877F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021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1B9B-76C8-4767-ADC4-3C80936DC84E}" type="datetimeFigureOut">
              <a:rPr lang="ko-KR" altLang="en-US" smtClean="0"/>
              <a:t>2014-04-08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84247-BD6D-4BEE-9F1D-E4456877F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0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1B9B-76C8-4767-ADC4-3C80936DC84E}" type="datetimeFigureOut">
              <a:rPr lang="ko-KR" altLang="en-US" smtClean="0"/>
              <a:t>2014-04-08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84247-BD6D-4BEE-9F1D-E4456877F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374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1B9B-76C8-4767-ADC4-3C80936DC84E}" type="datetimeFigureOut">
              <a:rPr lang="ko-KR" altLang="en-US" smtClean="0"/>
              <a:t>2014-04-08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84247-BD6D-4BEE-9F1D-E4456877F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486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1B9B-76C8-4767-ADC4-3C80936DC84E}" type="datetimeFigureOut">
              <a:rPr lang="ko-KR" altLang="en-US" smtClean="0"/>
              <a:t>2014-04-08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84247-BD6D-4BEE-9F1D-E4456877F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812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31B9B-76C8-4767-ADC4-3C80936DC84E}" type="datetimeFigureOut">
              <a:rPr lang="ko-KR" altLang="en-US" smtClean="0"/>
              <a:t>2014-04-08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84247-BD6D-4BEE-9F1D-E4456877F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56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ko-KR" altLang="en-US" sz="2400" dirty="0" smtClean="0"/>
              <a:t>창조적 영감과 문화적 관습</a:t>
            </a:r>
            <a:endParaRPr lang="en-US" altLang="ko-KR" sz="2400" dirty="0" smtClean="0"/>
          </a:p>
          <a:p>
            <a:pPr marL="514350" indent="-514350">
              <a:buAutoNum type="arabicParenR"/>
            </a:pPr>
            <a:endParaRPr lang="en-US" altLang="ko-KR" sz="2400" dirty="0"/>
          </a:p>
          <a:p>
            <a:r>
              <a:rPr lang="ko-KR" altLang="en-US" sz="2400" dirty="0" smtClean="0"/>
              <a:t>소설가나 시인이 되려면 문화적 학습을 거쳐야 한다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문학 작품의 창작과 수용에 모종의 관습이 작용한다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형식주의와 구조주의는 그 관습을 명시하고자 하였다</a:t>
            </a:r>
            <a:r>
              <a:rPr lang="en-US" altLang="ko-KR" sz="2400" dirty="0" smtClean="0"/>
              <a:t>. </a:t>
            </a:r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514211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5361459"/>
          </a:xfrm>
        </p:spPr>
        <p:txBody>
          <a:bodyPr>
            <a:normAutofit lnSpcReduction="10000"/>
          </a:bodyPr>
          <a:lstStyle/>
          <a:p>
            <a:pPr marL="457200" indent="-457200" fontAlgn="base">
              <a:buFont typeface="+mj-lt"/>
              <a:buAutoNum type="arabicParenR" startAt="5"/>
            </a:pPr>
            <a:r>
              <a:rPr lang="ko-KR" altLang="en-US" sz="2400" dirty="0" smtClean="0"/>
              <a:t>마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나는 우연한 기회에 형이 쓰는 소설을 몰래 읽게 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전쟁 중에 형이 겪었다는 낙오 경험을 소재로 삼은 그 소설의 내용은 다음과 같다</a:t>
            </a:r>
            <a:r>
              <a:rPr lang="en-US" altLang="ko-KR" sz="2400" dirty="0" smtClean="0"/>
              <a:t>.</a:t>
            </a:r>
            <a:endParaRPr lang="ko-KR" altLang="en-US" sz="2400" dirty="0" smtClean="0"/>
          </a:p>
          <a:p>
            <a:pPr marL="400050" lvl="1" indent="0" fontAlgn="base">
              <a:buNone/>
            </a:pPr>
            <a:endParaRPr lang="en-US" altLang="ko-KR" sz="2000" dirty="0" smtClean="0"/>
          </a:p>
          <a:p>
            <a:pPr marL="857250" lvl="1" indent="-457200" fontAlgn="base">
              <a:buFont typeface="+mj-ea"/>
              <a:buAutoNum type="circleNumDbPlain"/>
            </a:pPr>
            <a:r>
              <a:rPr lang="ko-KR" altLang="en-US" sz="2000" dirty="0" smtClean="0"/>
              <a:t>소년 시절 형은 고향에서 노루 사냥의 몰이꾼으로 따라갔다가 총에 맞고 도망친 노루가 흘린 핏자국을 쫓다가 돌아와 </a:t>
            </a:r>
            <a:r>
              <a:rPr lang="ko-KR" altLang="en-US" sz="2000" dirty="0" err="1" smtClean="0"/>
              <a:t>앓아눕는다</a:t>
            </a:r>
            <a:r>
              <a:rPr lang="en-US" altLang="ko-KR" sz="2000" dirty="0" smtClean="0"/>
              <a:t>. </a:t>
            </a:r>
            <a:endParaRPr lang="ko-KR" altLang="en-US" sz="2000" dirty="0" smtClean="0"/>
          </a:p>
          <a:p>
            <a:pPr marL="857250" lvl="1" indent="-457200" fontAlgn="base">
              <a:buFont typeface="+mj-ea"/>
              <a:buAutoNum type="circleNumDbPlain"/>
            </a:pPr>
            <a:r>
              <a:rPr lang="en-US" altLang="ko-KR" sz="2000" dirty="0" smtClean="0"/>
              <a:t>6.25 </a:t>
            </a:r>
            <a:r>
              <a:rPr lang="ko-KR" altLang="en-US" sz="2000" dirty="0" smtClean="0"/>
              <a:t>전쟁이 터지기 전 군에 입대한 형은 진중에서 오관모와 김일병을 만난다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남색가인 오관모는 자신의 말을 듣지 않는 김일병을 </a:t>
            </a:r>
            <a:r>
              <a:rPr lang="ko-KR" altLang="en-US" sz="2000" dirty="0" err="1" smtClean="0"/>
              <a:t>매일이다시피</a:t>
            </a:r>
            <a:r>
              <a:rPr lang="ko-KR" altLang="en-US" sz="2000" dirty="0" smtClean="0"/>
              <a:t> 매질하고 김일병은 그 매질에 굴복하지 않는다</a:t>
            </a:r>
            <a:r>
              <a:rPr lang="en-US" altLang="ko-KR" sz="2000" dirty="0" smtClean="0"/>
              <a:t>.</a:t>
            </a:r>
            <a:endParaRPr lang="ko-KR" altLang="en-US" sz="2000" dirty="0" smtClean="0"/>
          </a:p>
          <a:p>
            <a:pPr marL="857250" lvl="1" indent="-457200" fontAlgn="base">
              <a:buFont typeface="+mj-ea"/>
              <a:buAutoNum type="circleNumDbPlain"/>
            </a:pPr>
            <a:r>
              <a:rPr lang="ko-KR" altLang="en-US" sz="2000" dirty="0" smtClean="0"/>
              <a:t>전쟁이 터지고 형은 한쪽 팔이 잘린 김일병과 적진에 낙오되었다가 함께 낙오된 오관모를 만난다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남색가인 오관모는 밤마다 김일병의 엉덩이를 빌어 욕망을 푼다</a:t>
            </a:r>
            <a:r>
              <a:rPr lang="en-US" altLang="ko-KR" sz="2000" dirty="0" smtClean="0"/>
              <a:t>.</a:t>
            </a:r>
            <a:endParaRPr lang="ko-KR" altLang="en-US" sz="2000" dirty="0" smtClean="0"/>
          </a:p>
          <a:p>
            <a:pPr marL="857250" lvl="1" indent="-457200" fontAlgn="base">
              <a:buFont typeface="+mj-ea"/>
              <a:buAutoNum type="circleNumDbPlain"/>
            </a:pPr>
            <a:r>
              <a:rPr lang="ko-KR" altLang="en-US" sz="2000" dirty="0" smtClean="0"/>
              <a:t>오관모는 부상 당한 김일병이 식량만 축낼 뿐 아무 쓸모가 없으므로 첫눈이 오면 그를 죽이겠노라고 형에게 말한다</a:t>
            </a:r>
            <a:r>
              <a:rPr lang="en-US" altLang="ko-KR" sz="2000" dirty="0" smtClean="0"/>
              <a:t>.</a:t>
            </a:r>
            <a:endParaRPr lang="ko-KR" altLang="en-US" sz="2000" dirty="0" smtClean="0"/>
          </a:p>
          <a:p>
            <a:pPr marL="857250" lvl="1" indent="-457200" fontAlgn="base">
              <a:buFont typeface="+mj-ea"/>
              <a:buAutoNum type="circleNumDbPlain"/>
            </a:pPr>
            <a:r>
              <a:rPr lang="ko-KR" altLang="en-US" sz="2000" dirty="0" smtClean="0"/>
              <a:t>첫눈이 내린다</a:t>
            </a:r>
            <a:r>
              <a:rPr lang="en-US" altLang="ko-KR" sz="2000" dirty="0" smtClean="0"/>
              <a:t>.</a:t>
            </a:r>
            <a:endParaRPr lang="ko-KR" altLang="en-US" sz="2000" dirty="0" smtClean="0"/>
          </a:p>
          <a:p>
            <a:pPr marL="400050" lvl="1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8875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pPr marL="457200" indent="-457200" fontAlgn="base">
              <a:buFont typeface="+mj-lt"/>
              <a:buAutoNum type="arabicParenR" startAt="6"/>
            </a:pPr>
            <a:r>
              <a:rPr lang="ko-KR" altLang="en-US" sz="2400" dirty="0" smtClean="0"/>
              <a:t>김일병이 죽어야 할 시점에서 형은 </a:t>
            </a:r>
            <a:r>
              <a:rPr lang="ko-KR" altLang="en-US" sz="2400" dirty="0" err="1" smtClean="0"/>
              <a:t>더이상</a:t>
            </a:r>
            <a:r>
              <a:rPr lang="ko-KR" altLang="en-US" sz="2400" dirty="0" smtClean="0"/>
              <a:t> 소설을 진행시키지 못한다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형의 소설에 진전이 없자 그 뒷이야기에 대한 궁금증에 시달리는 나는 전혀 그림을 그리지 못한다</a:t>
            </a:r>
            <a:r>
              <a:rPr lang="en-US" altLang="ko-KR" sz="2400" dirty="0" smtClean="0"/>
              <a:t>. </a:t>
            </a:r>
            <a:endParaRPr lang="ko-KR" altLang="en-US" sz="2400" dirty="0" smtClean="0"/>
          </a:p>
          <a:p>
            <a:pPr marL="457200" indent="-457200" fontAlgn="base">
              <a:buFont typeface="+mj-lt"/>
              <a:buAutoNum type="arabicParenR" startAt="6"/>
            </a:pPr>
            <a:r>
              <a:rPr lang="ko-KR" altLang="en-US" sz="2400" dirty="0" smtClean="0"/>
              <a:t>혜인의 결혼 소식이 ‘나’에게 전해진다</a:t>
            </a:r>
            <a:r>
              <a:rPr lang="en-US" altLang="ko-KR" sz="2400" dirty="0" smtClean="0"/>
              <a:t>.</a:t>
            </a:r>
            <a:endParaRPr lang="ko-KR" altLang="en-US" sz="2400" dirty="0" smtClean="0"/>
          </a:p>
          <a:p>
            <a:pPr marL="457200" indent="-457200" fontAlgn="base">
              <a:buFont typeface="+mj-lt"/>
              <a:buAutoNum type="arabicParenR" startAt="6"/>
            </a:pPr>
            <a:r>
              <a:rPr lang="en-US" altLang="ko-KR" sz="2400" dirty="0" smtClean="0"/>
              <a:t>‘</a:t>
            </a:r>
            <a:r>
              <a:rPr lang="ko-KR" altLang="en-US" sz="2400" dirty="0" smtClean="0"/>
              <a:t>나’는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형이 김일병을 죽인다는 내용으로 형이 중지한 소설의 뒤를 </a:t>
            </a:r>
            <a:r>
              <a:rPr lang="ko-KR" altLang="en-US" sz="2400" dirty="0" err="1" smtClean="0"/>
              <a:t>이어쓴다</a:t>
            </a:r>
            <a:r>
              <a:rPr lang="en-US" altLang="ko-KR" sz="2400" dirty="0" smtClean="0"/>
              <a:t>. </a:t>
            </a:r>
            <a:endParaRPr lang="ko-KR" altLang="en-US" sz="2400" dirty="0" smtClean="0"/>
          </a:p>
          <a:p>
            <a:pPr marL="457200" indent="-457200" fontAlgn="base">
              <a:buFont typeface="+mj-lt"/>
              <a:buAutoNum type="arabicParenR" startAt="6"/>
            </a:pPr>
            <a:r>
              <a:rPr lang="ko-KR" altLang="en-US" sz="2400" dirty="0" smtClean="0"/>
              <a:t>형은 ‘나’가 쓴 부분을 뜯어내고 오관모가 김일병을 죽이고 형은 오관모를 죽이는 내용으로 소설을 마무리 짓는다</a:t>
            </a:r>
            <a:r>
              <a:rPr lang="en-US" altLang="ko-KR" sz="2400" dirty="0" smtClean="0"/>
              <a:t>.</a:t>
            </a:r>
            <a:endParaRPr lang="ko-KR" altLang="en-US" sz="2400" dirty="0" smtClean="0"/>
          </a:p>
          <a:p>
            <a:pPr marL="457200" indent="-457200" fontAlgn="base">
              <a:buFont typeface="+mj-lt"/>
              <a:buAutoNum type="arabicParenR" startAt="6"/>
            </a:pPr>
            <a:r>
              <a:rPr lang="ko-KR" altLang="en-US" sz="2400" dirty="0" smtClean="0"/>
              <a:t>그 이튿날 밤 형은 자신이 쓴 소설을 불태우면서 ‘나’에게 밖에서 오관모를 만났노라고 말한다</a:t>
            </a:r>
            <a:r>
              <a:rPr lang="en-US" altLang="ko-KR" sz="2400" dirty="0" smtClean="0"/>
              <a:t>. </a:t>
            </a:r>
            <a:endParaRPr lang="ko-KR" altLang="en-US" sz="2400" dirty="0" smtClean="0"/>
          </a:p>
          <a:p>
            <a:pPr marL="0" indent="0">
              <a:buNone/>
            </a:pPr>
            <a:endParaRPr lang="ko-KR" altLang="en-US" sz="2400" dirty="0" smtClean="0">
              <a:latin typeface="+mn-ea"/>
            </a:endParaRP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26600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읽는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사람과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쓰는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사람</a:t>
            </a:r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ko-KR" altLang="en-US" sz="2400" dirty="0"/>
              <a:t>읽기에서 </a:t>
            </a:r>
            <a:r>
              <a:rPr lang="ko-KR" altLang="en-US" sz="2400" dirty="0" smtClean="0"/>
              <a:t>쓰기로</a:t>
            </a:r>
            <a:r>
              <a:rPr lang="en-US" altLang="ko-KR" sz="2400" dirty="0" smtClean="0"/>
              <a:t>, </a:t>
            </a:r>
            <a:r>
              <a:rPr lang="ko-KR" altLang="en-US" sz="2400" dirty="0"/>
              <a:t>쓰기에서 </a:t>
            </a:r>
            <a:r>
              <a:rPr lang="ko-KR" altLang="en-US" sz="2400" dirty="0" smtClean="0"/>
              <a:t>읽기로 입장이 전도된다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진실은 소설이 끝날 때까지 의문으로 남는다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endParaRPr lang="en-US" altLang="ko-KR" sz="2400" dirty="0" smtClean="0"/>
          </a:p>
          <a:p>
            <a:r>
              <a:rPr lang="ko-KR" altLang="en-US" sz="2400" dirty="0"/>
              <a:t>동성애</a:t>
            </a:r>
            <a:r>
              <a:rPr lang="en-US" altLang="ko-KR" sz="2400" dirty="0"/>
              <a:t>, </a:t>
            </a:r>
            <a:r>
              <a:rPr lang="ko-KR" altLang="en-US" sz="2400" dirty="0"/>
              <a:t>그 </a:t>
            </a:r>
            <a:r>
              <a:rPr lang="ko-KR" altLang="en-US" sz="2400" dirty="0" err="1"/>
              <a:t>차연의</a:t>
            </a:r>
            <a:r>
              <a:rPr lang="ko-KR" altLang="en-US" sz="2400" dirty="0"/>
              <a:t> 논리</a:t>
            </a:r>
          </a:p>
          <a:p>
            <a:endParaRPr lang="ko-KR" altLang="en-US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43304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/>
              <a:t>부르디외의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‘</a:t>
            </a:r>
            <a:r>
              <a:rPr lang="ko-KR" altLang="en-US" sz="2400" dirty="0" smtClean="0"/>
              <a:t>문학의 장</a:t>
            </a:r>
            <a:r>
              <a:rPr lang="en-US" altLang="ko-KR" sz="2400" dirty="0" smtClean="0"/>
              <a:t>’</a:t>
            </a:r>
            <a:r>
              <a:rPr lang="ko-KR" altLang="en-US" sz="2400" dirty="0" smtClean="0"/>
              <a:t> 문학의 관습을 이해하려는 개념이다</a:t>
            </a:r>
            <a:endParaRPr lang="en-US" altLang="ko-KR" sz="2400" dirty="0" smtClean="0"/>
          </a:p>
          <a:p>
            <a:pPr marL="0" indent="0" fontAlgn="base">
              <a:buNone/>
            </a:pPr>
            <a:endParaRPr lang="en-US" altLang="ko-KR" sz="2400" dirty="0" smtClean="0"/>
          </a:p>
          <a:p>
            <a:pPr marL="857250" lvl="1" indent="-457200" fontAlgn="base">
              <a:buFont typeface="+mj-ea"/>
              <a:buAutoNum type="circleNumDbPlain"/>
            </a:pPr>
            <a:r>
              <a:rPr lang="ko-KR" altLang="en-US" sz="2000" dirty="0" smtClean="0"/>
              <a:t>문학 장의 제도적 작용</a:t>
            </a:r>
            <a:endParaRPr lang="en-US" altLang="ko-KR" sz="2000" dirty="0" smtClean="0"/>
          </a:p>
          <a:p>
            <a:pPr marL="400050" lvl="1" indent="0" fontAlgn="base">
              <a:buNone/>
            </a:pPr>
            <a:r>
              <a:rPr lang="ko-KR" altLang="en-US" sz="2000" dirty="0" smtClean="0"/>
              <a:t>    예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작가라는 신분의 승인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등단</a:t>
            </a:r>
            <a:r>
              <a:rPr lang="en-US" altLang="ko-KR" sz="2000" dirty="0"/>
              <a:t>, </a:t>
            </a:r>
            <a:r>
              <a:rPr lang="ko-KR" altLang="en-US" sz="2000" dirty="0"/>
              <a:t>문학상</a:t>
            </a:r>
            <a:r>
              <a:rPr lang="en-US" altLang="ko-KR" sz="2000" dirty="0"/>
              <a:t>, </a:t>
            </a:r>
            <a:r>
              <a:rPr lang="ko-KR" altLang="en-US" sz="2000" dirty="0"/>
              <a:t>정전의 </a:t>
            </a:r>
            <a:r>
              <a:rPr lang="ko-KR" altLang="en-US" sz="2000" dirty="0" smtClean="0"/>
              <a:t>선별 등</a:t>
            </a:r>
            <a:endParaRPr lang="en-US" altLang="ko-KR" sz="2000" dirty="0" smtClean="0"/>
          </a:p>
          <a:p>
            <a:pPr marL="857250" lvl="1" indent="-457200" fontAlgn="base">
              <a:buFont typeface="+mj-ea"/>
              <a:buAutoNum type="circleNumDbPlain" startAt="2"/>
            </a:pPr>
            <a:r>
              <a:rPr lang="ko-KR" altLang="en-US" sz="2000" dirty="0"/>
              <a:t>문학 장 제도화와 </a:t>
            </a:r>
            <a:r>
              <a:rPr lang="ko-KR" altLang="en-US" sz="2000" dirty="0" smtClean="0"/>
              <a:t>자율화</a:t>
            </a:r>
            <a:endParaRPr lang="ko-KR" altLang="en-US" sz="2000" dirty="0"/>
          </a:p>
          <a:p>
            <a:pPr marL="400050" lvl="1" indent="0" fontAlgn="base">
              <a:buNone/>
            </a:pPr>
            <a:r>
              <a:rPr lang="ko-KR" altLang="en-US" sz="2000" dirty="0"/>
              <a:t>③ </a:t>
            </a:r>
            <a:r>
              <a:rPr lang="ko-KR" altLang="en-US" sz="2000" dirty="0" err="1"/>
              <a:t>아비튀스</a:t>
            </a:r>
            <a:r>
              <a:rPr lang="ko-KR" altLang="en-US" sz="2000" dirty="0"/>
              <a:t> </a:t>
            </a:r>
            <a:r>
              <a:rPr lang="en-US" altLang="ko-KR" sz="2000" dirty="0"/>
              <a:t>habitus (</a:t>
            </a:r>
            <a:r>
              <a:rPr lang="ko-KR" altLang="en-US" sz="2000" dirty="0"/>
              <a:t>陣營</a:t>
            </a:r>
            <a:r>
              <a:rPr lang="en-US" altLang="ko-KR" sz="2000" dirty="0"/>
              <a:t>, </a:t>
            </a:r>
            <a:r>
              <a:rPr lang="ko-KR" altLang="en-US" sz="2000" dirty="0"/>
              <a:t>據點</a:t>
            </a:r>
            <a:r>
              <a:rPr lang="en-US" altLang="ko-KR" sz="2000" dirty="0"/>
              <a:t>)</a:t>
            </a:r>
            <a:endParaRPr lang="ko-KR" altLang="en-US" sz="2000" dirty="0"/>
          </a:p>
          <a:p>
            <a:pPr marL="400050" lvl="1" indent="0" fontAlgn="base">
              <a:buNone/>
            </a:pPr>
            <a:r>
              <a:rPr lang="ko-KR" altLang="en-US" sz="2000" dirty="0" smtClean="0"/>
              <a:t>    문학의 </a:t>
            </a:r>
            <a:r>
              <a:rPr lang="ko-KR" altLang="en-US" sz="2000" dirty="0"/>
              <a:t>장은 </a:t>
            </a:r>
            <a:r>
              <a:rPr lang="ko-KR" altLang="en-US" sz="2000" dirty="0" smtClean="0"/>
              <a:t>인정 </a:t>
            </a:r>
            <a:r>
              <a:rPr lang="ko-KR" altLang="en-US" sz="2000" dirty="0"/>
              <a:t>투쟁의 장이기도 하다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marL="857250" lvl="1" indent="-457200" fontAlgn="base">
              <a:buFont typeface="+mj-ea"/>
              <a:buAutoNum type="circleNumDbPlain"/>
            </a:pPr>
            <a:endParaRPr lang="en-US" altLang="ko-KR" sz="2000" dirty="0"/>
          </a:p>
          <a:p>
            <a:pPr marL="400050" lvl="1" indent="0" fontAlgn="base">
              <a:buNone/>
            </a:pPr>
            <a:endParaRPr lang="en-US" altLang="ko-KR" sz="2000" dirty="0" smtClean="0"/>
          </a:p>
          <a:p>
            <a:pPr marL="0" indent="0" fontAlgn="base">
              <a:buNone/>
            </a:pPr>
            <a:endParaRPr lang="ko-KR" altLang="en-US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54634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2) </a:t>
            </a:r>
            <a:r>
              <a:rPr lang="ko-KR" altLang="en-US" sz="2400" dirty="0" smtClean="0"/>
              <a:t>문학 텍스트의 존재 방식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칸트에 따르면 사물과 세계에 대한 인간의 인식은 분석과 종합에 의한다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endParaRPr lang="en-US" altLang="ko-KR" sz="2400" dirty="0" smtClean="0"/>
          </a:p>
          <a:p>
            <a:r>
              <a:rPr lang="ko-KR" altLang="en-US" sz="2400" dirty="0"/>
              <a:t>분석 판단은 주어와 술어의 결합이 동일성을 통해 생각되는 판단이다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marL="400050" lvl="1" indent="0" fontAlgn="base">
              <a:buNone/>
            </a:pPr>
            <a:endParaRPr lang="en-US" altLang="ko-KR" sz="2000" dirty="0" smtClean="0"/>
          </a:p>
          <a:p>
            <a:pPr marL="400050" lvl="1" indent="0" fontAlgn="base">
              <a:buNone/>
            </a:pPr>
            <a:r>
              <a:rPr lang="ko-KR" altLang="en-US" sz="2000" dirty="0" smtClean="0"/>
              <a:t>분석 판단 명제의 예</a:t>
            </a:r>
            <a:r>
              <a:rPr lang="en-US" altLang="ko-KR" sz="2000" dirty="0" smtClean="0"/>
              <a:t>) </a:t>
            </a:r>
          </a:p>
          <a:p>
            <a:pPr marL="400050" lvl="1" indent="0" fontAlgn="base">
              <a:buNone/>
            </a:pPr>
            <a:r>
              <a:rPr lang="ko-KR" altLang="en-US" sz="2000" dirty="0" smtClean="0"/>
              <a:t>빨강은 </a:t>
            </a:r>
            <a:r>
              <a:rPr lang="ko-KR" altLang="en-US" sz="2000" dirty="0"/>
              <a:t>색이다</a:t>
            </a:r>
            <a:r>
              <a:rPr lang="en-US" altLang="ko-KR" sz="2000" dirty="0"/>
              <a:t>/ </a:t>
            </a:r>
            <a:r>
              <a:rPr lang="ko-KR" altLang="en-US" sz="2000" dirty="0"/>
              <a:t>총각은 결혼하지 않았다</a:t>
            </a:r>
            <a:r>
              <a:rPr lang="en-US" altLang="ko-KR" sz="2000" dirty="0"/>
              <a:t>/ </a:t>
            </a:r>
            <a:r>
              <a:rPr lang="ko-KR" altLang="en-US" sz="2000" dirty="0"/>
              <a:t>고양이는 </a:t>
            </a:r>
            <a:r>
              <a:rPr lang="ko-KR" altLang="en-US" sz="2000" dirty="0" smtClean="0"/>
              <a:t>동물이다 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삼각형의 </a:t>
            </a:r>
            <a:r>
              <a:rPr lang="ko-KR" altLang="en-US" sz="2000" dirty="0"/>
              <a:t>내각의 합은 </a:t>
            </a:r>
            <a:r>
              <a:rPr lang="en-US" altLang="ko-KR" sz="2000" dirty="0"/>
              <a:t>2</a:t>
            </a:r>
            <a:r>
              <a:rPr lang="ko-KR" altLang="en-US" sz="2000" dirty="0"/>
              <a:t>직각이다</a:t>
            </a:r>
            <a:r>
              <a:rPr lang="en-US" altLang="ko-KR" sz="2000" dirty="0"/>
              <a:t>/ 2+2=4</a:t>
            </a:r>
            <a:endParaRPr lang="ko-KR" altLang="en-US" sz="2000" dirty="0"/>
          </a:p>
          <a:p>
            <a:pPr marL="400050" lvl="1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69931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종합 판단은 주어와 술어의 결합이 우연적이거나 임의적이며 그 사이의 관계를 통해 이루어지는 판단이다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marL="400050" lvl="1" indent="0">
              <a:buNone/>
            </a:pPr>
            <a:endParaRPr lang="en-US" altLang="ko-KR" sz="2000" dirty="0" smtClean="0"/>
          </a:p>
          <a:p>
            <a:pPr marL="400050" lvl="1" indent="0">
              <a:buNone/>
            </a:pPr>
            <a:r>
              <a:rPr lang="ko-KR" altLang="en-US" sz="2000" dirty="0" smtClean="0"/>
              <a:t>종합판단 명제의 예</a:t>
            </a:r>
            <a:r>
              <a:rPr lang="en-US" altLang="ko-KR" sz="2000" dirty="0" smtClean="0"/>
              <a:t>)</a:t>
            </a:r>
          </a:p>
          <a:p>
            <a:pPr marL="400050" lvl="1" indent="0">
              <a:buNone/>
            </a:pPr>
            <a:r>
              <a:rPr lang="ko-KR" altLang="en-US" sz="2000" dirty="0"/>
              <a:t>바닷물은 푸르다</a:t>
            </a:r>
            <a:r>
              <a:rPr lang="en-US" altLang="ko-KR" sz="2000" dirty="0"/>
              <a:t>/ </a:t>
            </a:r>
            <a:r>
              <a:rPr lang="ko-KR" altLang="en-US" sz="2000" dirty="0"/>
              <a:t>도요새는 멸종했다</a:t>
            </a:r>
            <a:r>
              <a:rPr lang="en-US" altLang="ko-KR" sz="2000" dirty="0"/>
              <a:t>/ </a:t>
            </a:r>
            <a:r>
              <a:rPr lang="ko-KR" altLang="en-US" sz="2000" dirty="0"/>
              <a:t>물은 섭씨 </a:t>
            </a:r>
            <a:r>
              <a:rPr lang="en-US" altLang="ko-KR" sz="2000" dirty="0"/>
              <a:t>100</a:t>
            </a:r>
            <a:r>
              <a:rPr lang="ko-KR" altLang="en-US" sz="2000" dirty="0"/>
              <a:t>도에서 끓는다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en-US" altLang="ko-KR" sz="2400" dirty="0" smtClean="0"/>
          </a:p>
          <a:p>
            <a:r>
              <a:rPr lang="ko-KR" altLang="en-US" sz="2400" dirty="0"/>
              <a:t>전체가 부분들의 관계로 파악된다는 점에서 소설 읽기는 분석적이다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endParaRPr lang="en-US" altLang="ko-KR" sz="2400" dirty="0" smtClean="0"/>
          </a:p>
          <a:p>
            <a:r>
              <a:rPr lang="ko-KR" altLang="en-US" sz="2400" dirty="0"/>
              <a:t>소설의 언술이 독자의 선입견을 준거로 </a:t>
            </a:r>
            <a:r>
              <a:rPr lang="ko-KR" altLang="en-US" sz="2400" dirty="0" smtClean="0"/>
              <a:t>삼는다는 점에서 소설 </a:t>
            </a:r>
            <a:r>
              <a:rPr lang="ko-KR" altLang="en-US" sz="2400" dirty="0"/>
              <a:t>읽기는 종합적인 속성을 지니게 된다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65221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소설 쓰기도 읽기와 유사한 의미에서 분석과 종합의 속성을 지닌다</a:t>
            </a:r>
            <a:r>
              <a:rPr lang="en-US" altLang="ko-KR" sz="2400" dirty="0" smtClean="0"/>
              <a:t>. 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읽기와 쓰기의 연관 속에서 존재하는 문학 작품 또한 분석과 종합의 체계이다</a:t>
            </a:r>
            <a:r>
              <a:rPr lang="en-US" altLang="ko-KR" sz="2400" dirty="0" smtClean="0"/>
              <a:t>.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25023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3) </a:t>
            </a:r>
            <a:r>
              <a:rPr lang="ko-KR" altLang="en-US" sz="2400" dirty="0" smtClean="0"/>
              <a:t>읽기와 쓰기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 smtClean="0"/>
              <a:t>문학 작품 읽기는 보충과 </a:t>
            </a:r>
            <a:r>
              <a:rPr lang="ko-KR" altLang="en-US" sz="2400" dirty="0"/>
              <a:t>대리의 </a:t>
            </a:r>
            <a:r>
              <a:rPr lang="ko-KR" altLang="en-US" sz="2400" dirty="0" smtClean="0"/>
              <a:t>과정이기도 하다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하나의 문학 작품은 무수한 텍스트들이 교차하는 지점이자 </a:t>
            </a:r>
            <a:r>
              <a:rPr lang="ko-KR" altLang="en-US" sz="2400" dirty="0" err="1"/>
              <a:t>결절점이다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쓰기는 읽기를 </a:t>
            </a:r>
            <a:r>
              <a:rPr lang="ko-KR" altLang="en-US" sz="2400" dirty="0"/>
              <a:t>지속시키면서 동시에 그 읽기에 차이를 두려는 행위이다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ko-KR" altLang="en-US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82904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5289451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읽기는 쓰기를 지속시키면서 동시에 그 쓰기에 차이를 두려는 행위이다</a:t>
            </a:r>
            <a:r>
              <a:rPr lang="en-US" altLang="ko-KR" sz="2400" dirty="0" smtClean="0"/>
              <a:t>. </a:t>
            </a:r>
            <a:endParaRPr lang="ko-KR" altLang="en-US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/>
              <a:t>읽기와 쓰기는 서로 차이를 두면서 부단히 서로를 상호 반송하는 관계를 형성하는데 이를 일컬어 </a:t>
            </a:r>
            <a:r>
              <a:rPr lang="ko-KR" altLang="en-US" sz="2400" dirty="0" err="1"/>
              <a:t>데리다는</a:t>
            </a:r>
            <a:r>
              <a:rPr lang="ko-KR" altLang="en-US" sz="2400" dirty="0"/>
              <a:t> </a:t>
            </a:r>
            <a:r>
              <a:rPr lang="ko-KR" altLang="en-US" sz="2400" dirty="0" err="1" smtClean="0"/>
              <a:t>차연</a:t>
            </a:r>
            <a:r>
              <a:rPr lang="en-US" altLang="ko-KR" sz="2400" dirty="0" err="1" smtClean="0"/>
              <a:t>diff</a:t>
            </a:r>
            <a:r>
              <a:rPr lang="en-US" altLang="ko-KR" sz="2400" dirty="0" err="1" smtClean="0">
                <a:latin typeface="맑은 고딕"/>
                <a:ea typeface="맑은 고딕"/>
              </a:rPr>
              <a:t>é</a:t>
            </a:r>
            <a:r>
              <a:rPr lang="en-US" altLang="ko-KR" sz="2400" dirty="0" err="1" smtClean="0"/>
              <a:t>rance</a:t>
            </a:r>
            <a:r>
              <a:rPr lang="ko-KR" altLang="en-US" sz="2400" dirty="0" smtClean="0"/>
              <a:t>라고 </a:t>
            </a:r>
            <a:r>
              <a:rPr lang="ko-KR" altLang="en-US" sz="2400" dirty="0"/>
              <a:t>부른 바 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차이</a:t>
            </a:r>
            <a:r>
              <a:rPr lang="en-US" altLang="ko-KR" sz="2400" dirty="0"/>
              <a:t> </a:t>
            </a:r>
            <a:r>
              <a:rPr lang="en-US" altLang="ko-KR" sz="2400" dirty="0" err="1" smtClean="0"/>
              <a:t>différence</a:t>
            </a:r>
            <a:r>
              <a:rPr lang="ko-KR" altLang="en-US" sz="2400" dirty="0" smtClean="0"/>
              <a:t>와 </a:t>
            </a:r>
            <a:r>
              <a:rPr lang="ko-KR" altLang="en-US" sz="2400" dirty="0" err="1" smtClean="0"/>
              <a:t>차연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différance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 </a:t>
            </a:r>
            <a:r>
              <a:rPr lang="ko-KR" altLang="en-US" sz="2400" dirty="0" smtClean="0"/>
              <a:t>소쉬르는 예를 들어 </a:t>
            </a:r>
            <a:r>
              <a:rPr lang="en-US" altLang="ko-KR" sz="2400" dirty="0" smtClean="0"/>
              <a:t>/</a:t>
            </a:r>
            <a:r>
              <a:rPr lang="en-US" altLang="ko-KR" sz="2400" dirty="0" err="1" smtClean="0"/>
              <a:t>pul</a:t>
            </a:r>
            <a:r>
              <a:rPr lang="en-US" altLang="ko-KR" sz="2400" dirty="0" smtClean="0"/>
              <a:t>/(</a:t>
            </a:r>
            <a:r>
              <a:rPr lang="ko-KR" altLang="en-US" sz="2400" dirty="0" smtClean="0"/>
              <a:t>불</a:t>
            </a:r>
            <a:r>
              <a:rPr lang="en-US" altLang="ko-KR" sz="2400" dirty="0" smtClean="0"/>
              <a:t>), /</a:t>
            </a:r>
            <a:r>
              <a:rPr lang="en-US" altLang="ko-KR" sz="2400" dirty="0" err="1" smtClean="0"/>
              <a:t>sul</a:t>
            </a:r>
            <a:r>
              <a:rPr lang="en-US" altLang="ko-KR" sz="2400" dirty="0" smtClean="0"/>
              <a:t>/(</a:t>
            </a:r>
            <a:r>
              <a:rPr lang="ko-KR" altLang="en-US" sz="2400" dirty="0" smtClean="0"/>
              <a:t>술</a:t>
            </a:r>
            <a:r>
              <a:rPr lang="en-US" altLang="ko-KR" sz="2400" dirty="0" smtClean="0"/>
              <a:t>), /</a:t>
            </a:r>
            <a:r>
              <a:rPr lang="en-US" altLang="ko-KR" sz="2400" dirty="0" err="1" smtClean="0"/>
              <a:t>mul</a:t>
            </a:r>
            <a:r>
              <a:rPr lang="en-US" altLang="ko-KR" sz="2400" dirty="0" smtClean="0"/>
              <a:t>/(</a:t>
            </a:r>
            <a:r>
              <a:rPr lang="ko-KR" altLang="en-US" sz="2400" dirty="0" smtClean="0"/>
              <a:t>물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에서 </a:t>
            </a:r>
            <a:r>
              <a:rPr lang="en-US" altLang="ko-KR" sz="2400" dirty="0" smtClean="0"/>
              <a:t>/p/ : /s/ : /m/</a:t>
            </a:r>
            <a:r>
              <a:rPr lang="ko-KR" altLang="en-US" sz="2400" dirty="0" smtClean="0"/>
              <a:t>라는 차이가 의미를 분멸한다고 보았다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43778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/>
              <a:t>데리다는</a:t>
            </a:r>
            <a:r>
              <a:rPr lang="ko-KR" altLang="en-US" sz="2400" dirty="0" smtClean="0"/>
              <a:t> 의미가 차이에 실재하지 않고 차이는 끊임없이 의미를 지연시킨다고 보았다</a:t>
            </a:r>
            <a:r>
              <a:rPr lang="en-US" altLang="ko-KR" sz="2400" dirty="0" smtClean="0"/>
              <a:t>. 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의미의 지연과 운반은 사전 찾기의 사례를 통해 이해될 수 있다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pPr marL="400050" lvl="1" indent="0">
              <a:buNone/>
            </a:pPr>
            <a:r>
              <a:rPr lang="ko-KR" altLang="en-US" sz="2000" dirty="0" smtClean="0"/>
              <a:t>예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소나무 </a:t>
            </a:r>
            <a:r>
              <a:rPr lang="en-US" altLang="ko-KR" sz="2000" dirty="0" smtClean="0"/>
              <a:t>: (</a:t>
            </a:r>
            <a:r>
              <a:rPr lang="ko-KR" altLang="en-US" sz="2000" dirty="0" smtClean="0"/>
              <a:t>명사</a:t>
            </a:r>
            <a:r>
              <a:rPr lang="en-US" altLang="ko-KR" sz="2000" dirty="0" smtClean="0"/>
              <a:t>) </a:t>
            </a:r>
            <a:r>
              <a:rPr lang="ko-KR" altLang="en-US" sz="2000" dirty="0" smtClean="0">
                <a:latin typeface="맑은 고딕"/>
                <a:ea typeface="맑은 고딕"/>
              </a:rPr>
              <a:t>「</a:t>
            </a:r>
            <a:r>
              <a:rPr lang="ko-KR" altLang="en-US" sz="2000" dirty="0" smtClean="0"/>
              <a:t>식물</a:t>
            </a:r>
            <a:r>
              <a:rPr lang="ko-KR" altLang="en-US" sz="2000" dirty="0" smtClean="0">
                <a:latin typeface="함초롬바탕"/>
                <a:ea typeface="함초롬바탕"/>
                <a:cs typeface="함초롬바탕"/>
              </a:rPr>
              <a:t>」</a:t>
            </a:r>
            <a:r>
              <a:rPr lang="ko-KR" altLang="en-US" sz="2000" dirty="0" smtClean="0"/>
              <a:t> </a:t>
            </a:r>
            <a:r>
              <a:rPr lang="ko-KR" altLang="en-US" sz="2000" dirty="0" smtClean="0">
                <a:latin typeface="함초롬바탕"/>
                <a:ea typeface="함초롬바탕"/>
                <a:cs typeface="함초롬바탕"/>
              </a:rPr>
              <a:t>① </a:t>
            </a:r>
            <a:r>
              <a:rPr lang="ko-KR" altLang="en-US" sz="2000" dirty="0" err="1" smtClean="0"/>
              <a:t>소나뭇과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소나무속에</a:t>
            </a:r>
            <a:r>
              <a:rPr lang="ko-KR" altLang="en-US" sz="2000" dirty="0" smtClean="0"/>
              <a:t> 속한 식물을 통틀어 이르는 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예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사철 내내 푸르른 소나무는 예로부터 꿋꿋한 절개를 상징한다</a:t>
            </a:r>
            <a:r>
              <a:rPr lang="en-US" altLang="ko-KR" sz="2000" dirty="0" smtClean="0"/>
              <a:t>. / </a:t>
            </a:r>
            <a:r>
              <a:rPr lang="ko-KR" altLang="en-US" sz="2000" dirty="0" smtClean="0"/>
              <a:t>그 마을에는 오 </a:t>
            </a:r>
            <a:r>
              <a:rPr lang="ko-KR" altLang="en-US" sz="2000" dirty="0" err="1" smtClean="0"/>
              <a:t>백년</a:t>
            </a:r>
            <a:r>
              <a:rPr lang="ko-KR" altLang="en-US" sz="2000" dirty="0" smtClean="0"/>
              <a:t> 넘은 소나무가 있다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r>
              <a:rPr lang="ko-KR" altLang="en-US" sz="2000" dirty="0" smtClean="0">
                <a:ea typeface="함초롬바탕"/>
                <a:cs typeface="함초롬바탕"/>
              </a:rPr>
              <a:t>② </a:t>
            </a:r>
            <a:r>
              <a:rPr lang="ko-KR" altLang="en-US" sz="2000" dirty="0" err="1" smtClean="0">
                <a:latin typeface="+mn-ea"/>
                <a:cs typeface="함초롬바탕"/>
              </a:rPr>
              <a:t>소나뭇과에</a:t>
            </a:r>
            <a:r>
              <a:rPr lang="ko-KR" altLang="en-US" sz="2000" dirty="0" smtClean="0">
                <a:latin typeface="+mn-ea"/>
                <a:cs typeface="함초롬바탕"/>
              </a:rPr>
              <a:t> 속한 상록 침엽 교목</a:t>
            </a:r>
            <a:r>
              <a:rPr lang="en-US" altLang="ko-KR" sz="2000" dirty="0" smtClean="0">
                <a:latin typeface="+mn-ea"/>
                <a:cs typeface="함초롬바탕"/>
              </a:rPr>
              <a:t>. </a:t>
            </a:r>
            <a:r>
              <a:rPr lang="ko-KR" altLang="en-US" sz="2000" dirty="0" smtClean="0">
                <a:latin typeface="+mn-ea"/>
                <a:cs typeface="함초롬바탕"/>
              </a:rPr>
              <a:t>껍질은 검붉은 비늘 모양이고</a:t>
            </a:r>
            <a:r>
              <a:rPr lang="en-US" altLang="ko-KR" sz="2000" dirty="0" smtClean="0">
                <a:latin typeface="+mn-ea"/>
                <a:cs typeface="함초롬바탕"/>
              </a:rPr>
              <a:t>, </a:t>
            </a:r>
            <a:r>
              <a:rPr lang="ko-KR" altLang="en-US" sz="2000" dirty="0" smtClean="0">
                <a:latin typeface="+mn-ea"/>
                <a:cs typeface="함초롬바탕"/>
              </a:rPr>
              <a:t>잎은 침엽이며 두 가래가 한데 묶이어나서 이 년 만에 떨어진다</a:t>
            </a:r>
            <a:r>
              <a:rPr lang="en-US" altLang="ko-KR" sz="2000" dirty="0" smtClean="0">
                <a:latin typeface="+mn-ea"/>
                <a:cs typeface="함초롬바탕"/>
              </a:rPr>
              <a:t>. </a:t>
            </a:r>
            <a:r>
              <a:rPr lang="ko-KR" altLang="en-US" sz="2000" dirty="0" smtClean="0">
                <a:latin typeface="+mn-ea"/>
                <a:cs typeface="함초롬바탕"/>
              </a:rPr>
              <a:t>꽃은 단성화가 자웅 동주로 오월에 피고</a:t>
            </a:r>
            <a:r>
              <a:rPr lang="en-US" altLang="ko-KR" sz="2000" dirty="0" smtClean="0">
                <a:latin typeface="+mn-ea"/>
                <a:cs typeface="함초롬바탕"/>
              </a:rPr>
              <a:t>, </a:t>
            </a:r>
            <a:r>
              <a:rPr lang="ko-KR" altLang="en-US" sz="2000" dirty="0" smtClean="0">
                <a:latin typeface="+mn-ea"/>
                <a:cs typeface="함초롬바탕"/>
              </a:rPr>
              <a:t>열매는 다음해 가을에 맺으며 달걀 모양이다</a:t>
            </a:r>
            <a:r>
              <a:rPr lang="en-US" altLang="ko-KR" sz="2000" dirty="0" smtClean="0">
                <a:latin typeface="+mn-ea"/>
                <a:cs typeface="함초롬바탕"/>
              </a:rPr>
              <a:t>. …(</a:t>
            </a:r>
            <a:r>
              <a:rPr lang="ko-KR" altLang="en-US" sz="2000" dirty="0" smtClean="0">
                <a:latin typeface="+mn-ea"/>
                <a:cs typeface="함초롬바탕"/>
              </a:rPr>
              <a:t>하략</a:t>
            </a:r>
            <a:r>
              <a:rPr lang="en-US" altLang="ko-KR" sz="2000" dirty="0" smtClean="0">
                <a:latin typeface="+mn-ea"/>
                <a:cs typeface="함초롬바탕"/>
              </a:rPr>
              <a:t>)… </a:t>
            </a:r>
            <a:r>
              <a:rPr lang="ko-KR" altLang="en-US" sz="2000" dirty="0" smtClean="0">
                <a:ea typeface="함초롬바탕"/>
                <a:cs typeface="함초롬바탕"/>
              </a:rPr>
              <a:t>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04850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>
                <a:latin typeface="+mn-ea"/>
              </a:rPr>
              <a:t>◎ </a:t>
            </a:r>
            <a:r>
              <a:rPr lang="ko-KR" altLang="en-US" sz="2400" dirty="0" err="1" smtClean="0">
                <a:latin typeface="+mn-ea"/>
              </a:rPr>
              <a:t>이청준의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「</a:t>
            </a:r>
            <a:r>
              <a:rPr lang="ko-KR" altLang="en-US" sz="2400" dirty="0" smtClean="0">
                <a:latin typeface="+mn-ea"/>
              </a:rPr>
              <a:t>병신과 머저리</a:t>
            </a:r>
            <a:r>
              <a:rPr lang="ko-KR" altLang="en-US" sz="2400" dirty="0" smtClean="0">
                <a:latin typeface="+mn-ea"/>
                <a:cs typeface="함초롬바탕"/>
              </a:rPr>
              <a:t>」 읽기</a:t>
            </a:r>
            <a:endParaRPr lang="en-US" altLang="ko-KR" sz="2400" dirty="0" smtClean="0">
              <a:latin typeface="+mn-ea"/>
              <a:cs typeface="함초롬바탕"/>
            </a:endParaRPr>
          </a:p>
          <a:p>
            <a:pPr marL="0" indent="0">
              <a:buNone/>
            </a:pPr>
            <a:endParaRPr lang="en-US" altLang="ko-KR" sz="2400" dirty="0">
              <a:latin typeface="+mn-ea"/>
              <a:cs typeface="함초롬바탕"/>
            </a:endParaRPr>
          </a:p>
          <a:p>
            <a:r>
              <a:rPr lang="ko-KR" altLang="en-US" sz="2400" dirty="0" smtClean="0">
                <a:latin typeface="+mn-ea"/>
                <a:cs typeface="함초롬바탕"/>
              </a:rPr>
              <a:t>서사는 다음의 단락들로 열거된다</a:t>
            </a:r>
            <a:r>
              <a:rPr lang="en-US" altLang="ko-KR" sz="2400" dirty="0" smtClean="0">
                <a:latin typeface="+mn-ea"/>
                <a:cs typeface="함초롬바탕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+mn-ea"/>
              <a:cs typeface="함초롬바탕"/>
            </a:endParaRPr>
          </a:p>
          <a:p>
            <a:pPr marL="457200" indent="-457200" fontAlgn="base">
              <a:buFont typeface="+mj-lt"/>
              <a:buAutoNum type="arabicParenR"/>
            </a:pPr>
            <a:r>
              <a:rPr lang="ko-KR" altLang="en-US" sz="2400" dirty="0" smtClean="0"/>
              <a:t>의사인 </a:t>
            </a:r>
            <a:r>
              <a:rPr lang="ko-KR" altLang="en-US" sz="2400" dirty="0"/>
              <a:t>형은 </a:t>
            </a:r>
            <a:r>
              <a:rPr lang="en-US" altLang="ko-KR" sz="2400" dirty="0"/>
              <a:t>6.25 </a:t>
            </a:r>
            <a:r>
              <a:rPr lang="ko-KR" altLang="en-US" sz="2400" dirty="0"/>
              <a:t>동란 중 적진에 낙오되었다가 탈출해온 경험이 있다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marL="457200" indent="-457200" fontAlgn="base">
              <a:buFont typeface="+mj-lt"/>
              <a:buAutoNum type="arabicParenR"/>
            </a:pPr>
            <a:r>
              <a:rPr lang="ko-KR" altLang="en-US" sz="2400" dirty="0" smtClean="0"/>
              <a:t>그로부터 </a:t>
            </a:r>
            <a:r>
              <a:rPr lang="ko-KR" altLang="en-US" sz="2400" dirty="0" err="1"/>
              <a:t>십수</a:t>
            </a:r>
            <a:r>
              <a:rPr lang="ko-KR" altLang="en-US" sz="2400" dirty="0"/>
              <a:t> 년 뒤 형에게 수술을 받던 소녀가 죽는 사건이 일어난다</a:t>
            </a:r>
            <a:r>
              <a:rPr lang="en-US" altLang="ko-KR" sz="2400" dirty="0"/>
              <a:t>. </a:t>
            </a:r>
            <a:r>
              <a:rPr lang="ko-KR" altLang="en-US" sz="2400" dirty="0"/>
              <a:t>그 사건이 있은 후 형은 병원 일을 그만 두고 소설 쓰기에 몰두한다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marL="457200" indent="-457200" fontAlgn="base">
              <a:buFont typeface="+mj-lt"/>
              <a:buAutoNum type="arabicParenR"/>
            </a:pPr>
            <a:r>
              <a:rPr lang="ko-KR" altLang="en-US" sz="2400" dirty="0" smtClean="0"/>
              <a:t>동생인 </a:t>
            </a:r>
            <a:r>
              <a:rPr lang="ko-KR" altLang="en-US" sz="2400" dirty="0"/>
              <a:t>‘나’는 화가로서 화실에서 학생들에게 그림을 가르친다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pPr marL="457200" indent="-457200" fontAlgn="base">
              <a:buFont typeface="+mj-lt"/>
              <a:buAutoNum type="arabicParenR"/>
            </a:pPr>
            <a:r>
              <a:rPr lang="en-US" altLang="ko-KR" sz="2400" dirty="0" smtClean="0"/>
              <a:t>‘</a:t>
            </a:r>
            <a:r>
              <a:rPr lang="ko-KR" altLang="en-US" sz="2400" dirty="0"/>
              <a:t>나’는 혜인이라는 여자와 사귀다 헤어진다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16080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694</Words>
  <Application>Microsoft Office PowerPoint</Application>
  <PresentationFormat>화면 슬라이드 쇼(4:3)</PresentationFormat>
  <Paragraphs>87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강헌국</dc:creator>
  <cp:lastModifiedBy>강헌국</cp:lastModifiedBy>
  <cp:revision>9</cp:revision>
  <dcterms:created xsi:type="dcterms:W3CDTF">2014-04-03T00:23:42Z</dcterms:created>
  <dcterms:modified xsi:type="dcterms:W3CDTF">2014-04-08T07:30:39Z</dcterms:modified>
</cp:coreProperties>
</file>