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7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4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1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F951D-12BB-475D-8469-3A3F2CCC6314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4A90-6595-40E1-AD2B-8291DBD2E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1. </a:t>
            </a:r>
            <a:r>
              <a:rPr lang="ko-KR" altLang="en-US" sz="2800" dirty="0" smtClean="0"/>
              <a:t>문학이란 무엇인가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1) </a:t>
            </a:r>
            <a:r>
              <a:rPr lang="ko-KR" altLang="en-US" sz="2800" dirty="0" smtClean="0"/>
              <a:t>문학 언어의 특성</a:t>
            </a:r>
            <a:endParaRPr lang="en-US" altLang="ko-KR" sz="2800" dirty="0" smtClean="0"/>
          </a:p>
          <a:p>
            <a:pPr marL="514350" indent="-514350">
              <a:buAutoNum type="arabicParenR"/>
            </a:pPr>
            <a:endParaRPr lang="en-US" altLang="ko-KR" sz="2800" dirty="0" smtClean="0"/>
          </a:p>
          <a:p>
            <a:r>
              <a:rPr lang="ko-KR" altLang="en-US" sz="2400" dirty="0" smtClean="0"/>
              <a:t>다음의 시를 읽고 감상을 말해 보도록 하자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633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예문 </a:t>
            </a:r>
            <a:r>
              <a:rPr lang="en-US" altLang="ko-KR" sz="2400" dirty="0" smtClean="0"/>
              <a:t>3)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 algn="just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청나라 태종이 직접 지휘하는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 대군은 그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집결지였던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심양을 떠난 지 불과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 일 만에 서울을 위협했다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조선 정부는 왕족의 일부를 강화도로 보내고 왕이 미처 뒤따르기도 전에 적군에게 길이 막혀 부득이 남한산성으로 피할 수밖에 없었다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청군은 곧 남한산성을 포위했고 조선정부는 불과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50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일분의 식량밖에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엇는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산성에 갇혀 명나라에 원병을 요청했으나 멸망의 위기로 치닫고 있던 명나라가 원병을 보낼 수 없었으며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국내의 각 지방에서 오던 원병도 모두 청병에게 패함으로써 남한산성 속의 조선정부는 완전히 고립되었고 왕족들이 피난했던 강화도도 청군에게 쉽게 함락되었다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algn="just"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산성에 고립된 조선정부 안에서는 자연히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강화론이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대두되고 찬성자도 늘어가서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척화론자와의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사이에 격론이 벌어졌지만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최명길을 중심으로 하는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주화론이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채택될 수밖에 없었다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이에 인조는 청군이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삼전도에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만든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수항단에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나아가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청태종에게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배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9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고두의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예를 행하고 무조건 항복했다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32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534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 smtClean="0"/>
              <a:t>예문 </a:t>
            </a:r>
            <a:r>
              <a:rPr lang="en-US" altLang="ko-KR" sz="2400" dirty="0" smtClean="0"/>
              <a:t>4)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 algn="just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승지가 읽기를 마치고 물러갔다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임금이 혼잣말처럼 중얼거렸다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algn="just"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—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적들이 답답하구나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algn="just"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이조판서 최명길이 헛기침으로 목청을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쓸어내렸다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최명길의 어조는 차분했다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algn="just"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—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전하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적의 문서가 비록 무도하나 신들을 성 밖으로 청하고 있으니 아마도 화친할 뜻이 있을 것이옵니다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적병이 성을 멀리서 둘러싸고 서둘러 취하려 하지 않음도 화친의 뜻일 것으로 헤아리옵니다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글을 닦아서 응답할 일은 아니로되 신들을 성 밖으로 내보내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말길을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트게 하소서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algn="just"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예조판서 김상헌이 손바닥으로 마루를 내리쳤다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김상헌의 목소리가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떨려나왔다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algn="just"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—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화친이라 함은 국경을 사이에 두고 논할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 있는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것이온데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지금 적들이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대병을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몰아 이처럼 깊이 들어왔으니 화친은 가당치 않사옵니다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심양에서 예까지 내려온 적이 빈손으로 돌아갈 리도 없으니 화친은 곧 투항이옵니다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…(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중략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)…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적의 문서를 군병들 앞에서 불살라 보여서 싸우고 지키려는 뜻을 밝히소서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52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400" dirty="0" smtClean="0"/>
                  <a:t>예문 </a:t>
                </a:r>
                <a:r>
                  <a:rPr lang="en-US" altLang="ko-KR" sz="2400" dirty="0" smtClean="0"/>
                  <a:t>5) </a:t>
                </a:r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/>
                        </a:rPr>
                        <m:t>𝐴</m:t>
                      </m:r>
                      <m:r>
                        <a:rPr lang="en-US" altLang="ko-KR" sz="2400" i="1" smtClean="0">
                          <a:latin typeface="Cambria Math"/>
                        </a:rPr>
                        <m:t>=</m:t>
                      </m:r>
                      <m:r>
                        <a:rPr lang="el-GR" altLang="ko-KR" sz="2400" i="1" smtClean="0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4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24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4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r>
                  <a:rPr lang="ko-KR" altLang="en-US" sz="2400" dirty="0"/>
                  <a:t>다음의 시를 읽고 감상을 말해 보도록 하자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 rotWithShape="1">
                <a:blip r:embed="rId2"/>
                <a:stretch>
                  <a:fillRect l="-1111" t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55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낙엽에 누워 산다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낙엽끼리 모여 산다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지나간 날을 생각지 않기로 한다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낙엽이 지는 하늘가에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가는 목소리 들리는 곳으로 나의 귀는 기웃거리고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얇은 피부는 햇볕이 쏟아지는 곳에 초조하다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항시 보이지 않는 곳이 있기에 나는 살고 싶다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살아서 가까이 가는 곳에 낙엽이 진다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아 나의 육체는 낙엽 속에 이미 버려지고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육체 가까이 또 하나 나는 슬픔을 마시고 산다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 내리는 밤이면 낙엽을 밟고 간다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 내리는 밤이면 슬픔을 디디고 돌아온다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밤은 나의 소리에 차고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나는 나의 소리를 비비고 날을 샌다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낙엽끼리 모여 산다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낙엽에 누워 산다</a:t>
            </a:r>
          </a:p>
          <a:p>
            <a:pPr marL="0" indent="0" algn="just" fontAlgn="base">
              <a:buNone/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보이지 않는 곳이 있기에 슬픔을 마시고 산다</a:t>
            </a:r>
          </a:p>
          <a:p>
            <a:pPr marL="0" indent="0" algn="r" fontAlgn="base"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조병화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800" dirty="0" smtClean="0">
                <a:latin typeface="맑은 고딕"/>
                <a:ea typeface="맑은 고딕"/>
                <a:cs typeface="함초롬바탕" panose="02030504000101010101" pitchFamily="18" charset="-127"/>
              </a:rPr>
              <a:t>「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낙엽끼리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모여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산다</a:t>
            </a:r>
            <a:r>
              <a:rPr lang="ko-KR" altLang="en-US" sz="1800" dirty="0" smtClean="0">
                <a:latin typeface="맑은 고딕"/>
                <a:ea typeface="맑은 고딕"/>
                <a:cs typeface="함초롬바탕" panose="02030504000101010101" pitchFamily="18" charset="-127"/>
              </a:rPr>
              <a:t>」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</a:t>
            </a:r>
          </a:p>
          <a:p>
            <a:pPr marL="0" indent="0" algn="r">
              <a:buNone/>
            </a:pP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06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68863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강나루 건너서</a:t>
            </a:r>
          </a:p>
          <a:p>
            <a:pPr marL="0" indent="0" algn="just" fontAlgn="base">
              <a:buNone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밀밭길을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구름에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달가듯이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가는 나그네</a:t>
            </a:r>
          </a:p>
          <a:p>
            <a:pPr marL="0" indent="0" algn="just" fontAlgn="base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길은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외줄기 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남도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삼백리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술익는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마을마다</a:t>
            </a: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타는 저녁놀</a:t>
            </a:r>
          </a:p>
          <a:p>
            <a:pPr marL="0" indent="0" algn="just" fontAlgn="base"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구름에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달가듯이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가는 나그네</a:t>
            </a:r>
          </a:p>
          <a:p>
            <a:pPr marL="0" indent="0" algn="r">
              <a:buNone/>
            </a:pP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박목월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「나그네」 전문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6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다음의 물음에 대해 생각해 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어째서 ‘</a:t>
            </a:r>
            <a:r>
              <a:rPr lang="ko-KR" altLang="en-US" sz="2400" dirty="0" err="1"/>
              <a:t>밀밭길</a:t>
            </a:r>
            <a:r>
              <a:rPr lang="ko-KR" altLang="en-US" sz="2400" dirty="0"/>
              <a:t>’이라고 했을까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어떤 근거에서 ‘남도 </a:t>
            </a:r>
            <a:r>
              <a:rPr lang="ko-KR" altLang="en-US" sz="2400" dirty="0" err="1"/>
              <a:t>삼백리</a:t>
            </a:r>
            <a:r>
              <a:rPr lang="ko-KR" altLang="en-US" sz="2400" dirty="0"/>
              <a:t>’라고 했을까</a:t>
            </a:r>
            <a:r>
              <a:rPr lang="en-US" altLang="ko-KR" sz="2400" dirty="0"/>
              <a:t>?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‘술 익는 마을마다</a:t>
            </a:r>
            <a:r>
              <a:rPr lang="en-US" altLang="ko-KR" sz="2400" dirty="0"/>
              <a:t>/ </a:t>
            </a:r>
            <a:r>
              <a:rPr lang="ko-KR" altLang="en-US" sz="2400" dirty="0"/>
              <a:t>타는 저녁놀</a:t>
            </a:r>
            <a:r>
              <a:rPr lang="ko-KR" altLang="en-US" sz="2400" dirty="0" smtClean="0"/>
              <a:t>’은 상식적으로 이해될 수 있는 표현인가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말하는 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화자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시공간적 조건에 대해 말해 보자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26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800" dirty="0" err="1" smtClean="0"/>
              <a:t>야콥슨</a:t>
            </a:r>
            <a:r>
              <a:rPr lang="en-US" altLang="ko-KR" sz="2800" dirty="0" smtClean="0">
                <a:latin typeface="MS PMincho" pitchFamily="18" charset="-128"/>
                <a:ea typeface="MS PMincho" pitchFamily="18" charset="-128"/>
              </a:rPr>
              <a:t>R. </a:t>
            </a:r>
            <a:r>
              <a:rPr lang="en-US" altLang="ko-KR" sz="2800" dirty="0" err="1" smtClean="0">
                <a:latin typeface="MS PMincho" pitchFamily="18" charset="-128"/>
                <a:ea typeface="MS PMincho" pitchFamily="18" charset="-128"/>
              </a:rPr>
              <a:t>Jakobson</a:t>
            </a:r>
            <a:r>
              <a:rPr lang="ko-KR" altLang="en-US" sz="2800" dirty="0" smtClean="0"/>
              <a:t>의 통화 모형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관련 상황</a:t>
            </a:r>
            <a:r>
              <a:rPr lang="en-US" altLang="ko-KR" sz="2400" dirty="0" smtClean="0"/>
              <a:t>context 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  전언</a:t>
            </a:r>
            <a:r>
              <a:rPr lang="en-US" altLang="ko-KR" sz="2400" dirty="0" smtClean="0"/>
              <a:t>message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발신자</a:t>
            </a:r>
            <a:r>
              <a:rPr lang="en-US" altLang="ko-KR" sz="2400" dirty="0" smtClean="0"/>
              <a:t> addresser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----------------------</a:t>
            </a:r>
            <a:r>
              <a:rPr lang="ko-KR" altLang="en-US" sz="2400" dirty="0" smtClean="0"/>
              <a:t>수신자</a:t>
            </a:r>
            <a:r>
              <a:rPr lang="en-US" altLang="ko-KR" sz="2400" dirty="0" smtClean="0"/>
              <a:t>addressee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  접촉 </a:t>
            </a:r>
            <a:r>
              <a:rPr lang="en-US" altLang="ko-KR" sz="2400" dirty="0" smtClean="0"/>
              <a:t>contact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약호 </a:t>
            </a:r>
            <a:r>
              <a:rPr lang="ko-KR" altLang="en-US" sz="2400" dirty="0"/>
              <a:t>체계 </a:t>
            </a:r>
            <a:r>
              <a:rPr lang="en-US" altLang="ko-KR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6418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</a:t>
            </a:r>
            <a:endParaRPr lang="en-US" altLang="ko-KR" sz="2400" dirty="0" smtClean="0"/>
          </a:p>
          <a:p>
            <a:pPr marL="0" indent="0" fontAlgn="base">
              <a:buNone/>
            </a:pPr>
            <a:endParaRPr lang="en-US" altLang="ko-KR" sz="2400" dirty="0"/>
          </a:p>
          <a:p>
            <a:pPr marL="0" indent="0" fontAlgn="base">
              <a:buNone/>
            </a:pPr>
            <a:r>
              <a:rPr lang="en-US" altLang="ko-KR" sz="2400" dirty="0" smtClean="0"/>
              <a:t>                       </a:t>
            </a:r>
            <a:r>
              <a:rPr lang="ko-KR" altLang="en-US" sz="2400" dirty="0"/>
              <a:t>지시적 </a:t>
            </a:r>
            <a:r>
              <a:rPr lang="en-US" altLang="ko-KR" sz="2400" dirty="0"/>
              <a:t>referential</a:t>
            </a:r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  </a:t>
            </a:r>
            <a:r>
              <a:rPr lang="ko-KR" altLang="en-US" sz="2400" dirty="0"/>
              <a:t>시적 </a:t>
            </a:r>
            <a:r>
              <a:rPr lang="en-US" altLang="ko-KR" sz="2400" dirty="0" smtClean="0"/>
              <a:t>poetic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감정표시 </a:t>
            </a:r>
            <a:r>
              <a:rPr lang="en-US" altLang="ko-KR" sz="2400" dirty="0" smtClean="0"/>
              <a:t>emotive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---------------------- </a:t>
            </a:r>
            <a:r>
              <a:rPr lang="ko-KR" altLang="en-US" sz="2400" dirty="0" smtClean="0"/>
              <a:t>능동적 </a:t>
            </a:r>
            <a:r>
              <a:rPr lang="en-US" altLang="ko-KR" sz="2400" dirty="0" smtClean="0"/>
              <a:t>conative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  </a:t>
            </a:r>
            <a:r>
              <a:rPr lang="en-US" altLang="ko-KR" sz="2400" dirty="0" err="1"/>
              <a:t>친교적</a:t>
            </a:r>
            <a:r>
              <a:rPr lang="en-US" altLang="ko-KR" sz="2400" dirty="0"/>
              <a:t> phatic </a:t>
            </a:r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</a:t>
            </a:r>
            <a:r>
              <a:rPr lang="ko-KR" altLang="en-US" sz="2400" dirty="0" err="1"/>
              <a:t>초언어적</a:t>
            </a:r>
            <a:r>
              <a:rPr lang="ko-KR" altLang="en-US" sz="2400" dirty="0"/>
              <a:t> </a:t>
            </a:r>
            <a:r>
              <a:rPr lang="en-US" altLang="ko-KR" sz="2400" dirty="0" err="1" smtClean="0"/>
              <a:t>metalingual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6418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다음의 </a:t>
            </a:r>
            <a:r>
              <a:rPr lang="ko-KR" altLang="en-US" sz="2400" dirty="0"/>
              <a:t>두 예문을 읽고 비교해보자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000" dirty="0" smtClean="0"/>
              <a:t>예문 </a:t>
            </a:r>
            <a:r>
              <a:rPr lang="en-US" altLang="ko-KR" sz="2000" dirty="0" smtClean="0"/>
              <a:t>1)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시를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남북으로 나누며 달리는 철길은 항만의 끝에 이르러서야 잘려졌다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석탄을 싣고 온 화차는 자치 바다에 빠뜨릴 듯한 머리를 위태롭게 사리며 깜짝 놀라 멎고 그 서술에 밑구멍으로 주르르 석탄 가루를 흘려 보냈다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집에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봐야 노루 꼬리만큼 짧다는 겨울 해에 점심이 기다리고 있는 것도 아니어서 우리들은 학교 수업이 끝나는 대로 책가방만 던져둔 채 떼를 지어 선창을 지나 항만의 북쪽 끝에 있는 제분 공장에 갔다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제분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공장 볕 잘 드는 마당 가득 깔린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멍석에는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늘 덜 건조된 밀이 널려 있었다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우리는 수위가 잠깐 자리를 비운 틈을 타서 마당에 들어가 멍석의 귀퉁이를 밟으며 한 움큼씩 집어 밀을 입안에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털어넣고는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다시 걸었다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77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ko-KR" altLang="en-US" sz="2000" dirty="0" smtClean="0"/>
              <a:t>예문 </a:t>
            </a:r>
            <a:r>
              <a:rPr lang="en-US" altLang="ko-KR" sz="2000" dirty="0" smtClean="0"/>
              <a:t>2)</a:t>
            </a:r>
          </a:p>
          <a:p>
            <a:pPr marL="0" indent="0" algn="just" fontAlgn="base">
              <a:buNone/>
            </a:pPr>
            <a:endParaRPr lang="en-US" altLang="ko-KR" sz="2000" dirty="0" smtClean="0"/>
          </a:p>
          <a:p>
            <a:pPr marL="0" indent="0" algn="just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고대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그리스 철학은 세 가지 학문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즉 물리학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윤리학 및 논리학으로 나뉘었다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구분은 사태의 본성에 완전히 알맞은 것으로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사람들은 여기에 가령 구분의 원리를 덧붙이는 것 같은 일 외에는 아무것도 개선할 것이 없다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그렇게 하면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부분적으로는 구분의 완벽성을 확보하고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부분적으로는 필연적인 하위 분과들을 올바르게 규정할 수는 있을 것이다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 fontAlgn="base"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모든 이성인식은 질료적인 것으로 어느 객관을 고찰하거나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형식적인 것으로 객관들의 구별 없이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순전히 지성과 이성자신의 형식 및 사고 일반의 보편적 규칙들만을 다룬다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형식적 철학을 일컬어 논리학이라 한다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그러나 특정한 대상들과 그 대상들이 종속하는 법칙들을 다루는 질료적 철학은 다시금 두 겹이다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왜냐하면 이 법칙들은 자연의 법칙이거나 자유의 법칙이기 때문이다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전자의 학문을 물리학이라 일컫고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후자의 학문이 윤리학이다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just"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13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형상의 언어를 다른 말로 </a:t>
            </a:r>
            <a:r>
              <a:rPr lang="ko-KR" altLang="en-US" sz="2400" dirty="0" err="1" smtClean="0"/>
              <a:t>구체어라고</a:t>
            </a:r>
            <a:r>
              <a:rPr lang="ko-KR" altLang="en-US" sz="2400" dirty="0" smtClean="0"/>
              <a:t>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구체어의 반대는 </a:t>
            </a:r>
            <a:r>
              <a:rPr lang="ko-KR" altLang="en-US" sz="2400" dirty="0" err="1" smtClean="0"/>
              <a:t>추상어이다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</a:p>
          <a:p>
            <a:pPr marL="400050" lvl="1" indent="0">
              <a:buNone/>
            </a:pPr>
            <a:r>
              <a:rPr lang="ko-KR" altLang="en-US" sz="2000" dirty="0" err="1" smtClean="0"/>
              <a:t>구체어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소나무</a:t>
            </a:r>
            <a:r>
              <a:rPr lang="en-US" altLang="ko-KR" sz="2000" dirty="0"/>
              <a:t>, </a:t>
            </a:r>
            <a:r>
              <a:rPr lang="ko-KR" altLang="en-US" sz="2000" dirty="0"/>
              <a:t>자동차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연필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운동화</a:t>
            </a:r>
            <a:r>
              <a:rPr lang="en-US" altLang="ko-KR" sz="2000" dirty="0" smtClean="0"/>
              <a:t>…</a:t>
            </a:r>
          </a:p>
          <a:p>
            <a:pPr marL="400050" lvl="1" indent="0">
              <a:buNone/>
            </a:pPr>
            <a:r>
              <a:rPr lang="ko-KR" altLang="en-US" sz="2000" dirty="0" err="1" smtClean="0"/>
              <a:t>추상어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우정</a:t>
            </a:r>
            <a:r>
              <a:rPr lang="en-US" altLang="ko-KR" sz="2000" dirty="0"/>
              <a:t>, </a:t>
            </a:r>
            <a:r>
              <a:rPr lang="ko-KR" altLang="en-US" sz="2000" dirty="0"/>
              <a:t>존재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사랑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주체</a:t>
            </a:r>
            <a:r>
              <a:rPr lang="en-US" altLang="ko-KR" sz="2000" dirty="0" smtClean="0"/>
              <a:t>…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pPr marL="400050" lvl="1" indent="0">
              <a:buNone/>
            </a:pPr>
            <a:r>
              <a:rPr lang="ko-KR" altLang="en-US" sz="2000" dirty="0" smtClean="0"/>
              <a:t>문</a:t>
            </a:r>
            <a:r>
              <a:rPr lang="en-US" altLang="ko-KR" sz="2000" dirty="0" smtClean="0"/>
              <a:t>) ‘</a:t>
            </a:r>
            <a:r>
              <a:rPr lang="ko-KR" altLang="en-US" sz="2000" dirty="0" smtClean="0"/>
              <a:t>공간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구체어인가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추상어인가</a:t>
            </a:r>
            <a:r>
              <a:rPr lang="en-US" altLang="ko-KR" sz="2000" dirty="0" smtClean="0"/>
              <a:t>?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684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문학은 형상에 대한 경험을 전하는데 머물지 않는다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문학은 인식을 전하기도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 문학은 인식을 처리하는 방법에 있어서 다른 학문 분야와 구별된다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다음의 예문들을 비교해 보자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119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842</Words>
  <Application>Microsoft Office PowerPoint</Application>
  <PresentationFormat>화면 슬라이드 쇼(4:3)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야콥슨R. Jakobson의 통화 모형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14</cp:revision>
  <dcterms:created xsi:type="dcterms:W3CDTF">2014-03-03T05:49:00Z</dcterms:created>
  <dcterms:modified xsi:type="dcterms:W3CDTF">2014-03-11T04:07:05Z</dcterms:modified>
</cp:coreProperties>
</file>