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51B4-75DA-48F5-B3C5-00C32F2677D6}" type="datetimeFigureOut">
              <a:rPr lang="ko-KR" altLang="en-US" smtClean="0"/>
              <a:t>2014-03-11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E50D-37ED-4F97-AD77-0DA0699AE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6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51B4-75DA-48F5-B3C5-00C32F2677D6}" type="datetimeFigureOut">
              <a:rPr lang="ko-KR" altLang="en-US" smtClean="0"/>
              <a:t>2014-03-11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E50D-37ED-4F97-AD77-0DA0699AE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1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51B4-75DA-48F5-B3C5-00C32F2677D6}" type="datetimeFigureOut">
              <a:rPr lang="ko-KR" altLang="en-US" smtClean="0"/>
              <a:t>2014-03-11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E50D-37ED-4F97-AD77-0DA0699AE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10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51B4-75DA-48F5-B3C5-00C32F2677D6}" type="datetimeFigureOut">
              <a:rPr lang="ko-KR" altLang="en-US" smtClean="0"/>
              <a:t>2014-03-11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E50D-37ED-4F97-AD77-0DA0699AE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40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51B4-75DA-48F5-B3C5-00C32F2677D6}" type="datetimeFigureOut">
              <a:rPr lang="ko-KR" altLang="en-US" smtClean="0"/>
              <a:t>2014-03-11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E50D-37ED-4F97-AD77-0DA0699AE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66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51B4-75DA-48F5-B3C5-00C32F2677D6}" type="datetimeFigureOut">
              <a:rPr lang="ko-KR" altLang="en-US" smtClean="0"/>
              <a:t>2014-03-11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E50D-37ED-4F97-AD77-0DA0699AE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58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51B4-75DA-48F5-B3C5-00C32F2677D6}" type="datetimeFigureOut">
              <a:rPr lang="ko-KR" altLang="en-US" smtClean="0"/>
              <a:t>2014-03-11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E50D-37ED-4F97-AD77-0DA0699AE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5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51B4-75DA-48F5-B3C5-00C32F2677D6}" type="datetimeFigureOut">
              <a:rPr lang="ko-KR" altLang="en-US" smtClean="0"/>
              <a:t>2014-03-11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E50D-37ED-4F97-AD77-0DA0699AE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24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51B4-75DA-48F5-B3C5-00C32F2677D6}" type="datetimeFigureOut">
              <a:rPr lang="ko-KR" altLang="en-US" smtClean="0"/>
              <a:t>2014-03-11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E50D-37ED-4F97-AD77-0DA0699AE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37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51B4-75DA-48F5-B3C5-00C32F2677D6}" type="datetimeFigureOut">
              <a:rPr lang="ko-KR" altLang="en-US" smtClean="0"/>
              <a:t>2014-03-11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E50D-37ED-4F97-AD77-0DA0699AE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84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51B4-75DA-48F5-B3C5-00C32F2677D6}" type="datetimeFigureOut">
              <a:rPr lang="ko-KR" altLang="en-US" smtClean="0"/>
              <a:t>2014-03-11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E50D-37ED-4F97-AD77-0DA0699AE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84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551B4-75DA-48F5-B3C5-00C32F2677D6}" type="datetimeFigureOut">
              <a:rPr lang="ko-KR" altLang="en-US" smtClean="0"/>
              <a:t>2014-03-11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EE50D-37ED-4F97-AD77-0DA0699AE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41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800" dirty="0" smtClean="0"/>
              <a:t>문학이란 무엇인가</a:t>
            </a:r>
            <a:endParaRPr lang="en-US" altLang="ko-KR" sz="28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2) </a:t>
            </a:r>
            <a:r>
              <a:rPr lang="ko-KR" altLang="en-US" sz="2400" dirty="0" smtClean="0"/>
              <a:t>인식과 형상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조동일의 논의를 중심으로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 smtClean="0"/>
              <a:t>주술과 과학에 대한 대립적인 관련 속에서 예술을 이해한다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예술과 과학과 주술이 형성하는 세 갈래의 대립은 문화의 총체를 구성한다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414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예술은 과학과 주술의 중간적 성격을 가졌는가</a:t>
            </a:r>
            <a:r>
              <a:rPr lang="en-US" altLang="ko-KR" sz="2400" dirty="0"/>
              <a:t>?</a:t>
            </a:r>
            <a:endParaRPr lang="ko-KR" altLang="en-US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pPr lvl="1">
              <a:buFontTx/>
              <a:buChar char="-"/>
            </a:pPr>
            <a:r>
              <a:rPr lang="ko-KR" altLang="en-US" sz="2000" dirty="0" smtClean="0"/>
              <a:t>예술은 </a:t>
            </a:r>
            <a:r>
              <a:rPr lang="ko-KR" altLang="en-US" sz="2000" dirty="0"/>
              <a:t>인식이라는 점에서 과학처럼 진실을 </a:t>
            </a:r>
            <a:r>
              <a:rPr lang="ko-KR" altLang="en-US" sz="2000" dirty="0" smtClean="0"/>
              <a:t>지향한다</a:t>
            </a:r>
            <a:r>
              <a:rPr lang="en-US" altLang="ko-KR" sz="2000" dirty="0" smtClean="0"/>
              <a:t>.</a:t>
            </a:r>
          </a:p>
          <a:p>
            <a:pPr lvl="1">
              <a:buFontTx/>
              <a:buChar char="-"/>
            </a:pPr>
            <a:r>
              <a:rPr lang="ko-KR" altLang="en-US" sz="2000" dirty="0" smtClean="0"/>
              <a:t>예술은 형상이라는 </a:t>
            </a:r>
            <a:r>
              <a:rPr lang="ko-KR" altLang="en-US" sz="2000" dirty="0"/>
              <a:t>점에서 주술적 허위를 </a:t>
            </a:r>
            <a:r>
              <a:rPr lang="ko-KR" altLang="en-US" sz="2000" dirty="0" smtClean="0"/>
              <a:t>꾸민다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 marL="0" indent="0">
              <a:buNone/>
            </a:pP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341660"/>
              </p:ext>
            </p:extLst>
          </p:nvPr>
        </p:nvGraphicFramePr>
        <p:xfrm>
          <a:off x="1907705" y="1988840"/>
          <a:ext cx="4680519" cy="1224136"/>
        </p:xfrm>
        <a:graphic>
          <a:graphicData uri="http://schemas.openxmlformats.org/drawingml/2006/table">
            <a:tbl>
              <a:tblPr/>
              <a:tblGrid>
                <a:gridCol w="1560173"/>
                <a:gridCol w="1560173"/>
                <a:gridCol w="1560173"/>
              </a:tblGrid>
              <a:tr h="6120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과학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예술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주술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인식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인식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+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형상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형상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15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주술은 예술과 과학의 중간적 성격을 가졌는가</a:t>
            </a:r>
            <a:r>
              <a:rPr lang="en-US" altLang="ko-KR" sz="2400" dirty="0"/>
              <a:t>?</a:t>
            </a:r>
            <a:endParaRPr lang="ko-KR" altLang="en-US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pPr marL="400050" lvl="1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주술에서 </a:t>
            </a:r>
            <a:r>
              <a:rPr lang="ko-KR" altLang="en-US" sz="2000" dirty="0"/>
              <a:t>만들어내는 형상은 그 목적을 따지지 않는다면 예술의 형상과 구별하기 어렵다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400050" lvl="1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/>
              <a:t>주술에서 담당하는 해결은 그 방법을 따지지 않는다면 과학에서 담당하는 해결과 혼동될 수 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400050" lvl="1" indent="0">
              <a:buNone/>
            </a:pPr>
            <a:endParaRPr lang="en-US" altLang="ko-KR" sz="2000" dirty="0" smtClean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964018"/>
              </p:ext>
            </p:extLst>
          </p:nvPr>
        </p:nvGraphicFramePr>
        <p:xfrm>
          <a:off x="1979712" y="2132856"/>
          <a:ext cx="4680522" cy="1224136"/>
        </p:xfrm>
        <a:graphic>
          <a:graphicData uri="http://schemas.openxmlformats.org/drawingml/2006/table">
            <a:tbl>
              <a:tblPr/>
              <a:tblGrid>
                <a:gridCol w="1560174"/>
                <a:gridCol w="1560174"/>
                <a:gridCol w="1560174"/>
              </a:tblGrid>
              <a:tr h="6120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예술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주술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과학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형상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형상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+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해결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해결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80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4334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과학은 예술과 주술의 중간적 성격을 가졌는가</a:t>
            </a:r>
            <a:r>
              <a:rPr lang="en-US" altLang="ko-KR" sz="2400" dirty="0"/>
              <a:t>?</a:t>
            </a:r>
            <a:endParaRPr lang="ko-KR" altLang="en-US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pPr marL="400050" lvl="1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주술은 </a:t>
            </a:r>
            <a:r>
              <a:rPr lang="ko-KR" altLang="en-US" sz="2000" dirty="0"/>
              <a:t>해결로서 그 효과가 문제된다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400050" lvl="1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예술은 </a:t>
            </a:r>
            <a:r>
              <a:rPr lang="ko-KR" altLang="en-US" sz="2000" dirty="0"/>
              <a:t>다루는 대상에 대한 인식이기 때문에 그 타당성이 문제된다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0" indent="0">
              <a:buNone/>
            </a:pP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018002"/>
              </p:ext>
            </p:extLst>
          </p:nvPr>
        </p:nvGraphicFramePr>
        <p:xfrm>
          <a:off x="1835696" y="1988840"/>
          <a:ext cx="4752528" cy="1512168"/>
        </p:xfrm>
        <a:graphic>
          <a:graphicData uri="http://schemas.openxmlformats.org/drawingml/2006/table">
            <a:tbl>
              <a:tblPr/>
              <a:tblGrid>
                <a:gridCol w="1584176"/>
                <a:gridCol w="1584176"/>
                <a:gridCol w="1584176"/>
              </a:tblGrid>
              <a:tr h="75608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주술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과학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예술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08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해결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해결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+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인식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인식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28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예술은 과학 및 </a:t>
            </a:r>
            <a:r>
              <a:rPr lang="ko-KR" altLang="en-US" sz="2400" dirty="0" smtClean="0"/>
              <a:t>주술과 </a:t>
            </a:r>
            <a:r>
              <a:rPr lang="ko-KR" altLang="en-US" sz="2400" dirty="0"/>
              <a:t>무엇이 </a:t>
            </a:r>
            <a:r>
              <a:rPr lang="ko-KR" altLang="en-US" sz="2400" dirty="0" smtClean="0"/>
              <a:t>다른가</a:t>
            </a:r>
            <a:r>
              <a:rPr lang="en-US" altLang="ko-KR" sz="2400" dirty="0" smtClean="0"/>
              <a:t>? </a:t>
            </a:r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pPr lvl="1">
              <a:buFontTx/>
              <a:buChar char="-"/>
            </a:pPr>
            <a:r>
              <a:rPr lang="ko-KR" altLang="en-US" sz="2000" dirty="0" smtClean="0"/>
              <a:t>과학 </a:t>
            </a:r>
            <a:r>
              <a:rPr lang="ko-KR" altLang="en-US" sz="2000" dirty="0"/>
              <a:t>및 주술은 둘 다 문제를 해결하기 위한 것이라고 했는데</a:t>
            </a:r>
            <a:r>
              <a:rPr lang="en-US" altLang="ko-KR" sz="2000" dirty="0"/>
              <a:t>, </a:t>
            </a:r>
            <a:r>
              <a:rPr lang="ko-KR" altLang="en-US" sz="2000" dirty="0"/>
              <a:t>예술은 그렇지 않다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lvl="1">
              <a:buFontTx/>
              <a:buChar char="-"/>
            </a:pPr>
            <a:r>
              <a:rPr lang="ko-KR" altLang="en-US" sz="2000" dirty="0" smtClean="0"/>
              <a:t>해결의 </a:t>
            </a:r>
            <a:r>
              <a:rPr lang="ko-KR" altLang="en-US" sz="2000" dirty="0"/>
              <a:t>상대어로서는 </a:t>
            </a:r>
            <a:r>
              <a:rPr lang="en-US" altLang="ko-KR" sz="2000" dirty="0"/>
              <a:t>｢</a:t>
            </a:r>
            <a:r>
              <a:rPr lang="ko-KR" altLang="en-US" sz="2000" dirty="0"/>
              <a:t>표현</a:t>
            </a:r>
            <a:r>
              <a:rPr lang="en-US" altLang="ko-KR" sz="2000" dirty="0"/>
              <a:t>｣</a:t>
            </a:r>
            <a:r>
              <a:rPr lang="ko-KR" altLang="en-US" sz="2000" dirty="0"/>
              <a:t>이 적합할 것 같다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marL="400050" lvl="1" indent="0">
              <a:buNone/>
            </a:pPr>
            <a:endParaRPr lang="en-US" altLang="ko-KR" sz="2000" dirty="0"/>
          </a:p>
          <a:p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143270"/>
              </p:ext>
            </p:extLst>
          </p:nvPr>
        </p:nvGraphicFramePr>
        <p:xfrm>
          <a:off x="1547664" y="2132856"/>
          <a:ext cx="4680520" cy="1152128"/>
        </p:xfrm>
        <a:graphic>
          <a:graphicData uri="http://schemas.openxmlformats.org/drawingml/2006/table">
            <a:tbl>
              <a:tblPr/>
              <a:tblGrid>
                <a:gridCol w="2340260"/>
                <a:gridCol w="2340260"/>
              </a:tblGrid>
              <a:tr h="57606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예술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과학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주술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표현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해결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77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주술은 예술 및 과학과 무엇이 다른가</a:t>
            </a:r>
            <a:r>
              <a:rPr lang="en-US" altLang="ko-KR" sz="2400" dirty="0" smtClean="0"/>
              <a:t>?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400050" lvl="1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예술 </a:t>
            </a:r>
            <a:r>
              <a:rPr lang="ko-KR" altLang="en-US" sz="2000" dirty="0"/>
              <a:t>및 과학은 둘 다 대상에 대한 인식이라고 했는데</a:t>
            </a:r>
            <a:r>
              <a:rPr lang="en-US" altLang="ko-KR" sz="2000" dirty="0"/>
              <a:t>, </a:t>
            </a:r>
            <a:r>
              <a:rPr lang="ko-KR" altLang="en-US" sz="2000" dirty="0"/>
              <a:t>주술은 그렇지 않다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400050" lvl="1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인식의 </a:t>
            </a:r>
            <a:r>
              <a:rPr lang="ko-KR" altLang="en-US" sz="2000" dirty="0"/>
              <a:t>상대어로서는 인습이 적합하다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marL="0" indent="0">
              <a:buNone/>
            </a:pP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895447"/>
              </p:ext>
            </p:extLst>
          </p:nvPr>
        </p:nvGraphicFramePr>
        <p:xfrm>
          <a:off x="1547664" y="2132856"/>
          <a:ext cx="4680520" cy="1224136"/>
        </p:xfrm>
        <a:graphic>
          <a:graphicData uri="http://schemas.openxmlformats.org/drawingml/2006/table">
            <a:tbl>
              <a:tblPr/>
              <a:tblGrid>
                <a:gridCol w="2340260"/>
                <a:gridCol w="2340260"/>
              </a:tblGrid>
              <a:tr h="6120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주술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예술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과학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인습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인식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41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과학은 주술 및 예술과 무엇이 다른가</a:t>
            </a:r>
            <a:r>
              <a:rPr lang="en-US" altLang="ko-KR" sz="2400" dirty="0" smtClean="0"/>
              <a:t>?</a:t>
            </a:r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pPr lvl="1">
              <a:buFontTx/>
              <a:buChar char="-"/>
            </a:pPr>
            <a:r>
              <a:rPr lang="ko-KR" altLang="en-US" sz="2000" dirty="0" smtClean="0"/>
              <a:t>주술 </a:t>
            </a:r>
            <a:r>
              <a:rPr lang="ko-KR" altLang="en-US" sz="2000" dirty="0"/>
              <a:t>및 예술은 둘 다 형상이라고 했는데</a:t>
            </a:r>
            <a:r>
              <a:rPr lang="en-US" altLang="ko-KR" sz="2000" dirty="0"/>
              <a:t>, </a:t>
            </a:r>
            <a:r>
              <a:rPr lang="ko-KR" altLang="en-US" sz="2000" dirty="0"/>
              <a:t>과학은 그렇지 않다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lvl="1">
              <a:buFontTx/>
              <a:buChar char="-"/>
            </a:pPr>
            <a:r>
              <a:rPr lang="ko-KR" altLang="en-US" sz="2000" dirty="0" smtClean="0"/>
              <a:t>형상의 </a:t>
            </a:r>
            <a:r>
              <a:rPr lang="ko-KR" altLang="en-US" sz="2000" dirty="0"/>
              <a:t>상대어로서는 실상이 적합하다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marL="0" indent="0">
              <a:buNone/>
            </a:pPr>
            <a:endParaRPr lang="en-US" altLang="ko-KR" sz="2400" dirty="0"/>
          </a:p>
          <a:p>
            <a:endParaRPr lang="ko-KR" altLang="en-US" sz="2400" dirty="0" smtClean="0"/>
          </a:p>
          <a:p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678218"/>
              </p:ext>
            </p:extLst>
          </p:nvPr>
        </p:nvGraphicFramePr>
        <p:xfrm>
          <a:off x="1475656" y="2060848"/>
          <a:ext cx="4680520" cy="1296144"/>
        </p:xfrm>
        <a:graphic>
          <a:graphicData uri="http://schemas.openxmlformats.org/drawingml/2006/table">
            <a:tbl>
              <a:tblPr/>
              <a:tblGrid>
                <a:gridCol w="2340260"/>
                <a:gridCol w="2340260"/>
              </a:tblGrid>
              <a:tr h="64807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과학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주술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예술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실상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형상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23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대립적 관계에 입각한 예술의 정의</a:t>
            </a:r>
            <a:endParaRPr lang="ko-KR" altLang="en-US" sz="2400" dirty="0"/>
          </a:p>
        </p:txBody>
      </p:sp>
      <p:sp>
        <p:nvSpPr>
          <p:cNvPr id="4" name="이등변 삼각형 3"/>
          <p:cNvSpPr/>
          <p:nvPr/>
        </p:nvSpPr>
        <p:spPr>
          <a:xfrm>
            <a:off x="3040761" y="2492896"/>
            <a:ext cx="2952328" cy="25202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20881" y="1556792"/>
            <a:ext cx="79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표현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 smtClean="0"/>
              <a:t>예술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4538" y="3419317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인식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935249" y="341931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형상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048873" y="535836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해결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35696" y="4814010"/>
            <a:ext cx="10081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과학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 smtClean="0"/>
              <a:t>실상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231457" y="4773584"/>
            <a:ext cx="1296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주술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인습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25592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251</Words>
  <Application>Microsoft Office PowerPoint</Application>
  <PresentationFormat>화면 슬라이드 쇼(4:3)</PresentationFormat>
  <Paragraphs>108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강헌국</dc:creator>
  <cp:lastModifiedBy>강헌국</cp:lastModifiedBy>
  <cp:revision>5</cp:revision>
  <dcterms:created xsi:type="dcterms:W3CDTF">2014-03-11T03:18:08Z</dcterms:created>
  <dcterms:modified xsi:type="dcterms:W3CDTF">2014-03-11T04:06:48Z</dcterms:modified>
</cp:coreProperties>
</file>