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B3F8-1B50-47D9-AB39-2E9E0BB6801E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21CA-F33B-41A4-A48B-8B016CAEC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문학이란 무엇인가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문학의 정의에 관한 반성적 고찰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이글턴의</a:t>
            </a:r>
            <a:r>
              <a:rPr lang="ko-KR" altLang="en-US" sz="2400" dirty="0" smtClean="0"/>
              <a:t> 논의를 중심으로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 smtClean="0"/>
              <a:t>이글턴이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latin typeface="맑은 고딕"/>
                <a:ea typeface="맑은 고딕"/>
              </a:rPr>
              <a:t>『</a:t>
            </a:r>
            <a:r>
              <a:rPr lang="ko-KR" altLang="en-US" sz="2400" dirty="0" smtClean="0"/>
              <a:t>문학이론입문</a:t>
            </a:r>
            <a:r>
              <a:rPr lang="en-US" altLang="ko-KR" sz="2400" dirty="0" smtClean="0">
                <a:latin typeface="맑은 고딕"/>
                <a:ea typeface="맑은 고딕"/>
              </a:rPr>
              <a:t>』</a:t>
            </a:r>
            <a:r>
              <a:rPr lang="ko-KR" altLang="en-US" sz="2400" dirty="0" smtClean="0"/>
              <a:t>의 </a:t>
            </a:r>
            <a:r>
              <a:rPr lang="ko-KR" altLang="en-US" sz="2400" dirty="0" smtClean="0">
                <a:latin typeface="맑은 고딕"/>
                <a:ea typeface="맑은 고딕"/>
              </a:rPr>
              <a:t>「서론 </a:t>
            </a:r>
            <a:r>
              <a:rPr lang="en-US" altLang="ko-KR" sz="2400" dirty="0" smtClean="0">
                <a:latin typeface="맑은 고딕"/>
                <a:ea typeface="맑은 고딕"/>
              </a:rPr>
              <a:t>: </a:t>
            </a:r>
            <a:r>
              <a:rPr lang="ko-KR" altLang="en-US" sz="2400" dirty="0" smtClean="0">
                <a:latin typeface="맑은 고딕"/>
                <a:ea typeface="맑은 고딕"/>
              </a:rPr>
              <a:t>문학이란 무엇인가」에서 검토하는 문학에 관한 통념은 다음 세 가지이다</a:t>
            </a:r>
            <a:r>
              <a:rPr lang="en-US" altLang="ko-KR" sz="2400" dirty="0" smtClean="0">
                <a:latin typeface="맑은 고딕"/>
                <a:ea typeface="맑은 고딕"/>
              </a:rPr>
              <a:t>.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857250" lvl="1" indent="-457200">
              <a:buAutoNum type="circleNumDbPlain"/>
            </a:pPr>
            <a:endParaRPr lang="en-US" altLang="ko-KR" sz="20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문학은 상상적인 글이다</a:t>
            </a:r>
            <a:r>
              <a:rPr lang="en-US" altLang="ko-KR" sz="2000" dirty="0" smtClean="0"/>
              <a:t>. 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문학은 언어의 특별한 사용이다</a:t>
            </a:r>
            <a:r>
              <a:rPr lang="en-US" altLang="ko-KR" sz="2000" dirty="0" smtClean="0"/>
              <a:t>. 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문학은 잘 쓴 글이다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330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이글턴은</a:t>
            </a:r>
            <a:r>
              <a:rPr lang="ko-KR" altLang="en-US" sz="2400" dirty="0" smtClean="0"/>
              <a:t> 그 셋 중에서 </a:t>
            </a:r>
            <a:r>
              <a:rPr lang="en-US" altLang="ko-KR" sz="2400" dirty="0" smtClean="0"/>
              <a:t>2)</a:t>
            </a:r>
            <a:r>
              <a:rPr lang="ko-KR" altLang="en-US" sz="2400" dirty="0" smtClean="0"/>
              <a:t>에 관한 비판적 고찰에 공을 들인다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</a:t>
            </a:r>
            <a:r>
              <a:rPr lang="ko-KR" altLang="en-US" sz="2400" dirty="0" err="1"/>
              <a:t>이글턴과</a:t>
            </a:r>
            <a:r>
              <a:rPr lang="ko-KR" altLang="en-US" sz="2400" dirty="0"/>
              <a:t> 대립하는 </a:t>
            </a:r>
            <a:r>
              <a:rPr lang="ko-KR" altLang="en-US" sz="2400" dirty="0" smtClean="0"/>
              <a:t>입장인 </a:t>
            </a:r>
            <a:r>
              <a:rPr lang="ko-KR" altLang="en-US" sz="2400" dirty="0"/>
              <a:t>신비평과 형식주의와 구조주의의 문학적 견해를 함축하고 </a:t>
            </a:r>
            <a:r>
              <a:rPr lang="ko-KR" altLang="en-US" sz="2400" dirty="0" smtClean="0"/>
              <a:t>있기 때문이다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그래서 </a:t>
            </a:r>
            <a:r>
              <a:rPr lang="en-US" altLang="ko-KR" sz="2400" dirty="0" smtClean="0"/>
              <a:t>2)</a:t>
            </a:r>
            <a:r>
              <a:rPr lang="ko-KR" altLang="en-US" sz="2400" dirty="0" smtClean="0"/>
              <a:t>에 관한 논의는 다음의 셋으로 세분되어 전개된다</a:t>
            </a:r>
            <a:r>
              <a:rPr lang="en-US" altLang="ko-KR" sz="2400" dirty="0" smtClean="0"/>
              <a:t>. </a:t>
            </a:r>
          </a:p>
          <a:p>
            <a:pPr marL="857250" lvl="1" indent="-457200">
              <a:buFont typeface="+mj-ea"/>
              <a:buAutoNum type="alphaLcPeriod"/>
            </a:pPr>
            <a:endParaRPr lang="en-US" altLang="ko-KR" sz="2000" dirty="0" smtClean="0"/>
          </a:p>
          <a:p>
            <a:pPr marL="857250" lvl="1" indent="-457200">
              <a:buFont typeface="+mj-lt"/>
              <a:buAutoNum type="alphaLcPeriod"/>
            </a:pPr>
            <a:r>
              <a:rPr lang="ko-KR" altLang="en-US" sz="2000" dirty="0" smtClean="0"/>
              <a:t>일상언어와 문학의 언어를 구별하는 데 대한 비판</a:t>
            </a:r>
            <a:endParaRPr lang="en-US" altLang="ko-KR" sz="2000" dirty="0" smtClean="0"/>
          </a:p>
          <a:p>
            <a:pPr marL="857250" lvl="1" indent="-457200">
              <a:buFont typeface="+mj-lt"/>
              <a:buAutoNum type="alphaLcPeriod"/>
            </a:pPr>
            <a:r>
              <a:rPr lang="ko-KR" altLang="en-US" sz="2000" dirty="0"/>
              <a:t>‘낯설게 하기’에 대한 비판</a:t>
            </a:r>
          </a:p>
          <a:p>
            <a:pPr marL="857250" lvl="1" indent="-457200">
              <a:buFont typeface="+mj-lt"/>
              <a:buAutoNum type="alphaLcPeriod"/>
            </a:pPr>
            <a:r>
              <a:rPr lang="ko-KR" altLang="en-US" sz="2000" dirty="0"/>
              <a:t>‘자기지시적인 언어’라는 생각에 대한 비판</a:t>
            </a:r>
          </a:p>
          <a:p>
            <a:pPr marL="857250" lvl="1" indent="-457200">
              <a:buFont typeface="+mj-ea"/>
              <a:buAutoNum type="alphaLcPeriod"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985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400" dirty="0" smtClean="0"/>
              <a:t>‘</a:t>
            </a:r>
            <a:r>
              <a:rPr lang="ko-KR" altLang="en-US" sz="2400" dirty="0" smtClean="0">
                <a:latin typeface="+mn-ea"/>
              </a:rPr>
              <a:t>문학은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상상적인 </a:t>
            </a:r>
            <a:r>
              <a:rPr lang="ko-KR" altLang="en-US" sz="2400" dirty="0" smtClean="0"/>
              <a:t>글이다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정의에 대한 검토</a:t>
            </a:r>
            <a:endParaRPr lang="en-US" altLang="ko-KR" sz="2400" dirty="0" smtClean="0"/>
          </a:p>
          <a:p>
            <a:pPr marL="0" indent="0" fontAlgn="base">
              <a:buNone/>
            </a:pPr>
            <a:r>
              <a:rPr lang="en-US" altLang="ko-KR" sz="2400" dirty="0" smtClean="0"/>
              <a:t> </a:t>
            </a:r>
          </a:p>
          <a:p>
            <a:pPr lvl="1" indent="-34290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이러한 </a:t>
            </a:r>
            <a:r>
              <a:rPr lang="ko-KR" altLang="en-US" sz="2000" dirty="0"/>
              <a:t>정의를 배반하는 실제의 사례가 얼마든지 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 indent="-34290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사실과 </a:t>
            </a:r>
            <a:r>
              <a:rPr lang="ko-KR" altLang="en-US" sz="2000" dirty="0"/>
              <a:t>허구에 대한 인식이 시대마다 달랐으며 그 구분도 유동적이다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lvl="1" indent="-34290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허구라고 </a:t>
            </a:r>
            <a:r>
              <a:rPr lang="ko-KR" altLang="en-US" sz="2000" dirty="0"/>
              <a:t>해서 문학인 것은 아니며 그 반대로 사실이라고 해서 문학이 아닌 것은 아니다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 indent="-342900"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fontAlgn="base">
              <a:buNone/>
            </a:pPr>
            <a:endParaRPr lang="ko-KR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16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400" dirty="0">
                <a:latin typeface="+mn-ea"/>
                <a:cs typeface="함초롬바탕"/>
              </a:rPr>
              <a:t>② </a:t>
            </a:r>
            <a:r>
              <a:rPr lang="en-US" altLang="ko-KR" sz="2400" dirty="0">
                <a:latin typeface="+mn-ea"/>
                <a:cs typeface="함초롬바탕"/>
              </a:rPr>
              <a:t>‘</a:t>
            </a:r>
            <a:r>
              <a:rPr lang="ko-KR" altLang="en-US" sz="2400" dirty="0">
                <a:latin typeface="+mn-ea"/>
              </a:rPr>
              <a:t>언어의 특별한 사용이다</a:t>
            </a:r>
            <a:r>
              <a:rPr lang="en-US" altLang="ko-KR" sz="2400" dirty="0">
                <a:latin typeface="+mn-ea"/>
              </a:rPr>
              <a:t>’</a:t>
            </a:r>
            <a:r>
              <a:rPr lang="ko-KR" altLang="en-US" sz="2400" dirty="0">
                <a:latin typeface="+mn-ea"/>
              </a:rPr>
              <a:t>는 주장</a:t>
            </a:r>
            <a:endParaRPr lang="en-US" altLang="ko-KR" sz="2400" dirty="0">
              <a:latin typeface="+mn-ea"/>
            </a:endParaRPr>
          </a:p>
          <a:p>
            <a:pPr fontAlgn="base"/>
            <a:endParaRPr lang="en-US" altLang="ko-KR" sz="24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문학은 </a:t>
            </a:r>
            <a:r>
              <a:rPr lang="ko-KR" altLang="en-US" sz="2000" dirty="0"/>
              <a:t>그 자신의 특수한 법칙들</a:t>
            </a:r>
            <a:r>
              <a:rPr lang="en-US" altLang="ko-KR" sz="2000" dirty="0"/>
              <a:t>, </a:t>
            </a:r>
            <a:r>
              <a:rPr lang="ko-KR" altLang="en-US" sz="2000" dirty="0"/>
              <a:t>구조들 그리고 장치들을 가지고 있으며 이것들은 역사학이나 사회학 등으로 환원되지 않고 그 자체로 연구되어야 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의사소통을 위한 매개체가 되기를 </a:t>
            </a:r>
            <a:r>
              <a:rPr lang="ko-KR" altLang="en-US" sz="2000" dirty="0" smtClean="0"/>
              <a:t>거부하는 자기지시적 언어이다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문학작품을 장치들의 체계적인 혹은 유기적인 집합이며 그 장치들이 추구하는 효과는 ‘낯설게 하기’이다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내용이 형식을 실현시키는 동기가 된다고 함으로써</a:t>
            </a:r>
            <a:r>
              <a:rPr lang="en-US" altLang="ko-KR" sz="2000" dirty="0"/>
              <a:t> </a:t>
            </a:r>
            <a:r>
              <a:rPr lang="ko-KR" altLang="en-US" sz="2000" dirty="0"/>
              <a:t>내용과 형식의 관계에 대한 전통적인 통념을 전복시켰다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형식주의로 일컬어</a:t>
            </a:r>
            <a:r>
              <a:rPr lang="ko-KR" altLang="en-US" sz="2000" dirty="0">
                <a:latin typeface="+mn-ea"/>
              </a:rPr>
              <a:t>졌</a:t>
            </a:r>
            <a:r>
              <a:rPr lang="ko-KR" altLang="en-US" sz="2000" dirty="0" smtClean="0">
                <a:latin typeface="+mn-ea"/>
              </a:rPr>
              <a:t>다</a:t>
            </a:r>
            <a:r>
              <a:rPr lang="en-US" altLang="ko-KR" sz="2000" dirty="0" smtClean="0">
                <a:latin typeface="+mn-ea"/>
              </a:rPr>
              <a:t>. </a:t>
            </a:r>
            <a:endParaRPr lang="ko-KR" altLang="en-US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900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  <a:cs typeface="함초롬바탕"/>
              </a:rPr>
              <a:t>②</a:t>
            </a:r>
            <a:r>
              <a:rPr lang="en-US" altLang="ko-KR" sz="2400" dirty="0" smtClean="0">
                <a:latin typeface="+mn-ea"/>
                <a:cs typeface="함초롬바탕"/>
              </a:rPr>
              <a:t>-a ’</a:t>
            </a:r>
            <a:r>
              <a:rPr lang="ko-KR" altLang="en-US" sz="2400" dirty="0" smtClean="0">
                <a:latin typeface="+mn-ea"/>
                <a:cs typeface="함초롬바탕"/>
              </a:rPr>
              <a:t>문학의 언어는 일상 언어와 구별된다</a:t>
            </a:r>
            <a:r>
              <a:rPr lang="en-US" altLang="ko-KR" sz="2400" dirty="0" smtClean="0">
                <a:latin typeface="+mn-ea"/>
                <a:cs typeface="함초롬바탕"/>
              </a:rPr>
              <a:t>’</a:t>
            </a:r>
            <a:r>
              <a:rPr lang="ko-KR" altLang="en-US" sz="2400" dirty="0" smtClean="0">
                <a:latin typeface="+mn-ea"/>
                <a:cs typeface="함초롬바탕"/>
              </a:rPr>
              <a:t>는 주장에 대한 비판</a:t>
            </a:r>
            <a:endParaRPr lang="en-US" altLang="ko-KR" sz="2400" dirty="0" smtClean="0">
              <a:latin typeface="+mn-ea"/>
              <a:cs typeface="함초롬바탕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일상 언어와 특별한 언어를 구별하는 전제가 분명치 않다</a:t>
            </a:r>
            <a:r>
              <a:rPr lang="en-US" altLang="ko-KR" sz="2000" dirty="0" smtClean="0">
                <a:latin typeface="+mn-ea"/>
                <a:cs typeface="함초롬바탕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문학성은 비문학적 담론에서도 발견된다</a:t>
            </a:r>
            <a:r>
              <a:rPr lang="en-US" altLang="ko-KR" sz="2000" dirty="0" smtClean="0">
                <a:latin typeface="+mn-ea"/>
                <a:cs typeface="함초롬바탕"/>
              </a:rPr>
              <a:t>. </a:t>
            </a:r>
            <a:r>
              <a:rPr lang="ko-KR" altLang="en-US" sz="2000" dirty="0" smtClean="0">
                <a:latin typeface="+mn-ea"/>
                <a:cs typeface="함초롬바탕"/>
              </a:rPr>
              <a:t> </a:t>
            </a:r>
            <a:endParaRPr lang="en-US" altLang="ko-KR" sz="2000" dirty="0" smtClean="0">
              <a:latin typeface="+mn-ea"/>
              <a:cs typeface="함초롬바탕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  <a:cs typeface="함초롬바탕"/>
            </a:endParaRPr>
          </a:p>
          <a:p>
            <a:pPr marL="0" indent="0">
              <a:buNone/>
            </a:pPr>
            <a:r>
              <a:rPr lang="ko-KR" altLang="ko-KR" sz="2400" dirty="0" smtClean="0">
                <a:latin typeface="+mn-ea"/>
                <a:cs typeface="함초롬바탕"/>
              </a:rPr>
              <a:t>②</a:t>
            </a:r>
            <a:r>
              <a:rPr lang="en-US" altLang="ko-KR" sz="2400" dirty="0" smtClean="0">
                <a:latin typeface="+mn-ea"/>
                <a:cs typeface="함초롬바탕"/>
              </a:rPr>
              <a:t>-b ‘</a:t>
            </a:r>
            <a:r>
              <a:rPr lang="ko-KR" altLang="en-US" sz="2400" dirty="0" smtClean="0">
                <a:latin typeface="+mn-ea"/>
                <a:cs typeface="함초롬바탕"/>
              </a:rPr>
              <a:t>낯설게 하기</a:t>
            </a:r>
            <a:r>
              <a:rPr lang="en-US" altLang="ko-KR" sz="2400" dirty="0" smtClean="0">
                <a:latin typeface="+mn-ea"/>
                <a:cs typeface="함초롬바탕"/>
              </a:rPr>
              <a:t>’</a:t>
            </a:r>
            <a:r>
              <a:rPr lang="ko-KR" altLang="en-US" sz="2400" dirty="0" smtClean="0">
                <a:latin typeface="+mn-ea"/>
                <a:cs typeface="함초롬바탕"/>
              </a:rPr>
              <a:t>에 대한 비판</a:t>
            </a:r>
            <a:endParaRPr lang="en-US" altLang="ko-KR" sz="2400" dirty="0" smtClean="0">
              <a:latin typeface="+mn-ea"/>
              <a:cs typeface="함초롬바탕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시의 특성을 문학의 일반적 특성처럼 확장한 경우이다</a:t>
            </a:r>
            <a:r>
              <a:rPr lang="en-US" altLang="ko-KR" sz="2000" dirty="0" smtClean="0">
                <a:latin typeface="+mn-ea"/>
                <a:cs typeface="함초롬바탕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낯설게 하기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와 무관한 문학 작품도 얼마든지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낯설게 하기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가 아니라 낯설게 보아서 낯선 것이다</a:t>
            </a:r>
            <a:r>
              <a:rPr lang="en-US" altLang="ko-KR" sz="2000" dirty="0" smtClean="0">
                <a:latin typeface="+mn-ea"/>
              </a:rPr>
              <a:t>. 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  <a:cs typeface="함초롬바탕"/>
              </a:rPr>
              <a:t>②</a:t>
            </a:r>
            <a:r>
              <a:rPr lang="en-US" altLang="ko-KR" sz="2400" dirty="0" smtClean="0">
                <a:latin typeface="+mn-ea"/>
                <a:cs typeface="함초롬바탕"/>
              </a:rPr>
              <a:t>-c </a:t>
            </a:r>
            <a:r>
              <a:rPr lang="ko-KR" altLang="en-US" sz="2400" dirty="0">
                <a:latin typeface="+mn-ea"/>
              </a:rPr>
              <a:t>‘자기지시적인 언어’라는 생각에 대한 비판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문학은 비실용적인 면이 있지만 그것을 문학의 특성으로 일반화하는 것은 적절치 않다</a:t>
            </a:r>
            <a:r>
              <a:rPr lang="en-US" altLang="ko-KR" sz="2000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독자의 태도에 따라 문학은 실용적일 수도 비실용적일 수도 있다</a:t>
            </a:r>
            <a:r>
              <a:rPr lang="en-US" altLang="ko-KR" sz="2000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우리가 </a:t>
            </a:r>
            <a:r>
              <a:rPr lang="ko-KR" altLang="en-US" sz="2000" dirty="0" smtClean="0"/>
              <a:t>문학의 </a:t>
            </a:r>
            <a:r>
              <a:rPr lang="ko-KR" altLang="en-US" sz="2000" dirty="0"/>
              <a:t>본질이라고 정의하는 것은 대체로 관계적이다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 fontAlgn="base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70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  <a:cs typeface="함초롬바탕"/>
              </a:rPr>
              <a:t>③ </a:t>
            </a:r>
            <a:r>
              <a:rPr lang="en-US" altLang="ko-KR" sz="2400" dirty="0" smtClean="0">
                <a:latin typeface="+mn-ea"/>
                <a:cs typeface="함초롬바탕"/>
              </a:rPr>
              <a:t>‘</a:t>
            </a:r>
            <a:r>
              <a:rPr lang="ko-KR" altLang="en-US" sz="2400" dirty="0" smtClean="0">
                <a:latin typeface="+mn-ea"/>
                <a:cs typeface="함초롬바탕"/>
              </a:rPr>
              <a:t>문학은 잘 쓴 글이다</a:t>
            </a:r>
            <a:r>
              <a:rPr lang="en-US" altLang="ko-KR" sz="2400" dirty="0" smtClean="0">
                <a:latin typeface="+mn-ea"/>
                <a:cs typeface="함초롬바탕"/>
              </a:rPr>
              <a:t>’</a:t>
            </a:r>
            <a:r>
              <a:rPr lang="ko-KR" altLang="en-US" sz="2400" dirty="0" smtClean="0">
                <a:latin typeface="+mn-ea"/>
                <a:cs typeface="함초롬바탕"/>
              </a:rPr>
              <a:t>는 주장에 대한 비판</a:t>
            </a:r>
            <a:endParaRPr lang="en-US" altLang="ko-KR" sz="2400" dirty="0" smtClean="0">
              <a:latin typeface="+mn-ea"/>
              <a:cs typeface="함초롬바탕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cs typeface="함초롬바탕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못쓴 글이면서 문학 작품인 경우도 있고 잘 쓴 글이면서 문학 작품이 아닌 경우도 있다</a:t>
            </a:r>
            <a:r>
              <a:rPr lang="en-US" altLang="ko-KR" sz="2000" dirty="0" smtClean="0">
                <a:latin typeface="+mn-ea"/>
                <a:cs typeface="함초롬바탕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정전 또는 고전은 특정한 사람들이 구성한 것이다</a:t>
            </a:r>
            <a:r>
              <a:rPr lang="en-US" altLang="ko-KR" sz="2000" dirty="0" smtClean="0">
                <a:latin typeface="+mn-ea"/>
                <a:cs typeface="함초롬바탕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  <a:cs typeface="함초롬바탕"/>
              </a:rPr>
              <a:t>문학은 가치판단으로부터 자유로울 수 없다</a:t>
            </a:r>
            <a:r>
              <a:rPr lang="en-US" altLang="ko-KR" sz="2000" dirty="0" smtClean="0">
                <a:latin typeface="+mn-ea"/>
                <a:cs typeface="함초롬바탕"/>
              </a:rPr>
              <a:t>. </a:t>
            </a:r>
            <a:r>
              <a:rPr lang="ko-KR" altLang="en-US" sz="2000" dirty="0" smtClean="0">
                <a:latin typeface="+mn-ea"/>
                <a:cs typeface="함초롬바탕"/>
              </a:rPr>
              <a:t> 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8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문</a:t>
            </a:r>
            <a:r>
              <a:rPr lang="en-US" altLang="ko-KR" sz="2400" dirty="0" smtClean="0"/>
              <a:t>) </a:t>
            </a:r>
            <a:r>
              <a:rPr lang="ko-KR" altLang="en-US" sz="2400" dirty="0" err="1" smtClean="0"/>
              <a:t>이글턴의</a:t>
            </a:r>
            <a:r>
              <a:rPr lang="ko-KR" altLang="en-US" sz="2400" dirty="0" smtClean="0"/>
              <a:t> 견해에 대해 반론해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32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378</Words>
  <Application>Microsoft Office PowerPoint</Application>
  <PresentationFormat>화면 슬라이드 쇼(4:3)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9</cp:revision>
  <dcterms:created xsi:type="dcterms:W3CDTF">2014-03-13T00:32:34Z</dcterms:created>
  <dcterms:modified xsi:type="dcterms:W3CDTF">2014-03-14T02:50:15Z</dcterms:modified>
</cp:coreProperties>
</file>