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3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4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93AD-6102-46E8-8F67-7422281B030F}" type="datetimeFigureOut">
              <a:rPr lang="ko-KR" altLang="en-US" smtClean="0"/>
              <a:t>2014-06-06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D020-E94D-4EF3-954A-4A24ACED52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9. </a:t>
            </a:r>
            <a:r>
              <a:rPr lang="ko-KR" altLang="en-US" sz="2800" dirty="0" smtClean="0"/>
              <a:t>시의 이해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/>
              <a:t>시의 요소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400" dirty="0" smtClean="0"/>
              <a:t>언어</a:t>
            </a:r>
            <a:endParaRPr lang="en-US" altLang="ko-KR" sz="2400" dirty="0" smtClean="0"/>
          </a:p>
          <a:p>
            <a:pPr marL="857250" lvl="1" indent="-457200">
              <a:buFont typeface="+mj-ea"/>
              <a:buAutoNum type="circleNumDbPlain"/>
            </a:pPr>
            <a:endParaRPr lang="en-US" altLang="ko-KR" sz="24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400" dirty="0" smtClean="0"/>
              <a:t>율격 </a:t>
            </a:r>
            <a:endParaRPr lang="en-US" altLang="ko-KR" sz="2400" dirty="0" smtClean="0"/>
          </a:p>
          <a:p>
            <a:pPr marL="800100" lvl="2" indent="0">
              <a:buNone/>
            </a:pPr>
            <a:endParaRPr lang="en-US" altLang="ko-KR" sz="1600" dirty="0"/>
          </a:p>
          <a:p>
            <a:pPr marL="1085850" lvl="2" indent="-285750"/>
            <a:r>
              <a:rPr lang="ko-KR" altLang="en-US" sz="1800" dirty="0" smtClean="0"/>
              <a:t>高低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長短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强弱 같은 언어의 </a:t>
            </a:r>
            <a:r>
              <a:rPr lang="ko-KR" altLang="en-US" sz="1800" dirty="0"/>
              <a:t>변별적 </a:t>
            </a:r>
            <a:r>
              <a:rPr lang="ko-KR" altLang="en-US" sz="1800" dirty="0" smtClean="0"/>
              <a:t>특징과 관련이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 </a:t>
            </a:r>
          </a:p>
          <a:p>
            <a:pPr marL="1085850" lvl="2" indent="-285750"/>
            <a:r>
              <a:rPr lang="ko-KR" altLang="en-US" sz="1800" dirty="0" smtClean="0"/>
              <a:t>우리 말의 변별적 특징은 장단이다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말</a:t>
            </a:r>
            <a:r>
              <a:rPr lang="en-US" altLang="ko-KR" sz="1800" dirty="0"/>
              <a:t>:(</a:t>
            </a:r>
            <a:r>
              <a:rPr lang="ko-KR" altLang="en-US" sz="1800" dirty="0"/>
              <a:t>言</a:t>
            </a:r>
            <a:r>
              <a:rPr lang="en-US" altLang="ko-KR" sz="1800" dirty="0"/>
              <a:t>)- </a:t>
            </a:r>
            <a:r>
              <a:rPr lang="ko-KR" altLang="en-US" sz="1800" dirty="0"/>
              <a:t>말</a:t>
            </a:r>
            <a:r>
              <a:rPr lang="en-US" altLang="ko-KR" sz="1800" dirty="0"/>
              <a:t>(</a:t>
            </a:r>
            <a:r>
              <a:rPr lang="ko-KR" altLang="en-US" sz="1800" dirty="0"/>
              <a:t>馬</a:t>
            </a:r>
            <a:r>
              <a:rPr lang="en-US" altLang="ko-KR" sz="1800" dirty="0"/>
              <a:t>) </a:t>
            </a:r>
            <a:r>
              <a:rPr lang="ko-KR" altLang="en-US" sz="1800" dirty="0"/>
              <a:t>눈</a:t>
            </a:r>
            <a:r>
              <a:rPr lang="en-US" altLang="ko-KR" sz="1800" dirty="0"/>
              <a:t>:(</a:t>
            </a:r>
            <a:r>
              <a:rPr lang="ko-KR" altLang="en-US" sz="1800" dirty="0"/>
              <a:t>雪</a:t>
            </a:r>
            <a:r>
              <a:rPr lang="en-US" altLang="ko-KR" sz="1800" dirty="0"/>
              <a:t>)-</a:t>
            </a:r>
            <a:r>
              <a:rPr lang="ko-KR" altLang="en-US" sz="1800" dirty="0"/>
              <a:t>눈</a:t>
            </a:r>
            <a:r>
              <a:rPr lang="en-US" altLang="ko-KR" sz="1800" dirty="0"/>
              <a:t>(</a:t>
            </a:r>
            <a:r>
              <a:rPr lang="ko-KR" altLang="en-US" sz="1800" dirty="0"/>
              <a:t>眼</a:t>
            </a:r>
            <a:r>
              <a:rPr lang="en-US" altLang="ko-KR" sz="1800" dirty="0"/>
              <a:t>) </a:t>
            </a:r>
            <a:r>
              <a:rPr lang="ko-KR" altLang="en-US" sz="1800" dirty="0"/>
              <a:t>밤</a:t>
            </a:r>
            <a:r>
              <a:rPr lang="en-US" altLang="ko-KR" sz="1800" dirty="0"/>
              <a:t>:(</a:t>
            </a:r>
            <a:r>
              <a:rPr lang="ko-KR" altLang="en-US" sz="1800"/>
              <a:t>栗</a:t>
            </a:r>
            <a:r>
              <a:rPr lang="en-US" altLang="ko-KR" sz="1800" dirty="0"/>
              <a:t>)-</a:t>
            </a:r>
            <a:r>
              <a:rPr lang="ko-KR" altLang="en-US" sz="1800" dirty="0"/>
              <a:t>밤</a:t>
            </a:r>
            <a:r>
              <a:rPr lang="en-US" altLang="ko-KR" sz="1800" dirty="0"/>
              <a:t>(</a:t>
            </a:r>
            <a:r>
              <a:rPr lang="ko-KR" altLang="en-US" sz="1800" dirty="0"/>
              <a:t>夜</a:t>
            </a:r>
            <a:r>
              <a:rPr lang="en-US" altLang="ko-KR" sz="1800" dirty="0" smtClean="0"/>
              <a:t>)</a:t>
            </a:r>
          </a:p>
          <a:p>
            <a:pPr marL="1085850" lvl="2" indent="-285750"/>
            <a:r>
              <a:rPr lang="ko-KR" altLang="en-US" sz="1800" dirty="0"/>
              <a:t>변별적 특성으로부터 음수율과 음보율이 구별된다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1085850" lvl="2" indent="-285750"/>
            <a:endParaRPr lang="ko-KR" altLang="en-US" sz="1600" dirty="0"/>
          </a:p>
          <a:p>
            <a:pPr marL="1085850" lvl="2" indent="-285750"/>
            <a:endParaRPr lang="ko-KR" altLang="en-US" sz="1600" dirty="0"/>
          </a:p>
          <a:p>
            <a:pPr marL="857250" lvl="1" indent="-457200">
              <a:buFont typeface="+mj-ea"/>
              <a:buAutoNum type="circleNumDbPlain"/>
            </a:pPr>
            <a:endParaRPr lang="en-US" altLang="ko-KR" sz="2000" dirty="0" smtClean="0"/>
          </a:p>
          <a:p>
            <a:pPr marL="857250" lvl="1" indent="-457200">
              <a:buFont typeface="+mj-ea"/>
              <a:buAutoNum type="circleNumDbPlain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5196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857250" lvl="1" indent="-457200">
              <a:buFont typeface="+mj-ea"/>
              <a:buAutoNum type="circleNumDbPlain" startAt="3"/>
            </a:pPr>
            <a:r>
              <a:rPr lang="ko-KR" altLang="en-US" sz="2400" dirty="0" smtClean="0"/>
              <a:t>심상</a:t>
            </a:r>
            <a:endParaRPr lang="en-US" altLang="ko-KR" sz="2400" dirty="0" smtClean="0"/>
          </a:p>
          <a:p>
            <a:pPr lvl="1"/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이미지</a:t>
            </a:r>
            <a:r>
              <a:rPr lang="en-US" altLang="ko-KR" sz="2000" dirty="0" smtClean="0"/>
              <a:t>(image)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마음에 나타나는 감각적 영상을 일컫는다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marL="857250" lvl="1" indent="-457200">
              <a:buFont typeface="+mj-ea"/>
              <a:buAutoNum type="circleNumDbPlain" startAt="4"/>
            </a:pPr>
            <a:r>
              <a:rPr lang="ko-KR" altLang="en-US" sz="2400" dirty="0" smtClean="0"/>
              <a:t>어조</a:t>
            </a:r>
            <a:endParaRPr lang="en-US" altLang="ko-KR" sz="2400" dirty="0" smtClean="0"/>
          </a:p>
          <a:p>
            <a:pPr marL="857250" lvl="1" indent="-457200">
              <a:buFont typeface="+mj-ea"/>
              <a:buAutoNum type="circleNumDbPlain" startAt="4"/>
            </a:pP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톤</a:t>
            </a:r>
            <a:r>
              <a:rPr lang="en-US" altLang="ko-KR" sz="2000" dirty="0" smtClean="0"/>
              <a:t>(tone), </a:t>
            </a:r>
            <a:r>
              <a:rPr lang="ko-KR" altLang="en-US" sz="2000" dirty="0" smtClean="0"/>
              <a:t>말투라고 부르기도 한다</a:t>
            </a:r>
            <a:r>
              <a:rPr lang="en-US" altLang="ko-KR" sz="2000" dirty="0" smtClean="0"/>
              <a:t>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화자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분위기 등과 관련된다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524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400" dirty="0" smtClean="0"/>
              <a:t>시를 어떻게 읽을 것인가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arenR" startAt="2"/>
            </a:pPr>
            <a:endParaRPr lang="en-US" altLang="ko-KR" sz="2400" dirty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마음의 </a:t>
            </a:r>
            <a:r>
              <a:rPr lang="ko-KR" altLang="en-US" sz="2000" dirty="0"/>
              <a:t>문을 </a:t>
            </a:r>
            <a:r>
              <a:rPr lang="ko-KR" altLang="en-US" sz="2000" dirty="0" smtClean="0"/>
              <a:t>연다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작품 </a:t>
            </a:r>
            <a:r>
              <a:rPr lang="ko-KR" altLang="en-US" sz="2000" dirty="0"/>
              <a:t>속의 상황을 </a:t>
            </a:r>
            <a:r>
              <a:rPr lang="ko-KR" altLang="en-US" sz="2000" dirty="0" smtClean="0"/>
              <a:t>그려본다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묵독보다는 낭독을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857250" lvl="1" indent="-457200" fontAlgn="base">
              <a:buFont typeface="+mj-ea"/>
              <a:buAutoNum type="circleNumDbPlain"/>
            </a:pPr>
            <a:r>
              <a:rPr lang="ko-KR" altLang="en-US" sz="2000" dirty="0" smtClean="0"/>
              <a:t>머리로 </a:t>
            </a:r>
            <a:r>
              <a:rPr lang="ko-KR" altLang="en-US" sz="2000" dirty="0"/>
              <a:t>분석하고 이해하려 하기보다는 마음으로 </a:t>
            </a:r>
            <a:r>
              <a:rPr lang="ko-KR" altLang="en-US" sz="2000" dirty="0" smtClean="0"/>
              <a:t>느낀다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78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10. </a:t>
            </a:r>
            <a:r>
              <a:rPr lang="ko-KR" altLang="en-US" sz="2800" dirty="0" smtClean="0"/>
              <a:t>소설의 이해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이야기와 서술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이야기를 서사</a:t>
            </a:r>
            <a:r>
              <a:rPr lang="en-US" altLang="ko-KR" sz="2000" dirty="0" smtClean="0"/>
              <a:t>(narrative)</a:t>
            </a:r>
            <a:r>
              <a:rPr lang="ko-KR" altLang="en-US" sz="2000" dirty="0" smtClean="0"/>
              <a:t>라고 부르기도 한다</a:t>
            </a:r>
            <a:r>
              <a:rPr lang="en-US" altLang="ko-K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서사는 </a:t>
            </a:r>
            <a:r>
              <a:rPr lang="ko-KR" altLang="en-US" sz="2000" dirty="0"/>
              <a:t>소설보다</a:t>
            </a:r>
            <a:r>
              <a:rPr lang="en-US" altLang="ko-KR" sz="2000" dirty="0"/>
              <a:t>, </a:t>
            </a:r>
            <a:r>
              <a:rPr lang="ko-KR" altLang="en-US" sz="2000" dirty="0"/>
              <a:t>문학보다 큰 </a:t>
            </a:r>
            <a:r>
              <a:rPr lang="ko-KR" altLang="en-US" sz="2000" dirty="0" smtClean="0"/>
              <a:t>개념이다</a:t>
            </a:r>
            <a:r>
              <a:rPr lang="en-US" altLang="ko-K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서사는 소설이 되기 이전의 재료들로서 시간의 흐름에 따른 사건들의 연쇄이다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서사를 소설이라는 형태의 결과물로 만드는 작용을 일러 담론</a:t>
            </a:r>
            <a:r>
              <a:rPr lang="en-US" altLang="ko-KR" sz="2000" dirty="0"/>
              <a:t>(discourse)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93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신화</a:t>
            </a:r>
            <a:r>
              <a:rPr lang="en-US" altLang="ko-KR" sz="2400" dirty="0"/>
              <a:t>, </a:t>
            </a:r>
            <a:r>
              <a:rPr lang="ko-KR" altLang="en-US" sz="2400" dirty="0"/>
              <a:t>전설</a:t>
            </a:r>
            <a:r>
              <a:rPr lang="en-US" altLang="ko-KR" sz="2400" dirty="0"/>
              <a:t>, </a:t>
            </a:r>
            <a:r>
              <a:rPr lang="ko-KR" altLang="en-US" sz="2400" dirty="0"/>
              <a:t>민담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신화와 </a:t>
            </a:r>
            <a:r>
              <a:rPr lang="ko-KR" altLang="en-US" sz="2000" dirty="0"/>
              <a:t>전설</a:t>
            </a:r>
            <a:r>
              <a:rPr lang="en-US" altLang="ko-KR" sz="2000" dirty="0"/>
              <a:t>, </a:t>
            </a:r>
            <a:r>
              <a:rPr lang="ko-KR" altLang="en-US" sz="2000" dirty="0"/>
              <a:t>민담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로망스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노벨라</a:t>
            </a:r>
            <a:r>
              <a:rPr lang="ko-KR" altLang="en-US" sz="2000" dirty="0"/>
              <a:t> 등도 허구의 </a:t>
            </a:r>
            <a:r>
              <a:rPr lang="ko-KR" altLang="en-US" sz="2000" dirty="0" smtClean="0"/>
              <a:t>서사체이다</a:t>
            </a:r>
            <a:r>
              <a:rPr lang="en-US" altLang="ko-K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신화의 세계는 일상적 경험 이전 또는 일상적 합리성을 넘어서 존재한다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전설은 신성하지는 않으나 진실되다고 주장하는 이야기이다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민담은 신성하거나 진실되다고 생각되지 않는 이야기이다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주인공의 고귀함과 비범함은 신화로부터 민담에 이르는 순서로 약화되어 민담에는 평범한 수준 혹은 그보다 못한 정도의 인물이 주인공으로 등장한다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26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3) </a:t>
            </a:r>
            <a:r>
              <a:rPr lang="ko-KR" altLang="en-US" sz="2400" dirty="0" smtClean="0"/>
              <a:t>소설의 특성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소설은 근대 시민 사회의 서사 </a:t>
            </a:r>
            <a:r>
              <a:rPr lang="ko-KR" altLang="en-US" sz="2000" dirty="0" smtClean="0"/>
              <a:t>양식이다</a:t>
            </a:r>
            <a:r>
              <a:rPr lang="en-US" altLang="ko-K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주제와 방법의 면에서 리얼리즘을 지향한다</a:t>
            </a:r>
            <a:r>
              <a:rPr lang="en-US" altLang="ko-KR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형식적으로 고정되어 있지 않으며 변화를 추구한다</a:t>
            </a:r>
            <a:r>
              <a:rPr lang="en-US" altLang="ko-KR" sz="2000" dirty="0" smtClean="0"/>
              <a:t>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역사적 시간의 맥락에 위치한다</a:t>
            </a:r>
            <a:r>
              <a:rPr lang="en-US" altLang="ko-KR" sz="2000" dirty="0" smtClean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552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4) </a:t>
            </a:r>
            <a:r>
              <a:rPr lang="ko-KR" altLang="en-US" sz="2400" dirty="0" smtClean="0"/>
              <a:t>소설 읽기에서 유의할 점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작품에 대한 관심과 애정이 전제되어야 한다</a:t>
            </a:r>
            <a:r>
              <a:rPr lang="en-US" altLang="ko-KR" sz="2000" dirty="0" smtClean="0"/>
              <a:t>. 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줄거리의 파악은 이해의 최저수준이다</a:t>
            </a:r>
            <a:r>
              <a:rPr lang="en-US" altLang="ko-KR" sz="2000" dirty="0" smtClean="0"/>
              <a:t>.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서술적 장치들을 통해 삶과 세계를 인식한다</a:t>
            </a:r>
            <a:r>
              <a:rPr lang="en-US" altLang="ko-KR" sz="2000" dirty="0" smtClean="0"/>
              <a:t>.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/>
              <a:t>세태와 </a:t>
            </a:r>
            <a:r>
              <a:rPr lang="ko-KR" altLang="en-US" sz="2000" dirty="0" smtClean="0"/>
              <a:t>풍속을 파악한다</a:t>
            </a:r>
            <a:r>
              <a:rPr lang="en-US" altLang="ko-KR" sz="2000" dirty="0" smtClean="0"/>
              <a:t>.  </a:t>
            </a:r>
            <a:endParaRPr lang="ko-KR" altLang="en-US" sz="2000" dirty="0"/>
          </a:p>
          <a:p>
            <a:pPr marL="857250" lvl="1" indent="-457200">
              <a:buFont typeface="+mj-ea"/>
              <a:buAutoNum type="circleNumDbPlain"/>
            </a:pPr>
            <a:r>
              <a:rPr lang="ko-KR" altLang="en-US" sz="2000" dirty="0" smtClean="0"/>
              <a:t>자신의 삶에 대해 반성적으로 되돌아 본다</a:t>
            </a:r>
            <a:r>
              <a:rPr lang="en-US" altLang="ko-KR" sz="2000" dirty="0" smtClean="0"/>
              <a:t>.    </a:t>
            </a:r>
            <a:r>
              <a:rPr lang="ko-KR" altLang="en-US" sz="2000" dirty="0" smtClean="0"/>
              <a:t> </a:t>
            </a:r>
          </a:p>
          <a:p>
            <a:pPr marL="400050" lvl="1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110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286</Words>
  <Application>Microsoft Office PowerPoint</Application>
  <PresentationFormat>화면 슬라이드 쇼(4:3)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5</cp:revision>
  <dcterms:created xsi:type="dcterms:W3CDTF">2014-06-06T06:30:41Z</dcterms:created>
  <dcterms:modified xsi:type="dcterms:W3CDTF">2014-06-06T07:10:31Z</dcterms:modified>
</cp:coreProperties>
</file>