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8" r:id="rId22"/>
    <p:sldId id="280" r:id="rId23"/>
    <p:sldId id="279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69" autoAdjust="0"/>
  </p:normalViewPr>
  <p:slideViewPr>
    <p:cSldViewPr>
      <p:cViewPr>
        <p:scale>
          <a:sx n="62" d="100"/>
          <a:sy n="62" d="100"/>
        </p:scale>
        <p:origin x="-158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899C6-E46F-4D6E-A5CE-05779D186FA1}" type="datetimeFigureOut">
              <a:rPr lang="ko-KR" altLang="en-US" smtClean="0"/>
              <a:t>2015-05-01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B5386-9A27-49D1-B974-B9759DF23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301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또 </a:t>
            </a:r>
            <a:r>
              <a:rPr lang="en-US" altLang="ko-KR" dirty="0" smtClean="0"/>
              <a:t>-&gt;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생략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B5386-9A27-49D1-B974-B9759DF23F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980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피체파체클리체클라체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B5386-9A27-49D1-B974-B9759DF23F5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29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제자리에</a:t>
            </a:r>
            <a:r>
              <a:rPr lang="en-US" altLang="ko-KR" dirty="0" smtClean="0"/>
              <a:t>!</a:t>
            </a:r>
            <a:r>
              <a:rPr lang="en-US" altLang="ko-KR" baseline="0" dirty="0" smtClean="0"/>
              <a:t> -&gt; </a:t>
            </a:r>
            <a:r>
              <a:rPr lang="ko-KR" altLang="en-US" dirty="0" smtClean="0"/>
              <a:t>위치로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야비한 것들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B5386-9A27-49D1-B974-B9759DF23F5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111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준비됐어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삼촌</a:t>
            </a:r>
            <a:r>
              <a:rPr lang="en-US" altLang="ko-KR" baseline="0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B5386-9A27-49D1-B974-B9759DF23F5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76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방해하고 싶지 않았을 뿐이야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싸울 때 방해하지 않는 것도 규칙이야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B5386-9A27-49D1-B974-B9759DF23F5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900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Absolut</a:t>
            </a:r>
            <a:r>
              <a:rPr lang="en-US" altLang="ko-KR" baseline="0" dirty="0" smtClean="0"/>
              <a:t> absurd! -&gt; </a:t>
            </a:r>
            <a:r>
              <a:rPr lang="ko-KR" altLang="en-US" baseline="0" dirty="0" smtClean="0"/>
              <a:t>진짜 바보 같아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Mein </a:t>
            </a:r>
            <a:r>
              <a:rPr lang="en-US" altLang="ko-KR" baseline="0" dirty="0" err="1" smtClean="0"/>
              <a:t>Summchen</a:t>
            </a:r>
            <a:r>
              <a:rPr lang="en-US" altLang="ko-KR" baseline="0" dirty="0" smtClean="0"/>
              <a:t> -&gt; </a:t>
            </a:r>
            <a:r>
              <a:rPr lang="ko-KR" altLang="en-US" baseline="0" dirty="0" smtClean="0"/>
              <a:t>그럼 얘야</a:t>
            </a:r>
            <a:r>
              <a:rPr lang="en-US" altLang="ko-KR" baseline="0" smtClean="0"/>
              <a:t>,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B5386-9A27-49D1-B974-B9759DF23F5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785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꿀벌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너무 많이 쓰였다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꿀벌답지 않구나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오역</a:t>
            </a:r>
            <a:r>
              <a:rPr lang="en-US" altLang="ko-KR" dirty="0" smtClean="0"/>
              <a:t>..</a:t>
            </a:r>
            <a:endParaRPr lang="en-US" altLang="ko-KR" baseline="0" dirty="0" smtClean="0"/>
          </a:p>
          <a:p>
            <a:r>
              <a:rPr lang="ko-KR" altLang="en-US" baseline="0" dirty="0" smtClean="0"/>
              <a:t>꿀벌답지 않은 생각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꿀벌 아닌 벌레들이 꿀벌 답지 않은 생각을 심어주었구나</a:t>
            </a:r>
            <a:r>
              <a:rPr lang="en-US" altLang="ko-KR" baseline="0" dirty="0" smtClean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B5386-9A27-49D1-B974-B9759DF23F5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98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추방할 것을 명령한다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추방의 주체가 누구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벌집의 </a:t>
            </a:r>
            <a:r>
              <a:rPr lang="ko-KR" altLang="en-US" baseline="0" dirty="0" err="1" smtClean="0"/>
              <a:t>총감독관으로서</a:t>
            </a:r>
            <a:r>
              <a:rPr lang="ko-KR" altLang="en-US" baseline="0" dirty="0" smtClean="0"/>
              <a:t> 마야 네가 이 초원에서 떠날 것을 명령한다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결정은 내려졌다</a:t>
            </a:r>
            <a:r>
              <a:rPr lang="en-US" altLang="ko-KR" baseline="0" dirty="0" smtClean="0"/>
              <a:t>! -&gt; </a:t>
            </a:r>
            <a:r>
              <a:rPr lang="ko-KR" altLang="en-US" baseline="0" dirty="0" smtClean="0"/>
              <a:t>판결은 났으니 따르도록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이렇게 판결을 내린다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B5386-9A27-49D1-B974-B9759DF23F5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998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옳지 않아요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감독관님은 그럴 권리가 없어요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이건 완전 오해예요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정말 오해하신 거예요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B5386-9A27-49D1-B974-B9759DF23F5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56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잔치</a:t>
            </a:r>
            <a:r>
              <a:rPr lang="en-US" altLang="ko-KR" dirty="0" smtClean="0"/>
              <a:t>? </a:t>
            </a:r>
            <a:r>
              <a:rPr lang="ko-KR" altLang="en-US" dirty="0" smtClean="0"/>
              <a:t>자리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잔칫상을 노리는 게 분명해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B5386-9A27-49D1-B974-B9759DF23F5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301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왜 도망을 안 가시지</a:t>
            </a:r>
            <a:r>
              <a:rPr lang="en-US" altLang="ko-KR" dirty="0" smtClean="0"/>
              <a:t>?</a:t>
            </a:r>
            <a:r>
              <a:rPr lang="en-US" altLang="ko-KR" baseline="0" dirty="0" smtClean="0"/>
              <a:t> (3</a:t>
            </a:r>
            <a:r>
              <a:rPr lang="ko-KR" altLang="en-US" baseline="0" dirty="0" smtClean="0"/>
              <a:t>인칭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B5386-9A27-49D1-B974-B9759DF23F5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256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우리로선 할 수 있는 게 없어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규칙에 따르면 이럴 땐 숨어야 해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B5386-9A27-49D1-B974-B9759DF23F5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875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Gemeinsam</a:t>
            </a:r>
            <a:r>
              <a:rPr lang="en-US" altLang="ko-KR" baseline="0" dirty="0" smtClean="0"/>
              <a:t> -&gt; </a:t>
            </a:r>
            <a:r>
              <a:rPr lang="ko-KR" altLang="en-US" baseline="0" dirty="0" smtClean="0"/>
              <a:t>우리가 함께 구하자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생각 </a:t>
            </a:r>
            <a:r>
              <a:rPr lang="en-US" altLang="ko-KR" dirty="0" smtClean="0"/>
              <a:t>-&gt;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계획</a:t>
            </a:r>
            <a:endParaRPr lang="en-US" altLang="ko-KR" baseline="0" dirty="0" smtClean="0"/>
          </a:p>
          <a:p>
            <a:r>
              <a:rPr lang="ko-KR" altLang="en-US" baseline="0" dirty="0" smtClean="0"/>
              <a:t>너희들 모두 날 따라와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B5386-9A27-49D1-B974-B9759DF23F5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827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B5386-9A27-49D1-B974-B9759DF23F5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99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2015-05-01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마야.jpg"/>
          <p:cNvPicPr>
            <a:picLocks noChangeAspect="1"/>
          </p:cNvPicPr>
          <p:nvPr/>
        </p:nvPicPr>
        <p:blipFill>
          <a:blip r:embed="rId2" cstate="print">
            <a:lum bright="22000"/>
          </a:blip>
          <a:stretch>
            <a:fillRect/>
          </a:stretch>
        </p:blipFill>
        <p:spPr>
          <a:xfrm>
            <a:off x="-1" y="0"/>
            <a:ext cx="9171593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6000" b="1" smtClean="0">
                <a:latin typeface="HY크리스탈M" pitchFamily="18" charset="-127"/>
                <a:ea typeface="HY크리스탈M" pitchFamily="18" charset="-127"/>
                <a:cs typeface="Arial Unicode MS" pitchFamily="50" charset="-127"/>
              </a:rPr>
              <a:t>DIE BIENE MAJA</a:t>
            </a:r>
            <a:endParaRPr lang="ko-KR" altLang="en-US" sz="6000" b="1">
              <a:latin typeface="HY크리스탈M" pitchFamily="18" charset="-127"/>
              <a:ea typeface="HY크리스탈M" pitchFamily="18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그림 4" descr="마야마야.jp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7000"/>
            </a:blip>
            <a:stretch>
              <a:fillRect/>
            </a:stretch>
          </p:blipFill>
          <p:spPr>
            <a:xfrm>
              <a:off x="827584" y="0"/>
              <a:ext cx="8316416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0"/>
              <a:ext cx="827584" cy="6858000"/>
            </a:xfrm>
            <a:prstGeom prst="rect">
              <a:avLst/>
            </a:prstGeom>
            <a:solidFill>
              <a:schemeClr val="bg1">
                <a:lumMod val="65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43608" y="692696"/>
              <a:ext cx="777686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2500" b="1" smtClean="0"/>
                <a:t>Richter Bienenwachs : Hey, Ihr könnt </a:t>
              </a:r>
              <a:r>
                <a:rPr lang="de-DE" altLang="ko-KR" sz="2500" b="1" smtClean="0">
                  <a:solidFill>
                    <a:schemeClr val="accent2">
                      <a:lumMod val="75000"/>
                    </a:schemeClr>
                  </a:solidFill>
                </a:rPr>
                <a:t>die </a:t>
              </a:r>
              <a:r>
                <a:rPr lang="en-US" altLang="ko-KR" sz="2500" b="1" smtClean="0">
                  <a:solidFill>
                    <a:schemeClr val="accent2">
                      <a:lumMod val="75000"/>
                    </a:schemeClr>
                  </a:solidFill>
                </a:rPr>
                <a:t>Wespen</a:t>
              </a:r>
              <a:r>
                <a:rPr lang="de-DE" altLang="ko-KR" sz="2500" b="1" smtClean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de-DE" altLang="ko-KR" sz="2500" b="1" smtClean="0"/>
                <a:t>nicht </a:t>
              </a:r>
              <a:r>
                <a:rPr lang="de-DE" altLang="ko-KR" sz="2500" b="1" smtClean="0">
                  <a:solidFill>
                    <a:schemeClr val="accent2">
                      <a:lumMod val="75000"/>
                    </a:schemeClr>
                  </a:solidFill>
                </a:rPr>
                <a:t>aufhalten</a:t>
              </a:r>
              <a:r>
                <a:rPr lang="de-DE" altLang="ko-KR" sz="2500" b="1" smtClean="0"/>
                <a:t>. Ihr müsst euch an die Regeln halten. Wenn ich sie nicht sehe, sehen sie mich auch nicht...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9592" y="2996952"/>
              <a:ext cx="77768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 smtClean="0"/>
                <a:t>감독관 </a:t>
              </a:r>
              <a:r>
                <a:rPr lang="en-US" altLang="ko-KR" sz="2500" b="1" dirty="0" smtClean="0"/>
                <a:t>: </a:t>
              </a:r>
              <a:r>
                <a:rPr lang="ko-KR" altLang="en-US" sz="2500" b="1" dirty="0" smtClean="0"/>
                <a:t>아</a:t>
              </a:r>
              <a:r>
                <a:rPr lang="en-US" altLang="ko-KR" sz="2500" b="1" dirty="0" smtClean="0"/>
                <a:t>, </a:t>
              </a:r>
              <a:r>
                <a:rPr lang="ko-KR" altLang="en-US" sz="2500" b="1" dirty="0" smtClean="0"/>
                <a:t>안돼</a:t>
              </a:r>
              <a:r>
                <a:rPr lang="en-US" altLang="ko-KR" sz="2500" b="1" smtClean="0"/>
                <a:t>. </a:t>
              </a:r>
              <a:r>
                <a:rPr lang="ko-KR" altLang="en-US" sz="2500" b="1" smtClean="0"/>
                <a:t>말벌은 절대 </a:t>
              </a:r>
              <a:r>
                <a:rPr lang="ko-KR" altLang="en-US" sz="2500" b="1" dirty="0" err="1" smtClean="0"/>
                <a:t>못이겨</a:t>
              </a:r>
              <a:r>
                <a:rPr lang="en-US" altLang="ko-KR" sz="2500" b="1" dirty="0" smtClean="0"/>
                <a:t>. </a:t>
              </a:r>
              <a:r>
                <a:rPr lang="ko-KR" altLang="en-US" sz="2500" b="1" dirty="0" smtClean="0"/>
                <a:t>이건 규칙에 어긋난다고</a:t>
              </a:r>
              <a:r>
                <a:rPr lang="en-US" altLang="ko-KR" sz="2500" b="1" dirty="0" smtClean="0"/>
                <a:t>!</a:t>
              </a:r>
              <a:endParaRPr lang="ko-KR" altLang="en-US" sz="25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9592" y="4509120"/>
              <a:ext cx="77768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smtClean="0"/>
                <a:t>감독관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이봐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너희는 말벌을 막을 수 없어</a:t>
              </a:r>
              <a:r>
                <a:rPr lang="en-US" altLang="ko-KR" sz="2500" b="1" smtClean="0"/>
                <a:t>. </a:t>
              </a:r>
              <a:r>
                <a:rPr lang="ko-KR" altLang="en-US" sz="2500" b="1" smtClean="0"/>
                <a:t>규칙을 지키거라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이렇게 숨으면 못 보겠지</a:t>
              </a:r>
              <a:r>
                <a:rPr lang="en-US" altLang="ko-KR" sz="2500" b="1" smtClean="0"/>
                <a:t>?</a:t>
              </a:r>
              <a:endParaRPr lang="ko-KR" altLang="en-US" sz="2500" b="1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314096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번역본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0" y="4653136"/>
            <a:ext cx="8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조별</a:t>
            </a:r>
            <a:endParaRPr lang="en-US" altLang="ko-KR" b="1" smtClean="0"/>
          </a:p>
          <a:p>
            <a:pPr algn="ctr"/>
            <a:r>
              <a:rPr lang="ko-KR" altLang="en-US" b="1" smtClean="0"/>
              <a:t>해석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0" y="1124744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원문</a:t>
            </a:r>
            <a:endParaRPr lang="ko-KR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6551712" y="332656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Wespen – </a:t>
            </a:r>
            <a:r>
              <a:rPr lang="ko-KR" altLang="en-US" sz="2000" smtClean="0"/>
              <a:t>말벌</a:t>
            </a:r>
            <a:endParaRPr lang="ko-KR" altLang="en-US" sz="2000"/>
          </a:p>
        </p:txBody>
      </p:sp>
      <p:sp>
        <p:nvSpPr>
          <p:cNvPr id="15" name="TextBox 14"/>
          <p:cNvSpPr txBox="1"/>
          <p:nvPr/>
        </p:nvSpPr>
        <p:spPr>
          <a:xfrm>
            <a:off x="1259632" y="332656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Aufhalten- </a:t>
            </a:r>
            <a:r>
              <a:rPr lang="ko-KR" altLang="en-US" sz="2000" smtClean="0"/>
              <a:t>저지하다</a:t>
            </a:r>
            <a:endParaRPr lang="ko-KR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그림 4" descr="마야마야.jp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7000"/>
            </a:blip>
            <a:stretch>
              <a:fillRect/>
            </a:stretch>
          </p:blipFill>
          <p:spPr>
            <a:xfrm>
              <a:off x="827584" y="0"/>
              <a:ext cx="8316416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0"/>
              <a:ext cx="827584" cy="6858000"/>
            </a:xfrm>
            <a:prstGeom prst="rect">
              <a:avLst/>
            </a:prstGeom>
            <a:solidFill>
              <a:schemeClr val="bg1">
                <a:lumMod val="65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43608" y="692696"/>
              <a:ext cx="777686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smtClean="0"/>
                <a:t>Frau Kassandra : Huh! Ojemine!</a:t>
              </a:r>
            </a:p>
            <a:p>
              <a:r>
                <a:rPr lang="en-US" altLang="ko-KR" sz="2500" b="1" smtClean="0"/>
                <a:t>Piekser : </a:t>
              </a:r>
              <a:r>
                <a:rPr lang="de-DE" altLang="ko-KR" sz="2500" b="1" smtClean="0"/>
                <a:t>Schafft diese Biene aus dem Weg! </a:t>
              </a:r>
              <a:r>
                <a:rPr lang="de-DE" altLang="ko-KR" sz="2500" b="1" smtClean="0">
                  <a:solidFill>
                    <a:schemeClr val="accent2">
                      <a:lumMod val="50000"/>
                    </a:schemeClr>
                  </a:solidFill>
                </a:rPr>
                <a:t>Dr</a:t>
              </a:r>
              <a:r>
                <a:rPr lang="en-US" altLang="ko-KR" sz="2500" b="1" smtClean="0">
                  <a:solidFill>
                    <a:schemeClr val="accent2">
                      <a:lumMod val="50000"/>
                    </a:schemeClr>
                  </a:solidFill>
                </a:rPr>
                <a:t>ück</a:t>
              </a:r>
              <a:r>
                <a:rPr lang="de-DE" altLang="ko-KR" sz="2500" b="1" smtClean="0">
                  <a:solidFill>
                    <a:schemeClr val="accent2">
                      <a:lumMod val="50000"/>
                    </a:schemeClr>
                  </a:solidFill>
                </a:rPr>
                <a:t>t eure Stachel</a:t>
              </a:r>
              <a:r>
                <a:rPr lang="de-DE" altLang="ko-KR" sz="2500" b="1" smtClean="0"/>
                <a:t>, dass diese l</a:t>
              </a:r>
              <a:r>
                <a:rPr lang="en-US" altLang="ko-KR" sz="2500" b="1" smtClean="0"/>
                <a:t>ä</a:t>
              </a:r>
              <a:r>
                <a:rPr lang="de-DE" altLang="ko-KR" sz="2500" b="1" smtClean="0"/>
                <a:t>stige Maja nicht wieder auftaucht.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9592" y="2996952"/>
              <a:ext cx="7776864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smtClean="0"/>
                <a:t>카산드라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이잇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어어</a:t>
              </a:r>
              <a:r>
                <a:rPr lang="en-US" altLang="ko-KR" sz="2500" b="1" smtClean="0"/>
                <a:t>!</a:t>
              </a:r>
            </a:p>
            <a:p>
              <a:r>
                <a:rPr lang="ko-KR" altLang="en-US" sz="2500" b="1" smtClean="0"/>
                <a:t>스팅어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저 꿀벌을 당장 끌어내라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설마 마야</a:t>
              </a:r>
              <a:r>
                <a:rPr lang="en-US" altLang="ko-KR" sz="2500" b="1" smtClean="0"/>
                <a:t>… </a:t>
              </a:r>
              <a:r>
                <a:rPr lang="ko-KR" altLang="en-US" sz="2500" b="1" smtClean="0"/>
                <a:t>그 귀찮은 꿀벌 녀석이 또 나타나진 않겠지</a:t>
              </a:r>
              <a:r>
                <a:rPr lang="en-US" altLang="ko-KR" sz="2500" b="1" smtClean="0"/>
                <a:t>!</a:t>
              </a:r>
              <a:endParaRPr lang="ko-KR" altLang="en-US" sz="2500" b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9592" y="4509120"/>
              <a:ext cx="7776864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 err="1" smtClean="0"/>
                <a:t>카산드라</a:t>
              </a:r>
              <a:r>
                <a:rPr lang="ko-KR" altLang="en-US" sz="2500" b="1" dirty="0" smtClean="0"/>
                <a:t> </a:t>
              </a:r>
              <a:r>
                <a:rPr lang="en-US" altLang="ko-KR" sz="2500" b="1" dirty="0" smtClean="0"/>
                <a:t>: </a:t>
              </a:r>
              <a:r>
                <a:rPr lang="ko-KR" altLang="en-US" sz="2500" b="1" dirty="0" err="1" smtClean="0"/>
                <a:t>이잇</a:t>
              </a:r>
              <a:r>
                <a:rPr lang="en-US" altLang="ko-KR" sz="2500" b="1" dirty="0" smtClean="0"/>
                <a:t>! </a:t>
              </a:r>
              <a:r>
                <a:rPr lang="ko-KR" altLang="en-US" sz="2500" b="1" dirty="0" smtClean="0"/>
                <a:t>어어</a:t>
              </a:r>
              <a:r>
                <a:rPr lang="en-US" altLang="ko-KR" sz="2500" b="1" dirty="0" smtClean="0"/>
                <a:t>!</a:t>
              </a:r>
            </a:p>
            <a:p>
              <a:r>
                <a:rPr lang="ko-KR" altLang="en-US" sz="2500" b="1" dirty="0" err="1" smtClean="0"/>
                <a:t>픽서</a:t>
              </a:r>
              <a:r>
                <a:rPr lang="ko-KR" altLang="en-US" sz="2500" b="1" dirty="0" smtClean="0"/>
                <a:t> </a:t>
              </a:r>
              <a:r>
                <a:rPr lang="en-US" altLang="ko-KR" sz="2500" b="1" dirty="0" smtClean="0"/>
                <a:t>: </a:t>
              </a:r>
              <a:r>
                <a:rPr lang="ko-KR" altLang="en-US" sz="2500" b="1" dirty="0" smtClean="0"/>
                <a:t>저 꿀벌을 </a:t>
              </a:r>
              <a:r>
                <a:rPr lang="ko-KR" altLang="en-US" sz="2500" b="1" dirty="0" smtClean="0"/>
                <a:t>끌어내라</a:t>
              </a:r>
              <a:r>
                <a:rPr lang="en-US" altLang="ko-KR" sz="2500" b="1" dirty="0" smtClean="0"/>
                <a:t>! </a:t>
              </a:r>
              <a:r>
                <a:rPr lang="ko-KR" altLang="en-US" sz="2500" b="1" dirty="0" smtClean="0"/>
                <a:t>저 귀찮은 마야 녀석이 다신 나타나지 못하도록 따끔한 맛을 </a:t>
              </a:r>
              <a:r>
                <a:rPr lang="ko-KR" altLang="en-US" sz="2500" b="1" dirty="0" smtClean="0"/>
                <a:t>보여줘라</a:t>
              </a:r>
              <a:r>
                <a:rPr lang="en-US" altLang="ko-KR" sz="2500" b="1" dirty="0" smtClean="0"/>
                <a:t>!</a:t>
              </a:r>
              <a:endParaRPr lang="ko-KR" altLang="en-US" sz="2500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314096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번역본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0" y="4653136"/>
            <a:ext cx="8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조별</a:t>
            </a:r>
            <a:endParaRPr lang="en-US" altLang="ko-KR" b="1" smtClean="0"/>
          </a:p>
          <a:p>
            <a:pPr algn="ctr"/>
            <a:r>
              <a:rPr lang="ko-KR" altLang="en-US" b="1" smtClean="0"/>
              <a:t>해석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0" y="1124744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원문</a:t>
            </a:r>
            <a:endParaRPr lang="ko-KR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3851920" y="1844824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Stachel - </a:t>
            </a:r>
            <a:r>
              <a:rPr lang="ko-KR" altLang="en-US" sz="2000" smtClean="0"/>
              <a:t>독침</a:t>
            </a:r>
            <a:endParaRPr lang="ko-KR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그림 4" descr="마야마야.jp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7000"/>
            </a:blip>
            <a:stretch>
              <a:fillRect/>
            </a:stretch>
          </p:blipFill>
          <p:spPr>
            <a:xfrm>
              <a:off x="827584" y="0"/>
              <a:ext cx="8316416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0"/>
              <a:ext cx="827584" cy="6858000"/>
            </a:xfrm>
            <a:prstGeom prst="rect">
              <a:avLst/>
            </a:prstGeom>
            <a:solidFill>
              <a:schemeClr val="bg1">
                <a:lumMod val="65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43608" y="692696"/>
              <a:ext cx="777686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2500" b="1" smtClean="0"/>
                <a:t>Maja : Pitsche Patsche Klitsche Klatsche!</a:t>
              </a:r>
            </a:p>
            <a:p>
              <a:r>
                <a:rPr lang="de-DE" altLang="ko-KR" sz="2500" b="1" smtClean="0"/>
                <a:t>Frau Kassandra : Willi, du solltest nicht hier sein.</a:t>
              </a:r>
            </a:p>
            <a:p>
              <a:r>
                <a:rPr lang="de-DE" altLang="ko-KR" sz="2500" b="1" smtClean="0"/>
                <a:t>Willi : Aber ich muss Sie doch retten.</a:t>
              </a:r>
            </a:p>
            <a:p>
              <a:r>
                <a:rPr lang="de-DE" altLang="ko-KR" sz="2500" b="1" smtClean="0"/>
                <a:t>Motz : Holen wir uns den Honig, Rempel.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9592" y="2708920"/>
              <a:ext cx="777686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smtClean="0"/>
                <a:t>마야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이슬방울 공격</a:t>
              </a:r>
              <a:r>
                <a:rPr lang="en-US" altLang="ko-KR" sz="2500" b="1" smtClean="0"/>
                <a:t>!</a:t>
              </a:r>
            </a:p>
            <a:p>
              <a:r>
                <a:rPr lang="ko-KR" altLang="en-US" sz="2500" b="1" smtClean="0"/>
                <a:t>카산드라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으잇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어</a:t>
              </a:r>
              <a:r>
                <a:rPr lang="en-US" altLang="ko-KR" sz="2500" b="1" smtClean="0"/>
                <a:t>, </a:t>
              </a:r>
              <a:r>
                <a:rPr lang="ko-KR" altLang="en-US" sz="2500" b="1" smtClean="0"/>
                <a:t>윌리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위험하게 왜 왔어</a:t>
              </a:r>
              <a:r>
                <a:rPr lang="en-US" altLang="ko-KR" sz="2500" b="1" smtClean="0"/>
                <a:t>?!</a:t>
              </a:r>
            </a:p>
            <a:p>
              <a:r>
                <a:rPr lang="ko-KR" altLang="en-US" sz="2500" b="1" smtClean="0"/>
                <a:t>윌리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그러게 말이에요</a:t>
              </a:r>
              <a:endParaRPr lang="en-US" altLang="ko-KR" sz="2500" b="1" smtClean="0"/>
            </a:p>
            <a:p>
              <a:r>
                <a:rPr lang="ko-KR" altLang="en-US" sz="2500" b="1" smtClean="0"/>
                <a:t>도즈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얼른 꿀 챙기자 디즈</a:t>
              </a:r>
              <a:r>
                <a:rPr lang="en-US" altLang="ko-KR" sz="2500" b="1" smtClean="0"/>
                <a:t>!</a:t>
              </a:r>
              <a:endParaRPr lang="ko-KR" altLang="en-US" sz="2500" b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9592" y="4509120"/>
              <a:ext cx="777686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 smtClean="0"/>
                <a:t>마야 </a:t>
              </a:r>
              <a:r>
                <a:rPr lang="en-US" altLang="ko-KR" sz="2500" b="1" dirty="0" smtClean="0"/>
                <a:t>: </a:t>
              </a:r>
              <a:r>
                <a:rPr lang="ko-KR" altLang="en-US" sz="2500" b="1" dirty="0" err="1" smtClean="0"/>
                <a:t>물폭탄</a:t>
              </a:r>
              <a:r>
                <a:rPr lang="ko-KR" altLang="en-US" sz="2500" b="1" dirty="0" smtClean="0"/>
                <a:t> 공격</a:t>
              </a:r>
              <a:r>
                <a:rPr lang="en-US" altLang="ko-KR" sz="2500" b="1" dirty="0" smtClean="0"/>
                <a:t>!</a:t>
              </a:r>
            </a:p>
            <a:p>
              <a:r>
                <a:rPr lang="ko-KR" altLang="en-US" sz="2500" b="1" dirty="0" err="1" smtClean="0"/>
                <a:t>카산드라</a:t>
              </a:r>
              <a:r>
                <a:rPr lang="ko-KR" altLang="en-US" sz="2500" b="1" dirty="0" smtClean="0"/>
                <a:t> </a:t>
              </a:r>
              <a:r>
                <a:rPr lang="en-US" altLang="ko-KR" sz="2500" b="1" dirty="0" smtClean="0"/>
                <a:t>: </a:t>
              </a:r>
              <a:r>
                <a:rPr lang="ko-KR" altLang="en-US" sz="2500" b="1" dirty="0" err="1" smtClean="0"/>
                <a:t>으잇</a:t>
              </a:r>
              <a:r>
                <a:rPr lang="en-US" altLang="ko-KR" sz="2500" b="1" dirty="0" smtClean="0"/>
                <a:t>! </a:t>
              </a:r>
              <a:r>
                <a:rPr lang="ko-KR" altLang="en-US" sz="2500" b="1" dirty="0" smtClean="0"/>
                <a:t>어</a:t>
              </a:r>
              <a:r>
                <a:rPr lang="en-US" altLang="ko-KR" sz="2500" b="1" dirty="0" smtClean="0"/>
                <a:t>, </a:t>
              </a:r>
              <a:r>
                <a:rPr lang="ko-KR" altLang="en-US" sz="2500" b="1" dirty="0" smtClean="0"/>
                <a:t>빌리</a:t>
              </a:r>
              <a:r>
                <a:rPr lang="en-US" altLang="ko-KR" sz="2500" b="1" dirty="0" smtClean="0"/>
                <a:t>! </a:t>
              </a:r>
              <a:r>
                <a:rPr lang="ko-KR" altLang="en-US" sz="2500" b="1" dirty="0" smtClean="0"/>
                <a:t>여기 있으면 안돼</a:t>
              </a:r>
              <a:r>
                <a:rPr lang="en-US" altLang="ko-KR" sz="2500" b="1" dirty="0" smtClean="0"/>
                <a:t>!</a:t>
              </a:r>
            </a:p>
            <a:p>
              <a:r>
                <a:rPr lang="ko-KR" altLang="en-US" sz="2500" b="1" dirty="0" smtClean="0"/>
                <a:t>빌리 </a:t>
              </a:r>
              <a:r>
                <a:rPr lang="en-US" altLang="ko-KR" sz="2500" b="1" dirty="0" smtClean="0"/>
                <a:t>: </a:t>
              </a:r>
              <a:r>
                <a:rPr lang="ko-KR" altLang="en-US" sz="2500" b="1" dirty="0" smtClean="0"/>
                <a:t>선생님을 구하러 왔어요</a:t>
              </a:r>
              <a:endParaRPr lang="en-US" altLang="ko-KR" sz="2500" b="1" dirty="0" smtClean="0"/>
            </a:p>
            <a:p>
              <a:r>
                <a:rPr lang="ko-KR" altLang="en-US" sz="2500" b="1" dirty="0" err="1" smtClean="0"/>
                <a:t>모츠</a:t>
              </a:r>
              <a:r>
                <a:rPr lang="ko-KR" altLang="en-US" sz="2500" b="1" dirty="0" smtClean="0"/>
                <a:t> </a:t>
              </a:r>
              <a:r>
                <a:rPr lang="en-US" altLang="ko-KR" sz="2500" b="1" dirty="0" smtClean="0"/>
                <a:t>: </a:t>
              </a:r>
              <a:r>
                <a:rPr lang="ko-KR" altLang="en-US" sz="2500" b="1" dirty="0" smtClean="0"/>
                <a:t>얼른 </a:t>
              </a:r>
              <a:r>
                <a:rPr lang="ko-KR" altLang="en-US" sz="2500" b="1" dirty="0" smtClean="0"/>
                <a:t>꿀 챙기자</a:t>
              </a:r>
              <a:r>
                <a:rPr lang="en-US" altLang="ko-KR" sz="2500" b="1" dirty="0" smtClean="0"/>
                <a:t>,</a:t>
              </a:r>
              <a:r>
                <a:rPr lang="ko-KR" altLang="en-US" sz="2500" b="1" dirty="0" smtClean="0"/>
                <a:t> </a:t>
              </a:r>
              <a:r>
                <a:rPr lang="ko-KR" altLang="en-US" sz="2500" b="1" dirty="0" err="1" smtClean="0"/>
                <a:t>렘펠</a:t>
              </a:r>
              <a:endParaRPr lang="ko-KR" altLang="en-US" sz="2500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314096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번역본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0" y="4653136"/>
            <a:ext cx="8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조별</a:t>
            </a:r>
            <a:endParaRPr lang="en-US" altLang="ko-KR" b="1" smtClean="0"/>
          </a:p>
          <a:p>
            <a:pPr algn="ctr"/>
            <a:r>
              <a:rPr lang="ko-KR" altLang="en-US" b="1" smtClean="0"/>
              <a:t>해석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0" y="1124744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원문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그림 4" descr="마야마야.jp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7000"/>
            </a:blip>
            <a:stretch>
              <a:fillRect/>
            </a:stretch>
          </p:blipFill>
          <p:spPr>
            <a:xfrm>
              <a:off x="827584" y="0"/>
              <a:ext cx="8316416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0"/>
              <a:ext cx="827584" cy="6858000"/>
            </a:xfrm>
            <a:prstGeom prst="rect">
              <a:avLst/>
            </a:prstGeom>
            <a:solidFill>
              <a:schemeClr val="bg1">
                <a:lumMod val="65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43608" y="404664"/>
              <a:ext cx="7776864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smtClean="0"/>
                <a:t>Flip : Auf die Plätze, fertig, und Abflug!</a:t>
              </a:r>
            </a:p>
            <a:p>
              <a:r>
                <a:rPr lang="de-DE" altLang="ko-KR" sz="2500" b="1" smtClean="0"/>
                <a:t>Motz : Aua! Wie </a:t>
              </a:r>
              <a:r>
                <a:rPr lang="en-US" altLang="ko-KR" sz="2500" b="1" smtClean="0"/>
                <a:t>gemein</a:t>
              </a:r>
              <a:r>
                <a:rPr lang="de-DE" altLang="ko-KR" sz="2500" b="1" smtClean="0"/>
                <a:t>! Hey, die </a:t>
              </a:r>
              <a:r>
                <a:rPr lang="de-DE" altLang="ko-KR" sz="2500" b="1" smtClean="0">
                  <a:solidFill>
                    <a:schemeClr val="accent2">
                      <a:lumMod val="50000"/>
                    </a:schemeClr>
                  </a:solidFill>
                </a:rPr>
                <a:t>schnappen</a:t>
              </a:r>
              <a:r>
                <a:rPr lang="de-DE" altLang="ko-KR" sz="2500" b="1" smtClean="0"/>
                <a:t> uns, Rempel.</a:t>
              </a:r>
            </a:p>
            <a:p>
              <a:r>
                <a:rPr lang="en-US" altLang="ko-KR" sz="2500" b="1" smtClean="0"/>
                <a:t>Rempel : Ja...</a:t>
              </a:r>
            </a:p>
            <a:p>
              <a:r>
                <a:rPr lang="en-US" altLang="ko-KR" sz="2500" b="1" smtClean="0"/>
                <a:t>Frau Kassandra : Nein!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9592" y="2708920"/>
              <a:ext cx="7776864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smtClean="0"/>
                <a:t>플립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제자리에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준비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발사</a:t>
              </a:r>
              <a:r>
                <a:rPr lang="en-US" altLang="ko-KR" sz="2500" b="1" smtClean="0"/>
                <a:t>!</a:t>
              </a:r>
            </a:p>
            <a:p>
              <a:r>
                <a:rPr lang="ko-KR" altLang="en-US" sz="2500" b="1" smtClean="0"/>
                <a:t>도즈</a:t>
              </a:r>
              <a:r>
                <a:rPr lang="en-US" altLang="ko-KR" sz="2500" b="1" smtClean="0"/>
                <a:t>, </a:t>
              </a:r>
              <a:r>
                <a:rPr lang="ko-KR" altLang="en-US" sz="2500" b="1" smtClean="0"/>
                <a:t>디지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으아악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으으윽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아 안되겠다</a:t>
              </a:r>
              <a:r>
                <a:rPr lang="en-US" altLang="ko-KR" sz="2500" b="1" smtClean="0"/>
                <a:t>. </a:t>
              </a:r>
              <a:r>
                <a:rPr lang="ko-KR" altLang="en-US" sz="2500" b="1" smtClean="0"/>
                <a:t>도망가자</a:t>
              </a:r>
              <a:r>
                <a:rPr lang="en-US" altLang="ko-KR" sz="2500" b="1" smtClean="0"/>
                <a:t>!</a:t>
              </a:r>
            </a:p>
            <a:p>
              <a:r>
                <a:rPr lang="ko-KR" altLang="en-US" sz="2500" b="1" smtClean="0"/>
                <a:t>카산드라 선생님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어</a:t>
              </a:r>
              <a:r>
                <a:rPr lang="en-US" altLang="ko-KR" sz="2500" b="1" smtClean="0"/>
                <a:t>… </a:t>
              </a:r>
              <a:r>
                <a:rPr lang="ko-KR" altLang="en-US" sz="2500" b="1" smtClean="0"/>
                <a:t>안 돼</a:t>
              </a:r>
              <a:r>
                <a:rPr lang="en-US" altLang="ko-KR" sz="2500" b="1" smtClean="0"/>
                <a:t>! </a:t>
              </a:r>
              <a:endParaRPr lang="ko-KR" altLang="en-US" sz="2500" b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9592" y="4365104"/>
              <a:ext cx="7776864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smtClean="0"/>
                <a:t>플립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제자리에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준비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발사</a:t>
              </a:r>
              <a:r>
                <a:rPr lang="en-US" altLang="ko-KR" sz="2500" b="1" smtClean="0"/>
                <a:t>!</a:t>
              </a:r>
            </a:p>
            <a:p>
              <a:r>
                <a:rPr lang="ko-KR" altLang="en-US" sz="2500" b="1" smtClean="0"/>
                <a:t>모츠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으아악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으으윽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이게 뭐야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우리가 잡히겠어</a:t>
              </a:r>
              <a:r>
                <a:rPr lang="en-US" altLang="ko-KR" sz="2500" b="1" smtClean="0"/>
                <a:t>, </a:t>
              </a:r>
              <a:r>
                <a:rPr lang="ko-KR" altLang="en-US" sz="2500" b="1" smtClean="0"/>
                <a:t>렘펠</a:t>
              </a:r>
              <a:r>
                <a:rPr lang="en-US" altLang="ko-KR" sz="2500" b="1" smtClean="0"/>
                <a:t>.</a:t>
              </a:r>
            </a:p>
            <a:p>
              <a:r>
                <a:rPr lang="ko-KR" altLang="en-US" sz="2500" b="1" smtClean="0"/>
                <a:t>렘펠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그러게</a:t>
              </a:r>
              <a:r>
                <a:rPr lang="en-US" altLang="ko-KR" sz="2500" b="1" smtClean="0"/>
                <a:t>…</a:t>
              </a:r>
            </a:p>
            <a:p>
              <a:r>
                <a:rPr lang="ko-KR" altLang="en-US" sz="2500" b="1" smtClean="0"/>
                <a:t>카산드라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어</a:t>
              </a:r>
              <a:r>
                <a:rPr lang="en-US" altLang="ko-KR" sz="2500" b="1" smtClean="0"/>
                <a:t>… </a:t>
              </a:r>
              <a:r>
                <a:rPr lang="ko-KR" altLang="en-US" sz="2500" b="1" smtClean="0"/>
                <a:t>안 돼</a:t>
              </a:r>
              <a:r>
                <a:rPr lang="en-US" altLang="ko-KR" sz="2500" b="1" smtClean="0"/>
                <a:t>! </a:t>
              </a:r>
              <a:endParaRPr lang="ko-KR" altLang="en-US" sz="2500" b="1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314096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번역본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0" y="4653136"/>
            <a:ext cx="8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조별</a:t>
            </a:r>
            <a:endParaRPr lang="en-US" altLang="ko-KR" b="1" smtClean="0"/>
          </a:p>
          <a:p>
            <a:pPr algn="ctr"/>
            <a:r>
              <a:rPr lang="ko-KR" altLang="en-US" b="1" smtClean="0"/>
              <a:t>해석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0" y="1124744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원문</a:t>
            </a:r>
            <a:endParaRPr lang="ko-KR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5868144" y="1196752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Schnappen - </a:t>
            </a:r>
            <a:r>
              <a:rPr lang="ko-KR" altLang="en-US" sz="2000" smtClean="0"/>
              <a:t>덥썩물다</a:t>
            </a:r>
            <a:endParaRPr lang="ko-KR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그림 4" descr="마야마야.jp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7000"/>
            </a:blip>
            <a:stretch>
              <a:fillRect/>
            </a:stretch>
          </p:blipFill>
          <p:spPr>
            <a:xfrm>
              <a:off x="827584" y="0"/>
              <a:ext cx="8316416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0"/>
              <a:ext cx="827584" cy="6858000"/>
            </a:xfrm>
            <a:prstGeom prst="rect">
              <a:avLst/>
            </a:prstGeom>
            <a:solidFill>
              <a:schemeClr val="bg1">
                <a:lumMod val="65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43608" y="404664"/>
              <a:ext cx="7776864" cy="2200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mtClean="0"/>
                <a:t>Kurt : Bereit, mein Junge? </a:t>
              </a:r>
            </a:p>
            <a:p>
              <a:r>
                <a:rPr lang="en-US" altLang="ko-KR" sz="2800" b="1" smtClean="0"/>
                <a:t>Ben : Bereit, Onkel! Abflug!!</a:t>
              </a:r>
            </a:p>
            <a:p>
              <a:r>
                <a:rPr lang="en-US" altLang="ko-KR" sz="2800" b="1" smtClean="0"/>
                <a:t>Frau Kassandra : Ja!</a:t>
              </a:r>
            </a:p>
            <a:p>
              <a:r>
                <a:rPr lang="en-US" altLang="ko-KR" sz="2800" b="1" smtClean="0"/>
                <a:t>Willi : Geschafft!</a:t>
              </a:r>
            </a:p>
            <a:p>
              <a:endParaRPr lang="en-US" altLang="ko-KR" sz="2500" b="1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9592" y="2564904"/>
              <a:ext cx="777686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smtClean="0"/>
                <a:t>마야친구</a:t>
              </a:r>
              <a:r>
                <a:rPr lang="en-US" altLang="ko-KR" sz="2500" b="1" smtClean="0"/>
                <a:t>1 : </a:t>
              </a:r>
              <a:r>
                <a:rPr lang="ko-KR" altLang="en-US" sz="2500" b="1" smtClean="0"/>
                <a:t>준비됐지</a:t>
              </a:r>
              <a:r>
                <a:rPr lang="en-US" altLang="ko-KR" sz="2500" b="1" smtClean="0"/>
                <a:t>?</a:t>
              </a:r>
            </a:p>
            <a:p>
              <a:r>
                <a:rPr lang="ko-KR" altLang="en-US" sz="2500" b="1" smtClean="0"/>
                <a:t>마야친구</a:t>
              </a:r>
              <a:r>
                <a:rPr lang="en-US" altLang="ko-KR" sz="2500" b="1" smtClean="0"/>
                <a:t>2 : </a:t>
              </a:r>
              <a:r>
                <a:rPr lang="ko-KR" altLang="en-US" sz="2500" b="1" smtClean="0"/>
                <a:t>예</a:t>
              </a:r>
              <a:r>
                <a:rPr lang="en-US" altLang="ko-KR" sz="2500" b="1" smtClean="0"/>
                <a:t>, </a:t>
              </a:r>
              <a:r>
                <a:rPr lang="ko-KR" altLang="en-US" sz="2500" b="1" smtClean="0"/>
                <a:t>삼촌 발사</a:t>
              </a:r>
              <a:r>
                <a:rPr lang="en-US" altLang="ko-KR" sz="2500" b="1" smtClean="0"/>
                <a:t>!</a:t>
              </a:r>
            </a:p>
            <a:p>
              <a:r>
                <a:rPr lang="ko-KR" altLang="en-US" sz="2500" b="1" smtClean="0"/>
                <a:t>도즈 디지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아이고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으으</a:t>
              </a:r>
              <a:r>
                <a:rPr lang="en-US" altLang="ko-KR" sz="2500" b="1" smtClean="0"/>
                <a:t>!</a:t>
              </a:r>
            </a:p>
            <a:p>
              <a:r>
                <a:rPr lang="ko-KR" altLang="en-US" sz="2500" b="1" smtClean="0"/>
                <a:t>마야</a:t>
              </a:r>
              <a:r>
                <a:rPr lang="en-US" altLang="ko-KR" sz="2500" b="1" smtClean="0"/>
                <a:t>, </a:t>
              </a:r>
              <a:r>
                <a:rPr lang="ko-KR" altLang="en-US" sz="2500" b="1" smtClean="0"/>
                <a:t>윌리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으잇</a:t>
              </a:r>
              <a:r>
                <a:rPr lang="en-US" altLang="ko-KR" sz="2500" b="1" smtClean="0"/>
                <a:t>, </a:t>
              </a:r>
              <a:r>
                <a:rPr lang="ko-KR" altLang="en-US" sz="2500" b="1" smtClean="0"/>
                <a:t>이잇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아</a:t>
              </a:r>
              <a:r>
                <a:rPr lang="en-US" altLang="ko-KR" sz="2500" b="1" smtClean="0"/>
                <a:t>, </a:t>
              </a:r>
              <a:r>
                <a:rPr lang="ko-KR" altLang="en-US" sz="2500" b="1" smtClean="0"/>
                <a:t>됐다</a:t>
              </a:r>
              <a:r>
                <a:rPr lang="en-US" altLang="ko-KR" sz="2500" b="1" smtClean="0"/>
                <a:t>!</a:t>
              </a:r>
              <a:endParaRPr lang="ko-KR" altLang="en-US" sz="2500" b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9592" y="4581128"/>
              <a:ext cx="777686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smtClean="0"/>
                <a:t>마야 친구</a:t>
              </a:r>
              <a:r>
                <a:rPr lang="en-US" altLang="ko-KR" sz="2500" b="1" smtClean="0"/>
                <a:t>1</a:t>
              </a:r>
              <a:r>
                <a:rPr lang="ko-KR" altLang="en-US" sz="2500" smtClean="0"/>
                <a:t> </a:t>
              </a:r>
              <a:r>
                <a:rPr lang="en-US" altLang="ko-KR" sz="2500" smtClean="0"/>
                <a:t>: </a:t>
              </a:r>
              <a:r>
                <a:rPr lang="ko-KR" altLang="en-US" sz="2500" b="1" smtClean="0"/>
                <a:t>벤아</a:t>
              </a:r>
              <a:r>
                <a:rPr lang="en-US" altLang="ko-KR" sz="2500" b="1" smtClean="0"/>
                <a:t>, </a:t>
              </a:r>
              <a:r>
                <a:rPr lang="ko-KR" altLang="en-US" sz="2500" b="1" smtClean="0"/>
                <a:t>준비됐어</a:t>
              </a:r>
              <a:r>
                <a:rPr lang="en-US" altLang="ko-KR" sz="2500" b="1" smtClean="0"/>
                <a:t>? </a:t>
              </a:r>
            </a:p>
            <a:p>
              <a:r>
                <a:rPr lang="ko-KR" altLang="en-US" sz="2500" b="1" smtClean="0"/>
                <a:t>마야 친구</a:t>
              </a:r>
              <a:r>
                <a:rPr lang="en-US" altLang="ko-KR" sz="2500" b="1" smtClean="0"/>
                <a:t>2</a:t>
              </a:r>
              <a:r>
                <a:rPr lang="ko-KR" altLang="en-US" sz="2500" b="1" smtClean="0"/>
                <a:t>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예</a:t>
              </a:r>
              <a:r>
                <a:rPr lang="en-US" altLang="ko-KR" sz="2500" b="1" smtClean="0"/>
                <a:t>, </a:t>
              </a:r>
              <a:r>
                <a:rPr lang="ko-KR" altLang="en-US" sz="2500" b="1" smtClean="0"/>
                <a:t>삼촌</a:t>
              </a:r>
              <a:r>
                <a:rPr lang="en-US" altLang="ko-KR" sz="2500" b="1" smtClean="0"/>
                <a:t>, </a:t>
              </a:r>
              <a:r>
                <a:rPr lang="ko-KR" altLang="en-US" sz="2500" b="1" smtClean="0"/>
                <a:t>발사</a:t>
              </a:r>
              <a:r>
                <a:rPr lang="en-US" altLang="ko-KR" sz="2500" b="1" smtClean="0"/>
                <a:t>!</a:t>
              </a:r>
              <a:endParaRPr lang="ko-KR" altLang="en-US" sz="2500" b="1" smtClean="0"/>
            </a:p>
            <a:p>
              <a:r>
                <a:rPr lang="ko-KR" altLang="en-US" sz="2500" b="1" smtClean="0"/>
                <a:t>카산드라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아</a:t>
              </a:r>
              <a:r>
                <a:rPr lang="en-US" altLang="ko-KR" sz="2500" b="1" smtClean="0"/>
                <a:t>!</a:t>
              </a:r>
            </a:p>
            <a:p>
              <a:r>
                <a:rPr lang="ko-KR" altLang="en-US" sz="2500" b="1" smtClean="0"/>
                <a:t>마야</a:t>
              </a:r>
              <a:r>
                <a:rPr lang="en-US" altLang="ko-KR" sz="2500" b="1" smtClean="0"/>
                <a:t>,</a:t>
              </a:r>
              <a:r>
                <a:rPr lang="ko-KR" altLang="en-US" sz="2500" b="1" smtClean="0"/>
                <a:t>빌리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으잇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이잇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성공</a:t>
              </a:r>
              <a:r>
                <a:rPr lang="en-US" altLang="ko-KR" sz="2500" b="1" smtClean="0"/>
                <a:t>!</a:t>
              </a:r>
              <a:endParaRPr lang="ko-KR" altLang="en-US" sz="2500" b="1" smtClean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314096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번역본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0" y="5013176"/>
            <a:ext cx="8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조별</a:t>
            </a:r>
            <a:endParaRPr lang="en-US" altLang="ko-KR" b="1" smtClean="0"/>
          </a:p>
          <a:p>
            <a:pPr algn="ctr"/>
            <a:r>
              <a:rPr lang="ko-KR" altLang="en-US" b="1" smtClean="0"/>
              <a:t>해석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0" y="1124744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원문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그림 4" descr="마야마야.jp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7000"/>
            </a:blip>
            <a:stretch>
              <a:fillRect/>
            </a:stretch>
          </p:blipFill>
          <p:spPr>
            <a:xfrm>
              <a:off x="827584" y="0"/>
              <a:ext cx="8316416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0"/>
              <a:ext cx="827584" cy="6858000"/>
            </a:xfrm>
            <a:prstGeom prst="rect">
              <a:avLst/>
            </a:prstGeom>
            <a:solidFill>
              <a:schemeClr val="bg1">
                <a:lumMod val="65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43608" y="908720"/>
              <a:ext cx="77768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2500" b="1" smtClean="0"/>
                <a:t>Maja : Ich sehe mal, ob die Luft </a:t>
              </a:r>
              <a:r>
                <a:rPr lang="en-US" altLang="ko-KR" sz="2500" b="1" smtClean="0"/>
                <a:t>rein </a:t>
              </a:r>
              <a:r>
                <a:rPr lang="de-DE" altLang="ko-KR" sz="2500" b="1" smtClean="0"/>
                <a:t>ist. Keine Wespe weit und breit zu sehen!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9592" y="2996952"/>
              <a:ext cx="777686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smtClean="0"/>
                <a:t>마야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다 갔나 볼게요</a:t>
              </a:r>
              <a:r>
                <a:rPr lang="en-US" altLang="ko-KR" sz="2500" b="1" smtClean="0"/>
                <a:t>. </a:t>
              </a:r>
              <a:r>
                <a:rPr lang="ko-KR" altLang="en-US" sz="2500" b="1" smtClean="0"/>
                <a:t>여긴 없고 그럼</a:t>
              </a:r>
              <a:r>
                <a:rPr lang="en-US" altLang="ko-KR" sz="2500" b="1" smtClean="0"/>
                <a:t>….</a:t>
              </a:r>
              <a:endParaRPr lang="ko-KR" altLang="en-US" sz="2500" b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9592" y="4725144"/>
              <a:ext cx="77768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 smtClean="0"/>
                <a:t>마야 </a:t>
              </a:r>
              <a:r>
                <a:rPr lang="en-US" altLang="ko-KR" sz="2500" b="1" dirty="0" smtClean="0"/>
                <a:t>: </a:t>
              </a:r>
              <a:r>
                <a:rPr lang="ko-KR" altLang="en-US" sz="2500" b="1" dirty="0" smtClean="0"/>
                <a:t>말벌들이 다 갔나</a:t>
              </a:r>
              <a:r>
                <a:rPr lang="ko-KR" altLang="en-US" sz="2500" b="1" dirty="0" smtClean="0"/>
                <a:t> 보고 올게요</a:t>
              </a:r>
              <a:r>
                <a:rPr lang="en-US" altLang="ko-KR" sz="2500" b="1" dirty="0" smtClean="0"/>
                <a:t>.</a:t>
              </a:r>
              <a:r>
                <a:rPr lang="ko-KR" altLang="en-US" sz="2500" b="1" dirty="0" smtClean="0"/>
                <a:t> 이 주변엔 안보여요</a:t>
              </a:r>
              <a:r>
                <a:rPr lang="en-US" altLang="ko-KR" sz="2500" b="1" dirty="0" smtClean="0"/>
                <a:t>.</a:t>
              </a:r>
              <a:endParaRPr lang="ko-KR" altLang="en-US" sz="2500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314096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번역본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0" y="4653136"/>
            <a:ext cx="8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조별</a:t>
            </a:r>
            <a:endParaRPr lang="en-US" altLang="ko-KR" b="1" smtClean="0"/>
          </a:p>
          <a:p>
            <a:pPr algn="ctr"/>
            <a:r>
              <a:rPr lang="ko-KR" altLang="en-US" b="1" smtClean="0"/>
              <a:t>해석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0" y="1124744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원문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그림 4" descr="마야마야.jp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7000"/>
            </a:blip>
            <a:stretch>
              <a:fillRect/>
            </a:stretch>
          </p:blipFill>
          <p:spPr>
            <a:xfrm>
              <a:off x="827584" y="0"/>
              <a:ext cx="8316416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0"/>
              <a:ext cx="827584" cy="6858000"/>
            </a:xfrm>
            <a:prstGeom prst="rect">
              <a:avLst/>
            </a:prstGeom>
            <a:solidFill>
              <a:schemeClr val="bg1">
                <a:lumMod val="65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43608" y="692696"/>
              <a:ext cx="7776864" cy="1677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2500" b="1" smtClean="0"/>
                <a:t>Piekser : </a:t>
              </a:r>
              <a:r>
                <a:rPr lang="de-DE" altLang="ko-KR" sz="2500" b="1" smtClean="0">
                  <a:solidFill>
                    <a:schemeClr val="accent2">
                      <a:lumMod val="50000"/>
                    </a:schemeClr>
                  </a:solidFill>
                </a:rPr>
                <a:t>Man soll den Tag nicht vor dem Abend loben!</a:t>
              </a:r>
              <a:r>
                <a:rPr lang="de-DE" altLang="ko-KR" sz="2500" b="1" smtClean="0"/>
                <a:t> Du musst von dieser Wiese verschwinden, du nervige Biene! </a:t>
              </a:r>
              <a:r>
                <a:rPr lang="en-US" altLang="ko-KR" sz="2500" b="1" smtClean="0"/>
                <a:t>Verzieh dich</a:t>
              </a:r>
              <a:r>
                <a:rPr lang="de-DE" altLang="ko-KR" sz="2500" b="1" smtClean="0"/>
                <a:t>!</a:t>
              </a:r>
            </a:p>
            <a:p>
              <a:endParaRPr lang="de-DE" altLang="ko-KR" sz="28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9592" y="2996952"/>
              <a:ext cx="77768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smtClean="0"/>
                <a:t>스팅어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귀찮은 녀석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너희 규칙대로 당장 여기서 떠나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이 초원에서 사라지란 말이다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꼬맹아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당장</a:t>
              </a:r>
              <a:r>
                <a:rPr lang="en-US" altLang="ko-KR" sz="2500" b="1" smtClean="0"/>
                <a:t>!</a:t>
              </a:r>
              <a:endParaRPr lang="ko-KR" altLang="en-US" sz="2500" b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9592" y="4725144"/>
              <a:ext cx="7776864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smtClean="0"/>
                <a:t>픽서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끝까지 방심하지 말라구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어서 이 초원에서 나가버려</a:t>
              </a:r>
              <a:r>
                <a:rPr lang="en-US" altLang="ko-KR" sz="2500" b="1" smtClean="0"/>
                <a:t>!</a:t>
              </a:r>
              <a:r>
                <a:rPr lang="ko-KR" altLang="en-US" sz="2500" b="1" smtClean="0"/>
                <a:t>이 성가신 꿀벌아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당장</a:t>
              </a:r>
              <a:r>
                <a:rPr lang="en-US" altLang="ko-KR" sz="2500" b="1" smtClean="0"/>
                <a:t>! </a:t>
              </a:r>
              <a:endParaRPr lang="ko-KR" altLang="en-US" sz="2500" b="1" smtClean="0"/>
            </a:p>
            <a:p>
              <a:endParaRPr lang="ko-KR" altLang="en-US" sz="2500" b="1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314096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번역본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0" y="4653136"/>
            <a:ext cx="8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조별</a:t>
            </a:r>
            <a:endParaRPr lang="en-US" altLang="ko-KR" b="1" smtClean="0"/>
          </a:p>
          <a:p>
            <a:pPr algn="ctr"/>
            <a:r>
              <a:rPr lang="ko-KR" altLang="en-US" b="1" smtClean="0"/>
              <a:t>해석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0" y="1124744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원문</a:t>
            </a:r>
            <a:endParaRPr lang="ko-KR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2411760" y="404664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속담 </a:t>
            </a:r>
            <a:r>
              <a:rPr lang="en-US" altLang="ko-KR" smtClean="0"/>
              <a:t>: </a:t>
            </a:r>
            <a:r>
              <a:rPr lang="ko-KR" altLang="en-US" smtClean="0"/>
              <a:t>결과를 보기 전에 왈가왈부하지 말라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그림 4" descr="마야마야.jp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7000"/>
            </a:blip>
            <a:stretch>
              <a:fillRect/>
            </a:stretch>
          </p:blipFill>
          <p:spPr>
            <a:xfrm>
              <a:off x="827584" y="0"/>
              <a:ext cx="8316416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0"/>
              <a:ext cx="827584" cy="6858000"/>
            </a:xfrm>
            <a:prstGeom prst="rect">
              <a:avLst/>
            </a:prstGeom>
            <a:solidFill>
              <a:schemeClr val="bg1">
                <a:lumMod val="65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43608" y="548681"/>
              <a:ext cx="7776864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smtClean="0"/>
                <a:t>Maja : Das ist gemein!</a:t>
              </a:r>
            </a:p>
            <a:p>
              <a:r>
                <a:rPr lang="de-DE" altLang="ko-KR" sz="2500" b="1" smtClean="0"/>
                <a:t>Piekser : Hey, ich habe die Regel nicht aufgestellt. Moment, ich bin größer, ich bin schneller. Also kann ich auch bestimmen!</a:t>
              </a:r>
            </a:p>
            <a:p>
              <a:endParaRPr lang="de-DE" altLang="ko-KR" sz="28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9592" y="2996952"/>
              <a:ext cx="7776864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smtClean="0"/>
                <a:t>마야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싫어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내가 왜</a:t>
              </a:r>
              <a:r>
                <a:rPr lang="en-US" altLang="ko-KR" sz="2500" b="1" smtClean="0"/>
                <a:t>!</a:t>
              </a:r>
            </a:p>
            <a:p>
              <a:r>
                <a:rPr lang="ko-KR" altLang="en-US" sz="2500" b="1" smtClean="0"/>
                <a:t>스팅어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너희 규칙이 그렇다잖아</a:t>
              </a:r>
              <a:r>
                <a:rPr lang="en-US" altLang="ko-KR" sz="2500" b="1" smtClean="0"/>
                <a:t>. </a:t>
              </a:r>
              <a:r>
                <a:rPr lang="ko-KR" altLang="en-US" sz="2500" b="1" smtClean="0"/>
                <a:t>그리고 이 초원의 규칙은 내가 만들어</a:t>
              </a:r>
              <a:r>
                <a:rPr lang="en-US" altLang="ko-KR" sz="2500" b="1" smtClean="0"/>
                <a:t>. </a:t>
              </a:r>
              <a:r>
                <a:rPr lang="ko-KR" altLang="en-US" sz="2500" b="1" smtClean="0"/>
                <a:t>내가 더 세거든</a:t>
              </a:r>
              <a:r>
                <a:rPr lang="en-US" altLang="ko-KR" sz="2500" b="1" smtClean="0"/>
                <a:t>!</a:t>
              </a:r>
              <a:endParaRPr lang="ko-KR" altLang="en-US" sz="2500" b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9592" y="4725144"/>
              <a:ext cx="777686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smtClean="0"/>
                <a:t>마야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싫은데 이 뚱땡아</a:t>
              </a:r>
              <a:r>
                <a:rPr lang="en-US" altLang="ko-KR" sz="2500" b="1" smtClean="0"/>
                <a:t>!</a:t>
              </a:r>
            </a:p>
            <a:p>
              <a:r>
                <a:rPr lang="ko-KR" altLang="en-US" sz="2500" b="1" smtClean="0"/>
                <a:t>스팅어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감독관한테 가서 따져</a:t>
              </a:r>
              <a:r>
                <a:rPr lang="en-US" altLang="ko-KR" sz="2500" b="1" smtClean="0"/>
                <a:t>!. </a:t>
              </a:r>
              <a:r>
                <a:rPr lang="ko-KR" altLang="en-US" sz="2500" b="1" smtClean="0"/>
                <a:t>가만</a:t>
              </a:r>
              <a:r>
                <a:rPr lang="en-US" altLang="ko-KR" sz="2500" b="1" smtClean="0"/>
                <a:t>, </a:t>
              </a:r>
              <a:r>
                <a:rPr lang="ko-KR" altLang="en-US" sz="2500" b="1" smtClean="0"/>
                <a:t>내가 몸집도 더 크고 더 빠르잖아</a:t>
              </a:r>
              <a:r>
                <a:rPr lang="en-US" altLang="ko-KR" sz="2500" b="1" smtClean="0"/>
                <a:t>? </a:t>
              </a:r>
              <a:r>
                <a:rPr lang="ko-KR" altLang="en-US" sz="2500" b="1" smtClean="0"/>
                <a:t>그러니까 내 말대로 해</a:t>
              </a:r>
              <a:r>
                <a:rPr lang="en-US" altLang="ko-KR" sz="2500" b="1" smtClean="0"/>
                <a:t>!</a:t>
              </a:r>
              <a:endParaRPr lang="ko-KR" altLang="en-US" sz="2500" b="1" smtClean="0"/>
            </a:p>
            <a:p>
              <a:endParaRPr lang="ko-KR" altLang="en-US" sz="2500" b="1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314096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번역본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0" y="4653136"/>
            <a:ext cx="8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조별</a:t>
            </a:r>
            <a:endParaRPr lang="en-US" altLang="ko-KR" b="1" smtClean="0"/>
          </a:p>
          <a:p>
            <a:pPr algn="ctr"/>
            <a:r>
              <a:rPr lang="ko-KR" altLang="en-US" b="1" smtClean="0"/>
              <a:t>해석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0" y="1124744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원문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그림 4" descr="마야마야.jp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7000"/>
            </a:blip>
            <a:stretch>
              <a:fillRect/>
            </a:stretch>
          </p:blipFill>
          <p:spPr>
            <a:xfrm>
              <a:off x="827584" y="0"/>
              <a:ext cx="8316416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0"/>
              <a:ext cx="827584" cy="6858000"/>
            </a:xfrm>
            <a:prstGeom prst="rect">
              <a:avLst/>
            </a:prstGeom>
            <a:solidFill>
              <a:schemeClr val="bg1">
                <a:lumMod val="65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43608" y="692696"/>
              <a:ext cx="7776864" cy="1677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2500" b="1" smtClean="0"/>
                <a:t>Maja : Ich </a:t>
              </a:r>
              <a:r>
                <a:rPr lang="en-US" altLang="ko-KR" sz="2500" b="1" smtClean="0">
                  <a:solidFill>
                    <a:schemeClr val="accent2">
                      <a:lumMod val="50000"/>
                    </a:schemeClr>
                  </a:solidFill>
                </a:rPr>
                <a:t>habe die Nase voll</a:t>
              </a:r>
              <a:r>
                <a:rPr lang="de-DE" altLang="ko-KR" sz="2500" b="1" smtClean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r>
                <a:rPr lang="de-DE" altLang="ko-KR" sz="2500" b="1" smtClean="0"/>
                <a:t>von all diesen dummen Regeln! Und Fieslinge wie du haben sowieso </a:t>
              </a:r>
              <a:r>
                <a:rPr lang="de-DE" altLang="ko-KR" sz="2500" b="1" smtClean="0">
                  <a:solidFill>
                    <a:schemeClr val="accent2">
                      <a:lumMod val="50000"/>
                    </a:schemeClr>
                  </a:solidFill>
                </a:rPr>
                <a:t>nichts zu sagen</a:t>
              </a:r>
              <a:r>
                <a:rPr lang="de-DE" altLang="ko-KR" sz="2500" b="1" smtClean="0"/>
                <a:t>! </a:t>
              </a:r>
            </a:p>
            <a:p>
              <a:endParaRPr lang="de-DE" altLang="ko-KR" sz="28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9592" y="2996952"/>
              <a:ext cx="77768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smtClean="0"/>
                <a:t>마야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규칙같은 거 이제 다 싫어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그리고 악당의 규칙은 절대 안 따를거야</a:t>
              </a:r>
              <a:r>
                <a:rPr lang="en-US" altLang="ko-KR" sz="2500" b="1" smtClean="0"/>
                <a:t>!</a:t>
              </a:r>
              <a:endParaRPr lang="ko-KR" altLang="en-US" sz="2500" b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9592" y="4725144"/>
              <a:ext cx="7776864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smtClean="0"/>
                <a:t>마야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이 멍청한 규칙들 이제 지긋지긋해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너 같은 악당들은 </a:t>
              </a:r>
              <a:r>
                <a:rPr lang="ko-KR" altLang="en-US" sz="2500" b="1" smtClean="0">
                  <a:solidFill>
                    <a:schemeClr val="accent2">
                      <a:lumMod val="50000"/>
                    </a:schemeClr>
                  </a:solidFill>
                </a:rPr>
                <a:t>말할 것도 없고</a:t>
              </a:r>
              <a:r>
                <a:rPr lang="en-US" altLang="ko-KR" sz="2500" b="1" smtClean="0">
                  <a:solidFill>
                    <a:schemeClr val="accent2">
                      <a:lumMod val="50000"/>
                    </a:schemeClr>
                  </a:solidFill>
                </a:rPr>
                <a:t>!</a:t>
              </a:r>
              <a:endParaRPr lang="ko-KR" altLang="en-US" sz="2500" b="1" smtClean="0">
                <a:solidFill>
                  <a:schemeClr val="accent2">
                    <a:lumMod val="50000"/>
                  </a:schemeClr>
                </a:solidFill>
              </a:endParaRPr>
            </a:p>
            <a:p>
              <a:endParaRPr lang="ko-KR" altLang="en-US" sz="2500" b="1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314096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번역본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0" y="4653136"/>
            <a:ext cx="8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조별</a:t>
            </a:r>
            <a:endParaRPr lang="en-US" altLang="ko-KR" b="1" smtClean="0"/>
          </a:p>
          <a:p>
            <a:pPr algn="ctr"/>
            <a:r>
              <a:rPr lang="ko-KR" altLang="en-US" b="1" smtClean="0"/>
              <a:t>해석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0" y="1124744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원문</a:t>
            </a:r>
            <a:endParaRPr lang="ko-KR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2195736" y="404664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Nase voll haben </a:t>
            </a:r>
            <a:r>
              <a:rPr lang="ko-KR" altLang="en-US" smtClean="0"/>
              <a:t>신물이 나다 </a:t>
            </a:r>
            <a:r>
              <a:rPr lang="en-US" altLang="ko-KR" smtClean="0"/>
              <a:t>,</a:t>
            </a:r>
            <a:r>
              <a:rPr lang="ko-KR" altLang="en-US" smtClean="0"/>
              <a:t>지겹다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그림 4" descr="마야마야.jp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7000"/>
            </a:blip>
            <a:stretch>
              <a:fillRect/>
            </a:stretch>
          </p:blipFill>
          <p:spPr>
            <a:xfrm>
              <a:off x="827584" y="0"/>
              <a:ext cx="8316416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0"/>
              <a:ext cx="827584" cy="6858000"/>
            </a:xfrm>
            <a:prstGeom prst="rect">
              <a:avLst/>
            </a:prstGeom>
            <a:solidFill>
              <a:schemeClr val="bg1">
                <a:lumMod val="65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43608" y="260649"/>
              <a:ext cx="7776864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2500" b="1" smtClean="0"/>
                <a:t>Willi : Da ist sie! Maja, Maja!</a:t>
              </a:r>
            </a:p>
            <a:p>
              <a:r>
                <a:rPr lang="en-US" altLang="ko-KR" sz="2500" b="1" smtClean="0"/>
                <a:t>Maja : Willi!</a:t>
              </a:r>
            </a:p>
            <a:p>
              <a:r>
                <a:rPr lang="en-US" altLang="ko-KR" sz="2500" b="1" smtClean="0"/>
                <a:t>Piekser : Na warte!</a:t>
              </a:r>
            </a:p>
            <a:p>
              <a:r>
                <a:rPr lang="en-US" altLang="ko-KR" sz="2500" b="1" smtClean="0"/>
                <a:t>Maja :Gute Landung, Piekser!</a:t>
              </a:r>
            </a:p>
            <a:p>
              <a:r>
                <a:rPr lang="en-US" altLang="ko-KR" sz="2500" b="1" smtClean="0"/>
                <a:t>Alle : Maja, Maja, Maja!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9592" y="2564904"/>
              <a:ext cx="7776864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smtClean="0"/>
                <a:t>윌리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에에</a:t>
              </a:r>
              <a:r>
                <a:rPr lang="en-US" altLang="ko-KR" sz="2500" b="1" smtClean="0"/>
                <a:t>… </a:t>
              </a:r>
              <a:r>
                <a:rPr lang="ko-KR" altLang="en-US" sz="2500" b="1" smtClean="0"/>
                <a:t>어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저기 왔어요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마야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마야</a:t>
              </a:r>
              <a:r>
                <a:rPr lang="en-US" altLang="ko-KR" sz="2500" b="1" smtClean="0"/>
                <a:t>!</a:t>
              </a:r>
            </a:p>
            <a:p>
              <a:r>
                <a:rPr lang="ko-KR" altLang="en-US" sz="2500" b="1" smtClean="0"/>
                <a:t>마야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어</a:t>
              </a:r>
              <a:r>
                <a:rPr lang="en-US" altLang="ko-KR" sz="2500" b="1" smtClean="0"/>
                <a:t>, </a:t>
              </a:r>
              <a:r>
                <a:rPr lang="ko-KR" altLang="en-US" sz="2500" b="1" smtClean="0"/>
                <a:t>윌리</a:t>
              </a:r>
              <a:r>
                <a:rPr lang="en-US" altLang="ko-KR" sz="2500" b="1" smtClean="0"/>
                <a:t>!</a:t>
              </a:r>
            </a:p>
            <a:p>
              <a:r>
                <a:rPr lang="ko-KR" altLang="en-US" sz="2500" b="1" smtClean="0"/>
                <a:t>스팅어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으악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으어익</a:t>
              </a:r>
              <a:r>
                <a:rPr lang="en-US" altLang="ko-KR" sz="2500" b="1" smtClean="0"/>
                <a:t>!</a:t>
              </a:r>
            </a:p>
            <a:p>
              <a:r>
                <a:rPr lang="ko-KR" altLang="en-US" sz="2500" b="1" smtClean="0"/>
                <a:t>마야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잘가 스팅어</a:t>
              </a:r>
              <a:r>
                <a:rPr lang="en-US" altLang="ko-KR" sz="2500" b="1" smtClean="0"/>
                <a:t>~</a:t>
              </a:r>
            </a:p>
            <a:p>
              <a:r>
                <a:rPr lang="ko-KR" altLang="en-US" sz="2500" b="1" smtClean="0"/>
                <a:t>마야의 친구들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잘했어 마야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하하하 마야</a:t>
              </a:r>
              <a:r>
                <a:rPr lang="en-US" altLang="ko-KR" sz="2500" b="1" smtClean="0"/>
                <a:t>!</a:t>
              </a:r>
              <a:endParaRPr lang="ko-KR" altLang="en-US" sz="2500" b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9592" y="4842064"/>
              <a:ext cx="7776864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smtClean="0"/>
                <a:t>빌리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에에</a:t>
              </a:r>
              <a:r>
                <a:rPr lang="en-US" altLang="ko-KR" sz="2500" b="1" smtClean="0"/>
                <a:t>… </a:t>
              </a:r>
              <a:r>
                <a:rPr lang="ko-KR" altLang="en-US" sz="2500" b="1" smtClean="0"/>
                <a:t>어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저기 왔어요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마야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마야</a:t>
              </a:r>
              <a:r>
                <a:rPr lang="en-US" altLang="ko-KR" sz="2500" b="1" smtClean="0"/>
                <a:t>!</a:t>
              </a:r>
            </a:p>
            <a:p>
              <a:r>
                <a:rPr lang="ko-KR" altLang="en-US" sz="2500" b="1" smtClean="0"/>
                <a:t>마야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어</a:t>
              </a:r>
              <a:r>
                <a:rPr lang="en-US" altLang="ko-KR" sz="2500" b="1" smtClean="0"/>
                <a:t>, </a:t>
              </a:r>
              <a:r>
                <a:rPr lang="ko-KR" altLang="en-US" sz="2500" b="1" smtClean="0"/>
                <a:t>빌리</a:t>
              </a:r>
              <a:r>
                <a:rPr lang="en-US" altLang="ko-KR" sz="2500" b="1" smtClean="0"/>
                <a:t>!</a:t>
              </a:r>
            </a:p>
            <a:p>
              <a:r>
                <a:rPr lang="ko-KR" altLang="en-US" sz="2500" b="1" smtClean="0"/>
                <a:t>픽서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거기서</a:t>
              </a:r>
              <a:r>
                <a:rPr lang="en-US" altLang="ko-KR" sz="2500" b="1" smtClean="0"/>
                <a:t>!</a:t>
              </a:r>
            </a:p>
            <a:p>
              <a:r>
                <a:rPr lang="ko-KR" altLang="en-US" sz="2500" b="1" smtClean="0"/>
                <a:t>마야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잘 가</a:t>
              </a:r>
              <a:r>
                <a:rPr lang="en-US" altLang="ko-KR" sz="2500" b="1" smtClean="0"/>
                <a:t>, </a:t>
              </a:r>
              <a:r>
                <a:rPr lang="ko-KR" altLang="en-US" sz="2500" b="1" smtClean="0"/>
                <a:t>픽서</a:t>
              </a:r>
              <a:r>
                <a:rPr lang="en-US" altLang="ko-KR" sz="2500" b="1" smtClean="0"/>
                <a:t>!</a:t>
              </a:r>
            </a:p>
            <a:p>
              <a:r>
                <a:rPr lang="ko-KR" altLang="en-US" sz="2500" b="1" smtClean="0"/>
                <a:t>마야의 친구들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잘했어</a:t>
              </a:r>
              <a:r>
                <a:rPr lang="en-US" altLang="ko-KR" sz="2500" b="1" smtClean="0"/>
                <a:t>,</a:t>
              </a:r>
              <a:r>
                <a:rPr lang="ko-KR" altLang="en-US" sz="2500" b="1" smtClean="0"/>
                <a:t> 마야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하하하</a:t>
              </a:r>
              <a:r>
                <a:rPr lang="en-US" altLang="ko-KR" sz="2500" b="1" smtClean="0"/>
                <a:t>,</a:t>
              </a:r>
              <a:r>
                <a:rPr lang="ko-KR" altLang="en-US" sz="2500" b="1" smtClean="0"/>
                <a:t> 마야</a:t>
              </a:r>
              <a:r>
                <a:rPr lang="en-US" altLang="ko-KR" sz="2500" b="1" smtClean="0"/>
                <a:t>!</a:t>
              </a:r>
              <a:endParaRPr lang="ko-KR" altLang="en-US" sz="2500" b="1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314096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번역본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0" y="5157192"/>
            <a:ext cx="8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조별</a:t>
            </a:r>
            <a:endParaRPr lang="en-US" altLang="ko-KR" b="1" smtClean="0"/>
          </a:p>
          <a:p>
            <a:pPr algn="ctr"/>
            <a:r>
              <a:rPr lang="ko-KR" altLang="en-US" b="1" smtClean="0"/>
              <a:t>해석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0" y="1124744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원문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그림 4" descr="마야마야.jp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7000"/>
            </a:blip>
            <a:stretch>
              <a:fillRect/>
            </a:stretch>
          </p:blipFill>
          <p:spPr>
            <a:xfrm>
              <a:off x="827584" y="0"/>
              <a:ext cx="8316416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0"/>
              <a:ext cx="827584" cy="6858000"/>
            </a:xfrm>
            <a:prstGeom prst="rect">
              <a:avLst/>
            </a:prstGeom>
            <a:solidFill>
              <a:schemeClr val="bg1">
                <a:lumMod val="65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43608" y="692696"/>
              <a:ext cx="7776864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2500" b="1" smtClean="0">
                  <a:ea typeface="a야간열차B" pitchFamily="18" charset="-127"/>
                </a:rPr>
                <a:t>Maja  :  Aber jetzt ist die Wiese mein Zuhause und das hier sind meine Freunde, und ich bin keine </a:t>
              </a:r>
              <a:r>
                <a:rPr lang="de-DE" altLang="ko-KR" sz="2500" b="1" smtClean="0">
                  <a:solidFill>
                    <a:schemeClr val="accent2">
                      <a:lumMod val="75000"/>
                    </a:schemeClr>
                  </a:solidFill>
                  <a:ea typeface="a야간열차B" pitchFamily="18" charset="-127"/>
                </a:rPr>
                <a:t>Aufrührerin</a:t>
              </a:r>
              <a:r>
                <a:rPr lang="de-DE" altLang="ko-KR" sz="2500" b="1" smtClean="0">
                  <a:ea typeface="a야간열차B" pitchFamily="18" charset="-127"/>
                </a:rPr>
                <a:t>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9592" y="2924944"/>
              <a:ext cx="7776864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smtClean="0"/>
                <a:t>마야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전 이제 초원에 살아요</a:t>
              </a:r>
              <a:r>
                <a:rPr lang="en-US" altLang="ko-KR" sz="2500" b="1" smtClean="0"/>
                <a:t>. </a:t>
              </a:r>
              <a:r>
                <a:rPr lang="ko-KR" altLang="en-US" sz="2500" b="1" smtClean="0"/>
                <a:t>얘들은 제 친구들이고 또 전 사고뭉치가 아니에요</a:t>
              </a:r>
              <a:r>
                <a:rPr lang="en-US" altLang="ko-KR" sz="2500" b="1" smtClean="0"/>
                <a:t>.</a:t>
              </a:r>
              <a:endParaRPr lang="de-DE" altLang="ko-KR" sz="2500" b="1" smtClean="0"/>
            </a:p>
            <a:p>
              <a:endParaRPr lang="ko-KR" altLang="en-US" sz="25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9592" y="4509120"/>
              <a:ext cx="7776864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smtClean="0"/>
                <a:t>마야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전 이제 초원에 살아요</a:t>
              </a:r>
              <a:r>
                <a:rPr lang="en-US" altLang="ko-KR" sz="2500" b="1" smtClean="0"/>
                <a:t>. </a:t>
              </a:r>
              <a:r>
                <a:rPr lang="ko-KR" altLang="en-US" sz="2500" b="1" smtClean="0"/>
                <a:t>얘들은 제 친구들이고 또 전 </a:t>
              </a:r>
              <a:r>
                <a:rPr lang="ko-KR" altLang="en-US" sz="2500" b="1" smtClean="0">
                  <a:solidFill>
                    <a:schemeClr val="accent2">
                      <a:lumMod val="75000"/>
                    </a:schemeClr>
                  </a:solidFill>
                </a:rPr>
                <a:t>사고뭉치</a:t>
              </a:r>
              <a:r>
                <a:rPr lang="ko-KR" altLang="en-US" sz="2500" b="1" smtClean="0"/>
                <a:t>가 아니에요</a:t>
              </a:r>
              <a:r>
                <a:rPr lang="en-US" altLang="ko-KR" sz="2500" b="1" smtClean="0"/>
                <a:t>.</a:t>
              </a:r>
              <a:endParaRPr lang="de-DE" altLang="ko-KR" sz="2500" b="1" smtClean="0"/>
            </a:p>
            <a:p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314096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번역본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0" y="4581128"/>
            <a:ext cx="8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조별</a:t>
            </a:r>
            <a:endParaRPr lang="en-US" altLang="ko-KR" b="1" smtClean="0"/>
          </a:p>
          <a:p>
            <a:pPr algn="ctr"/>
            <a:r>
              <a:rPr lang="ko-KR" altLang="en-US" b="1" smtClean="0"/>
              <a:t>해석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0" y="1124744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원문</a:t>
            </a:r>
            <a:endParaRPr lang="ko-KR" altLang="en-US" b="1"/>
          </a:p>
        </p:txBody>
      </p:sp>
      <p:sp>
        <p:nvSpPr>
          <p:cNvPr id="15" name="TextBox 14"/>
          <p:cNvSpPr txBox="1"/>
          <p:nvPr/>
        </p:nvSpPr>
        <p:spPr>
          <a:xfrm>
            <a:off x="5364088" y="1772816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2000" b="1" smtClean="0">
                <a:solidFill>
                  <a:schemeClr val="accent2">
                    <a:lumMod val="75000"/>
                  </a:schemeClr>
                </a:solidFill>
                <a:ea typeface="a야간열차B" pitchFamily="18" charset="-127"/>
              </a:rPr>
              <a:t>Aufrüher : </a:t>
            </a:r>
            <a:r>
              <a:rPr lang="ko-KR" altLang="en-US" sz="2000" smtClean="0">
                <a:solidFill>
                  <a:schemeClr val="accent2">
                    <a:lumMod val="75000"/>
                  </a:schemeClr>
                </a:solidFill>
                <a:ea typeface="a야간열차B" pitchFamily="18" charset="-127"/>
              </a:rPr>
              <a:t>선동자</a:t>
            </a:r>
            <a:r>
              <a:rPr lang="en-US" altLang="ko-KR" sz="2000" smtClean="0">
                <a:solidFill>
                  <a:schemeClr val="accent2">
                    <a:lumMod val="75000"/>
                  </a:schemeClr>
                </a:solidFill>
                <a:ea typeface="a야간열차B" pitchFamily="18" charset="-127"/>
              </a:rPr>
              <a:t>, </a:t>
            </a:r>
            <a:r>
              <a:rPr lang="ko-KR" altLang="en-US" sz="2000" smtClean="0">
                <a:solidFill>
                  <a:schemeClr val="accent2">
                    <a:lumMod val="75000"/>
                  </a:schemeClr>
                </a:solidFill>
                <a:ea typeface="a야간열차B" pitchFamily="18" charset="-127"/>
              </a:rPr>
              <a:t>폭도</a:t>
            </a:r>
            <a:r>
              <a:rPr lang="en-US" altLang="ko-KR" sz="2000" b="1" smtClean="0">
                <a:solidFill>
                  <a:schemeClr val="accent2">
                    <a:lumMod val="75000"/>
                  </a:schemeClr>
                </a:solidFill>
                <a:ea typeface="a야간열차B" pitchFamily="18" charset="-127"/>
              </a:rPr>
              <a:t> </a:t>
            </a:r>
            <a:r>
              <a:rPr lang="de-DE" altLang="ko-KR" sz="2000" b="1" smtClean="0">
                <a:solidFill>
                  <a:schemeClr val="accent2">
                    <a:lumMod val="75000"/>
                  </a:schemeClr>
                </a:solidFill>
                <a:ea typeface="a야간열차B" pitchFamily="18" charset="-127"/>
              </a:rPr>
              <a:t> </a:t>
            </a:r>
            <a:endParaRPr lang="ko-KR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그림 4" descr="마야마야.jp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7000"/>
            </a:blip>
            <a:stretch>
              <a:fillRect/>
            </a:stretch>
          </p:blipFill>
          <p:spPr>
            <a:xfrm>
              <a:off x="827584" y="0"/>
              <a:ext cx="8316416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0"/>
              <a:ext cx="827584" cy="6858000"/>
            </a:xfrm>
            <a:prstGeom prst="rect">
              <a:avLst/>
            </a:prstGeom>
            <a:solidFill>
              <a:schemeClr val="bg1">
                <a:lumMod val="65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43608" y="692696"/>
              <a:ext cx="777686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smtClean="0"/>
                <a:t>Flip : Mmm ehem. Schön, dass Sie uns so </a:t>
              </a:r>
              <a:r>
                <a:rPr lang="en-US" altLang="ko-KR" sz="2500" b="1" smtClean="0">
                  <a:solidFill>
                    <a:schemeClr val="accent2">
                      <a:lumMod val="50000"/>
                    </a:schemeClr>
                  </a:solidFill>
                </a:rPr>
                <a:t>tatkräftig</a:t>
              </a:r>
              <a:r>
                <a:rPr lang="en-US" altLang="ko-KR" sz="2500" b="1" smtClean="0"/>
                <a:t> zur Seite standen, Richter!</a:t>
              </a:r>
            </a:p>
            <a:p>
              <a:r>
                <a:rPr lang="en-US" altLang="ko-KR" sz="2500" b="1" smtClean="0"/>
                <a:t>Richter BienenwachsIch : ich wollte nur nicht </a:t>
              </a:r>
              <a:r>
                <a:rPr lang="en-US" altLang="ko-KR" sz="2500" b="1" smtClean="0">
                  <a:solidFill>
                    <a:schemeClr val="accent2">
                      <a:lumMod val="50000"/>
                    </a:schemeClr>
                  </a:solidFill>
                </a:rPr>
                <a:t>im Wege stehen</a:t>
              </a:r>
              <a:r>
                <a:rPr lang="en-US" altLang="ko-KR" sz="2500" b="1" smtClean="0"/>
                <a:t>. Das ist eine Regel.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9592" y="2924944"/>
              <a:ext cx="7776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mtClean="0"/>
                <a:t>플립 </a:t>
              </a:r>
              <a:r>
                <a:rPr lang="en-US" altLang="ko-KR" sz="2400" b="1" smtClean="0"/>
                <a:t>: </a:t>
              </a:r>
              <a:r>
                <a:rPr lang="ko-KR" altLang="en-US" sz="2400" b="1" smtClean="0"/>
                <a:t>어</a:t>
              </a:r>
              <a:r>
                <a:rPr lang="en-US" altLang="ko-KR" sz="2400" b="1" smtClean="0"/>
                <a:t>, </a:t>
              </a:r>
              <a:r>
                <a:rPr lang="ko-KR" altLang="en-US" sz="2400" b="1" smtClean="0"/>
                <a:t>도와줘서 감사해요</a:t>
              </a:r>
              <a:r>
                <a:rPr lang="en-US" altLang="ko-KR" sz="2400" b="1" smtClean="0"/>
                <a:t>!</a:t>
              </a:r>
            </a:p>
            <a:p>
              <a:r>
                <a:rPr lang="ko-KR" altLang="en-US" sz="2400" b="1" smtClean="0"/>
                <a:t>감독관 </a:t>
              </a:r>
              <a:r>
                <a:rPr lang="en-US" altLang="ko-KR" sz="2400" b="1" smtClean="0"/>
                <a:t>: </a:t>
              </a:r>
              <a:r>
                <a:rPr lang="ko-KR" altLang="en-US" sz="2400" b="1" smtClean="0"/>
                <a:t>난 그냥 적을 피한 거 뿐일세</a:t>
              </a:r>
              <a:r>
                <a:rPr lang="en-US" altLang="ko-KR" sz="2400" b="1" smtClean="0"/>
                <a:t>. </a:t>
              </a:r>
              <a:r>
                <a:rPr lang="ko-KR" altLang="en-US" sz="2400" b="1" smtClean="0"/>
                <a:t>그게 규칙이니깐</a:t>
              </a:r>
              <a:r>
                <a:rPr lang="en-US" altLang="ko-KR" sz="2400" b="1" smtClean="0"/>
                <a:t>.</a:t>
              </a:r>
              <a:endParaRPr lang="ko-KR" altLang="en-US" sz="2400" b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9592" y="4509120"/>
              <a:ext cx="7776864" cy="2323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err="1" smtClean="0"/>
                <a:t>플립</a:t>
              </a:r>
              <a:r>
                <a:rPr lang="ko-KR" altLang="en-US" sz="2400" b="1" dirty="0" smtClean="0"/>
                <a:t> </a:t>
              </a:r>
              <a:r>
                <a:rPr lang="en-US" altLang="ko-KR" sz="2400" b="1" dirty="0" smtClean="0"/>
                <a:t>: </a:t>
              </a:r>
              <a:r>
                <a:rPr lang="ko-KR" altLang="en-US" sz="2400" b="1" dirty="0" smtClean="0"/>
                <a:t>에헴</a:t>
              </a:r>
              <a:r>
                <a:rPr lang="en-US" altLang="ko-KR" sz="2400" b="1" dirty="0" smtClean="0"/>
                <a:t>. </a:t>
              </a:r>
              <a:r>
                <a:rPr lang="ko-KR" altLang="en-US" sz="2400" b="1" dirty="0" smtClean="0"/>
                <a:t>감독관님 </a:t>
              </a:r>
              <a:r>
                <a:rPr lang="ko-KR" altLang="en-US" sz="2400" b="1" dirty="0" smtClean="0"/>
                <a:t>그렇게 적극적으로 도와주시다니  참 멋있던걸요</a:t>
              </a:r>
              <a:r>
                <a:rPr lang="en-US" altLang="ko-KR" sz="2400" b="1" dirty="0" smtClean="0"/>
                <a:t>!</a:t>
              </a:r>
              <a:endParaRPr lang="en-US" altLang="ko-KR" sz="2400" b="1" dirty="0" smtClean="0"/>
            </a:p>
            <a:p>
              <a:r>
                <a:rPr lang="ko-KR" altLang="en-US" sz="2400" b="1" dirty="0" smtClean="0"/>
                <a:t>감독관 </a:t>
              </a:r>
              <a:r>
                <a:rPr lang="en-US" altLang="ko-KR" sz="2400" b="1" dirty="0" smtClean="0"/>
                <a:t>: </a:t>
              </a:r>
              <a:r>
                <a:rPr lang="ko-KR" altLang="en-US" sz="2400" b="1" dirty="0" smtClean="0"/>
                <a:t>방해하고 싶지 않았어</a:t>
              </a:r>
              <a:r>
                <a:rPr lang="en-US" altLang="ko-KR" sz="2400" b="1" dirty="0" smtClean="0"/>
                <a:t>. </a:t>
              </a:r>
              <a:r>
                <a:rPr lang="ko-KR" altLang="en-US" sz="2400" b="1" dirty="0" smtClean="0"/>
                <a:t>그것도 하나의 규칙이야</a:t>
              </a:r>
              <a:r>
                <a:rPr lang="en-US" altLang="ko-KR" sz="2400" b="1" dirty="0" smtClean="0"/>
                <a:t>!</a:t>
              </a:r>
              <a:endParaRPr lang="ko-KR" altLang="en-US" sz="2400" b="1" dirty="0" smtClean="0"/>
            </a:p>
            <a:p>
              <a:endParaRPr lang="ko-KR" altLang="en-US" sz="2400" b="1" dirty="0" smtClean="0"/>
            </a:p>
            <a:p>
              <a:endParaRPr lang="ko-KR" altLang="en-US" sz="2500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314096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번역본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0" y="4653136"/>
            <a:ext cx="8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조별</a:t>
            </a:r>
            <a:endParaRPr lang="en-US" altLang="ko-KR" b="1" smtClean="0"/>
          </a:p>
          <a:p>
            <a:pPr algn="ctr"/>
            <a:r>
              <a:rPr lang="ko-KR" altLang="en-US" b="1" smtClean="0"/>
              <a:t>해석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0" y="1124744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원문</a:t>
            </a:r>
            <a:endParaRPr lang="ko-KR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1187624" y="234888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Im wege stehen </a:t>
            </a:r>
            <a:r>
              <a:rPr lang="ko-KR" altLang="en-US" smtClean="0"/>
              <a:t>누군가를 방해하다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87624" y="33265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Tatkräftig - </a:t>
            </a:r>
            <a:r>
              <a:rPr lang="ko-KR" altLang="en-US" smtClean="0"/>
              <a:t>적극적으로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그림 4" descr="마야마야.jp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7000"/>
            </a:blip>
            <a:stretch>
              <a:fillRect/>
            </a:stretch>
          </p:blipFill>
          <p:spPr>
            <a:xfrm>
              <a:off x="827584" y="0"/>
              <a:ext cx="8316416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0"/>
              <a:ext cx="827584" cy="6858000"/>
            </a:xfrm>
            <a:prstGeom prst="rect">
              <a:avLst/>
            </a:prstGeom>
            <a:solidFill>
              <a:schemeClr val="bg1">
                <a:lumMod val="65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43608" y="404664"/>
              <a:ext cx="7776864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altLang="ko-KR" sz="2500" b="1" smtClean="0"/>
                <a:t>Willi : Ha ha, absolut absurd.</a:t>
              </a:r>
            </a:p>
            <a:p>
              <a:r>
                <a:rPr lang="de-DE" altLang="ko-KR" sz="2500" b="1" smtClean="0"/>
                <a:t>Maja : Eure Majestät, heißt das, ich darf auf der Klatschmohnwiese bleiben?</a:t>
              </a:r>
            </a:p>
            <a:p>
              <a:r>
                <a:rPr lang="de-DE" altLang="ko-KR" sz="2500" b="1" smtClean="0"/>
                <a:t>Bienenkönigin : Die Wiese ist dein Zuhause, </a:t>
              </a:r>
              <a:r>
                <a:rPr lang="de-DE" altLang="ko-KR" sz="2500" b="1" smtClean="0">
                  <a:solidFill>
                    <a:schemeClr val="accent2">
                      <a:lumMod val="50000"/>
                    </a:schemeClr>
                  </a:solidFill>
                </a:rPr>
                <a:t>mein Summchen</a:t>
              </a:r>
              <a:r>
                <a:rPr lang="de-DE" altLang="ko-KR" sz="2500" b="1" smtClean="0"/>
                <a:t>, so lange wie du möchtest!</a:t>
              </a:r>
            </a:p>
            <a:p>
              <a:endParaRPr lang="de-DE" altLang="ko-KR" sz="2500" b="1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9592" y="2708920"/>
              <a:ext cx="77768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mtClean="0"/>
                <a:t>윌리 </a:t>
              </a:r>
              <a:r>
                <a:rPr lang="en-US" altLang="ko-KR" sz="2400" b="1" smtClean="0"/>
                <a:t>:</a:t>
              </a:r>
              <a:r>
                <a:rPr lang="ko-KR" altLang="en-US" sz="2400" b="1" smtClean="0"/>
                <a:t> 크히히히</a:t>
              </a:r>
              <a:endParaRPr lang="en-US" altLang="ko-KR" sz="2400" b="1" smtClean="0"/>
            </a:p>
            <a:p>
              <a:r>
                <a:rPr lang="ko-KR" altLang="en-US" sz="2400" b="1" smtClean="0"/>
                <a:t>마야 </a:t>
              </a:r>
              <a:r>
                <a:rPr lang="en-US" altLang="ko-KR" sz="2400" b="1" smtClean="0"/>
                <a:t>: </a:t>
              </a:r>
              <a:r>
                <a:rPr lang="ko-KR" altLang="en-US" sz="2400" b="1" smtClean="0"/>
                <a:t>여왕님</a:t>
              </a:r>
              <a:r>
                <a:rPr lang="en-US" altLang="ko-KR" sz="2400" b="1" smtClean="0"/>
                <a:t>! </a:t>
              </a:r>
              <a:r>
                <a:rPr lang="ko-KR" altLang="en-US" sz="2400" b="1" smtClean="0"/>
                <a:t>그럼 저 안 떠나도 돼요</a:t>
              </a:r>
              <a:r>
                <a:rPr lang="en-US" altLang="ko-KR" sz="2400" b="1" smtClean="0"/>
                <a:t>?</a:t>
              </a:r>
            </a:p>
            <a:p>
              <a:r>
                <a:rPr lang="ko-KR" altLang="en-US" sz="2400" b="1" smtClean="0"/>
                <a:t>여왕벌 </a:t>
              </a:r>
              <a:r>
                <a:rPr lang="en-US" altLang="ko-KR" sz="2400" b="1" smtClean="0"/>
                <a:t>: </a:t>
              </a:r>
              <a:r>
                <a:rPr lang="ko-KR" altLang="en-US" sz="2400" b="1" smtClean="0"/>
                <a:t>그래 마야</a:t>
              </a:r>
              <a:r>
                <a:rPr lang="en-US" altLang="ko-KR" sz="2400" b="1" smtClean="0"/>
                <a:t>. </a:t>
              </a:r>
              <a:r>
                <a:rPr lang="ko-KR" altLang="en-US" sz="2400" b="1" smtClean="0"/>
                <a:t>네가 원하는 한 초원은 영원히 네 집이란다</a:t>
              </a:r>
              <a:r>
                <a:rPr lang="en-US" altLang="ko-KR" sz="2400" b="1" smtClean="0"/>
                <a:t>.</a:t>
              </a:r>
              <a:endParaRPr lang="ko-KR" altLang="en-US" sz="2400" b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9592" y="4509120"/>
              <a:ext cx="777686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마야</a:t>
              </a:r>
              <a:r>
                <a:rPr lang="en-US" altLang="ko-KR" sz="2400" b="1" dirty="0" smtClean="0"/>
                <a:t>,</a:t>
              </a:r>
              <a:r>
                <a:rPr lang="ko-KR" altLang="en-US" sz="2400" b="1" dirty="0" smtClean="0"/>
                <a:t>빌리 </a:t>
              </a:r>
              <a:r>
                <a:rPr lang="en-US" altLang="ko-KR" sz="2400" b="1" dirty="0" smtClean="0"/>
                <a:t>: </a:t>
              </a:r>
              <a:r>
                <a:rPr lang="ko-KR" altLang="en-US" sz="2400" b="1" dirty="0" err="1" smtClean="0"/>
                <a:t>크히히히</a:t>
              </a:r>
              <a:r>
                <a:rPr lang="en-US" altLang="ko-KR" sz="2400" b="1" dirty="0" smtClean="0"/>
                <a:t>...</a:t>
              </a:r>
              <a:r>
                <a:rPr lang="ko-KR" altLang="en-US" sz="2400" b="1" dirty="0" smtClean="0"/>
                <a:t>저것도 규칙인가</a:t>
              </a:r>
              <a:r>
                <a:rPr lang="en-US" altLang="ko-KR" sz="2400" b="1" dirty="0" smtClean="0"/>
                <a:t>?</a:t>
              </a:r>
              <a:endParaRPr lang="ko-KR" altLang="en-US" sz="2400" b="1" dirty="0" smtClean="0"/>
            </a:p>
            <a:p>
              <a:r>
                <a:rPr lang="ko-KR" altLang="en-US" sz="2400" b="1" dirty="0" smtClean="0"/>
                <a:t>마야 </a:t>
              </a:r>
              <a:r>
                <a:rPr lang="en-US" altLang="ko-KR" sz="2400" b="1" dirty="0" smtClean="0"/>
                <a:t>: </a:t>
              </a:r>
              <a:r>
                <a:rPr lang="ko-KR" altLang="en-US" sz="2400" b="1" dirty="0" smtClean="0"/>
                <a:t>여왕님</a:t>
              </a:r>
              <a:r>
                <a:rPr lang="en-US" altLang="ko-KR" sz="2400" b="1" dirty="0" smtClean="0"/>
                <a:t>, </a:t>
              </a:r>
              <a:r>
                <a:rPr lang="ko-KR" altLang="en-US" sz="2400" b="1" dirty="0" smtClean="0"/>
                <a:t>그럼 제가 양귀비들판에 머물러도 된다는 말씀이신가요</a:t>
              </a:r>
              <a:r>
                <a:rPr lang="en-US" altLang="ko-KR" sz="2400" b="1" dirty="0" smtClean="0"/>
                <a:t>? </a:t>
              </a:r>
              <a:endParaRPr lang="ko-KR" altLang="en-US" sz="2400" b="1" dirty="0" smtClean="0"/>
            </a:p>
            <a:p>
              <a:r>
                <a:rPr lang="ko-KR" altLang="en-US" sz="2400" b="1" dirty="0" smtClean="0"/>
                <a:t>여왕벌 </a:t>
              </a:r>
              <a:r>
                <a:rPr lang="en-US" altLang="ko-KR" sz="2400" b="1" dirty="0" smtClean="0"/>
                <a:t>: </a:t>
              </a:r>
              <a:r>
                <a:rPr lang="ko-KR" altLang="en-US" sz="2400" b="1" dirty="0" smtClean="0"/>
                <a:t>그럼 </a:t>
              </a:r>
              <a:r>
                <a:rPr lang="ko-KR" altLang="en-US" sz="2400" b="1" dirty="0" smtClean="0"/>
                <a:t>아</a:t>
              </a:r>
              <a:r>
                <a:rPr lang="ko-KR" altLang="en-US" sz="2400" b="1" dirty="0"/>
                <a:t>가</a:t>
              </a:r>
              <a:r>
                <a:rPr lang="en-US" altLang="ko-KR" sz="2400" b="1" dirty="0" smtClean="0"/>
                <a:t>, </a:t>
              </a:r>
              <a:r>
                <a:rPr lang="ko-KR" altLang="en-US" sz="2400" b="1" dirty="0" err="1" smtClean="0"/>
                <a:t>너가</a:t>
              </a:r>
              <a:r>
                <a:rPr lang="ko-KR" altLang="en-US" sz="2400" b="1" dirty="0" smtClean="0"/>
                <a:t> 원한다면 언제까지 머물러도 좋아</a:t>
              </a:r>
              <a:r>
                <a:rPr lang="en-US" altLang="ko-KR" sz="2400" b="1" dirty="0" smtClean="0"/>
                <a:t>!</a:t>
              </a:r>
              <a:endParaRPr lang="ko-KR" altLang="en-US" sz="2400" b="1" dirty="0" smtClean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314096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번역본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0" y="4653136"/>
            <a:ext cx="8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조별</a:t>
            </a:r>
            <a:endParaRPr lang="en-US" altLang="ko-KR" b="1" smtClean="0"/>
          </a:p>
          <a:p>
            <a:pPr algn="ctr"/>
            <a:r>
              <a:rPr lang="ko-KR" altLang="en-US" b="1" smtClean="0"/>
              <a:t>해석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0" y="1124744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원문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그림 4" descr="마야마야.jp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7000"/>
            </a:blip>
            <a:stretch>
              <a:fillRect/>
            </a:stretch>
          </p:blipFill>
          <p:spPr>
            <a:xfrm>
              <a:off x="827584" y="0"/>
              <a:ext cx="8316416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0"/>
              <a:ext cx="827584" cy="6858000"/>
            </a:xfrm>
            <a:prstGeom prst="rect">
              <a:avLst/>
            </a:prstGeom>
            <a:solidFill>
              <a:schemeClr val="bg1">
                <a:lumMod val="65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1600" y="2492896"/>
              <a:ext cx="77768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0" b="1" u="sng" smtClean="0"/>
                <a:t>번역총평</a:t>
              </a:r>
              <a:endParaRPr lang="de-DE" altLang="ko-KR" sz="5000" b="1" u="sng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그림 4" descr="마야마야.jp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7000"/>
            </a:blip>
            <a:stretch>
              <a:fillRect/>
            </a:stretch>
          </p:blipFill>
          <p:spPr>
            <a:xfrm>
              <a:off x="827584" y="0"/>
              <a:ext cx="8316416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0"/>
              <a:ext cx="827584" cy="6858000"/>
            </a:xfrm>
            <a:prstGeom prst="rect">
              <a:avLst/>
            </a:prstGeom>
            <a:solidFill>
              <a:schemeClr val="bg1">
                <a:lumMod val="65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27584" y="0"/>
            <a:ext cx="7992888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mtClean="0"/>
              <a:t>전체적으로 중역을 거치다 보니</a:t>
            </a:r>
            <a:r>
              <a:rPr lang="en-US" altLang="ko-KR" sz="2500" b="1" smtClean="0"/>
              <a:t>, </a:t>
            </a:r>
            <a:r>
              <a:rPr lang="ko-KR" altLang="en-US" sz="2500" b="1" smtClean="0"/>
              <a:t>흐름에서 벗어나는 문장도 있었고</a:t>
            </a:r>
            <a:r>
              <a:rPr lang="en-US" altLang="ko-KR" sz="2500" b="1" smtClean="0"/>
              <a:t>, </a:t>
            </a:r>
            <a:r>
              <a:rPr lang="ko-KR" altLang="en-US" sz="2500" b="1" smtClean="0"/>
              <a:t>의역이 심하게 된 부분도 있어서 아쉬웠다</a:t>
            </a:r>
            <a:r>
              <a:rPr lang="en-US" altLang="ko-KR" sz="2500" b="1" smtClean="0"/>
              <a:t>.</a:t>
            </a:r>
          </a:p>
          <a:p>
            <a:endParaRPr lang="en-US" altLang="ko-KR" sz="2500" smtClean="0"/>
          </a:p>
          <a:p>
            <a:r>
              <a:rPr lang="en-US" altLang="ko-KR" sz="2500" smtClean="0"/>
              <a:t>- </a:t>
            </a:r>
            <a:r>
              <a:rPr lang="ko-KR" altLang="en-US" sz="2500" smtClean="0"/>
              <a:t>마야와 윌리의 대화부분 </a:t>
            </a:r>
            <a:r>
              <a:rPr lang="en-US" altLang="ko-KR" sz="2500" smtClean="0"/>
              <a:t>: </a:t>
            </a:r>
            <a:r>
              <a:rPr lang="ko-KR" altLang="en-US" sz="2500" smtClean="0"/>
              <a:t>완전 오역</a:t>
            </a:r>
            <a:endParaRPr lang="en-US" altLang="ko-KR" sz="2500" smtClean="0"/>
          </a:p>
          <a:p>
            <a:r>
              <a:rPr lang="en-US" altLang="ko-KR" sz="2500" smtClean="0"/>
              <a:t>- </a:t>
            </a:r>
            <a:r>
              <a:rPr lang="ko-KR" altLang="en-US" sz="2500" smtClean="0"/>
              <a:t>마야와 픽서가 다투는 부분 </a:t>
            </a:r>
            <a:r>
              <a:rPr lang="en-US" altLang="ko-KR" sz="2500" smtClean="0"/>
              <a:t>: </a:t>
            </a:r>
            <a:r>
              <a:rPr lang="ko-KR" altLang="en-US" sz="2500" smtClean="0"/>
              <a:t>의역이 많음</a:t>
            </a:r>
            <a:endParaRPr lang="en-US" altLang="ko-KR" sz="2500" smtClean="0"/>
          </a:p>
          <a:p>
            <a:r>
              <a:rPr lang="en-US" altLang="ko-KR" sz="2500" smtClean="0"/>
              <a:t>- Nicht beniegen </a:t>
            </a:r>
            <a:r>
              <a:rPr lang="ko-KR" altLang="en-US" sz="2500" smtClean="0"/>
              <a:t>부분에서 반복되는 어감을 살리지 못했고</a:t>
            </a:r>
            <a:r>
              <a:rPr lang="en-US" altLang="ko-KR" sz="2500" smtClean="0"/>
              <a:t>, ‘</a:t>
            </a:r>
            <a:r>
              <a:rPr lang="ko-KR" altLang="en-US" sz="2500" smtClean="0"/>
              <a:t>위험한</a:t>
            </a:r>
            <a:r>
              <a:rPr lang="en-US" altLang="ko-KR" sz="2500" smtClean="0"/>
              <a:t>’</a:t>
            </a:r>
            <a:r>
              <a:rPr lang="ko-KR" altLang="en-US" sz="2500" smtClean="0"/>
              <a:t>이라는 본문에 없는 표현을 사용했다</a:t>
            </a:r>
            <a:r>
              <a:rPr lang="en-US" altLang="ko-KR" sz="2500" smtClean="0"/>
              <a:t>.</a:t>
            </a:r>
          </a:p>
          <a:p>
            <a:endParaRPr lang="en-US" altLang="ko-KR" sz="2500" smtClean="0"/>
          </a:p>
          <a:p>
            <a:r>
              <a:rPr lang="ko-KR" altLang="en-US" sz="2500" b="1" smtClean="0"/>
              <a:t>그래도 전체적으로 문장이 매끄러웠고</a:t>
            </a:r>
            <a:r>
              <a:rPr lang="en-US" altLang="ko-KR" sz="2500" b="1" smtClean="0"/>
              <a:t>, </a:t>
            </a:r>
            <a:r>
              <a:rPr lang="ko-KR" altLang="en-US" sz="2500" b="1" smtClean="0"/>
              <a:t>더빙버전으로 들어도 내용이 부드럽게 잘 이어진다는 느낌을 받았다</a:t>
            </a:r>
            <a:r>
              <a:rPr lang="en-US" altLang="ko-KR" sz="2500" b="1" smtClean="0"/>
              <a:t>. </a:t>
            </a:r>
          </a:p>
          <a:p>
            <a:endParaRPr lang="en-US" altLang="ko-KR" sz="2500" smtClean="0"/>
          </a:p>
          <a:p>
            <a:pPr>
              <a:buFontTx/>
              <a:buChar char="-"/>
            </a:pPr>
            <a:r>
              <a:rPr lang="ko-KR" altLang="en-US" sz="2500" smtClean="0"/>
              <a:t>의성어를 적절히 바꾼 건 참신했다</a:t>
            </a:r>
            <a:r>
              <a:rPr lang="en-US" altLang="ko-KR" sz="2500" smtClean="0"/>
              <a:t>.</a:t>
            </a:r>
          </a:p>
          <a:p>
            <a:endParaRPr lang="en-US" altLang="ko-KR" sz="2500" smtClean="0"/>
          </a:p>
          <a:p>
            <a:r>
              <a:rPr lang="ko-KR" altLang="en-US" sz="2500" b="1" smtClean="0"/>
              <a:t>크라바트를 번역할 때와는 달리 번역한 문장을 직접 읽을 때의 느낌도 고려해야 된다는 점에서 어려운 작업이었는데</a:t>
            </a:r>
            <a:r>
              <a:rPr lang="en-US" altLang="ko-KR" sz="2500" b="1" smtClean="0"/>
              <a:t>, </a:t>
            </a:r>
            <a:r>
              <a:rPr lang="ko-KR" altLang="en-US" sz="2500" b="1" smtClean="0"/>
              <a:t>번역본에서는 대체로 문장의 느낌을 충실히 잘 살렸다</a:t>
            </a:r>
            <a:r>
              <a:rPr lang="en-US" altLang="ko-KR" sz="2500" b="1" smtClean="0"/>
              <a:t>.</a:t>
            </a:r>
          </a:p>
          <a:p>
            <a:endParaRPr lang="en-US" altLang="ko-KR" smtClean="0"/>
          </a:p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그림 4" descr="마야마야.jp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7000"/>
            </a:blip>
            <a:stretch>
              <a:fillRect/>
            </a:stretch>
          </p:blipFill>
          <p:spPr>
            <a:xfrm>
              <a:off x="827584" y="0"/>
              <a:ext cx="8316416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0"/>
              <a:ext cx="827584" cy="6858000"/>
            </a:xfrm>
            <a:prstGeom prst="rect">
              <a:avLst/>
            </a:prstGeom>
            <a:solidFill>
              <a:schemeClr val="bg1">
                <a:lumMod val="65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99592" y="476672"/>
              <a:ext cx="7920880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2500" b="1" smtClean="0"/>
                <a:t>Richter Bienenwachs : Schlecht erzogene Biene! Diese </a:t>
              </a:r>
              <a:r>
                <a:rPr lang="de-DE" altLang="ko-KR" sz="2500" b="1" smtClean="0">
                  <a:solidFill>
                    <a:schemeClr val="accent2">
                      <a:lumMod val="75000"/>
                    </a:schemeClr>
                  </a:solidFill>
                </a:rPr>
                <a:t>nicht bienigen </a:t>
              </a:r>
              <a:r>
                <a:rPr lang="de-DE" altLang="ko-KR" sz="2500" b="1" smtClean="0"/>
                <a:t>Krabbler haben dich auf </a:t>
              </a:r>
              <a:r>
                <a:rPr lang="de-DE" altLang="ko-KR" sz="2500" b="1" smtClean="0">
                  <a:solidFill>
                    <a:schemeClr val="accent2">
                      <a:lumMod val="75000"/>
                    </a:schemeClr>
                  </a:solidFill>
                </a:rPr>
                <a:t>nicht bienige </a:t>
              </a:r>
              <a:r>
                <a:rPr lang="de-DE" altLang="ko-KR" sz="2500" b="1" smtClean="0"/>
                <a:t>Gedanken gebracht! Da folgt schon eine weitere Biene deinem schlechten </a:t>
              </a:r>
              <a:r>
                <a:rPr lang="de-DE" altLang="ko-KR" sz="2500" b="1" smtClean="0">
                  <a:solidFill>
                    <a:schemeClr val="accent2">
                      <a:lumMod val="75000"/>
                    </a:schemeClr>
                  </a:solidFill>
                </a:rPr>
                <a:t>Vorbild</a:t>
              </a:r>
              <a:r>
                <a:rPr lang="de-DE" altLang="ko-KR" sz="3000" b="1" smtClean="0"/>
                <a:t>!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9592" y="2924944"/>
              <a:ext cx="77768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smtClean="0"/>
                <a:t>감독관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흠</a:t>
              </a:r>
              <a:r>
                <a:rPr lang="en-US" altLang="ko-KR" sz="2500" b="1" smtClean="0"/>
                <a:t>. </a:t>
              </a:r>
              <a:r>
                <a:rPr lang="ko-KR" altLang="en-US" sz="2500" b="1" smtClean="0"/>
                <a:t>역시 버릇이 없군</a:t>
              </a:r>
              <a:r>
                <a:rPr lang="en-US" altLang="ko-KR" sz="2500" b="1" smtClean="0"/>
                <a:t>. </a:t>
              </a:r>
              <a:r>
                <a:rPr lang="ko-KR" altLang="en-US" sz="2500" b="1" smtClean="0"/>
                <a:t>저 벌레들이 너에게 위험한 생각을 잔뜩 심어준 게 틀림없구나</a:t>
              </a:r>
              <a:r>
                <a:rPr lang="en-US" altLang="ko-KR" sz="2500" b="1" smtClean="0"/>
                <a:t>. </a:t>
              </a:r>
              <a:r>
                <a:rPr lang="ko-KR" altLang="en-US" sz="2500" b="1" smtClean="0"/>
                <a:t>저것 봐 벌써 다른 꿀벌까지 끌어들였잖아</a:t>
              </a:r>
              <a:r>
                <a:rPr lang="en-US" altLang="ko-KR" sz="3000" b="1" smtClean="0"/>
                <a:t>.</a:t>
              </a:r>
              <a:endParaRPr lang="ko-KR" altLang="en-US" sz="3000" b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9592" y="4653136"/>
              <a:ext cx="7776864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 smtClean="0"/>
                <a:t>감독관 </a:t>
              </a:r>
              <a:r>
                <a:rPr lang="en-US" altLang="ko-KR" sz="2500" b="1" dirty="0" smtClean="0"/>
                <a:t>: </a:t>
              </a:r>
              <a:r>
                <a:rPr lang="ko-KR" altLang="en-US" sz="2500" b="1" dirty="0" smtClean="0"/>
                <a:t>흠</a:t>
              </a:r>
              <a:r>
                <a:rPr lang="en-US" altLang="ko-KR" sz="2500" b="1" dirty="0" smtClean="0"/>
                <a:t>, </a:t>
              </a:r>
              <a:r>
                <a:rPr lang="ko-KR" altLang="en-US" sz="2500" b="1" dirty="0" smtClean="0"/>
                <a:t>버릇없는 꿀벌 같으니</a:t>
              </a:r>
              <a:r>
                <a:rPr lang="en-US" altLang="ko-KR" sz="2500" b="1" dirty="0" smtClean="0"/>
                <a:t>.. </a:t>
              </a:r>
              <a:r>
                <a:rPr lang="ko-KR" altLang="en-US" sz="2500" b="1" dirty="0" smtClean="0"/>
                <a:t>꿀벌도 아닌 벌레들과 다니다니 꿀벌답지 않구나</a:t>
              </a:r>
              <a:r>
                <a:rPr lang="en-US" altLang="ko-KR" sz="2500" b="1" dirty="0" smtClean="0"/>
                <a:t>. </a:t>
              </a:r>
              <a:r>
                <a:rPr lang="ko-KR" altLang="en-US" sz="2500" b="1" dirty="0" smtClean="0"/>
                <a:t>저것 봐 벌써 다른 꿀벌까지 너의 못된 짓거리를 </a:t>
              </a:r>
              <a:r>
                <a:rPr lang="ko-KR" altLang="en-US" sz="2500" b="1" dirty="0" err="1" smtClean="0"/>
                <a:t>따라하지</a:t>
              </a:r>
              <a:r>
                <a:rPr lang="ko-KR" altLang="en-US" sz="2500" b="1" dirty="0" smtClean="0"/>
                <a:t> 않느냐</a:t>
              </a:r>
              <a:r>
                <a:rPr lang="en-US" altLang="ko-KR" sz="2500" b="1" dirty="0" smtClean="0"/>
                <a:t>!</a:t>
              </a:r>
              <a:endParaRPr lang="ko-KR" altLang="en-US" sz="2500" b="1" dirty="0" smtClean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3356992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번역본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0" y="4941168"/>
            <a:ext cx="8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조별</a:t>
            </a:r>
            <a:endParaRPr lang="en-US" altLang="ko-KR" b="1" smtClean="0"/>
          </a:p>
          <a:p>
            <a:pPr algn="ctr"/>
            <a:r>
              <a:rPr lang="ko-KR" altLang="en-US" b="1" smtClean="0"/>
              <a:t>해석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0" y="1124744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원문</a:t>
            </a:r>
            <a:endParaRPr lang="ko-KR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5508104" y="2204864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chemeClr val="accent2">
                    <a:lumMod val="75000"/>
                  </a:schemeClr>
                </a:solidFill>
                <a:ea typeface="a야간열차B" pitchFamily="18" charset="-127"/>
              </a:rPr>
              <a:t>Vorbild : </a:t>
            </a:r>
            <a:r>
              <a:rPr lang="ko-KR" altLang="en-US" sz="2000" smtClean="0">
                <a:solidFill>
                  <a:schemeClr val="accent2">
                    <a:lumMod val="75000"/>
                  </a:schemeClr>
                </a:solidFill>
                <a:ea typeface="a야간열차B" pitchFamily="18" charset="-127"/>
              </a:rPr>
              <a:t>모범</a:t>
            </a:r>
            <a:r>
              <a:rPr lang="en-US" altLang="ko-KR" sz="2000" smtClean="0">
                <a:solidFill>
                  <a:schemeClr val="accent2">
                    <a:lumMod val="75000"/>
                  </a:schemeClr>
                </a:solidFill>
                <a:ea typeface="a야간열차B" pitchFamily="18" charset="-127"/>
              </a:rPr>
              <a:t>, </a:t>
            </a:r>
            <a:r>
              <a:rPr lang="ko-KR" altLang="en-US" sz="2000" smtClean="0">
                <a:solidFill>
                  <a:schemeClr val="accent2">
                    <a:lumMod val="75000"/>
                  </a:schemeClr>
                </a:solidFill>
                <a:ea typeface="a야간열차B" pitchFamily="18" charset="-127"/>
              </a:rPr>
              <a:t>전형</a:t>
            </a:r>
            <a:r>
              <a:rPr lang="en-US" altLang="ko-KR" sz="2000" smtClean="0">
                <a:solidFill>
                  <a:schemeClr val="accent2">
                    <a:lumMod val="75000"/>
                  </a:schemeClr>
                </a:solidFill>
                <a:ea typeface="a야간열차B" pitchFamily="18" charset="-127"/>
              </a:rPr>
              <a:t>, </a:t>
            </a:r>
            <a:r>
              <a:rPr lang="ko-KR" altLang="en-US" sz="2000" smtClean="0">
                <a:solidFill>
                  <a:schemeClr val="accent2">
                    <a:lumMod val="75000"/>
                  </a:schemeClr>
                </a:solidFill>
                <a:ea typeface="a야간열차B" pitchFamily="18" charset="-127"/>
              </a:rPr>
              <a:t>본보기</a:t>
            </a:r>
            <a:r>
              <a:rPr lang="en-US" altLang="ko-KR" sz="2000" smtClean="0">
                <a:solidFill>
                  <a:schemeClr val="accent2">
                    <a:lumMod val="75000"/>
                  </a:schemeClr>
                </a:solidFill>
                <a:ea typeface="a야간열차B" pitchFamily="18" charset="-127"/>
              </a:rPr>
              <a:t> </a:t>
            </a:r>
            <a:r>
              <a:rPr lang="de-DE" altLang="ko-KR" sz="2000" smtClean="0">
                <a:solidFill>
                  <a:schemeClr val="accent2">
                    <a:lumMod val="75000"/>
                  </a:schemeClr>
                </a:solidFill>
                <a:ea typeface="a야간열차B" pitchFamily="18" charset="-127"/>
              </a:rPr>
              <a:t> </a:t>
            </a:r>
            <a:endParaRPr lang="ko-KR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그림 4" descr="마야마야.jp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7000"/>
            </a:blip>
            <a:stretch>
              <a:fillRect/>
            </a:stretch>
          </p:blipFill>
          <p:spPr>
            <a:xfrm>
              <a:off x="827584" y="0"/>
              <a:ext cx="8316416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0"/>
              <a:ext cx="827584" cy="6858000"/>
            </a:xfrm>
            <a:prstGeom prst="rect">
              <a:avLst/>
            </a:prstGeom>
            <a:solidFill>
              <a:schemeClr val="bg1">
                <a:lumMod val="65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43608" y="692697"/>
              <a:ext cx="777686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2500" b="1" smtClean="0"/>
                <a:t>Das muss </a:t>
              </a:r>
              <a:r>
                <a:rPr lang="de-DE" altLang="ko-KR" sz="2500" b="1" smtClean="0">
                  <a:solidFill>
                    <a:schemeClr val="accent2">
                      <a:lumMod val="75000"/>
                    </a:schemeClr>
                  </a:solidFill>
                </a:rPr>
                <a:t>aufhören</a:t>
              </a:r>
              <a:r>
                <a:rPr lang="de-DE" altLang="ko-KR" sz="2500" b="1" smtClean="0"/>
                <a:t>! Als oberster Richter der Bienenstöcke ordne ich an , dass du Maja von hier weggebracht wirst, weit weit weg, wo du keinen Kontakt mehr zu deinem Bienenstock und deinen Freunden hast. </a:t>
              </a:r>
              <a:r>
                <a:rPr lang="de-DE" altLang="ko-KR" sz="2500" b="1" smtClean="0">
                  <a:solidFill>
                    <a:schemeClr val="accent2">
                      <a:lumMod val="75000"/>
                    </a:schemeClr>
                  </a:solidFill>
                </a:rPr>
                <a:t>Das Urteil ist gesprochen</a:t>
              </a:r>
              <a:r>
                <a:rPr lang="de-DE" altLang="ko-KR" sz="2500" b="1" smtClean="0"/>
                <a:t>.</a:t>
              </a:r>
            </a:p>
            <a:p>
              <a:endParaRPr lang="de-DE" altLang="ko-KR" sz="2500" b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9592" y="2924944"/>
              <a:ext cx="777686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5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71600" y="4581128"/>
              <a:ext cx="777686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 smtClean="0"/>
                <a:t>감독관 </a:t>
              </a:r>
              <a:r>
                <a:rPr lang="en-US" altLang="ko-KR" sz="2500" b="1" dirty="0" smtClean="0"/>
                <a:t>: </a:t>
              </a:r>
              <a:r>
                <a:rPr lang="ko-KR" altLang="en-US" sz="2500" b="1" dirty="0" smtClean="0"/>
                <a:t>안되겠군</a:t>
              </a:r>
              <a:r>
                <a:rPr lang="en-US" altLang="ko-KR" sz="2500" b="1" dirty="0" smtClean="0"/>
                <a:t>. </a:t>
              </a:r>
              <a:r>
                <a:rPr lang="ko-KR" altLang="en-US" sz="2500" b="1" dirty="0" smtClean="0"/>
                <a:t>벌집의 총감독관 자격으로 마야 널 이 초원에서 추방할 것을 명령한다</a:t>
              </a:r>
              <a:r>
                <a:rPr lang="en-US" altLang="ko-KR" sz="2500" b="1" dirty="0" smtClean="0"/>
                <a:t>. </a:t>
              </a:r>
              <a:r>
                <a:rPr lang="ko-KR" altLang="en-US" sz="2500" b="1" dirty="0" smtClean="0"/>
                <a:t>멀리 멀리 떠나거라</a:t>
              </a:r>
              <a:r>
                <a:rPr lang="en-US" altLang="ko-KR" sz="2500" b="1" dirty="0" smtClean="0"/>
                <a:t>. </a:t>
              </a:r>
              <a:r>
                <a:rPr lang="ko-KR" altLang="en-US" sz="2500" b="1" dirty="0" smtClean="0"/>
                <a:t>벌집은 물론 친구들을 다신 볼 수 없는 곳으로</a:t>
              </a:r>
              <a:r>
                <a:rPr lang="en-US" altLang="ko-KR" sz="2500" b="1" dirty="0" smtClean="0"/>
                <a:t>. </a:t>
              </a:r>
              <a:r>
                <a:rPr lang="ko-KR" altLang="en-US" sz="2500" b="1" dirty="0" smtClean="0"/>
                <a:t>결정은 내려졌다</a:t>
              </a:r>
              <a:r>
                <a:rPr lang="en-US" altLang="ko-KR" sz="2500" b="1" dirty="0" smtClean="0"/>
                <a:t>!</a:t>
              </a:r>
              <a:endParaRPr lang="ko-KR" altLang="en-US" sz="2500" b="1" dirty="0" smtClean="0"/>
            </a:p>
            <a:p>
              <a:endParaRPr lang="ko-KR" alt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314096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번역본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0" y="4581128"/>
            <a:ext cx="8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조별</a:t>
            </a:r>
            <a:endParaRPr lang="en-US" altLang="ko-KR" b="1" smtClean="0"/>
          </a:p>
          <a:p>
            <a:pPr algn="ctr"/>
            <a:r>
              <a:rPr lang="ko-KR" altLang="en-US" b="1" smtClean="0"/>
              <a:t>해석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0" y="1124744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원문</a:t>
            </a:r>
            <a:endParaRPr lang="ko-KR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971600" y="2996952"/>
            <a:ext cx="7776864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mtClean="0"/>
              <a:t>감독관 </a:t>
            </a:r>
            <a:r>
              <a:rPr lang="en-US" altLang="ko-KR" sz="2500" b="1" smtClean="0"/>
              <a:t>: </a:t>
            </a:r>
            <a:r>
              <a:rPr lang="ko-KR" altLang="en-US" sz="2500" b="1" smtClean="0"/>
              <a:t>안되겠군</a:t>
            </a:r>
            <a:r>
              <a:rPr lang="en-US" altLang="ko-KR" sz="2500" b="1" smtClean="0"/>
              <a:t>. </a:t>
            </a:r>
            <a:r>
              <a:rPr lang="ko-KR" altLang="en-US" sz="2500" b="1" smtClean="0"/>
              <a:t>잘 들어라</a:t>
            </a:r>
            <a:r>
              <a:rPr lang="en-US" altLang="ko-KR" sz="2500" b="1" smtClean="0"/>
              <a:t>, </a:t>
            </a:r>
            <a:r>
              <a:rPr lang="ko-KR" altLang="en-US" sz="2500" b="1" smtClean="0"/>
              <a:t>마야</a:t>
            </a:r>
            <a:r>
              <a:rPr lang="en-US" altLang="ko-KR" sz="2500" b="1" smtClean="0"/>
              <a:t>. </a:t>
            </a:r>
            <a:r>
              <a:rPr lang="ko-KR" altLang="en-US" sz="2500" b="1" smtClean="0"/>
              <a:t>벌집 감독관 자격으로 널 이 초원에서 추방하겠다</a:t>
            </a:r>
            <a:r>
              <a:rPr lang="en-US" altLang="ko-KR" sz="2500" b="1" smtClean="0"/>
              <a:t>. </a:t>
            </a:r>
            <a:r>
              <a:rPr lang="ko-KR" altLang="en-US" sz="2500" b="1" smtClean="0"/>
              <a:t>벌집은 물론 친구들을 다신 볼 수 없는 곳으로 떠나거라</a:t>
            </a:r>
            <a:r>
              <a:rPr lang="en-US" altLang="ko-KR" sz="2500" b="1" smtClean="0"/>
              <a:t>. </a:t>
            </a:r>
            <a:r>
              <a:rPr lang="ko-KR" altLang="en-US" sz="2500" b="1" smtClean="0"/>
              <a:t>이건 명령이다</a:t>
            </a:r>
            <a:r>
              <a:rPr lang="en-US" altLang="ko-KR" sz="2500" b="1" smtClean="0"/>
              <a:t>.</a:t>
            </a:r>
            <a:endParaRPr lang="de-DE" altLang="ko-KR" sz="2500" b="1" smtClean="0"/>
          </a:p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63688" y="404664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2000" b="1" smtClean="0">
                <a:solidFill>
                  <a:schemeClr val="accent2">
                    <a:lumMod val="75000"/>
                  </a:schemeClr>
                </a:solidFill>
              </a:rPr>
              <a:t>Aufhören : </a:t>
            </a:r>
            <a:r>
              <a:rPr lang="ko-KR" altLang="en-US" sz="2000" b="1" smtClean="0">
                <a:solidFill>
                  <a:schemeClr val="accent2">
                    <a:lumMod val="75000"/>
                  </a:schemeClr>
                </a:solidFill>
              </a:rPr>
              <a:t>멈추다</a:t>
            </a:r>
            <a:r>
              <a:rPr lang="en-US" altLang="ko-KR" sz="2000" b="1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ko-KR" altLang="en-US" sz="2000"/>
          </a:p>
        </p:txBody>
      </p:sp>
      <p:sp>
        <p:nvSpPr>
          <p:cNvPr id="17" name="TextBox 16"/>
          <p:cNvSpPr txBox="1"/>
          <p:nvPr/>
        </p:nvSpPr>
        <p:spPr>
          <a:xfrm>
            <a:off x="3851920" y="2636912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chemeClr val="accent2">
                    <a:lumMod val="75000"/>
                  </a:schemeClr>
                </a:solidFill>
              </a:rPr>
              <a:t>Das urteil sprechen : </a:t>
            </a:r>
            <a:r>
              <a:rPr lang="ko-KR" altLang="en-US" sz="2000" b="1" smtClean="0">
                <a:solidFill>
                  <a:schemeClr val="accent2">
                    <a:lumMod val="75000"/>
                  </a:schemeClr>
                </a:solidFill>
              </a:rPr>
              <a:t>판결을 내리다</a:t>
            </a:r>
            <a:r>
              <a:rPr lang="en-US" altLang="ko-KR" sz="2000" b="1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ko-KR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그림 4" descr="마야마야.jp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7000"/>
            </a:blip>
            <a:stretch>
              <a:fillRect/>
            </a:stretch>
          </p:blipFill>
          <p:spPr>
            <a:xfrm>
              <a:off x="827584" y="0"/>
              <a:ext cx="8316416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0"/>
              <a:ext cx="827584" cy="6858000"/>
            </a:xfrm>
            <a:prstGeom prst="rect">
              <a:avLst/>
            </a:prstGeom>
            <a:solidFill>
              <a:schemeClr val="bg1">
                <a:lumMod val="65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1600" y="476672"/>
              <a:ext cx="7776864" cy="278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smtClean="0"/>
                <a:t>Bienenkönigin : Richter Bienenwachs, Sie haben die Situation völlig missverstanden.</a:t>
              </a:r>
            </a:p>
            <a:p>
              <a:endParaRPr lang="en-US" altLang="ko-KR" sz="2500" b="1" smtClean="0"/>
            </a:p>
            <a:p>
              <a:r>
                <a:rPr lang="en-US" altLang="ko-KR" sz="2500" b="1" smtClean="0"/>
                <a:t>Willi : Das ist gemein! Dazu haben Sie nicht das </a:t>
              </a:r>
              <a:r>
                <a:rPr lang="en-US" altLang="ko-KR" sz="2500" b="1" smtClean="0">
                  <a:solidFill>
                    <a:schemeClr val="accent2">
                      <a:lumMod val="75000"/>
                    </a:schemeClr>
                  </a:solidFill>
                </a:rPr>
                <a:t>Recht</a:t>
              </a:r>
              <a:r>
                <a:rPr lang="en-US" altLang="ko-KR" sz="2500" b="1" smtClean="0"/>
                <a:t>. </a:t>
              </a:r>
            </a:p>
            <a:p>
              <a:endParaRPr lang="en-US" altLang="ko-KR" sz="2500" b="1" smtClean="0"/>
            </a:p>
            <a:p>
              <a:r>
                <a:rPr lang="en-US" altLang="ko-KR" sz="2500" b="1" smtClean="0"/>
                <a:t>Maja : Da!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9592" y="3284984"/>
              <a:ext cx="7776864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smtClean="0"/>
                <a:t>여왕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감독관님 잘못 보셨어요</a:t>
              </a:r>
              <a:r>
                <a:rPr lang="en-US" altLang="ko-KR" sz="2500" b="1" smtClean="0"/>
                <a:t>. </a:t>
              </a:r>
              <a:r>
                <a:rPr lang="ko-KR" altLang="en-US" sz="2500" b="1" smtClean="0"/>
                <a:t>오해하신 거라구요</a:t>
              </a:r>
              <a:r>
                <a:rPr lang="en-US" altLang="ko-KR" sz="2500" b="1" smtClean="0"/>
                <a:t>.</a:t>
              </a:r>
            </a:p>
            <a:p>
              <a:r>
                <a:rPr lang="ko-KR" altLang="en-US" sz="2500" b="1" smtClean="0"/>
                <a:t>윌리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이런 법이 어딨어요</a:t>
              </a:r>
              <a:r>
                <a:rPr lang="en-US" altLang="ko-KR" sz="2500" b="1" smtClean="0"/>
                <a:t>. </a:t>
              </a:r>
              <a:r>
                <a:rPr lang="ko-KR" altLang="en-US" sz="2500" b="1" smtClean="0"/>
                <a:t>아저씨가 뭔데 그래요</a:t>
              </a:r>
              <a:r>
                <a:rPr lang="en-US" altLang="ko-KR" sz="2500" b="1" smtClean="0"/>
                <a:t>.</a:t>
              </a:r>
            </a:p>
            <a:p>
              <a:r>
                <a:rPr lang="ko-KR" altLang="en-US" sz="2500" b="1" smtClean="0"/>
                <a:t>마야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어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저기야</a:t>
              </a:r>
              <a:r>
                <a:rPr lang="en-US" altLang="ko-KR" sz="2500" b="1" smtClean="0"/>
                <a:t>!</a:t>
              </a:r>
              <a:endParaRPr lang="de-DE" altLang="ko-KR" sz="2500" b="1" smtClean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9592" y="4869160"/>
              <a:ext cx="7776864" cy="1523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 smtClean="0"/>
                <a:t>여왕 </a:t>
              </a:r>
              <a:r>
                <a:rPr lang="en-US" altLang="ko-KR" sz="2500" b="1" dirty="0" smtClean="0"/>
                <a:t>: </a:t>
              </a:r>
              <a:r>
                <a:rPr lang="ko-KR" altLang="en-US" sz="2500" b="1" dirty="0" err="1" smtClean="0"/>
                <a:t>비넨박스</a:t>
              </a:r>
              <a:r>
                <a:rPr lang="ko-KR" altLang="en-US" sz="2500" b="1" dirty="0" smtClean="0"/>
                <a:t> 감독관님</a:t>
              </a:r>
              <a:r>
                <a:rPr lang="en-US" altLang="ko-KR" sz="2500" b="1" dirty="0" smtClean="0"/>
                <a:t>. </a:t>
              </a:r>
              <a:r>
                <a:rPr lang="ko-KR" altLang="en-US" sz="2500" b="1" dirty="0" smtClean="0"/>
                <a:t>이건 완전 오해예요</a:t>
              </a:r>
              <a:r>
                <a:rPr lang="en-US" altLang="ko-KR" sz="2500" b="1" dirty="0" smtClean="0"/>
                <a:t>.</a:t>
              </a:r>
            </a:p>
            <a:p>
              <a:r>
                <a:rPr lang="ko-KR" altLang="en-US" sz="2500" b="1" dirty="0" smtClean="0"/>
                <a:t>빌리 </a:t>
              </a:r>
              <a:r>
                <a:rPr lang="en-US" altLang="ko-KR" sz="2500" b="1" dirty="0" smtClean="0"/>
                <a:t>: </a:t>
              </a:r>
              <a:r>
                <a:rPr lang="ko-KR" altLang="en-US" sz="2500" b="1" dirty="0" smtClean="0"/>
                <a:t>너무해요</a:t>
              </a:r>
              <a:r>
                <a:rPr lang="en-US" altLang="ko-KR" sz="2500" b="1" dirty="0" smtClean="0"/>
                <a:t>. </a:t>
              </a:r>
              <a:r>
                <a:rPr lang="ko-KR" altLang="en-US" sz="2500" b="1" dirty="0" smtClean="0"/>
                <a:t>이건 옳지 않아요</a:t>
              </a:r>
              <a:r>
                <a:rPr lang="en-US" altLang="ko-KR" sz="2500" b="1" dirty="0" smtClean="0"/>
                <a:t>.</a:t>
              </a:r>
            </a:p>
            <a:p>
              <a:r>
                <a:rPr lang="ko-KR" altLang="en-US" sz="2500" b="1" dirty="0" smtClean="0"/>
                <a:t>마야 </a:t>
              </a:r>
              <a:r>
                <a:rPr lang="en-US" altLang="ko-KR" sz="2500" b="1" dirty="0" smtClean="0"/>
                <a:t>: </a:t>
              </a:r>
              <a:r>
                <a:rPr lang="ko-KR" altLang="en-US" sz="2500" b="1" dirty="0" smtClean="0"/>
                <a:t>저기 봐</a:t>
              </a:r>
              <a:r>
                <a:rPr lang="en-US" altLang="ko-KR" sz="2500" b="1" dirty="0" smtClean="0"/>
                <a:t>!</a:t>
              </a:r>
              <a:endParaRPr lang="de-DE" altLang="ko-KR" sz="2500" b="1" dirty="0" smtClean="0"/>
            </a:p>
            <a:p>
              <a:endParaRPr lang="ko-KR" alt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3573016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번역본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0" y="5085184"/>
            <a:ext cx="8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조별</a:t>
            </a:r>
            <a:endParaRPr lang="en-US" altLang="ko-KR" b="1" smtClean="0"/>
          </a:p>
          <a:p>
            <a:pPr algn="ctr"/>
            <a:r>
              <a:rPr lang="ko-KR" altLang="en-US" b="1" smtClean="0"/>
              <a:t>해석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0" y="1124744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원문</a:t>
            </a:r>
            <a:endParaRPr lang="ko-KR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5868144" y="2132856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chemeClr val="accent2">
                    <a:lumMod val="75000"/>
                  </a:schemeClr>
                </a:solidFill>
              </a:rPr>
              <a:t>Recht – </a:t>
            </a:r>
            <a:r>
              <a:rPr lang="ko-KR" altLang="en-US" sz="2000" b="1" smtClean="0">
                <a:solidFill>
                  <a:schemeClr val="accent2">
                    <a:lumMod val="75000"/>
                  </a:schemeClr>
                </a:solidFill>
              </a:rPr>
              <a:t>틀림없는</a:t>
            </a:r>
            <a:r>
              <a:rPr lang="en-US" altLang="ko-KR" sz="2000" b="1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2000" b="1" smtClean="0">
                <a:solidFill>
                  <a:schemeClr val="accent2">
                    <a:lumMod val="75000"/>
                  </a:schemeClr>
                </a:solidFill>
              </a:rPr>
              <a:t>정확한</a:t>
            </a:r>
            <a:r>
              <a:rPr lang="en-US" altLang="ko-KR" sz="2000" b="1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2000" b="1" smtClean="0">
                <a:solidFill>
                  <a:schemeClr val="accent2">
                    <a:lumMod val="75000"/>
                  </a:schemeClr>
                </a:solidFill>
              </a:rPr>
              <a:t>옳은</a:t>
            </a:r>
            <a:endParaRPr lang="ko-KR" alt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0" y="-27384"/>
            <a:ext cx="9144000" cy="6885384"/>
            <a:chOff x="0" y="-27384"/>
            <a:chExt cx="9144000" cy="6885384"/>
          </a:xfrm>
        </p:grpSpPr>
        <p:pic>
          <p:nvPicPr>
            <p:cNvPr id="5" name="그림 4" descr="마야마야.jp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7000"/>
            </a:blip>
            <a:stretch>
              <a:fillRect/>
            </a:stretch>
          </p:blipFill>
          <p:spPr>
            <a:xfrm>
              <a:off x="827584" y="-27384"/>
              <a:ext cx="8316416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0"/>
              <a:ext cx="827584" cy="6858000"/>
            </a:xfrm>
            <a:prstGeom prst="rect">
              <a:avLst/>
            </a:prstGeom>
            <a:solidFill>
              <a:schemeClr val="bg1">
                <a:lumMod val="65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1600" y="620688"/>
              <a:ext cx="7776864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2500" b="1" smtClean="0"/>
                <a:t>Bienenkönigin : Ah! Das sind </a:t>
              </a:r>
              <a:r>
                <a:rPr lang="de-DE" altLang="ko-KR" sz="2500" b="1" smtClean="0">
                  <a:solidFill>
                    <a:schemeClr val="accent2">
                      <a:lumMod val="75000"/>
                    </a:schemeClr>
                  </a:solidFill>
                </a:rPr>
                <a:t>Piekser</a:t>
              </a:r>
              <a:r>
                <a:rPr lang="de-DE" altLang="ko-KR" sz="2500" b="1" smtClean="0"/>
                <a:t> und seine Spießgesellen. Sie haben es auf das </a:t>
              </a:r>
              <a:r>
                <a:rPr lang="de-DE" altLang="ko-KR" sz="2500" b="1" smtClean="0">
                  <a:solidFill>
                    <a:schemeClr val="accent2">
                      <a:lumMod val="75000"/>
                    </a:schemeClr>
                  </a:solidFill>
                </a:rPr>
                <a:t>Bankett</a:t>
              </a:r>
              <a:r>
                <a:rPr lang="de-DE" altLang="ko-KR" sz="2500" b="1" smtClean="0"/>
                <a:t> für den Richter </a:t>
              </a:r>
              <a:r>
                <a:rPr lang="de-DE" altLang="ko-KR" sz="2500" b="1" smtClean="0">
                  <a:solidFill>
                    <a:schemeClr val="accent2">
                      <a:lumMod val="75000"/>
                    </a:schemeClr>
                  </a:solidFill>
                </a:rPr>
                <a:t>abgesehen</a:t>
              </a:r>
              <a:r>
                <a:rPr lang="de-DE" altLang="ko-KR" sz="2500" b="1" smtClean="0"/>
                <a:t>.</a:t>
              </a:r>
              <a:endParaRPr lang="de-DE" altLang="ko-KR" sz="2500" b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9592" y="2780928"/>
              <a:ext cx="77768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smtClean="0"/>
                <a:t>여왕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말벌 스팅어랑 그 부하들이야</a:t>
              </a:r>
              <a:r>
                <a:rPr lang="en-US" altLang="ko-KR" sz="2500" b="1" smtClean="0"/>
                <a:t>. </a:t>
              </a:r>
              <a:r>
                <a:rPr lang="ko-KR" altLang="en-US" sz="2500" b="1" smtClean="0"/>
                <a:t>꿀을 노리고 온 게 틀림없어</a:t>
              </a:r>
              <a:r>
                <a:rPr lang="en-US" altLang="ko-KR" sz="2500" b="1" smtClean="0"/>
                <a:t>.</a:t>
              </a:r>
              <a:endParaRPr lang="de-DE" altLang="ko-KR" sz="2500" b="1" smtClean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9592" y="4581128"/>
              <a:ext cx="7776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3068960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번역본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0" y="4653136"/>
            <a:ext cx="8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조별</a:t>
            </a:r>
            <a:endParaRPr lang="en-US" altLang="ko-KR" b="1" smtClean="0"/>
          </a:p>
          <a:p>
            <a:pPr algn="ctr"/>
            <a:r>
              <a:rPr lang="ko-KR" altLang="en-US" b="1" smtClean="0"/>
              <a:t>해석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0" y="1124744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원문</a:t>
            </a:r>
            <a:endParaRPr lang="ko-KR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899592" y="4581128"/>
            <a:ext cx="77768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mtClean="0"/>
              <a:t>여왕 </a:t>
            </a:r>
            <a:r>
              <a:rPr lang="en-US" altLang="ko-KR" sz="2500" b="1" smtClean="0"/>
              <a:t>: </a:t>
            </a:r>
            <a:r>
              <a:rPr lang="ko-KR" altLang="en-US" sz="2500" b="1" smtClean="0"/>
              <a:t>말벌 픽서랑 그 부하들이야</a:t>
            </a:r>
            <a:r>
              <a:rPr lang="en-US" altLang="ko-KR" sz="2500" b="1" smtClean="0"/>
              <a:t>. </a:t>
            </a:r>
            <a:r>
              <a:rPr lang="ko-KR" altLang="en-US" sz="2500" b="1" smtClean="0"/>
              <a:t>감독관님을 위한 잔치를 노리고 온게 틀림없어</a:t>
            </a:r>
            <a:r>
              <a:rPr lang="en-US" altLang="ko-KR" sz="2500" b="1" smtClean="0"/>
              <a:t>.</a:t>
            </a:r>
            <a:endParaRPr lang="de-DE" altLang="ko-KR" sz="2500" b="1" smtClean="0"/>
          </a:p>
        </p:txBody>
      </p:sp>
      <p:sp>
        <p:nvSpPr>
          <p:cNvPr id="15" name="TextBox 14"/>
          <p:cNvSpPr txBox="1"/>
          <p:nvPr/>
        </p:nvSpPr>
        <p:spPr>
          <a:xfrm>
            <a:off x="5940152" y="1412776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chemeClr val="accent2">
                    <a:lumMod val="75000"/>
                  </a:schemeClr>
                </a:solidFill>
              </a:rPr>
              <a:t>Bankett- </a:t>
            </a:r>
            <a:r>
              <a:rPr lang="ko-KR" altLang="en-US" sz="2000" b="1" smtClean="0">
                <a:solidFill>
                  <a:schemeClr val="accent2">
                    <a:lumMod val="75000"/>
                  </a:schemeClr>
                </a:solidFill>
              </a:rPr>
              <a:t>연회</a:t>
            </a:r>
            <a:r>
              <a:rPr lang="en-US" altLang="ko-KR" sz="2000" b="1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2000" b="1" smtClean="0">
                <a:solidFill>
                  <a:schemeClr val="accent2">
                    <a:lumMod val="75000"/>
                  </a:schemeClr>
                </a:solidFill>
              </a:rPr>
              <a:t>잔치</a:t>
            </a:r>
            <a:endParaRPr lang="ko-KR" alt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1916832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chemeClr val="accent2">
                    <a:lumMod val="75000"/>
                  </a:schemeClr>
                </a:solidFill>
              </a:rPr>
              <a:t>Es auf jn.et absehen : </a:t>
            </a:r>
            <a:r>
              <a:rPr lang="ko-KR" altLang="en-US" sz="2000" b="1" smtClean="0">
                <a:solidFill>
                  <a:schemeClr val="accent2">
                    <a:lumMod val="75000"/>
                  </a:schemeClr>
                </a:solidFill>
              </a:rPr>
              <a:t>노리다</a:t>
            </a:r>
            <a:endParaRPr lang="ko-KR" alt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그림 4" descr="마야마야.jp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7000"/>
            </a:blip>
            <a:stretch>
              <a:fillRect/>
            </a:stretch>
          </p:blipFill>
          <p:spPr>
            <a:xfrm>
              <a:off x="827584" y="0"/>
              <a:ext cx="8316416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0"/>
              <a:ext cx="827584" cy="6858000"/>
            </a:xfrm>
            <a:prstGeom prst="rect">
              <a:avLst/>
            </a:prstGeom>
            <a:solidFill>
              <a:schemeClr val="bg1">
                <a:lumMod val="65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1600" y="836712"/>
              <a:ext cx="777686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 err="1" smtClean="0"/>
                <a:t>Willi</a:t>
              </a:r>
              <a:r>
                <a:rPr lang="en-US" altLang="ko-KR" sz="2500" b="1" dirty="0" smtClean="0"/>
                <a:t> : Oh nein, Frau </a:t>
              </a:r>
              <a:r>
                <a:rPr lang="en-US" altLang="ko-KR" sz="2500" b="1" dirty="0" err="1" smtClean="0"/>
                <a:t>Kassandara</a:t>
              </a:r>
              <a:r>
                <a:rPr lang="en-US" altLang="ko-KR" sz="2500" b="1" dirty="0" smtClean="0"/>
                <a:t>, </a:t>
              </a:r>
              <a:r>
                <a:rPr lang="en-US" altLang="ko-KR" sz="2500" b="1" dirty="0" err="1" smtClean="0"/>
                <a:t>Warum</a:t>
              </a:r>
              <a:r>
                <a:rPr lang="en-US" altLang="ko-KR" sz="2500" b="1" dirty="0" smtClean="0"/>
                <a:t> </a:t>
              </a:r>
              <a:r>
                <a:rPr lang="en-US" altLang="ko-KR" sz="2500" b="1" dirty="0" err="1" smtClean="0"/>
                <a:t>fliegt</a:t>
              </a:r>
              <a:r>
                <a:rPr lang="en-US" altLang="ko-KR" sz="2500" b="1" dirty="0" smtClean="0"/>
                <a:t> </a:t>
              </a:r>
              <a:r>
                <a:rPr lang="en-US" altLang="ko-KR" sz="2500" b="1" dirty="0" err="1" smtClean="0"/>
                <a:t>sie</a:t>
              </a:r>
              <a:r>
                <a:rPr lang="en-US" altLang="ko-KR" sz="2500" b="1" dirty="0" smtClean="0"/>
                <a:t> </a:t>
              </a:r>
              <a:r>
                <a:rPr lang="en-US" altLang="ko-KR" sz="2500" b="1" dirty="0" err="1" smtClean="0"/>
                <a:t>nicht</a:t>
              </a:r>
              <a:r>
                <a:rPr lang="en-US" altLang="ko-KR" sz="2500" b="1" dirty="0" smtClean="0"/>
                <a:t> </a:t>
              </a:r>
              <a:r>
                <a:rPr lang="en-US" altLang="ko-KR" sz="2500" b="1" dirty="0" err="1" smtClean="0"/>
                <a:t>weg</a:t>
              </a:r>
              <a:r>
                <a:rPr lang="en-US" altLang="ko-KR" sz="2500" b="1" dirty="0" smtClean="0"/>
                <a:t>?</a:t>
              </a:r>
            </a:p>
            <a:p>
              <a:r>
                <a:rPr lang="de-DE" altLang="ko-KR" sz="2500" b="1" dirty="0" smtClean="0"/>
                <a:t>Frau Kassandra : Oh, </a:t>
              </a:r>
              <a:r>
                <a:rPr lang="de-DE" altLang="ko-KR" sz="2500" b="1" dirty="0" smtClean="0">
                  <a:solidFill>
                    <a:schemeClr val="accent2">
                      <a:lumMod val="75000"/>
                    </a:schemeClr>
                  </a:solidFill>
                </a:rPr>
                <a:t>Gute Güte</a:t>
              </a:r>
              <a:r>
                <a:rPr lang="de-DE" altLang="ko-KR" sz="2500" b="1" dirty="0" smtClean="0"/>
                <a:t>, Ich </a:t>
              </a:r>
              <a:r>
                <a:rPr lang="en-US" altLang="ko-KR" sz="2500" b="1" dirty="0" err="1" smtClean="0"/>
                <a:t>komme</a:t>
              </a:r>
              <a:r>
                <a:rPr lang="en-US" altLang="ko-KR" sz="2500" b="1" dirty="0" smtClean="0"/>
                <a:t> </a:t>
              </a:r>
              <a:r>
                <a:rPr lang="en-US" altLang="ko-KR" sz="2500" b="1" dirty="0" err="1" smtClean="0"/>
                <a:t>nicht</a:t>
              </a:r>
              <a:r>
                <a:rPr lang="en-US" altLang="ko-KR" sz="2500" b="1" dirty="0" smtClean="0"/>
                <a:t> los</a:t>
              </a:r>
              <a:r>
                <a:rPr lang="de-DE" altLang="ko-KR" sz="2500" b="1" dirty="0" smtClean="0"/>
                <a:t>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9592" y="2996952"/>
              <a:ext cx="77768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smtClean="0"/>
                <a:t>윌리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카산드라 선생님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도망 안가고 뭐하고 계세요</a:t>
              </a:r>
              <a:r>
                <a:rPr lang="en-US" altLang="ko-KR" sz="2500" b="1" smtClean="0"/>
                <a:t>!</a:t>
              </a:r>
            </a:p>
            <a:p>
              <a:r>
                <a:rPr lang="ko-KR" altLang="en-US" sz="2500" b="1" smtClean="0"/>
                <a:t>카산드라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아</a:t>
              </a:r>
              <a:r>
                <a:rPr lang="en-US" altLang="ko-KR" sz="2500" b="1" smtClean="0"/>
                <a:t>, </a:t>
              </a:r>
              <a:r>
                <a:rPr lang="ko-KR" altLang="en-US" sz="2500" b="1" smtClean="0"/>
                <a:t>어쩌지</a:t>
              </a:r>
              <a:r>
                <a:rPr lang="en-US" altLang="ko-KR" sz="2500" b="1" smtClean="0"/>
                <a:t>!</a:t>
              </a:r>
              <a:endParaRPr lang="de-DE" altLang="ko-KR" sz="2500" b="1" smtClean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71600" y="4293096"/>
              <a:ext cx="777686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 smtClean="0"/>
                <a:t>빌리 </a:t>
              </a:r>
              <a:r>
                <a:rPr lang="en-US" altLang="ko-KR" sz="2500" b="1" dirty="0" smtClean="0"/>
                <a:t>: </a:t>
              </a:r>
              <a:r>
                <a:rPr lang="ko-KR" altLang="en-US" sz="2500" b="1" dirty="0" smtClean="0"/>
                <a:t>어</a:t>
              </a:r>
              <a:r>
                <a:rPr lang="en-US" altLang="ko-KR" sz="2500" b="1" dirty="0" smtClean="0"/>
                <a:t>, </a:t>
              </a:r>
              <a:r>
                <a:rPr lang="ko-KR" altLang="en-US" sz="2500" b="1" dirty="0" smtClean="0"/>
                <a:t>안돼</a:t>
              </a:r>
              <a:r>
                <a:rPr lang="en-US" altLang="ko-KR" sz="2500" b="1" dirty="0" smtClean="0"/>
                <a:t>! </a:t>
              </a:r>
              <a:r>
                <a:rPr lang="ko-KR" altLang="en-US" sz="2500" b="1" dirty="0" err="1" smtClean="0"/>
                <a:t>카산드라</a:t>
              </a:r>
              <a:r>
                <a:rPr lang="ko-KR" altLang="en-US" sz="2500" b="1" dirty="0" smtClean="0"/>
                <a:t> 선생님</a:t>
              </a:r>
              <a:r>
                <a:rPr lang="en-US" altLang="ko-KR" sz="2500" b="1" dirty="0" smtClean="0"/>
                <a:t>! </a:t>
              </a:r>
              <a:r>
                <a:rPr lang="ko-KR" altLang="en-US" sz="2500" b="1" dirty="0" smtClean="0"/>
                <a:t>도망 안가고 뭐하세요</a:t>
              </a:r>
              <a:r>
                <a:rPr lang="en-US" altLang="ko-KR" sz="2500" b="1" dirty="0" smtClean="0"/>
                <a:t>!</a:t>
              </a:r>
              <a:endParaRPr lang="ko-KR" altLang="en-US" sz="2500" b="1" dirty="0" smtClean="0"/>
            </a:p>
            <a:p>
              <a:r>
                <a:rPr lang="ko-KR" altLang="en-US" sz="2500" b="1" dirty="0" err="1" smtClean="0"/>
                <a:t>카산드라</a:t>
              </a:r>
              <a:r>
                <a:rPr lang="ko-KR" altLang="en-US" sz="2500" b="1" dirty="0" smtClean="0"/>
                <a:t> </a:t>
              </a:r>
              <a:r>
                <a:rPr lang="en-US" altLang="ko-KR" sz="2500" b="1" dirty="0" smtClean="0"/>
                <a:t>: </a:t>
              </a:r>
              <a:r>
                <a:rPr lang="ko-KR" altLang="en-US" sz="2500" b="1" dirty="0" smtClean="0"/>
                <a:t>아</a:t>
              </a:r>
              <a:r>
                <a:rPr lang="en-US" altLang="ko-KR" sz="2500" b="1" dirty="0" smtClean="0"/>
                <a:t>, </a:t>
              </a:r>
              <a:r>
                <a:rPr lang="ko-KR" altLang="en-US" sz="2500" b="1" dirty="0" smtClean="0"/>
                <a:t>어쩌지</a:t>
              </a:r>
              <a:r>
                <a:rPr lang="en-US" altLang="ko-KR" sz="2500" b="1" dirty="0" smtClean="0"/>
                <a:t>! </a:t>
              </a:r>
              <a:r>
                <a:rPr lang="ko-KR" altLang="en-US" sz="2500" b="1" dirty="0" smtClean="0"/>
                <a:t>빠져나갈 수가 없어</a:t>
              </a:r>
              <a:r>
                <a:rPr lang="en-US" altLang="ko-KR" sz="2500" b="1" dirty="0" smtClean="0"/>
                <a:t>.</a:t>
              </a:r>
              <a:endParaRPr lang="ko-KR" altLang="en-US" sz="2500" b="1" dirty="0" smtClean="0"/>
            </a:p>
            <a:p>
              <a:endParaRPr lang="ko-KR" altLang="en-US" sz="2500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3068960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번역본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0" y="4653136"/>
            <a:ext cx="8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조별</a:t>
            </a:r>
            <a:endParaRPr lang="en-US" altLang="ko-KR" b="1" smtClean="0"/>
          </a:p>
          <a:p>
            <a:pPr algn="ctr"/>
            <a:r>
              <a:rPr lang="ko-KR" altLang="en-US" b="1" smtClean="0"/>
              <a:t>해석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0" y="1124744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원문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그림 4" descr="마야마야.jp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7000"/>
            </a:blip>
            <a:stretch>
              <a:fillRect/>
            </a:stretch>
          </p:blipFill>
          <p:spPr>
            <a:xfrm>
              <a:off x="827584" y="0"/>
              <a:ext cx="8316416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0"/>
              <a:ext cx="827584" cy="6858000"/>
            </a:xfrm>
            <a:prstGeom prst="rect">
              <a:avLst/>
            </a:prstGeom>
            <a:solidFill>
              <a:schemeClr val="bg1">
                <a:lumMod val="65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43608" y="692696"/>
              <a:ext cx="777686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2500" b="1" smtClean="0"/>
                <a:t>Richter Bienenwachs : Wir können leider nichts für sie tun! Die Regeln besagen, dass wir </a:t>
              </a:r>
              <a:r>
                <a:rPr lang="de-DE" altLang="ko-KR" sz="2500" b="1" smtClean="0">
                  <a:solidFill>
                    <a:schemeClr val="accent2">
                      <a:lumMod val="75000"/>
                    </a:schemeClr>
                  </a:solidFill>
                </a:rPr>
                <a:t>uns</a:t>
              </a:r>
              <a:r>
                <a:rPr lang="de-DE" altLang="ko-KR" sz="2500" b="1" smtClean="0"/>
                <a:t> </a:t>
              </a:r>
              <a:r>
                <a:rPr lang="en-US" altLang="ko-KR" sz="2500" b="1" smtClean="0">
                  <a:solidFill>
                    <a:schemeClr val="accent2">
                      <a:lumMod val="75000"/>
                    </a:schemeClr>
                  </a:solidFill>
                </a:rPr>
                <a:t>verstecken</a:t>
              </a:r>
              <a:r>
                <a:rPr lang="de-DE" altLang="ko-KR" sz="2500" b="1" smtClean="0"/>
                <a:t> müssen.</a:t>
              </a:r>
            </a:p>
            <a:p>
              <a:r>
                <a:rPr lang="de-DE" altLang="ko-KR" sz="2500" b="1" smtClean="0"/>
                <a:t>Willi : Aber jemand muss sie doch retten!</a:t>
              </a:r>
            </a:p>
            <a:p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9592" y="2924944"/>
              <a:ext cx="7776864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smtClean="0"/>
                <a:t>감독관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아</a:t>
              </a:r>
              <a:r>
                <a:rPr lang="en-US" altLang="ko-KR" sz="2500" b="1" smtClean="0"/>
                <a:t>, </a:t>
              </a:r>
              <a:r>
                <a:rPr lang="ko-KR" altLang="en-US" sz="2500" b="1" smtClean="0"/>
                <a:t>구하기엔 이미 늦었어</a:t>
              </a:r>
              <a:r>
                <a:rPr lang="en-US" altLang="ko-KR" sz="2500" b="1" smtClean="0"/>
                <a:t>. </a:t>
              </a:r>
              <a:r>
                <a:rPr lang="ko-KR" altLang="en-US" sz="2500" b="1" smtClean="0"/>
                <a:t>이럴땐 규칙이 뭐였더라</a:t>
              </a:r>
              <a:r>
                <a:rPr lang="en-US" altLang="ko-KR" sz="2500" b="1" smtClean="0"/>
                <a:t>. </a:t>
              </a:r>
              <a:r>
                <a:rPr lang="ko-KR" altLang="en-US" sz="2500" b="1" smtClean="0"/>
                <a:t>아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그래 숨어야 돼</a:t>
              </a:r>
              <a:r>
                <a:rPr lang="en-US" altLang="ko-KR" sz="2500" b="1" smtClean="0"/>
                <a:t>.</a:t>
              </a:r>
            </a:p>
            <a:p>
              <a:r>
                <a:rPr lang="ko-KR" altLang="en-US" sz="2500" b="1" smtClean="0"/>
                <a:t>윌리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안돼요</a:t>
              </a:r>
              <a:r>
                <a:rPr lang="en-US" altLang="ko-KR" sz="2500" b="1" smtClean="0"/>
                <a:t>! </a:t>
              </a:r>
              <a:r>
                <a:rPr lang="ko-KR" altLang="en-US" sz="2500" b="1" smtClean="0"/>
                <a:t>구해줘야죠</a:t>
              </a:r>
              <a:r>
                <a:rPr lang="en-US" altLang="ko-KR" sz="2500" b="1" smtClean="0"/>
                <a:t>.</a:t>
              </a:r>
              <a:endParaRPr lang="ko-KR" altLang="en-US" sz="2500" b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9592" y="4509120"/>
              <a:ext cx="7776864" cy="1523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 smtClean="0"/>
                <a:t>감독관 </a:t>
              </a:r>
              <a:r>
                <a:rPr lang="en-US" altLang="ko-KR" sz="2500" b="1" dirty="0" smtClean="0"/>
                <a:t>: </a:t>
              </a:r>
              <a:r>
                <a:rPr lang="ko-KR" altLang="en-US" sz="2500" b="1" dirty="0" smtClean="0"/>
                <a:t>아</a:t>
              </a:r>
              <a:r>
                <a:rPr lang="en-US" altLang="ko-KR" sz="2500" b="1" dirty="0" smtClean="0"/>
                <a:t>, </a:t>
              </a:r>
              <a:r>
                <a:rPr lang="ko-KR" altLang="en-US" sz="2500" b="1" dirty="0" smtClean="0"/>
                <a:t>안타깝지만</a:t>
              </a:r>
              <a:r>
                <a:rPr lang="en-US" altLang="ko-KR" sz="2500" b="1" dirty="0" smtClean="0"/>
                <a:t>, </a:t>
              </a:r>
              <a:r>
                <a:rPr lang="ko-KR" altLang="en-US" sz="2500" b="1" dirty="0" smtClean="0"/>
                <a:t>우린 할 수 있는 게 없단다</a:t>
              </a:r>
              <a:r>
                <a:rPr lang="en-US" altLang="ko-KR" sz="2500" b="1" dirty="0" smtClean="0"/>
                <a:t>. </a:t>
              </a:r>
              <a:r>
                <a:rPr lang="ko-KR" altLang="en-US" sz="2500" b="1" dirty="0" smtClean="0"/>
                <a:t>규칙 사전에는 이럴 땐 숨어야 한다고 쓰여있어</a:t>
              </a:r>
              <a:r>
                <a:rPr lang="en-US" altLang="ko-KR" sz="2500" b="1" dirty="0" smtClean="0"/>
                <a:t>! </a:t>
              </a:r>
              <a:endParaRPr lang="ko-KR" altLang="en-US" sz="2500" b="1" dirty="0" smtClean="0"/>
            </a:p>
            <a:p>
              <a:r>
                <a:rPr lang="ko-KR" altLang="en-US" sz="2500" b="1" dirty="0" err="1" smtClean="0"/>
                <a:t>윌리</a:t>
              </a:r>
              <a:r>
                <a:rPr lang="en-US" altLang="ko-KR" sz="2500" b="1" dirty="0" smtClean="0"/>
                <a:t>: </a:t>
              </a:r>
              <a:r>
                <a:rPr lang="ko-KR" altLang="en-US" sz="2500" b="1" dirty="0" smtClean="0"/>
                <a:t>그래도 누군가는 선생님을 구해야죠</a:t>
              </a:r>
              <a:r>
                <a:rPr lang="en-US" altLang="ko-KR" sz="2500" b="1" dirty="0" smtClean="0"/>
                <a:t>.</a:t>
              </a:r>
              <a:endParaRPr lang="ko-KR" altLang="en-US" sz="2500" b="1" dirty="0" smtClean="0"/>
            </a:p>
            <a:p>
              <a:endParaRPr lang="ko-KR" alt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314096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번역본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0" y="4581128"/>
            <a:ext cx="8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조별</a:t>
            </a:r>
            <a:endParaRPr lang="en-US" altLang="ko-KR" b="1" smtClean="0"/>
          </a:p>
          <a:p>
            <a:pPr algn="ctr"/>
            <a:r>
              <a:rPr lang="ko-KR" altLang="en-US" b="1" smtClean="0"/>
              <a:t>해석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0" y="1124744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원문</a:t>
            </a:r>
            <a:endParaRPr lang="ko-KR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5076056" y="2276872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Sich verstecken - </a:t>
            </a:r>
            <a:r>
              <a:rPr lang="ko-KR" altLang="en-US" sz="2000" smtClean="0"/>
              <a:t>숨다</a:t>
            </a:r>
            <a:endParaRPr lang="ko-KR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그림 4" descr="마야마야.jp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7000"/>
            </a:blip>
            <a:stretch>
              <a:fillRect/>
            </a:stretch>
          </p:blipFill>
          <p:spPr>
            <a:xfrm>
              <a:off x="827584" y="0"/>
              <a:ext cx="8316416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0"/>
              <a:ext cx="827584" cy="6858000"/>
            </a:xfrm>
            <a:prstGeom prst="rect">
              <a:avLst/>
            </a:prstGeom>
            <a:solidFill>
              <a:schemeClr val="bg1">
                <a:lumMod val="65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43608" y="692696"/>
              <a:ext cx="777686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2500" b="1" smtClean="0"/>
                <a:t>Maja : Ja, das machen wir gemeinsam! </a:t>
              </a:r>
            </a:p>
            <a:p>
              <a:r>
                <a:rPr lang="en-US" altLang="ko-KR" sz="2500" b="1" smtClean="0"/>
                <a:t>Willi : Und wie?</a:t>
              </a:r>
            </a:p>
            <a:p>
              <a:r>
                <a:rPr lang="de-DE" altLang="ko-KR" sz="2500" b="1" smtClean="0"/>
                <a:t>Maja : Ich habe schon ein' Plan! </a:t>
              </a:r>
            </a:p>
            <a:p>
              <a:r>
                <a:rPr lang="de-DE" altLang="ko-KR" sz="2500" b="1" smtClean="0"/>
                <a:t>Flip : Und alle anderen, mir nach!</a:t>
              </a:r>
            </a:p>
            <a:p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9592" y="2708920"/>
              <a:ext cx="777686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smtClean="0"/>
                <a:t>마야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네가 구하면 되잖아</a:t>
              </a:r>
              <a:r>
                <a:rPr lang="en-US" altLang="ko-KR" sz="2500" b="1" smtClean="0"/>
                <a:t>.</a:t>
              </a:r>
            </a:p>
            <a:p>
              <a:r>
                <a:rPr lang="ko-KR" altLang="en-US" sz="2500" b="1" smtClean="0"/>
                <a:t>윌리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내가</a:t>
              </a:r>
              <a:r>
                <a:rPr lang="en-US" altLang="ko-KR" sz="2500" b="1" smtClean="0"/>
                <a:t>?</a:t>
              </a:r>
            </a:p>
            <a:p>
              <a:r>
                <a:rPr lang="ko-KR" altLang="en-US" sz="2500" b="1" smtClean="0"/>
                <a:t>마야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그래</a:t>
              </a:r>
              <a:r>
                <a:rPr lang="en-US" altLang="ko-KR" sz="2500" b="1" smtClean="0"/>
                <a:t>, </a:t>
              </a:r>
              <a:r>
                <a:rPr lang="ko-KR" altLang="en-US" sz="2500" b="1" smtClean="0"/>
                <a:t>윌리 너</a:t>
              </a:r>
              <a:r>
                <a:rPr lang="en-US" altLang="ko-KR" sz="2500" b="1" smtClean="0"/>
                <a:t>!</a:t>
              </a:r>
            </a:p>
            <a:p>
              <a:r>
                <a:rPr lang="ko-KR" altLang="en-US" sz="2500" b="1" smtClean="0"/>
                <a:t>플립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나머지는 날 따라와</a:t>
              </a:r>
              <a:endParaRPr lang="ko-KR" altLang="en-US" sz="2500" b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9592" y="4653136"/>
              <a:ext cx="777686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smtClean="0"/>
                <a:t>마야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우리가 구하자</a:t>
              </a:r>
              <a:endParaRPr lang="en-US" altLang="ko-KR" sz="2500" b="1" smtClean="0"/>
            </a:p>
            <a:p>
              <a:r>
                <a:rPr lang="ko-KR" altLang="en-US" sz="2500" b="1" smtClean="0"/>
                <a:t>빌리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어떻게</a:t>
              </a:r>
              <a:r>
                <a:rPr lang="en-US" altLang="ko-KR" sz="2500" b="1" smtClean="0"/>
                <a:t>?</a:t>
              </a:r>
            </a:p>
            <a:p>
              <a:r>
                <a:rPr lang="ko-KR" altLang="en-US" sz="2500" b="1" smtClean="0"/>
                <a:t>마야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나한테 생각이 있어</a:t>
              </a:r>
              <a:r>
                <a:rPr lang="en-US" altLang="ko-KR" sz="2500" b="1" smtClean="0"/>
                <a:t>!</a:t>
              </a:r>
            </a:p>
            <a:p>
              <a:r>
                <a:rPr lang="ko-KR" altLang="en-US" sz="2500" b="1" smtClean="0"/>
                <a:t>플립 </a:t>
              </a:r>
              <a:r>
                <a:rPr lang="en-US" altLang="ko-KR" sz="2500" b="1" smtClean="0"/>
                <a:t>: </a:t>
              </a:r>
              <a:r>
                <a:rPr lang="ko-KR" altLang="en-US" sz="2500" b="1" smtClean="0"/>
                <a:t>너희들은 날 따라와</a:t>
              </a:r>
              <a:endParaRPr lang="ko-KR" altLang="en-US" sz="2500" b="1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314096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번역본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0" y="5013176"/>
            <a:ext cx="8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조별</a:t>
            </a:r>
            <a:endParaRPr lang="en-US" altLang="ko-KR" b="1" smtClean="0"/>
          </a:p>
          <a:p>
            <a:pPr algn="ctr"/>
            <a:r>
              <a:rPr lang="ko-KR" altLang="en-US" b="1" smtClean="0"/>
              <a:t>해석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0" y="1124744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원문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1956</Words>
  <Application>Microsoft Office PowerPoint</Application>
  <PresentationFormat>화면 슬라이드 쇼(4:3)</PresentationFormat>
  <Paragraphs>286</Paragraphs>
  <Slides>23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DIE BIENE MAJA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BIENE MAJA</dc:title>
  <dc:creator>Microsoft Corporation</dc:creator>
  <cp:lastModifiedBy>박찬희</cp:lastModifiedBy>
  <cp:revision>24</cp:revision>
  <dcterms:created xsi:type="dcterms:W3CDTF">2006-10-05T04:04:58Z</dcterms:created>
  <dcterms:modified xsi:type="dcterms:W3CDTF">2015-05-01T04:07:15Z</dcterms:modified>
</cp:coreProperties>
</file>