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1ED5-D97A-45EA-AFB3-E7F0B6687E67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1175-074A-4D6E-9DF0-BB706F9342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1ED5-D97A-45EA-AFB3-E7F0B6687E67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1175-074A-4D6E-9DF0-BB706F9342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1ED5-D97A-45EA-AFB3-E7F0B6687E67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1175-074A-4D6E-9DF0-BB706F9342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1ED5-D97A-45EA-AFB3-E7F0B6687E67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1175-074A-4D6E-9DF0-BB706F9342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1ED5-D97A-45EA-AFB3-E7F0B6687E67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1175-074A-4D6E-9DF0-BB706F9342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1ED5-D97A-45EA-AFB3-E7F0B6687E67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1175-074A-4D6E-9DF0-BB706F9342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1ED5-D97A-45EA-AFB3-E7F0B6687E67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1175-074A-4D6E-9DF0-BB706F9342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1ED5-D97A-45EA-AFB3-E7F0B6687E67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1175-074A-4D6E-9DF0-BB706F9342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1ED5-D97A-45EA-AFB3-E7F0B6687E67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1175-074A-4D6E-9DF0-BB706F9342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1ED5-D97A-45EA-AFB3-E7F0B6687E67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1175-074A-4D6E-9DF0-BB706F9342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1ED5-D97A-45EA-AFB3-E7F0B6687E67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1175-074A-4D6E-9DF0-BB706F9342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0000"/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1ED5-D97A-45EA-AFB3-E7F0B6687E67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31175-074A-4D6E-9DF0-BB706F9342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image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04664"/>
            <a:ext cx="6192688" cy="6120680"/>
          </a:xfrm>
          <a:prstGeom prst="rect">
            <a:avLst/>
          </a:prstGeom>
          <a:ln cap="rnd" cmpd="sng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76256" y="2060848"/>
            <a:ext cx="18722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b="1" dirty="0" smtClean="0"/>
          </a:p>
          <a:p>
            <a:endParaRPr lang="en-US" altLang="ko-KR" sz="2800" b="1" dirty="0"/>
          </a:p>
          <a:p>
            <a:endParaRPr lang="en-US" altLang="ko-KR" sz="2800" b="1" dirty="0" smtClean="0"/>
          </a:p>
          <a:p>
            <a:endParaRPr lang="en-US" altLang="ko-KR" sz="2800" b="1" dirty="0"/>
          </a:p>
          <a:p>
            <a:r>
              <a:rPr lang="ko-KR" altLang="en-US" sz="2800" dirty="0" smtClean="0">
                <a:latin typeface="HyhwpEQ" pitchFamily="18" charset="-127"/>
                <a:ea typeface="HyhwpEQ" pitchFamily="18" charset="-127"/>
              </a:rPr>
              <a:t>김성연</a:t>
            </a:r>
            <a:r>
              <a:rPr lang="en-US" altLang="ko-KR" sz="2800" dirty="0" smtClean="0">
                <a:ea typeface="HyhwpEQ" pitchFamily="18" charset="-127"/>
              </a:rPr>
              <a:t> </a:t>
            </a:r>
          </a:p>
          <a:p>
            <a:r>
              <a:rPr lang="ko-KR" altLang="en-US" sz="2800" dirty="0" smtClean="0">
                <a:latin typeface="HyhwpEQ" pitchFamily="18" charset="-127"/>
                <a:ea typeface="HyhwpEQ" pitchFamily="18" charset="-127"/>
              </a:rPr>
              <a:t>김현지</a:t>
            </a:r>
            <a:r>
              <a:rPr lang="en-US" altLang="ko-KR" sz="2800" dirty="0" smtClean="0">
                <a:ea typeface="HyhwpEQ" pitchFamily="18" charset="-127"/>
              </a:rPr>
              <a:t> </a:t>
            </a:r>
          </a:p>
          <a:p>
            <a:r>
              <a:rPr lang="ko-KR" altLang="en-US" sz="2800" dirty="0" smtClean="0">
                <a:latin typeface="HyhwpEQ" pitchFamily="18" charset="-127"/>
                <a:ea typeface="HyhwpEQ" pitchFamily="18" charset="-127"/>
              </a:rPr>
              <a:t>박영일</a:t>
            </a:r>
            <a:r>
              <a:rPr lang="en-US" altLang="ko-KR" sz="2800" dirty="0" smtClean="0">
                <a:ea typeface="HyhwpEQ" pitchFamily="18" charset="-127"/>
              </a:rPr>
              <a:t> </a:t>
            </a:r>
          </a:p>
          <a:p>
            <a:r>
              <a:rPr lang="ko-KR" altLang="en-US" sz="2800" dirty="0" err="1" smtClean="0">
                <a:latin typeface="HyhwpEQ" pitchFamily="18" charset="-127"/>
                <a:ea typeface="HyhwpEQ" pitchFamily="18" charset="-127"/>
              </a:rPr>
              <a:t>신채리</a:t>
            </a:r>
            <a:r>
              <a:rPr lang="en-US" altLang="ko-KR" sz="2800" dirty="0" smtClean="0">
                <a:ea typeface="HyhwpEQ" pitchFamily="18" charset="-127"/>
              </a:rPr>
              <a:t> </a:t>
            </a:r>
          </a:p>
          <a:p>
            <a:r>
              <a:rPr lang="ko-KR" altLang="en-US" sz="2800" dirty="0" smtClean="0">
                <a:latin typeface="HyhwpEQ" pitchFamily="18" charset="-127"/>
                <a:ea typeface="HyhwpEQ" pitchFamily="18" charset="-127"/>
              </a:rPr>
              <a:t>안양근</a:t>
            </a:r>
            <a:endParaRPr lang="en-US" altLang="ko-KR" sz="2800" dirty="0">
              <a:ea typeface="HyhwpEQ" pitchFamily="18" charset="-127"/>
            </a:endParaRPr>
          </a:p>
          <a:p>
            <a:r>
              <a:rPr lang="ko-KR" altLang="en-US" sz="2800" dirty="0" smtClean="0">
                <a:latin typeface="HyhwpEQ" pitchFamily="18" charset="-127"/>
                <a:ea typeface="HyhwpEQ" pitchFamily="18" charset="-127"/>
              </a:rPr>
              <a:t>이   혁</a:t>
            </a:r>
            <a:endParaRPr lang="ko-KR" altLang="en-US" sz="2800" dirty="0">
              <a:latin typeface="HyhwpEQ" pitchFamily="18" charset="-127"/>
              <a:ea typeface="HyhwpEQ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8136904" cy="6336704"/>
          </a:xfrm>
        </p:spPr>
        <p:txBody>
          <a:bodyPr>
            <a:normAutofit/>
          </a:bodyPr>
          <a:lstStyle/>
          <a:p>
            <a:pPr algn="l"/>
            <a:r>
              <a:rPr lang="de-DE" altLang="ko-KR" sz="2000" dirty="0" smtClean="0"/>
              <a:t>☞  Im Haus ist zu dieser Stunde noch alles still, nur Juro </a:t>
            </a:r>
            <a:r>
              <a:rPr lang="de-DE" altLang="ko-KR" sz="2000" i="1" u="sng" dirty="0" smtClean="0"/>
              <a:t>rumort</a:t>
            </a:r>
            <a:r>
              <a:rPr lang="de-DE" altLang="ko-KR" sz="2000" dirty="0" smtClean="0"/>
              <a:t> </a:t>
            </a:r>
            <a:br>
              <a:rPr lang="de-DE" altLang="ko-KR" sz="2000" dirty="0" smtClean="0"/>
            </a:br>
            <a:r>
              <a:rPr lang="de-DE" altLang="ko-KR" sz="2000" dirty="0"/>
              <a:t> </a:t>
            </a:r>
            <a:r>
              <a:rPr lang="de-DE" altLang="ko-KR" sz="2000" dirty="0" smtClean="0"/>
              <a:t>    in der Küche herum, er </a:t>
            </a:r>
            <a:r>
              <a:rPr lang="de-DE" altLang="ko-KR" sz="2000" i="1" u="sng" dirty="0" smtClean="0"/>
              <a:t>hantiert</a:t>
            </a:r>
            <a:r>
              <a:rPr lang="de-DE" altLang="ko-KR" sz="2000" dirty="0" smtClean="0"/>
              <a:t>  am Herd, Krabat h</a:t>
            </a:r>
            <a:r>
              <a:rPr lang="de-DE" altLang="ko-KR" sz="1800" dirty="0" smtClean="0"/>
              <a:t>ö</a:t>
            </a:r>
            <a:r>
              <a:rPr lang="de-DE" altLang="ko-KR" sz="2000" dirty="0" smtClean="0"/>
              <a:t>rt ihn      </a:t>
            </a:r>
            <a:br>
              <a:rPr lang="de-DE" altLang="ko-KR" sz="2000" dirty="0" smtClean="0"/>
            </a:br>
            <a:r>
              <a:rPr lang="de-DE" altLang="ko-KR" sz="2000" dirty="0"/>
              <a:t> </a:t>
            </a:r>
            <a:r>
              <a:rPr lang="de-DE" altLang="ko-KR" sz="2000" dirty="0" smtClean="0"/>
              <a:t>    und geht hinein. &gt;&gt;Du hast Recht gehabt, man kann hier  </a:t>
            </a:r>
            <a:br>
              <a:rPr lang="de-DE" altLang="ko-KR" sz="2000" dirty="0" smtClean="0"/>
            </a:br>
            <a:r>
              <a:rPr lang="de-DE" altLang="ko-KR" sz="2000" dirty="0" smtClean="0"/>
              <a:t>     nicht weglaufen.&lt;&lt;</a:t>
            </a:r>
            <a:br>
              <a:rPr lang="de-DE" altLang="ko-KR" sz="2000" dirty="0" smtClean="0"/>
            </a:b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r>
              <a:rPr lang="de-DE" altLang="ko-KR" sz="2000" dirty="0"/>
              <a:t/>
            </a:r>
            <a:br>
              <a:rPr lang="de-DE" altLang="ko-KR" sz="2000" dirty="0"/>
            </a:br>
            <a:r>
              <a:rPr lang="de-DE" altLang="ko-KR" sz="2000" dirty="0" smtClean="0"/>
              <a:t> ☞ </a:t>
            </a:r>
            <a:r>
              <a:rPr lang="ko-KR" altLang="en-US" sz="2000" dirty="0" smtClean="0"/>
              <a:t>그 시간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집안은 아무 소리 없이 고즈넉하다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부엌에서 유로가  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일하는 소리만 들린다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유로는 화덕 가에서 바쁘게 일하고 있다</a:t>
            </a:r>
            <a:r>
              <a:rPr lang="en-US" altLang="ko-KR" sz="2000" dirty="0" smtClean="0"/>
              <a:t>.  </a:t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크라바트는</a:t>
            </a:r>
            <a:r>
              <a:rPr lang="ko-KR" altLang="en-US" sz="2000" dirty="0" smtClean="0"/>
              <a:t> 유로의 목소리를 듣고서 부엌으로 들어간다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en-US" altLang="ko-KR" sz="2000" dirty="0" smtClean="0"/>
              <a:t>     ”</a:t>
            </a:r>
            <a:r>
              <a:rPr lang="ko-KR" altLang="en-US" sz="2000" dirty="0" smtClean="0"/>
              <a:t>당신 말이 맞았어요 유로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여기서는 도망칠 수가 없어요</a:t>
            </a:r>
            <a:r>
              <a:rPr lang="en-US" altLang="ko-KR" sz="2000" dirty="0" smtClean="0"/>
              <a:t>.” 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de-DE" altLang="ko-KR" sz="2000" dirty="0" smtClean="0"/>
              <a:t> ☞ </a:t>
            </a:r>
            <a:r>
              <a:rPr lang="ko-KR" altLang="en-US" sz="2000" dirty="0" smtClean="0"/>
              <a:t>그 시간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집안은 모든 것이 </a:t>
            </a:r>
            <a:r>
              <a:rPr lang="ko-KR" altLang="en-US" sz="2000" b="1" dirty="0" smtClean="0"/>
              <a:t>고요한데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오직 유로만 돌아다니며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달그락거린다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그는 </a:t>
            </a:r>
            <a:r>
              <a:rPr lang="ko-KR" altLang="en-US" sz="2000" dirty="0" err="1" smtClean="0"/>
              <a:t>화덕가에서</a:t>
            </a:r>
            <a:r>
              <a:rPr lang="ko-KR" altLang="en-US" sz="2000" dirty="0" smtClean="0"/>
              <a:t> 분주하다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크라바트는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그 소리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듣고 안으로 들어간다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“</a:t>
            </a:r>
            <a:r>
              <a:rPr lang="ko-KR" altLang="en-US" sz="2000" dirty="0" smtClean="0"/>
              <a:t>당신 말이 맞았어요 유로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여기서 도망칠 수 없어요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  <p:pic>
        <p:nvPicPr>
          <p:cNvPr id="4" name="그림 3" descr="imagesYZLUYA9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"/>
            <a:ext cx="1403648" cy="487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1988840"/>
            <a:ext cx="3600400" cy="55399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rumoren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떠들다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시끄러운 소리를 내다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/>
            </a:r>
            <a:b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de-DE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hantieren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바쁘게 일하다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분주하다</a:t>
            </a:r>
            <a:r>
              <a:rPr lang="de-DE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endParaRPr lang="ko-KR" altLang="en-US" sz="1500" dirty="0">
              <a:latin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imagesYZLUYA9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"/>
            <a:ext cx="1403648" cy="4871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9552" y="764704"/>
            <a:ext cx="8604448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000" dirty="0" smtClean="0"/>
              <a:t>☞ Juro gibt ihm zu trinken, dann meint er : &gt;&gt; Du solltest dich erst </a:t>
            </a:r>
          </a:p>
          <a:p>
            <a:r>
              <a:rPr lang="de-DE" altLang="ko-KR" sz="2000" dirty="0"/>
              <a:t> </a:t>
            </a:r>
            <a:r>
              <a:rPr lang="de-DE" altLang="ko-KR" sz="2000" dirty="0" smtClean="0"/>
              <a:t>   mal waschen, Krabat.&lt;&lt; Er hilft ihm aus seinem </a:t>
            </a:r>
            <a:r>
              <a:rPr lang="de-DE" altLang="ko-KR" sz="2000" i="1" u="sng" dirty="0" smtClean="0"/>
              <a:t>nassen</a:t>
            </a:r>
            <a:r>
              <a:rPr lang="de-DE" altLang="ko-KR" sz="2000" dirty="0" smtClean="0"/>
              <a:t>, mit Blut </a:t>
            </a:r>
          </a:p>
          <a:p>
            <a:r>
              <a:rPr lang="de-DE" altLang="ko-KR" sz="2000" dirty="0"/>
              <a:t> </a:t>
            </a:r>
            <a:r>
              <a:rPr lang="de-DE" altLang="ko-KR" sz="2000" dirty="0" smtClean="0"/>
              <a:t>   und Erde beschmutzten Hemd, er füllt ihm ein </a:t>
            </a:r>
            <a:r>
              <a:rPr lang="de-DE" altLang="ko-KR" sz="2000" i="1" u="sng" dirty="0" smtClean="0"/>
              <a:t>Schaff</a:t>
            </a:r>
            <a:r>
              <a:rPr lang="de-DE" altLang="ko-KR" sz="2000" dirty="0" smtClean="0"/>
              <a:t> mit Wasser </a:t>
            </a:r>
          </a:p>
          <a:p>
            <a:r>
              <a:rPr lang="de-DE" altLang="ko-KR" sz="2000" dirty="0"/>
              <a:t> </a:t>
            </a:r>
            <a:r>
              <a:rPr lang="de-DE" altLang="ko-KR" sz="2000" dirty="0" smtClean="0"/>
              <a:t>   und sagt dann – </a:t>
            </a:r>
            <a:r>
              <a:rPr lang="de-DE" altLang="ko-KR" sz="2000" i="1" u="sng" dirty="0" smtClean="0"/>
              <a:t>ernsthaft</a:t>
            </a:r>
            <a:r>
              <a:rPr lang="de-DE" altLang="ko-KR" sz="2000" dirty="0" smtClean="0"/>
              <a:t> und ohne sein </a:t>
            </a:r>
            <a:r>
              <a:rPr lang="de-DE" altLang="ko-KR" sz="2000" i="1" u="sng" dirty="0" smtClean="0"/>
              <a:t>übliches blödes Grinsen</a:t>
            </a:r>
            <a:r>
              <a:rPr lang="de-DE" altLang="ko-KR" sz="2000" i="1" dirty="0" smtClean="0"/>
              <a:t>   </a:t>
            </a:r>
          </a:p>
          <a:p>
            <a:r>
              <a:rPr lang="de-DE" altLang="ko-KR" sz="2000" i="1" dirty="0"/>
              <a:t> </a:t>
            </a:r>
            <a:r>
              <a:rPr lang="de-DE" altLang="ko-KR" sz="2000" i="1" dirty="0" smtClean="0"/>
              <a:t>   </a:t>
            </a:r>
            <a:r>
              <a:rPr lang="de-DE" altLang="ko-KR" sz="2000" dirty="0" smtClean="0"/>
              <a:t>sagt er es : </a:t>
            </a:r>
          </a:p>
          <a:p>
            <a:endParaRPr lang="de-DE" altLang="ko-KR" sz="2000" dirty="0"/>
          </a:p>
          <a:p>
            <a:endParaRPr lang="de-DE" altLang="ko-KR" sz="2000" dirty="0" smtClean="0"/>
          </a:p>
          <a:p>
            <a:endParaRPr lang="de-DE" altLang="ko-KR" sz="2000" dirty="0" smtClean="0"/>
          </a:p>
          <a:p>
            <a:endParaRPr lang="de-DE" altLang="ko-KR" sz="2000" dirty="0"/>
          </a:p>
          <a:p>
            <a:r>
              <a:rPr lang="de-DE" altLang="ko-KR" sz="2000" dirty="0" smtClean="0"/>
              <a:t>☞ </a:t>
            </a:r>
            <a:r>
              <a:rPr lang="ko-KR" altLang="en-US" sz="2000" dirty="0" smtClean="0"/>
              <a:t>유로는 마실 것을 주면서 말한다</a:t>
            </a:r>
            <a:r>
              <a:rPr lang="en-US" altLang="ko-KR" sz="2000" dirty="0" smtClean="0"/>
              <a:t>. “</a:t>
            </a:r>
            <a:r>
              <a:rPr lang="ko-KR" altLang="en-US" sz="2000" dirty="0" smtClean="0"/>
              <a:t>우선 좀 씻어야겠구나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크라바트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야</a:t>
            </a:r>
            <a:r>
              <a:rPr lang="en-US" altLang="ko-KR" sz="2000" dirty="0" smtClean="0"/>
              <a:t>.” </a:t>
            </a:r>
            <a:r>
              <a:rPr lang="ko-KR" altLang="en-US" sz="2000" dirty="0" smtClean="0"/>
              <a:t>유로는 </a:t>
            </a:r>
            <a:r>
              <a:rPr lang="ko-KR" altLang="en-US" sz="2000" dirty="0" err="1" smtClean="0"/>
              <a:t>크라바트가</a:t>
            </a:r>
            <a:r>
              <a:rPr lang="ko-KR" altLang="en-US" sz="2000" dirty="0" smtClean="0"/>
              <a:t> 피와 흙으로 더럽혀진 젖은 옷을 벗는 것을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도와 주고 목욕통에 물을 받아 준다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유로는 평소와는 달리 바보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같이 히죽거리지 않고 아주 진지하게 말한다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de-DE" altLang="ko-KR" sz="2000" dirty="0" smtClean="0"/>
              <a:t>☞ </a:t>
            </a:r>
            <a:r>
              <a:rPr lang="ko-KR" altLang="en-US" sz="2000" dirty="0" smtClean="0"/>
              <a:t>유로는 마실 것을 주면서 말한다</a:t>
            </a:r>
            <a:r>
              <a:rPr lang="en-US" altLang="ko-KR" sz="2000" dirty="0" smtClean="0"/>
              <a:t>. “</a:t>
            </a:r>
            <a:r>
              <a:rPr lang="ko-KR" altLang="en-US" sz="2000" dirty="0" smtClean="0"/>
              <a:t>먼저 좀 씻어야겠구나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크라바트야</a:t>
            </a:r>
            <a:r>
              <a:rPr lang="en-US" altLang="ko-KR" sz="2000" dirty="0" smtClean="0"/>
              <a:t>.”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유로는 </a:t>
            </a:r>
            <a:r>
              <a:rPr lang="ko-KR" altLang="en-US" sz="2000" dirty="0" err="1" smtClean="0"/>
              <a:t>크라바트가</a:t>
            </a:r>
            <a:r>
              <a:rPr lang="ko-KR" altLang="en-US" sz="2000" dirty="0" smtClean="0"/>
              <a:t> 피와 흙으로 더럽혀진 젖은 옷을 벗는 것을 도와 </a:t>
            </a:r>
            <a:endParaRPr lang="en-US" altLang="ko-KR" sz="2000" dirty="0" smtClean="0"/>
          </a:p>
          <a:p>
            <a:r>
              <a:rPr lang="ko-KR" altLang="en-US" sz="2000" dirty="0" smtClean="0"/>
              <a:t>    주고 목욕통에 물을 받아 준다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그리고 나서 평소와는 달리 바보 같이 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히죽거리지 않고 </a:t>
            </a:r>
            <a:r>
              <a:rPr lang="ko-KR" altLang="en-US" sz="2000" b="1" dirty="0" smtClean="0"/>
              <a:t>진지하게</a:t>
            </a:r>
            <a:r>
              <a:rPr lang="ko-KR" altLang="en-US" sz="2000" dirty="0" smtClean="0"/>
              <a:t> 말한다</a:t>
            </a:r>
            <a:r>
              <a:rPr lang="en-US" altLang="ko-KR" sz="2000" dirty="0" smtClean="0"/>
              <a:t>.</a:t>
            </a:r>
          </a:p>
          <a:p>
            <a:endParaRPr lang="en-US" altLang="ko-KR" dirty="0"/>
          </a:p>
          <a:p>
            <a:endParaRPr lang="de-DE" altLang="ko-KR" dirty="0" smtClean="0"/>
          </a:p>
          <a:p>
            <a:endParaRPr lang="de-DE" altLang="ko-KR" dirty="0"/>
          </a:p>
          <a:p>
            <a:r>
              <a:rPr lang="de-DE" altLang="ko-KR" dirty="0" smtClean="0"/>
              <a:t/>
            </a:r>
            <a:br>
              <a:rPr lang="de-DE" altLang="ko-KR" dirty="0" smtClean="0"/>
            </a:br>
            <a:r>
              <a:rPr lang="de-DE" altLang="ko-KR" dirty="0" smtClean="0"/>
              <a:t/>
            </a:r>
            <a:br>
              <a:rPr lang="de-DE" altLang="ko-KR" dirty="0" smtClean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2132856"/>
            <a:ext cx="4572000" cy="78483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Ebrima" pitchFamily="2" charset="0"/>
                <a:cs typeface="Ebrima" pitchFamily="2" charset="0"/>
              </a:rPr>
              <a:t>nass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젖은</a:t>
            </a:r>
            <a:r>
              <a:rPr lang="en-US" altLang="ko-KR" sz="1500" dirty="0">
                <a:latin typeface="Ebrima" pitchFamily="2" charset="0"/>
                <a:cs typeface="Ebrima" pitchFamily="2" charset="0"/>
              </a:rPr>
              <a:t> 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                              n. </a:t>
            </a:r>
            <a:r>
              <a:rPr lang="en-US" altLang="ko-KR" sz="1500" dirty="0" err="1" smtClean="0">
                <a:latin typeface="Ebrima" pitchFamily="2" charset="0"/>
                <a:cs typeface="Ebrima" pitchFamily="2" charset="0"/>
              </a:rPr>
              <a:t>Schaff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대야</a:t>
            </a:r>
            <a:endParaRPr lang="en-US" altLang="ko-KR" sz="1500" dirty="0" smtClean="0">
              <a:latin typeface="Ebrima" pitchFamily="2" charset="0"/>
              <a:cs typeface="Ebrima" pitchFamily="2" charset="0"/>
            </a:endParaRPr>
          </a:p>
          <a:p>
            <a:r>
              <a:rPr lang="en-US" altLang="ko-KR" sz="1500" dirty="0" err="1" smtClean="0">
                <a:latin typeface="Ebrima" pitchFamily="2" charset="0"/>
                <a:cs typeface="Ebrima" pitchFamily="2" charset="0"/>
              </a:rPr>
              <a:t>ernsthaft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진지한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,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진심의</a:t>
            </a:r>
            <a:r>
              <a:rPr lang="en-US" altLang="ko-KR" sz="1500" dirty="0">
                <a:latin typeface="Ebrima" pitchFamily="2" charset="0"/>
                <a:cs typeface="Ebrima" pitchFamily="2" charset="0"/>
              </a:rPr>
              <a:t> 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       </a:t>
            </a:r>
            <a:r>
              <a:rPr lang="en-US" altLang="ko-KR" sz="1500" dirty="0" err="1" smtClean="0">
                <a:latin typeface="Ebrima" pitchFamily="2" charset="0"/>
                <a:cs typeface="Ebrima" pitchFamily="2" charset="0"/>
              </a:rPr>
              <a:t>üblich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보통의</a:t>
            </a:r>
            <a:endParaRPr lang="en-US" altLang="ko-KR" sz="1500" dirty="0" smtClean="0">
              <a:latin typeface="Ebrima" pitchFamily="2" charset="0"/>
              <a:cs typeface="Ebrima" pitchFamily="2" charset="0"/>
            </a:endParaRPr>
          </a:p>
          <a:p>
            <a:r>
              <a:rPr lang="en-US" altLang="ko-KR" sz="1500" dirty="0" err="1" smtClean="0">
                <a:latin typeface="Ebrima" pitchFamily="2" charset="0"/>
                <a:cs typeface="Ebrima" pitchFamily="2" charset="0"/>
              </a:rPr>
              <a:t>blöd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저능한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,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멍청한</a:t>
            </a:r>
            <a:r>
              <a:rPr lang="en-US" altLang="ko-KR" sz="1500" dirty="0">
                <a:latin typeface="Ebrima" pitchFamily="2" charset="0"/>
                <a:cs typeface="Ebrima" pitchFamily="2" charset="0"/>
              </a:rPr>
              <a:t> 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              </a:t>
            </a:r>
            <a:r>
              <a:rPr lang="en-US" altLang="ko-KR" sz="1500" dirty="0" err="1" smtClean="0">
                <a:latin typeface="Ebrima" pitchFamily="2" charset="0"/>
                <a:cs typeface="Ebrima" pitchFamily="2" charset="0"/>
              </a:rPr>
              <a:t>grinsen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히죽히죽 웃다</a:t>
            </a:r>
            <a:endParaRPr lang="ko-KR" altLang="en-US" sz="1500" dirty="0">
              <a:latin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5688632"/>
          </a:xfrm>
        </p:spPr>
        <p:txBody>
          <a:bodyPr>
            <a:normAutofit/>
          </a:bodyPr>
          <a:lstStyle/>
          <a:p>
            <a:pPr algn="l"/>
            <a:r>
              <a:rPr lang="de-DE" altLang="ko-KR" sz="2000" dirty="0" smtClean="0"/>
              <a:t>☞ &gt;&gt;Was du alleine nicht geschafft hast, Krabat – das wäre vielleicht zu schaffen, wenn zwei </a:t>
            </a:r>
            <a:r>
              <a:rPr lang="de-DE" altLang="ko-KR" sz="2000" i="1" u="sng" dirty="0" smtClean="0"/>
              <a:t>sich zusammentun</a:t>
            </a:r>
            <a:r>
              <a:rPr lang="de-DE" altLang="ko-KR" sz="2000" dirty="0" smtClean="0"/>
              <a:t>. Wollen wir es miteinander versuchen, das nächste Mal?&lt;&lt;</a:t>
            </a:r>
            <a:br>
              <a:rPr lang="de-DE" altLang="ko-KR" sz="2000" dirty="0" smtClean="0"/>
            </a:b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r>
              <a:rPr lang="de-DE" altLang="ko-KR" sz="2000" dirty="0"/>
              <a:t/>
            </a:r>
            <a:br>
              <a:rPr lang="de-DE" altLang="ko-KR" sz="2000" dirty="0"/>
            </a:b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r>
              <a:rPr lang="de-DE" altLang="ko-KR" sz="2000" dirty="0"/>
              <a:t/>
            </a:r>
            <a:br>
              <a:rPr lang="de-DE" altLang="ko-KR" sz="2000" dirty="0"/>
            </a:br>
            <a:r>
              <a:rPr lang="de-DE" altLang="ko-KR" sz="2000" dirty="0" smtClean="0"/>
              <a:t> ☞ </a:t>
            </a:r>
            <a:r>
              <a:rPr lang="en-US" altLang="ko-KR" sz="2000" dirty="0" smtClean="0"/>
              <a:t>”</a:t>
            </a:r>
            <a:r>
              <a:rPr lang="ko-KR" altLang="en-US" sz="2000" dirty="0" err="1" smtClean="0"/>
              <a:t>크라바트야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너 혼자서 할 수 없었던 일이라도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둘이 힘을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합치면 해낼 수 있을지 몰라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다음 번에는 우리 둘이서 함께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시도해 보자꾸나</a:t>
            </a:r>
            <a:r>
              <a:rPr lang="en-US" altLang="ko-KR" sz="2000" dirty="0" smtClean="0"/>
              <a:t>.”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de-DE" altLang="ko-KR" sz="2000" dirty="0" smtClean="0"/>
              <a:t> ☞ </a:t>
            </a:r>
            <a:r>
              <a:rPr lang="en-US" altLang="ko-KR" sz="2000" dirty="0" smtClean="0"/>
              <a:t>”</a:t>
            </a:r>
            <a:r>
              <a:rPr lang="ko-KR" altLang="en-US" sz="2000" dirty="0" err="1" smtClean="0"/>
              <a:t>크라바트야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네가 혼자서 </a:t>
            </a:r>
            <a:r>
              <a:rPr lang="ko-KR" altLang="en-US" sz="2000" b="1" dirty="0" smtClean="0"/>
              <a:t>해결</a:t>
            </a:r>
            <a:r>
              <a:rPr lang="ko-KR" altLang="en-US" sz="2000" dirty="0" smtClean="0"/>
              <a:t>하지 못했던 일도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둘이서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함께 한다면 해낼 수 있을지도 몰라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다음 번에는 우리 같이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시도해 보지 </a:t>
            </a:r>
            <a:r>
              <a:rPr lang="ko-KR" altLang="en-US" sz="2000" b="1" dirty="0" smtClean="0"/>
              <a:t>않을래</a:t>
            </a:r>
            <a:r>
              <a:rPr lang="en-US" altLang="ko-KR" sz="2000" b="1" dirty="0" smtClean="0"/>
              <a:t>?</a:t>
            </a:r>
            <a:r>
              <a:rPr lang="en-US" altLang="ko-KR" sz="2000" dirty="0" smtClean="0"/>
              <a:t>”</a:t>
            </a:r>
            <a:endParaRPr lang="ko-KR" altLang="en-US" sz="2000" dirty="0"/>
          </a:p>
        </p:txBody>
      </p:sp>
      <p:pic>
        <p:nvPicPr>
          <p:cNvPr id="4" name="그림 3" descr="imagesYZLUYA9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"/>
            <a:ext cx="1403648" cy="487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8104" y="1916832"/>
            <a:ext cx="2664296" cy="32316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Ebrima" pitchFamily="2" charset="0"/>
                <a:cs typeface="Ebrima" pitchFamily="2" charset="0"/>
              </a:rPr>
              <a:t>sich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</a:t>
            </a:r>
            <a:r>
              <a:rPr lang="en-US" altLang="ko-KR" sz="1500" dirty="0" err="1" smtClean="0">
                <a:latin typeface="Ebrima" pitchFamily="2" charset="0"/>
                <a:cs typeface="Ebrima" pitchFamily="2" charset="0"/>
              </a:rPr>
              <a:t>zusammentun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결합하다</a:t>
            </a:r>
            <a:endParaRPr lang="ko-KR" altLang="en-US" sz="1500" dirty="0">
              <a:latin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8136904" cy="5184575"/>
          </a:xfrm>
        </p:spPr>
        <p:txBody>
          <a:bodyPr>
            <a:noAutofit/>
          </a:bodyPr>
          <a:lstStyle/>
          <a:p>
            <a:pPr algn="l"/>
            <a:r>
              <a:rPr lang="de-DE" altLang="ko-KR" sz="2000" dirty="0" smtClean="0"/>
              <a:t>☞ Krabat erwachte vom </a:t>
            </a:r>
            <a:r>
              <a:rPr lang="de-DE" altLang="ko-KR" sz="2000" i="1" u="sng" dirty="0" smtClean="0"/>
              <a:t>Lärm</a:t>
            </a:r>
            <a:r>
              <a:rPr lang="de-DE" altLang="ko-KR" sz="2000" dirty="0" smtClean="0"/>
              <a:t> der </a:t>
            </a:r>
            <a:r>
              <a:rPr lang="de-DE" altLang="ko-KR" sz="2000" i="1" u="sng" dirty="0" smtClean="0"/>
              <a:t>Mühlknappen</a:t>
            </a:r>
            <a:r>
              <a:rPr lang="de-DE" altLang="ko-KR" sz="2000" dirty="0" smtClean="0"/>
              <a:t>, als sie die Treppe </a:t>
            </a:r>
            <a:br>
              <a:rPr lang="de-DE" altLang="ko-KR" sz="2000" dirty="0" smtClean="0"/>
            </a:br>
            <a:r>
              <a:rPr lang="de-DE" altLang="ko-KR" sz="2000" dirty="0"/>
              <a:t> </a:t>
            </a:r>
            <a:r>
              <a:rPr lang="de-DE" altLang="ko-KR" sz="2000" dirty="0" smtClean="0"/>
              <a:t>   heraufkamen und zu Bett gingen. Deutlich </a:t>
            </a:r>
            <a:r>
              <a:rPr lang="de-DE" altLang="ko-KR" sz="2000" i="1" u="sng" dirty="0" smtClean="0"/>
              <a:t>spürte</a:t>
            </a:r>
            <a:r>
              <a:rPr lang="de-DE" altLang="ko-KR" sz="2000" dirty="0" smtClean="0"/>
              <a:t> er noch den  </a:t>
            </a:r>
            <a:br>
              <a:rPr lang="de-DE" altLang="ko-KR" sz="2000" dirty="0" smtClean="0"/>
            </a:br>
            <a:r>
              <a:rPr lang="de-DE" altLang="ko-KR" sz="2000" dirty="0"/>
              <a:t> </a:t>
            </a:r>
            <a:r>
              <a:rPr lang="de-DE" altLang="ko-KR" sz="2000" dirty="0" smtClean="0"/>
              <a:t>   Wurstgeschmack auf den Lippen: Er konnte nicht lange  </a:t>
            </a:r>
            <a:br>
              <a:rPr lang="de-DE" altLang="ko-KR" sz="2000" dirty="0" smtClean="0"/>
            </a:br>
            <a:r>
              <a:rPr lang="de-DE" altLang="ko-KR" sz="2000" dirty="0"/>
              <a:t> </a:t>
            </a:r>
            <a:r>
              <a:rPr lang="de-DE" altLang="ko-KR" sz="2000" dirty="0" smtClean="0"/>
              <a:t>   geschlafen haben, auch wenn es zwei Tage und Nächte waren,  </a:t>
            </a:r>
            <a:br>
              <a:rPr lang="de-DE" altLang="ko-KR" sz="2000" dirty="0" smtClean="0"/>
            </a:br>
            <a:r>
              <a:rPr lang="de-DE" altLang="ko-KR" sz="2000" dirty="0"/>
              <a:t> </a:t>
            </a:r>
            <a:r>
              <a:rPr lang="de-DE" altLang="ko-KR" sz="2000" dirty="0" smtClean="0"/>
              <a:t>   die er im Traum </a:t>
            </a:r>
            <a:r>
              <a:rPr lang="de-DE" altLang="ko-KR" sz="2000" i="1" u="sng" dirty="0" smtClean="0"/>
              <a:t>durchgelebt</a:t>
            </a:r>
            <a:r>
              <a:rPr lang="de-DE" altLang="ko-KR" sz="2000" dirty="0" smtClean="0"/>
              <a:t> hatte.</a:t>
            </a:r>
            <a:br>
              <a:rPr lang="de-DE" altLang="ko-KR" sz="2000" dirty="0" smtClean="0"/>
            </a:b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r>
              <a:rPr lang="de-DE" altLang="ko-KR" sz="2000" dirty="0"/>
              <a:t/>
            </a:r>
            <a:br>
              <a:rPr lang="de-DE" altLang="ko-KR" sz="2000" dirty="0"/>
            </a:b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r>
              <a:rPr lang="de-DE" altLang="ko-KR" sz="2000" dirty="0"/>
              <a:t/>
            </a:r>
            <a:br>
              <a:rPr lang="de-DE" altLang="ko-KR" sz="2000" dirty="0"/>
            </a:br>
            <a:r>
              <a:rPr lang="de-DE" altLang="ko-KR" sz="2000" dirty="0" smtClean="0"/>
              <a:t> ☞ </a:t>
            </a:r>
            <a:r>
              <a:rPr lang="ko-KR" altLang="en-US" sz="2000" dirty="0" err="1" smtClean="0"/>
              <a:t>크라바트는</a:t>
            </a:r>
            <a:r>
              <a:rPr lang="ko-KR" altLang="en-US" sz="2000" dirty="0" smtClean="0"/>
              <a:t> 방앗간 직공들이 계단을 올라와 침대에 드는 소리를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들으면서 잠이 깼다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소년은 입술에 남아 있는 소시지 맛을 아직도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느낄 수 있었다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꿈속에서는 이틀 밤낮을 보냈지만 실제로는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그렇게 오래 자고 있었던 것이 아니었다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de-DE" altLang="ko-KR" sz="2000" dirty="0" smtClean="0"/>
              <a:t> ☞ </a:t>
            </a:r>
            <a:r>
              <a:rPr lang="ko-KR" altLang="en-US" sz="2000" dirty="0" err="1" smtClean="0"/>
              <a:t>크라바트는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방아꾼</a:t>
            </a:r>
            <a:r>
              <a:rPr lang="ko-KR" altLang="en-US" sz="2000" dirty="0" smtClean="0"/>
              <a:t>들이 </a:t>
            </a:r>
            <a:r>
              <a:rPr lang="ko-KR" altLang="en-US" sz="2000" b="1" dirty="0" smtClean="0"/>
              <a:t>소란스럽게</a:t>
            </a:r>
            <a:r>
              <a:rPr lang="ko-KR" altLang="en-US" sz="2000" dirty="0" smtClean="0"/>
              <a:t> 계단을 올라와 침대에 드는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소리를 듣고 잠에서 깼다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소년은 입술에 남아 있는 소시지 맛을 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b="1" dirty="0" smtClean="0"/>
              <a:t>생생하게</a:t>
            </a:r>
            <a:r>
              <a:rPr lang="ko-KR" altLang="en-US" sz="2000" dirty="0" smtClean="0"/>
              <a:t> 느낄 수 있었다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그가 꿈속에서 이틀 밤낮을 보냈더라도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실제로는 그렇게 오래 잔 것 </a:t>
            </a:r>
            <a:r>
              <a:rPr lang="ko-KR" altLang="en-US" sz="2000" b="1" dirty="0" smtClean="0"/>
              <a:t>같진 않았다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4" name="그림 3" descr="imagesYZLUYA9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"/>
            <a:ext cx="1403648" cy="487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2348880"/>
            <a:ext cx="4716016" cy="81560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m. </a:t>
            </a:r>
            <a:r>
              <a:rPr lang="de-DE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Lärm (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큰 소리를 수반하는 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)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소음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말다툼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혼란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</a:p>
          <a:p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f. </a:t>
            </a:r>
            <a:r>
              <a:rPr lang="en-US" altLang="ko-KR" sz="15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Mühle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물레방앗간        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m. </a:t>
            </a:r>
            <a:r>
              <a:rPr lang="en-US" altLang="ko-KR" sz="15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Knappe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하인</a:t>
            </a:r>
            <a:endParaRPr lang="en-US" altLang="ko-KR" sz="15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US" altLang="ko-KR" sz="15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spüren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느끼다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                   </a:t>
            </a:r>
            <a:r>
              <a:rPr lang="en-US" altLang="ko-KR" sz="15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durchleben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(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시기를</a:t>
            </a:r>
            <a:r>
              <a:rPr lang="en-US" altLang="ko-KR" sz="1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)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겪</a:t>
            </a:r>
            <a:r>
              <a:rPr lang="ko-KR" altLang="en-US" sz="1500" dirty="0">
                <a:latin typeface="Ebrima" pitchFamily="2" charset="0"/>
                <a:cs typeface="Ebrima" pitchFamily="2" charset="0"/>
              </a:rPr>
              <a:t>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imagesYZLUYA9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"/>
            <a:ext cx="1403648" cy="4871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5576" y="764704"/>
            <a:ext cx="820891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000" dirty="0" smtClean="0"/>
              <a:t>☞ Anderntags in der </a:t>
            </a:r>
            <a:r>
              <a:rPr lang="de-DE" altLang="ko-KR" sz="2000" i="1" u="sng" dirty="0" smtClean="0"/>
              <a:t>Frühe</a:t>
            </a:r>
            <a:r>
              <a:rPr lang="de-DE" altLang="ko-KR" sz="2000" dirty="0" smtClean="0"/>
              <a:t> ergab es sich, dass er für ein einige  </a:t>
            </a:r>
          </a:p>
          <a:p>
            <a:r>
              <a:rPr lang="de-DE" altLang="ko-KR" sz="2000" dirty="0"/>
              <a:t> </a:t>
            </a:r>
            <a:r>
              <a:rPr lang="de-DE" altLang="ko-KR" sz="2000" dirty="0" smtClean="0"/>
              <a:t>   </a:t>
            </a:r>
            <a:r>
              <a:rPr lang="de-DE" altLang="ko-KR" sz="2000" i="1" u="sng" dirty="0" smtClean="0"/>
              <a:t>Augenblick</a:t>
            </a:r>
            <a:r>
              <a:rPr lang="de-DE" altLang="ko-KR" sz="2000" dirty="0" smtClean="0"/>
              <a:t>e mit Juro allein war. &gt;&gt;Ich habe von dir geträumt&lt;&lt;</a:t>
            </a:r>
          </a:p>
          <a:p>
            <a:r>
              <a:rPr lang="de-DE" altLang="ko-KR" sz="2000" dirty="0"/>
              <a:t> </a:t>
            </a:r>
            <a:r>
              <a:rPr lang="de-DE" altLang="ko-KR" sz="2000" dirty="0" smtClean="0"/>
              <a:t>   sagte Krabat. &gt;&gt;Du hast mir im Traum etwas </a:t>
            </a:r>
            <a:r>
              <a:rPr lang="de-DE" altLang="ko-KR" sz="2000" i="1" u="sng" dirty="0" smtClean="0"/>
              <a:t>vorgeschlagen</a:t>
            </a:r>
            <a:r>
              <a:rPr lang="de-DE" altLang="ko-KR" sz="2000" dirty="0" smtClean="0"/>
              <a:t>.&lt;&lt; </a:t>
            </a:r>
          </a:p>
          <a:p>
            <a:r>
              <a:rPr lang="de-DE" altLang="ko-KR" sz="2000" dirty="0" smtClean="0"/>
              <a:t> </a:t>
            </a:r>
          </a:p>
          <a:p>
            <a:endParaRPr lang="de-DE" altLang="ko-KR" sz="2000" dirty="0"/>
          </a:p>
          <a:p>
            <a:endParaRPr lang="de-DE" altLang="ko-KR" sz="2000" dirty="0" smtClean="0"/>
          </a:p>
          <a:p>
            <a:endParaRPr lang="de-DE" altLang="ko-KR" sz="2000" dirty="0" smtClean="0"/>
          </a:p>
          <a:p>
            <a:endParaRPr lang="de-DE" altLang="ko-KR" sz="2000" dirty="0" smtClean="0"/>
          </a:p>
          <a:p>
            <a:r>
              <a:rPr lang="de-DE" altLang="ko-KR" sz="2000" dirty="0" smtClean="0"/>
              <a:t>☞ </a:t>
            </a:r>
            <a:r>
              <a:rPr lang="ko-KR" altLang="en-US" sz="2000" dirty="0" smtClean="0"/>
              <a:t>다음날 아침 일찍 </a:t>
            </a:r>
            <a:r>
              <a:rPr lang="ko-KR" altLang="en-US" sz="2000" dirty="0" err="1" smtClean="0"/>
              <a:t>크라바트는</a:t>
            </a:r>
            <a:r>
              <a:rPr lang="ko-KR" altLang="en-US" sz="2000" dirty="0" smtClean="0"/>
              <a:t> 잠깐 동안 유로와 단둘이 있게 되었다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“</a:t>
            </a:r>
            <a:r>
              <a:rPr lang="ko-KR" altLang="en-US" sz="2000" dirty="0" smtClean="0"/>
              <a:t>꿈에서 당신을 봤어요</a:t>
            </a:r>
            <a:r>
              <a:rPr lang="en-US" altLang="ko-KR" sz="2000" dirty="0" smtClean="0"/>
              <a:t>.” </a:t>
            </a:r>
            <a:r>
              <a:rPr lang="ko-KR" altLang="en-US" sz="2000" dirty="0" err="1" smtClean="0"/>
              <a:t>크라바트가</a:t>
            </a:r>
            <a:r>
              <a:rPr lang="ko-KR" altLang="en-US" sz="2000" dirty="0" smtClean="0"/>
              <a:t> 말했다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“</a:t>
            </a:r>
            <a:r>
              <a:rPr lang="ko-KR" altLang="en-US" sz="2000" dirty="0" smtClean="0"/>
              <a:t>꿈속에서 내게 무엇인가를 제안했어요</a:t>
            </a:r>
            <a:r>
              <a:rPr lang="en-US" altLang="ko-KR" sz="2000" dirty="0" smtClean="0"/>
              <a:t>.”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de-DE" altLang="ko-KR" sz="2000" dirty="0" smtClean="0"/>
              <a:t>☞ </a:t>
            </a:r>
            <a:r>
              <a:rPr lang="ko-KR" altLang="en-US" sz="2000" dirty="0" smtClean="0"/>
              <a:t>다음날 </a:t>
            </a:r>
            <a:r>
              <a:rPr lang="ko-KR" altLang="en-US" sz="2000" b="1" dirty="0" smtClean="0"/>
              <a:t>일찍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크라바트는</a:t>
            </a:r>
            <a:r>
              <a:rPr lang="ko-KR" altLang="en-US" sz="2000" dirty="0" smtClean="0"/>
              <a:t> 잠깐 동안 유로와 단둘이 있게 되었다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“</a:t>
            </a:r>
            <a:r>
              <a:rPr lang="ko-KR" altLang="en-US" sz="2000" dirty="0" smtClean="0"/>
              <a:t>꿈에서 당신을 봤어요</a:t>
            </a:r>
            <a:r>
              <a:rPr lang="en-US" altLang="ko-KR" sz="2000" dirty="0" smtClean="0"/>
              <a:t>.” </a:t>
            </a:r>
            <a:r>
              <a:rPr lang="ko-KR" altLang="en-US" sz="2000" dirty="0" err="1" smtClean="0"/>
              <a:t>크라바트가</a:t>
            </a:r>
            <a:r>
              <a:rPr lang="ko-KR" altLang="en-US" sz="2000" dirty="0" smtClean="0"/>
              <a:t> 말했다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“</a:t>
            </a:r>
            <a:r>
              <a:rPr lang="ko-KR" altLang="en-US" sz="2000" dirty="0" smtClean="0"/>
              <a:t>당신이 나에게 무엇인가를 제안했어요</a:t>
            </a:r>
            <a:r>
              <a:rPr lang="en-US" altLang="ko-KR" sz="2000" dirty="0" smtClean="0"/>
              <a:t>.”</a:t>
            </a:r>
          </a:p>
          <a:p>
            <a:endParaRPr lang="de-DE" altLang="ko-KR" sz="2000" dirty="0"/>
          </a:p>
          <a:p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1772816"/>
            <a:ext cx="2304256" cy="78483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f. </a:t>
            </a:r>
            <a:r>
              <a:rPr lang="en-US" altLang="ko-KR" sz="1500" dirty="0" err="1" smtClean="0">
                <a:latin typeface="Ebrima" pitchFamily="2" charset="0"/>
                <a:cs typeface="Ebrima" pitchFamily="2" charset="0"/>
              </a:rPr>
              <a:t>Frühe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이른 시각</a:t>
            </a:r>
            <a:endParaRPr lang="en-US" altLang="ko-KR" sz="1500" dirty="0">
              <a:latin typeface="Ebrima" pitchFamily="2" charset="0"/>
              <a:cs typeface="Ebrima" pitchFamily="2" charset="0"/>
            </a:endParaRPr>
          </a:p>
          <a:p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m. </a:t>
            </a:r>
            <a:r>
              <a:rPr lang="en-US" altLang="ko-KR" sz="1500" dirty="0" err="1" smtClean="0">
                <a:latin typeface="Ebrima" pitchFamily="2" charset="0"/>
                <a:cs typeface="Ebrima" pitchFamily="2" charset="0"/>
              </a:rPr>
              <a:t>Augenblick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순간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,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찰나</a:t>
            </a:r>
            <a:endParaRPr lang="en-US" altLang="ko-KR" sz="1500" dirty="0" smtClean="0">
              <a:latin typeface="Ebrima" pitchFamily="2" charset="0"/>
              <a:cs typeface="Ebrima" pitchFamily="2" charset="0"/>
            </a:endParaRPr>
          </a:p>
          <a:p>
            <a:r>
              <a:rPr lang="en-US" altLang="ko-KR" sz="1500" dirty="0" err="1" smtClean="0">
                <a:latin typeface="Ebrima" pitchFamily="2" charset="0"/>
                <a:cs typeface="Ebrima" pitchFamily="2" charset="0"/>
              </a:rPr>
              <a:t>Vorschlagen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제안하다</a:t>
            </a:r>
            <a:endParaRPr lang="ko-KR" altLang="en-US" sz="1500" dirty="0">
              <a:latin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80920" cy="5112568"/>
          </a:xfrm>
        </p:spPr>
        <p:txBody>
          <a:bodyPr>
            <a:normAutofit/>
          </a:bodyPr>
          <a:lstStyle/>
          <a:p>
            <a:pPr algn="l"/>
            <a:r>
              <a:rPr lang="de-DE" altLang="ko-KR" sz="2000" dirty="0" smtClean="0"/>
              <a:t>☞ &gt;&gt;Ich?&lt;&lt; meinte Juro. &gt;&gt; Dann wird es ein schöner </a:t>
            </a:r>
            <a:r>
              <a:rPr lang="de-DE" altLang="ko-KR" sz="2000" i="1" u="sng" dirty="0" smtClean="0"/>
              <a:t>Blödsinn</a:t>
            </a:r>
            <a:r>
              <a:rPr lang="de-DE" altLang="ko-KR" sz="2000" dirty="0" smtClean="0"/>
              <a:t> gewesen sein, Krabat. Am besten, du </a:t>
            </a:r>
            <a:r>
              <a:rPr lang="de-DE" altLang="ko-KR" sz="2000" i="1" u="sng" dirty="0" smtClean="0"/>
              <a:t>spuckst</a:t>
            </a:r>
            <a:r>
              <a:rPr lang="de-DE" altLang="ko-KR" sz="2000" dirty="0" smtClean="0"/>
              <a:t> dar</a:t>
            </a:r>
            <a:r>
              <a:rPr lang="de-DE" altLang="ko-KR" sz="2000" i="1" u="sng" dirty="0" smtClean="0"/>
              <a:t>auf</a:t>
            </a:r>
            <a:r>
              <a:rPr lang="de-DE" altLang="ko-KR" sz="2000" dirty="0" smtClean="0"/>
              <a:t>&lt;&lt;</a:t>
            </a:r>
            <a:br>
              <a:rPr lang="de-DE" altLang="ko-KR" sz="2000" dirty="0" smtClean="0"/>
            </a:b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r>
              <a:rPr lang="en-US" altLang="ko-KR" sz="2000" dirty="0" smtClean="0"/>
              <a:t> </a:t>
            </a:r>
            <a:r>
              <a:rPr lang="de-DE" altLang="ko-KR" sz="2000" dirty="0" smtClean="0"/>
              <a:t>☞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내가</a:t>
            </a:r>
            <a:r>
              <a:rPr lang="en-US" altLang="ko-KR" sz="2000" dirty="0" smtClean="0"/>
              <a:t>?” </a:t>
            </a:r>
            <a:r>
              <a:rPr lang="ko-KR" altLang="en-US" sz="2000" dirty="0" smtClean="0"/>
              <a:t>유로가 말했다</a:t>
            </a:r>
            <a:r>
              <a:rPr lang="en-US" altLang="ko-KR" sz="2000" dirty="0" smtClean="0"/>
              <a:t>. “</a:t>
            </a:r>
            <a:r>
              <a:rPr lang="ko-KR" altLang="en-US" sz="2000" dirty="0" smtClean="0"/>
              <a:t>그래 봤자 어차피 바보 소리나 했겠지 뭐</a:t>
            </a:r>
            <a:r>
              <a:rPr lang="en-US" altLang="ko-KR" sz="2000" dirty="0" smtClean="0"/>
              <a:t>.   </a:t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크라바트야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침이나 퉤 뱉고 다 잊어 버려</a:t>
            </a:r>
            <a:r>
              <a:rPr lang="en-US" altLang="ko-KR" sz="2000" dirty="0" smtClean="0"/>
              <a:t>!”</a:t>
            </a: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r>
              <a:rPr lang="de-DE" altLang="ko-KR" sz="2000" dirty="0" smtClean="0"/>
              <a:t>☞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내가</a:t>
            </a:r>
            <a:r>
              <a:rPr lang="en-US" altLang="ko-KR" sz="2000" dirty="0" smtClean="0"/>
              <a:t>?” </a:t>
            </a:r>
            <a:r>
              <a:rPr lang="ko-KR" altLang="en-US" sz="2000" dirty="0" smtClean="0"/>
              <a:t>유로가 말했다</a:t>
            </a:r>
            <a:r>
              <a:rPr lang="en-US" altLang="ko-KR" sz="2000" dirty="0" smtClean="0"/>
              <a:t>. “</a:t>
            </a:r>
            <a:r>
              <a:rPr lang="ko-KR" altLang="en-US" sz="2000" dirty="0" smtClean="0"/>
              <a:t>그래 봤자 번지르르한 헛소리였겠지 뭐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크라바트야</a:t>
            </a:r>
            <a:r>
              <a:rPr lang="en-US" altLang="ko-KR" sz="2000" dirty="0" smtClean="0"/>
              <a:t>, </a:t>
            </a:r>
            <a:r>
              <a:rPr lang="ko-KR" altLang="en-US" sz="2000" b="1" dirty="0" smtClean="0"/>
              <a:t>무시해버려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그게 제일 나아</a:t>
            </a:r>
            <a:r>
              <a:rPr lang="en-US" altLang="ko-KR" sz="2000" dirty="0" smtClean="0"/>
              <a:t>!”</a:t>
            </a:r>
            <a:r>
              <a:rPr lang="de-DE" altLang="ko-KR" sz="2000" dirty="0" smtClean="0"/>
              <a:t/>
            </a:r>
            <a:br>
              <a:rPr lang="de-DE" altLang="ko-KR" sz="2000" dirty="0" smtClean="0"/>
            </a:br>
            <a:endParaRPr lang="ko-KR" altLang="en-US" sz="2000" dirty="0"/>
          </a:p>
        </p:txBody>
      </p:sp>
      <p:pic>
        <p:nvPicPr>
          <p:cNvPr id="4" name="그림 3" descr="imagesYZLUYA9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"/>
            <a:ext cx="1403648" cy="487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8064" y="1844824"/>
            <a:ext cx="3168352" cy="55399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m. </a:t>
            </a:r>
            <a:r>
              <a:rPr lang="en-US" altLang="ko-KR" sz="1500" dirty="0" err="1" smtClean="0">
                <a:latin typeface="Ebrima" pitchFamily="2" charset="0"/>
                <a:cs typeface="Ebrima" pitchFamily="2" charset="0"/>
              </a:rPr>
              <a:t>Blödsinn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허튼소리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,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어리석은 짓 </a:t>
            </a:r>
            <a:endParaRPr lang="en-US" altLang="ko-KR" sz="1500" dirty="0" smtClean="0">
              <a:latin typeface="Ebrima" pitchFamily="2" charset="0"/>
              <a:cs typeface="Ebrima" pitchFamily="2" charset="0"/>
            </a:endParaRPr>
          </a:p>
          <a:p>
            <a:r>
              <a:rPr lang="en-US" altLang="ko-KR" sz="1500" dirty="0" err="1" smtClean="0">
                <a:latin typeface="Ebrima" pitchFamily="2" charset="0"/>
                <a:cs typeface="Ebrima" pitchFamily="2" charset="0"/>
              </a:rPr>
              <a:t>spucken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Ebrima" pitchFamily="2" charset="0"/>
                <a:cs typeface="Ebrima" pitchFamily="2" charset="0"/>
              </a:rPr>
              <a:t>침 뱉다 </a:t>
            </a:r>
            <a:r>
              <a:rPr lang="en-US" altLang="ko-KR" sz="1500" dirty="0" smtClean="0">
                <a:latin typeface="Ebrima" pitchFamily="2" charset="0"/>
                <a:cs typeface="Ebrima" pitchFamily="2" charset="0"/>
              </a:rPr>
              <a:t>(+auf)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5600" b="1" dirty="0" err="1" smtClean="0"/>
              <a:t>Vielen</a:t>
            </a:r>
            <a:r>
              <a:rPr lang="en-US" altLang="ko-KR" sz="5600" b="1" dirty="0" smtClean="0"/>
              <a:t> Dank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3900" b="1" dirty="0" err="1"/>
              <a:t>f</a:t>
            </a:r>
            <a:r>
              <a:rPr lang="en-US" altLang="ko-KR" sz="3900" b="1" dirty="0" err="1" smtClean="0"/>
              <a:t>ür</a:t>
            </a:r>
            <a:r>
              <a:rPr lang="en-US" altLang="ko-KR" sz="3900" b="1" dirty="0" smtClean="0"/>
              <a:t> </a:t>
            </a:r>
            <a:r>
              <a:rPr lang="en-US" altLang="ko-KR" sz="3900" b="1" dirty="0" err="1" smtClean="0"/>
              <a:t>ihre</a:t>
            </a:r>
            <a:r>
              <a:rPr lang="en-US" altLang="ko-KR" sz="3900" b="1" dirty="0" smtClean="0"/>
              <a:t> </a:t>
            </a:r>
            <a:r>
              <a:rPr lang="en-US" altLang="ko-KR" sz="3900" b="1" dirty="0" err="1" smtClean="0"/>
              <a:t>Aufmerksamkeit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pic>
        <p:nvPicPr>
          <p:cNvPr id="4" name="그림 3" descr="imagesYZLUYA9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"/>
            <a:ext cx="1403648" cy="487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420</Words>
  <Application>Microsoft Office PowerPoint</Application>
  <PresentationFormat>화면 슬라이드 쇼(4:3)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HyhwpEQ</vt:lpstr>
      <vt:lpstr>맑은 고딕</vt:lpstr>
      <vt:lpstr>Arial</vt:lpstr>
      <vt:lpstr>Ebrima</vt:lpstr>
      <vt:lpstr>Office 테마</vt:lpstr>
      <vt:lpstr>PowerPoint 프레젠테이션</vt:lpstr>
      <vt:lpstr>☞  Im Haus ist zu dieser Stunde noch alles still, nur Juro rumort       in der Küche herum, er hantiert  am Herd, Krabat hört ihn            und geht hinein. &gt;&gt;Du hast Recht gehabt, man kann hier        nicht weglaufen.&lt;&lt;     ☞ 그 시간, 집안은 아무 소리 없이 고즈넉하다. 부엌에서 유로가           일하는 소리만 들린다. 유로는 화덕 가에서 바쁘게 일하고 있다.        크라바트는 유로의 목소리를 듣고서 부엌으로 들어간다.       ”당신 말이 맞았어요 유로 – 여기서는 도망칠 수가 없어요.”     ☞ 그 시간, 집안은 모든 것이 고요한데, 오직 유로만 돌아다니며       달그락거린다. 그는 화덕가에서 분주하다. 크라바트는 그 소리를       듣고 안으로 들어간다.       “당신 말이 맞았어요 유로 – 여기서 도망칠 수 없어요.”</vt:lpstr>
      <vt:lpstr>PowerPoint 프레젠테이션</vt:lpstr>
      <vt:lpstr>☞ &gt;&gt;Was du alleine nicht geschafft hast, Krabat – das wäre vielleicht zu schaffen, wenn zwei sich zusammentun. Wollen wir es miteinander versuchen, das nächste Mal?&lt;&lt;      ☞ ”크라바트야, 너 혼자서 할 수 없었던 일이라도 – 둘이 힘을       합치면 해낼 수 있을지 몰라. 다음 번에는 우리 둘이서 함께       시도해 보자꾸나.”    ☞ ”크라바트야, 네가 혼자서 해결하지 못했던 일도 – 둘이서       함께 한다면 해낼 수 있을지도 몰라. 다음 번에는 우리 같이       시도해 보지 않을래?”</vt:lpstr>
      <vt:lpstr>☞ Krabat erwachte vom Lärm der Mühlknappen, als sie die Treppe      heraufkamen und zu Bett gingen. Deutlich spürte er noch den       Wurstgeschmack auf den Lippen: Er konnte nicht lange       geschlafen haben, auch wenn es zwei Tage und Nächte waren,       die er im Traum durchgelebt hatte.      ☞ 크라바트는 방앗간 직공들이 계단을 올라와 침대에 드는 소리를        들으면서 잠이 깼다. 소년은 입술에 남아 있는 소시지 맛을 아직도       느낄 수 있었다: 꿈속에서는 이틀 밤낮을 보냈지만 실제로는       그렇게 오래 자고 있었던 것이 아니었다.     ☞ 크라바트는 방아꾼들이 소란스럽게 계단을 올라와 침대에 드는       소리를 듣고 잠에서 깼다. 소년은 입술에 남아 있는 소시지 맛을          생생하게 느낄 수 있었다 : 그가 꿈속에서 이틀 밤낮을 보냈더라도,       실제로는 그렇게 오래 잔 것 같진 않았다. </vt:lpstr>
      <vt:lpstr>PowerPoint 프레젠테이션</vt:lpstr>
      <vt:lpstr>☞ &gt;&gt;Ich?&lt;&lt; meinte Juro. &gt;&gt; Dann wird es ein schöner Blödsinn gewesen sein, Krabat. Am besten, du spuckst darauf&lt;&lt;      ☞ “내가?” 유로가 말했다. “그래 봤자 어차피 바보 소리나 했겠지 뭐.         크라바트야, 침이나 퉤 뱉고 다 잊어 버려!”   ☞ “내가?” 유로가 말했다. “그래 봤자 번지르르한 헛소리였겠지 뭐.      크라바트야, 무시해버려, 그게 제일 나아!” </vt:lpstr>
      <vt:lpstr>   Vielen Dank  für ihre Aufmerksamkeit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</dc:creator>
  <cp:lastModifiedBy>Administrator</cp:lastModifiedBy>
  <cp:revision>82</cp:revision>
  <dcterms:created xsi:type="dcterms:W3CDTF">2015-03-22T08:24:17Z</dcterms:created>
  <dcterms:modified xsi:type="dcterms:W3CDTF">2015-03-26T14:02:33Z</dcterms:modified>
</cp:coreProperties>
</file>