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76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</p:sldIdLst>
  <p:sldSz cx="9144000" cy="6858000" type="screen4x3"/>
  <p:notesSz cx="6858000" cy="9144000"/>
  <p:embeddedFontLst>
    <p:embeddedFont>
      <p:font typeface="a파도소리" pitchFamily="18" charset="-127"/>
      <p:regular r:id="rId14"/>
    </p:embeddedFont>
    <p:embeddedFont>
      <p:font typeface="a흑진주M" pitchFamily="18" charset="-127"/>
      <p:regular r:id="rId15"/>
    </p:embeddedFont>
    <p:embeddedFont>
      <p:font typeface="나눔바른고딕" pitchFamily="50" charset="-127"/>
      <p:regular r:id="rId16"/>
      <p:bold r:id="rId17"/>
    </p:embeddedFont>
    <p:embeddedFont>
      <p:font typeface="맑은 고딕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90F4"/>
    <a:srgbClr val="293438"/>
    <a:srgbClr val="D65D6C"/>
    <a:srgbClr val="F68E83"/>
    <a:srgbClr val="F2CFA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30" autoAdjust="0"/>
    <p:restoredTop sz="97921" autoAdjust="0"/>
  </p:normalViewPr>
  <p:slideViewPr>
    <p:cSldViewPr>
      <p:cViewPr>
        <p:scale>
          <a:sx n="66" d="100"/>
          <a:sy n="66" d="100"/>
        </p:scale>
        <p:origin x="-1512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9874-FEE5-4D19-9CC8-DF85104BD8C6}" type="datetimeFigureOut">
              <a:rPr lang="ko-KR" altLang="en-US" smtClean="0"/>
              <a:pPr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1BA-0B9B-48A3-9C75-DB8CE6B08C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4535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9874-FEE5-4D19-9CC8-DF85104BD8C6}" type="datetimeFigureOut">
              <a:rPr lang="ko-KR" altLang="en-US" smtClean="0"/>
              <a:pPr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1BA-0B9B-48A3-9C75-DB8CE6B08C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7208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9874-FEE5-4D19-9CC8-DF85104BD8C6}" type="datetimeFigureOut">
              <a:rPr lang="ko-KR" altLang="en-US" smtClean="0"/>
              <a:pPr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1BA-0B9B-48A3-9C75-DB8CE6B08C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979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9874-FEE5-4D19-9CC8-DF85104BD8C6}" type="datetimeFigureOut">
              <a:rPr lang="ko-KR" altLang="en-US" smtClean="0"/>
              <a:pPr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1BA-0B9B-48A3-9C75-DB8CE6B08C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9027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9874-FEE5-4D19-9CC8-DF85104BD8C6}" type="datetimeFigureOut">
              <a:rPr lang="ko-KR" altLang="en-US" smtClean="0"/>
              <a:pPr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1BA-0B9B-48A3-9C75-DB8CE6B08C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5800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9874-FEE5-4D19-9CC8-DF85104BD8C6}" type="datetimeFigureOut">
              <a:rPr lang="ko-KR" altLang="en-US" smtClean="0"/>
              <a:pPr/>
              <a:t>2015-03-25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1BA-0B9B-48A3-9C75-DB8CE6B08C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3719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9874-FEE5-4D19-9CC8-DF85104BD8C6}" type="datetimeFigureOut">
              <a:rPr lang="ko-KR" altLang="en-US" smtClean="0"/>
              <a:pPr/>
              <a:t>2015-03-25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1BA-0B9B-48A3-9C75-DB8CE6B08C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3092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9874-FEE5-4D19-9CC8-DF85104BD8C6}" type="datetimeFigureOut">
              <a:rPr lang="ko-KR" altLang="en-US" smtClean="0"/>
              <a:pPr/>
              <a:t>2015-03-25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1BA-0B9B-48A3-9C75-DB8CE6B08C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4453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9874-FEE5-4D19-9CC8-DF85104BD8C6}" type="datetimeFigureOut">
              <a:rPr lang="ko-KR" altLang="en-US" smtClean="0"/>
              <a:pPr/>
              <a:t>2015-03-25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1BA-0B9B-48A3-9C75-DB8CE6B08C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4462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9874-FEE5-4D19-9CC8-DF85104BD8C6}" type="datetimeFigureOut">
              <a:rPr lang="ko-KR" altLang="en-US" smtClean="0"/>
              <a:pPr/>
              <a:t>2015-03-25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1BA-0B9B-48A3-9C75-DB8CE6B08C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596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9874-FEE5-4D19-9CC8-DF85104BD8C6}" type="datetimeFigureOut">
              <a:rPr lang="ko-KR" altLang="en-US" smtClean="0"/>
              <a:pPr/>
              <a:t>2015-03-25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91BA-0B9B-48A3-9C75-DB8CE6B08C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407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t="-7000" r="-1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9874-FEE5-4D19-9CC8-DF85104BD8C6}" type="datetimeFigureOut">
              <a:rPr lang="ko-KR" altLang="en-US" smtClean="0"/>
              <a:pPr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91BA-0B9B-48A3-9C75-DB8CE6B08C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7713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85784" y="2214554"/>
            <a:ext cx="7550260" cy="1766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파도소리" pitchFamily="18" charset="-127"/>
                <a:ea typeface="a파도소리" pitchFamily="18" charset="-127"/>
              </a:rPr>
              <a:t>Krabat</a:t>
            </a:r>
            <a:endParaRPr lang="ko-KR" altLang="en-US" sz="8800" dirty="0">
              <a:solidFill>
                <a:schemeClr val="tx1">
                  <a:lumMod val="85000"/>
                  <a:lumOff val="15000"/>
                </a:schemeClr>
              </a:solidFill>
              <a:latin typeface="a파도소리" pitchFamily="18" charset="-127"/>
              <a:ea typeface="a파도소리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7744" y="5013176"/>
            <a:ext cx="588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solidFill>
                  <a:srgbClr val="293438"/>
                </a:solidFill>
                <a:latin typeface="a흑진주M" pitchFamily="18" charset="-127"/>
                <a:ea typeface="a흑진주M" pitchFamily="18" charset="-127"/>
              </a:rPr>
              <a:t>김서희</a:t>
            </a:r>
            <a:r>
              <a:rPr lang="en-US" altLang="ko-KR" sz="2400" dirty="0" smtClean="0">
                <a:solidFill>
                  <a:srgbClr val="293438"/>
                </a:solidFill>
                <a:latin typeface="a흑진주M" pitchFamily="18" charset="-127"/>
                <a:ea typeface="a흑진주M" pitchFamily="18" charset="-127"/>
              </a:rPr>
              <a:t>,</a:t>
            </a:r>
            <a:r>
              <a:rPr lang="ko-KR" altLang="en-US" sz="2400" dirty="0" smtClean="0">
                <a:solidFill>
                  <a:srgbClr val="293438"/>
                </a:solidFill>
                <a:latin typeface="a흑진주M" pitchFamily="18" charset="-127"/>
                <a:ea typeface="a흑진주M" pitchFamily="18" charset="-127"/>
              </a:rPr>
              <a:t>김성진</a:t>
            </a:r>
            <a:r>
              <a:rPr lang="en-US" altLang="ko-KR" sz="2400" dirty="0" smtClean="0">
                <a:solidFill>
                  <a:srgbClr val="293438"/>
                </a:solidFill>
                <a:latin typeface="a흑진주M" pitchFamily="18" charset="-127"/>
                <a:ea typeface="a흑진주M" pitchFamily="18" charset="-127"/>
              </a:rPr>
              <a:t>,</a:t>
            </a:r>
            <a:r>
              <a:rPr lang="ko-KR" altLang="en-US" sz="2400" dirty="0" smtClean="0">
                <a:solidFill>
                  <a:srgbClr val="293438"/>
                </a:solidFill>
                <a:latin typeface="a흑진주M" pitchFamily="18" charset="-127"/>
                <a:ea typeface="a흑진주M" pitchFamily="18" charset="-127"/>
              </a:rPr>
              <a:t>박찬희</a:t>
            </a:r>
            <a:r>
              <a:rPr lang="en-US" altLang="ko-KR" sz="2400" dirty="0" smtClean="0">
                <a:solidFill>
                  <a:srgbClr val="293438"/>
                </a:solidFill>
                <a:latin typeface="a흑진주M" pitchFamily="18" charset="-127"/>
                <a:ea typeface="a흑진주M" pitchFamily="18" charset="-127"/>
              </a:rPr>
              <a:t>,</a:t>
            </a:r>
            <a:r>
              <a:rPr lang="ko-KR" altLang="en-US" sz="2400" dirty="0" err="1" smtClean="0">
                <a:solidFill>
                  <a:srgbClr val="293438"/>
                </a:solidFill>
                <a:latin typeface="a흑진주M" pitchFamily="18" charset="-127"/>
                <a:ea typeface="a흑진주M" pitchFamily="18" charset="-127"/>
              </a:rPr>
              <a:t>오솔비</a:t>
            </a:r>
            <a:r>
              <a:rPr lang="en-US" altLang="ko-KR" sz="2400" dirty="0" smtClean="0">
                <a:solidFill>
                  <a:srgbClr val="293438"/>
                </a:solidFill>
                <a:latin typeface="a흑진주M" pitchFamily="18" charset="-127"/>
                <a:ea typeface="a흑진주M" pitchFamily="18" charset="-127"/>
              </a:rPr>
              <a:t>,</a:t>
            </a:r>
            <a:r>
              <a:rPr lang="ko-KR" altLang="en-US" sz="2400" dirty="0" smtClean="0">
                <a:solidFill>
                  <a:srgbClr val="293438"/>
                </a:solidFill>
                <a:latin typeface="a흑진주M" pitchFamily="18" charset="-127"/>
                <a:ea typeface="a흑진주M" pitchFamily="18" charset="-127"/>
              </a:rPr>
              <a:t>유창기</a:t>
            </a:r>
            <a:endParaRPr lang="ko-KR" altLang="en-US" sz="2400" dirty="0">
              <a:solidFill>
                <a:srgbClr val="293438"/>
              </a:solidFill>
              <a:latin typeface="a흑진주M" pitchFamily="18" charset="-127"/>
              <a:ea typeface="a흑진주M" pitchFamily="18" charset="-127"/>
            </a:endParaRPr>
          </a:p>
        </p:txBody>
      </p:sp>
      <p:sp>
        <p:nvSpPr>
          <p:cNvPr id="12290" name="AutoShape 2" descr="data:image/jpeg;base64,/9j/4AAQSkZJRgABAQAAAQABAAD/2wCEAAkGBxQTEhQUExQWFhUWGR0bFxcYGB4dGBwcGxocGRweHhodHCggHR4lHhgXITEiJykrLi4uGh8zODMsNygtLiwBCgoKBQUFDgUFDisZExkrKysrKysrKysrKysrKysrKysrKysrKysrKysrKysrKysrKysrKysrKysrKysrKysrK//AABEIARYAsAMBIgACEQEDEQH/xAAcAAABBQEBAQAAAAAAAAAAAAAGAgMEBQcBAAj/xABLEAACAQIEAwUFBQUDCQcFAAABAgMAEQQSITEFQVEGEyJhcQcUIzKBQlKRodEkYrHB8BU0chYlJjNEVGOSkxdDU3SD4fE1ZHOCov/EABQBAQAAAAAAAAAAAAAAAAAAAAD/xAAUEQEAAAAAAAAAAAAAAAAAAAAA/9oADAMBAAIRAxEAPwDWL7k/Smy4+lSJCajupIIGlB7kPTSvKw0rkaEAG1cQnXNQKmfXnXGcn6HemzH5n+uVLdjtbc/0aB3Xr516R6RmB1FczGgW7C9wDTZn1tvpSGl1t/OuKL69f4UEjvdRr66UrvLUi2vL1pTAAjagQ0oHlS45BYajTlSGY00zgEi9qCQ0lrHlTLPrt6k03GRYG+nnTlgRY6D1oH0cjnelSyjr9KZFgK5ISQbAXoHJZttf1pSyXF+dqYb6eVLWS9rkDyoHopLipETVEil5WqQu9Ah6hzzqgu7qo5FiAPzqXJFz/nWX+2DDh24cjao05DC+h2oDU8WgsLTR+gcfrTo4jEAD30fpnX9aA8bguAxYgQSJCJD01UeRI2NTuNdmuDYZFkmhiRSbA9b9OooC1OKwj/vI/wDnH60mPjULG3ex631zjl9aGYOx3CZbiOGJioBOU8m2v61Jj9n3DiLe6rf+XrQX0fFYdSZo+vzr+tdXi8H/AI8Vv8a/rQ+vs44bf+7j01tUXifY3hOGQPLAoUsFB38TGwFvWgJ14vh8xAnhB2+ddfzrq8ViDC8sY884/WqOL2c8Nuw92U15/Z7w7/dU+hNBevxXD3uZ49f31/WnH4rh7WM0V+XjH60Oj2ccNv8A3Ya7amlN7OeG30wy/iaAhfi8AI+NH/zrb+NJPFcOR/rorX++v61QD2b8Nv8A3ZdPM0mT2ecL/wB3UfU0BJHxGAg/FiPlnX9abfiUOnxYht9tfw3rPOL8O4BhnaN4izr8yxhnI9bbV3s9wvgONJWBB3nJGuCfS9BosXE4eUqf862/jXWx8Wp7xLf4hf8AjWX4zh3AUxC4fJmkZsvhJKg9C21ETey7h1j8E7/fNAUe+Rtazpv95dfzqVHMn349vvC/8aDh7L+HC5MbAWufGbWHWqvhXYPheJRpYUdowxAIY6kaGg0nCsp2dWPQEfjUyPnWSdl+DRYTjYigDIvu5JBN9b9a1PKTYUDkgves49qiAycMvaxxJFvKw3rSJdazf2sKe84YOuJ+uwoIPte7N4ePA544ER1dQGAsbMdfWvcQ4PFN2fikkUM8WHzI5+ZT5VYe2pwOHsCwuZEsL2JseQqFFxSJ+zpAkSwgKMCbHOOXrQP+xeBRw3MEGZpGzEfM1ttfKrqDttgzLJAZlSSMXJPyHqAeZHShn2M8fw64ExvIiNGxLBjbRtj5iofEsFCvaHDAIoUpmIsLE2JvQG3Cu3WExBVIJM7M2UIFObzY/u+dB/bbtlhzxDCRM2aDDyZ5youuYDwi3O36UnsHCi8ex4GVQA2UC3Mgm340rj2Gw6cewqMoCvHbKLZSxv8APfkaA7xfH4YIPepXyxMAy33NxoAOZpqLtfhDhRizKBEbb7g/dyj7XlQL7WpjDicAhfuoLPqFuq3spIG1wpNqs+1vZ3BQ8GmXDBCgAdXzXJbQBr9bUBBhO3GCln7lJlzMAwP2dRtf7w6U0O32AeGSQTKFiazA6M1vujcg9aqPZtwDCPhsHiVRTKsbIx03J1zDr50K8Bw0HvnGQojyrG2QaW55svpQHON9puAjiilzlhL9lR416lhyt+dFPCuIx4mISxDwt8pYWJH3gOlYTgY4j2dmPg7wTi+2by89q1PDcVZeFJNh2jaSOFWsbEeEC4NtqDOcRJj+HSYhYpsO3xSxUWeVyx2tbNe3KontAw8UPE4HZCiyJG80cdwbn5gLa61o3Y3tdHxGYmLChe7QNJK1r52+yNNdjrQ1x7Ctiu0EPdqGEKoZjuqjW4PnrQRuz3ZzD8ZleVAuGhgIURppIb6gk7X03rU+OcagwUAkxD5VU2XmzEDa3M1lPZTGf2RxbEYebwQzmysdgLkofTUirXtxxxIuMYY4jK2HSNgL2K3fQkjyNhQGHB+0mF4lFII86r3ZEjMtlS4tYtte2ulZl7KuPe54uTCO+aGY2jcA5SwuAy+TCucA41H/AGTxLDI6iTMzIoNsytvl62AtUWcRT4Dhhha+Lil7vIPny3Dagcha96DQTYdoF/8AKn660d6E8+V9dPKgZjftAB0wp/jRzHEOvLXrQPYjrWb+1XNn4ab6jFaX9BWlSbG4rOParbNw88veh/CgK+LcEhxB+Oiv4SoJGwbe3Shzsz7OcNhXdzeUsxKhx4UGw8OxNudGUkv4V5zbyHU7UAXw32a4OGd5wpbmkbaqhvuOtSsf2Gw0+JixbZ8yfMo2cjYk8rUTNIAQCwvqbfwpEhIAva5BOlAOP2Fw5x4xvizc0X5S3JifTlSe1/YTD8QdZHLxyqAM68wNdQf40RxRtYi9if50mRX2DAeVBV8Y7MYfF4b3eUMVQDI9/Epta4vXuE9j8NDhlwmTNG2rhtcxtuelWgjNgM1rjnTHFFZoXUEklSBlNiTbTXlQROzfY+Hh4YQZz3hJJY/gvoKj4XsHhY8S+JCeJxlMf2AT8xA6m+1VnZzhGMSKVi7rI0ARUeTMe9AN3vsL3AA8qYh4JjBhMYBnWaZEyR94SQ6jxPn6k8vKgt8D7P8ABRRzRBCUna7A8rbBf8NyR607wfsRhcPh3wwUmN/9YSfE/QEjpTHYzhM0D4nvSSJCjIWcsQMtmGuxzXPneiOXMH/HT/3oBkezyBGZ8NLNhg4CssRGUgeo0NXXZrgMODjMcQY5jmd3N3c/vNzqdHmsQba6XvTmQjS9vWgH+2fYvD8SRBITG6A5JFAvY8jfcVHxHs7wjx4aNlP7Obgi3jvvm8iReiKJCQwvp05VJjB02+lBQcP7F4SHFS4lY/HILZSPAumuUcr1F4B2GwuCmkmjBLSHw3taPyXpe9FjEjfryptpRbQX5i/OgBi9u0IBOnu38/yo7iNww1vWdSy/6RA9cPtWiwSjKCbigkzA2NvzrOvao5/zf196W34VojP6Gs99rC68O/8ANKKAyxMhXMTrlF7Aam2tZhweccc94jmnlhlUnuoQSqovUj7Z6g1qU8wTMzsq25k2H1JrOu0HAQ3GcM2HYxtNG7TslvlFhcdM17X8qAp7PcHigUhZe9kFlkkZszEgaA/dHlVwJE2DAkDWxvb16Vl2FwzcPxfEjhiQiYcSWY5srm+UE9dzTnZjgKjBYjFCdr4mIlgJL5SBe5be5NBqUkg5EXsD9OtJEouLkDN8oNtfIdazj2d8Gz4eHFvPLcwtHlzab6HysNqD5YWHDocV30veQ4oxxnP8q5tdPvHe9BunfI2gZTbQi4uD0I60oZFKi4AO1yBr5X3NZf2R4TGnGp0LMVVRKgZr3dgBmPU2Jqo7VcRjxS8ReaVlmwsirhkDZbLchiF5nTU+lBs6Sg6hr6263tvalLLf5XDa2I00PSsx7cpEsPDJcPKyxiREBR9MjWzE/veZpvshwmMcU4hCGdY4wTGBIbjMNWF9zbnQaZJilDbgDkcwyt5DqfKnY5bm9wb3tY3r52mwYbhZnMkhaLFZE8ZyqpFzYded63/hMMaRwqgULlFgpuNhz60A9297UNgcN3qr42bItxdQd7k+VUR7MzSzxTnibdziEAa7BXe+pVBsAfxFF/aP3aaDE4eSSMlI2d0uMyixynfe4rLsd2T/AMyR4t2k7+IBlu2iIToAOXXrQbUqCMBb2FrAnTbQDXc1n3aHGz4nEzxQYr3f3JQ/+O4OYt6Wtbzql408mNx0eFxOIGHWKKORWzWOawLWubFj57WqT/k7HJxjFQAsY5MMWJzeK7c789Regm+z/g80gjxk2NeWFlDhS1gHW98/Lw/zrQVUMFZCHDa3BuPoedYi2Ikg4Zg8NmtFPPKspLWWwbLa42HO3O1a12X4VHhMIkccveql7PcHQ72tsOgoB7FQD+3UJsP2YkddCBr0rQsIm1xWfyLftAnT3U2/GtAgNtd/5UHpgt/6tpWe+1c//T9P9qGlaNi2FvKs19rElxgCNP2pfTlQEParstHjkZHkcLY5VB8IY/aI5kdNqq4MKvDQkUSPisXIoCs/3V2LNbwIL7Uz2547Ph50MUjKjA51y3B6GMjVm6ih7ifaLFAqrSSRSEaZig08xluv1oNB4XwARxyrL8R5iWmYj5iwtYeQGgqv4B2Iw+EhliVWdZSRIWNzl5KOlCGB7V8QUlkljxAXUo2htvvv+VEmN9oMfuXvMY+I3hWIt4s/MHnYGgsuy/ZSHArIImkZZDs5uFHQD61Gb2e4QQzxgNknYMwv8p5ZOlDvDe1eLGcmeKVowDKriyJm2AYbtytUDEe0XFyaxhQOigEEg62La+m16A+i7KYb3iPEhSJY0CJrpYbE9SKbPYbCtNNOVOeZCjjQi7bsL7NQ2O0s+JF+87mRAc8a6Bxa+YE6hl5rTeD7YYgkh5MgteNjGB3igXLG538tKAki7BYQ4aPCMt0jbMGvZiw3JttfnVrH2Ywy4lsZl+Ky92dfCRtt1I0vWfcO7S8QnXvUmjjiBID5Llzewyru1+g2qQ3G+LZHl7yC8Z8UGXxKF6qTfUa0BHH7OsGsMuGCMEnJc66oRtl5aVecP4XDh4BBCMqKLC2/rfrzrPV7Y4pIkkMod3UsiCO916tbUDlep+G7V4lGV5GSRHXwIBYu37rD7K8225UDs/YbAROcVJ3rlFuysSc5GuYi2p8qT38vEsvwWgwMZBKuLPMV1At9lB+dUUnbHiAkZrRsinRVGlvQ7/jVqO3Lzx5kkihGxOVic32fCeROmm1BfcU7KYXEzx4iZLvGfow3AI52O1NwYF/7TefJZDhggPnc3H4Wqv7LdqY5hMmJdUKANcmwsLg6HZgRVYe2+Jnce7R5IwDlZ7Atb7RudiBQWnDuy0eI4euGxSFSGZ9NGQliQQfQ0S8E4PFhYlghXKi6+ZPMk0ARdssZ3Y8QzWJJyXXTbxA/LUXhvbjFvPHG08SRmxaRo/DqbEDW+p0BoCLES/6QJpoMKb29a0CFr7a1nOJP+f0G37Mbn6itDiBFvF/70Cp2uN71nPtaivHgvLFJ+duVaJLCbb2P51nXtWBKYOw/2pKCV2zxQWZRBJfEKPEpIKovQKbWZvI8qCW4o0zeKMFjfPIjXFx1zc/xo/7fRR+7vcRK0hy52UFgOZA5m1CvA8AWjtHDmji0zyEdL7XANyKCuKE2UoJG39LagnLZR6k1B4dw9mkWInwE3dtCtybmwIvtV/PPiWHxMiLY/DUxgX9Af43piGEByQQ9wMqoblT0FtWN+dBXDhynENDFmmQHOyjZl+1e2vlz3qy4f2dSfDkowSSIteK4BVQdCh+2LcjVj/k8cNGjEskk0gJVLBo0ju5167X/AAprEYV8VI7d5EuayFPkLX+VkOwZrHQ6Ei1AN4fEsrqxZc2niGqsBcBlHroVPWpnHrOMPK2VYJC10zaApayHmBmvodtKmcT4fGsOcEo8Qs4tluRs5X7J5OPQ1GwuPWSMZlUoWzWINlYrYj/DsT6UFnxl4ssrYYxrGXj2B7xRl8XdjkL9Od6icFktpO6HDnEJrJ/rSCNfEdcnyg5htXOGJicPA8I7ueONC4ubMgGosDZlseYvTkE2IlweRoo4mlLLJiGsWfKbaDc/hagj8NjRcVLJG592h1kIItkucxU77AbdaXHifeWMygADSOI6ZYxsAPzPmag4iHIRh0+WW2bKLeCLTY7XY7c7VZJIFBjh1Y2DG/iSM720+Y9f1oI/EoZCqNGAxz+IDryCnmRu3Ic6ijC9zIQWPiAZV2UAn79vFrf5dutXGBaSLNI0AlSIWyZtBf5VZRsTvl586ayyTtYkTTQKSotrl0LoOttCB5UETikisAVhTVbSBRoSNCDz21+lcXEQhTFLGFAQZJASGt010PrTkMZN2BDLpoHCst/I89KkwYWSzrnhdVJvE+UgE6iwJuP1oIqyrYOiscpIUZlC9bm1za9TIo4ppYJ5DDGpbKH0YXv4kYaDXSx6173DIiyGKMXv/qX1XnqASB9an8IwCTYiKSIRHJpNFItmsflkAGjEEbgc6CZKt+OqGygDDHf1FaBDGptmsbbUC4uMHj0V/wDdTr18QrQImAvfrYGgdnG1Zl7YwAmD6+9L/KtJaA3JvWbe2E2TBX295X+W9BH7cwF8RlYtkTLa21m+m9x9bCo08CqiCcuthZYFbxajeQ8mO+UairnthxBIcRdkKuUuswBckLyVBoGBPzHrQhxKd42HwyZmXMVOrIDrbyY7ljQNvjI4yhk4fA0d9FDN3p12Aubny51bYriGHkVGw8bYbQlDe1wdPFYXsLdaoOH4tb5vlYaLKbWzHfINyfOiPhcbx4buoshkRmuzlc3i8WVSdFtuSb2vQR8VxOcKpYM6Rqe7YeJhnXKxI3IGh2qLwudpERRldR3imw1VxaQXPXQkeppniOHfSSSVM+lgkhL+dmU1K8KIksmITvLjOUBUAbASXFn0JGcWIoLbEKZme9y2W4A1Z0A1B6ugII6gmhTAI2Es7kEI+m9jcXFh91kuPoRyp7v2XEJGcysdbg6WVDYqw3BFtRVvHw4BAjE2CXAc+Jb2LKeuQkMP3WNB7tOyqrGNwco8Dbgo1gUJ5Mt7ZeYIPKlcDxHzZ33kZIyRdUGY3O2pF9AOe9QcPIwgl8K5xdTf7VvDbXc/KRzpTOyYcktcliBcEW8RVBbe5Y6dbUEUJnmeUZu7zd3hwD43Nyq3FtbkFj9amwpCqnJOC+YhiN/D8xHkCcq+dzyrrYNljRxmVl+HGDqFvo7W3v8AZH1pnjOItNh1gi8RijsijxNvsORvvQL4ziwqKgbuo80kmnNrhEB5nZtepqFwKWbDl5kjILaKzDUAi5ax102vblV2uEScALLhlkiRkSSQgjPuQi31ObdzoOVMYXCMvjjlysB8RO81JPmT4vpyoGsJxaKSQviE95QICxUC+v2rhbWArsDLLmaKLD4VGBMCyAZ5B94s2h62FWWEjtEqSAgOrWkS1kvp4iNCh57WquxGNRYZcJiUHdqS0D2PwX5xnoL7Ha1qBh4VKMjL3NvmubR3JAAPNSTsQbdRSOAd7BjcJq7DOY5GYAZcw+Vrcza9+dVcbtLH3LyFl2RzqjA7BiPlOm/I1d8A4wgkigeF5GuFb/xIyp0u1/GvPqPrQEuKYf2/DqAPdjpy3/Kj8MGvrzrOeJSqOPwldvd229aPocRe/Qn86C0nbTSsw9st+6wgsf70taVMNgbnrWe+1xrJg/CLHFL822tA/wBsOAl5FnVh4bGTO3hVUFwABqbncc7CgrBNPNMfeIyiSL3i2UqjNoLux1IA1Iv5Ub9sMPMCT3kccRFrFwhvzLFt/ICgXEYnEkGF8Q+QMDndb5FbQC41N7a22uKBzi2IggcNA4aXYMU8KsPuoRci31p2fEFo47QxozXYuiElzsxKE3ABqc3xAjJGkKYaO8mYhlXNZla97sSBtvUFsVGwFhkCLZWYXlk1zG/IXJvYCgm8PxrOqvIhPhKK8cWSxBscqna/M3rz4GHIRGyyHNpHdgwJvcsp2XfW9qrU45iIiCXPdqp8FrsfLKPlI/GmcJjZVlD3Z0O6lQrqbbqdbHyOhoH/AHVVVFayOM6xszAxpm0y3B+Q8r7G1W0OZ2UW+MQylb31VQbEdSuZai4hkxTRp8JTIHVjlsJbC48lYWII+tMSYeKJi4mkWSGE3zEBzcWVjyJGozDQ3FB3ieIOURLY3Au66EW2cnlmUi/pXZce0kkUeUAK8klyfnynKn0BJtTE9opPiHvGKkZ9BmS91b/+iD5iu4cPLKUjt3hRo47j5crHMzdAC17+QoJvFJnQxKNcwDamxdQdB6mxPnmqv45xdSBCrrBicuQlVzuoJv3YI238R+lS3jWSSG8+d4FeNZDYm+a1wi/MyAaDq1SOE4BY75vGEW4ZQBMdbC51Chjc330oIXBeARksGjKd2Ae8Z1EdvIjqdbb1auxAJjUyOtsuRCQba2YG5YfQVRY/FSTPkAaOIXAVVIK/j/Hc02uCxcUZMLjIuuhZW872Og/eIoLBMczkySxBxlYuqxMq5efhBv4em9M8MkXFj9qYd2LoHjUhtB4AynUi3W9e4LxNllLMjPoRJE+kgzCxII0On41b4Mxo6NIjSYeRGUlFJzgWsCANJgbC3rQD/GMJLhV7zD5JQSNVGeOXX5Sg+V1vtodTvVvwbgkuNk763cDQF0Nxnja5FiLqSNKpY0KxtZ5FTMGXK1zYk5RIwFg3luKKOyeMxQdRH4o2PxFd1LL1Omub+NA5jTfj8Og1wx/jWgR5bXAA1G3Ws+Zf8/RX0Huzan1rRYRca2uSD9KCRiA2unp/XWs89sJPdYMf/dR1o0+bWxrNPa7KQmCF98Un1oGPaVgyJWkeRWuB3cIBLZVFybche2vnTXZnsocRhs00mVSqspuCPFcsCDqBe2nWnu10M0czYiZlVBKFQtYkowHy+lvzp1sQ0cjRrIgWZixCnMJEbbKADlsAAR1NBD7X8KXDdxCjNI0r55Cw3WIeEWXTmTVTHH31iPCSSzHYZR8oB5DS/wBRV5xqGQDD58wbupbA62Ga4BJ10FRMHGw96Av8GGJvX7w/CgiY2IM+VBmZiAD522UDe+wqPPgFwZKqol8XxbEs8TW8tDbW63vXezvEkh4hGznKHVgrtrGHK2Ug7C231qwxXDQ0Jcxl2hGVsxKxmQnZrauzMb6aWtQQkJi+JAgMYGZVVroxU5rgnVG3Fj1tSpyJGuCrixeA9Y3HjQ+RFxbkQDUbiPBVXNNH3KpEgMoIKxFrHw5b6m/1qRwvACWJJ0MEZPiyGM2Usvy2Dddd9taDjSLLEY2jWR4rFG55SQDpe4vobU6MYYJJLIEeaVxpqBGhufQsx/KmXwPcygRd2ZFYtbuT81tY9G8QAv5DSmYpzIqOww/dZ2s2U2VW5t4r5bnQjpQOdmILSvYxg5GeaRr/AA1JJKr+8xLEnyFPYaWbETGWK0aXB8VhZBoga+ii12tvc+VKbgXgdT7vmykfKwbKNQCM/wA+xHWqTDySdzHi0EQQ+B41QsiuNfioTqSNQdPKgk8YwSyzfAXxBxeVmYCQ/dU3tY7ZjvT0CyAs651eM2yncW3uD+Y504kC4hVdlECvmUqp+GzAeJQT8jW8QB35VJDtJiUVdHOHTvCdiQpuSetrflQRhw8STLIoCEqclifC66lR1W4NvJqveE4R2JhchRMwcEG694gzA2BuMwve3Sqvg2F8eCZicrTPYj5dlBufMmpOBkvLCqnKQ1gy665Wta/PSgdxXZMYdC0zg2kBZI2PiQnwkodbLfbzvVFwjCS+9xmJckyWKAsAZFVsj6H5gFt51JMWIkmQO7FFGcAsRKrMMpJe2uU65ToAabwXCmJ7yBzMsLAKy6uGds1x+4edAUTkHj0YA/2Z7EeorRYE8jyrOpJV/t+Enf3Z7+txWiRS2F+dA4x3ves59rqnJgrKT+0r/X4Voji1qzz2u6JgmbZcSuYXte+1BE7Xxe9YpomuwQqqAjZnFwQOZ8+imqnhWJRH7jLYoSO9Ld2ysLjc6FT15bUYdsZBA8cqArJLdWkVczgKpYZV2v8AvHYUGS2eImy5WIB+0AxHiOc825pytQEfaMSS+6d4QLxv3kgOZABbOcw0+X8zVTheONBxGVxhXaKdVVbsBZVHMHS+2nnXoIpDgpzDZo2juchzJmUjbmCdQVNDHFMXISgYFcwe39etAccV7OQth2xWFZhERmeFvlUDRsoIurDp5VVcK4q8gXBwtm7xc8NwbZ4yDcHkDbUHYkVIgx7+4NEWEQmcq7EXKKY85I5Xa1h61Zeyng+SH3hha4IiU7hds1+rWH4UFB204RKscE7gqpzI8Z2jOhUm2mYjNqaf7LyhcKVVb5WK3KnQDUSMp5qLWO1jWmy4ZZAVkVXU/MCLg66aeVAONlMePxSqDujb6MGW2QDntt+lBF4IosLKZWcZTISSUBGbMDy7xiR+FqXxaMEZRACthaymwJ0ZQp9Q9t6iwYl8MWisMslsrX+blpffLpe9raEb0psc8/w0YAgZnkkW48BKksAfDe9+txQNSY4+4l8rGRFFnOhZrEKw01I2I5k1Wdh+CzH3kIoaJUAlhvdX6C/KQC5B87GiJZRGIkdM6FkjRMwIUXsTbcC9iOp1rRRhghJRVUsbm2lz1PnQZHNxP3Ph5EsOd8VLmiR1IyImVQ7DkdAQOtS+CYDEzrJqmGgU/HnvmZ7C5ysdLjnpa+lXHtJ4JJKonB/1alWA5Kdcx9D+VUOC43Jh+GMjIXRJImFxa6yEkox5m639CKCRxPjKe9YHCwRSCJDnAY2L7EGx1zEA6G29TMNpMXhjZ1iDyqAps1rrGL2+YFmDLuMtAnvjuySWJdmJv0zG5IPK1hRnw7j0jwSmJHVC5LlNdVjGYX+zmOt6CJ2o4hKZVgkxL53F2yrlQqRta19SLelc7NwNhZoxc973ojlAGhDA6W2sLKR5E1CiwcbYd5CMryEuGa7MFSxZQTsTmtrppV/2X4kMVio2ljJdAwjkAym628LqDZmCkHNyuaCXiIbdoIjcaYY6H1tp1rQ4ATe4Gmw/rlWfY+b/AD7HfQjCvb8RrWg4RtBboKB+VbVnHtiA7jCA/wC8pa+1aPiOY5Vm3tlA93wvliUoC3jXBY8UoRyVscwdTZl0toelr0CY+eEK0cOeYyGwkawjUKLZgoGpOgzc60XiWG7yKVFOVnQqG5C43rM+P8OiSXD4ZnzyENnWPwgKAAAB1NqCxPB3wkE4ksqyiJFMYNmP2nyjY23oZxvFMPMkzGFl7hmMSk6lJbBTpyzKSQNr1bRcbkyo4dy8KfNcsLr810sAb6IelG/CuzeHUJIIrOQWIY3t3guVN+Q5DlQD/ZiL39Zlmw7R4eZFK66Zl8JycxoAaMuD4AYeJIUJKILDNvb1p/CYNY1VEXKiiwH6U/fT5aBgA8/yoH48cvEtV1eEMCTYKVJGcDnYNqDyo+b0oG7X3/tHC62DwyXXfPlZdvME3tzoK6RN2MJzEGwNzYj7Po+l/IrbaukKLs0TA2uygkSD/h7akdd73p1WcuR3oKrfUMSXHJ//AE9fxPSlLObZ++BFiM1zZRylvvlt4b721oKx4gcXhgFUh50zEG4uinLYdANPzrTnkuNr2NZ1gob8RwoOwEjIL/KAACSNrsSD5VpQh030oGlUMrKRcOLG/Q73oC7dR4bDQJhUjOU3kcBWYWUZVDN1JIA9KPlhI23uPwrmLgR0dZVBRgQwI3HSgwmCeNEEusZUkNGNWZmO3S2UXom4PgzNgzFhg5V5XLWFgcyeEMfui5/AUfS8DwpJLRKVyBbZdLDUHTnWbcU4pO7xsWljzKMixgIRckBY1+VwRbxNtrQe4RxWDI2ExBlUi/xYraKbK6sDut1B9KO+Bdn4cOxkRhJJJb4gAAy20CqNALc+dAPDeHIuJw93WITxjP3gDBpGB0I6HLyNaN2a4e8GGWKQKWUsPCbgC/htfy5UArjXv2hi2/u5tyH41ooXcanb9eVZvxBf9IItL2gN/wD4rQsLaxynTnrQWE/rWb+2Ij3bDeeJStInU6aVm3tiDDDYa4/2hNPrQH4jF99PWs0xnZqYtNiGJVoWZ1Y2Oc5rgj921vrWjNJbl0rmIwYkR42ByuCpt0PSgzLCcZZpO8eKEyXN2VBkDX1LKTdfMb1bcU7QNLNlLssJHhy6X6k2N7nkDYCrDh/AJoWnYpHKWjIViNXdflJHI20PU0DcB4GZcRleNmkup2Kkbg57aaC5saA77NcUWPN3k7lWIEYbUD/97bn8KMVU3/lyrIO7xcJlXuGlWNhewuVW+6p5gedWUHbCV0WBFxLs/wAzd0VdV+7mtYE9eQoNFkxAvlLJmvbLmF7+l6E+2YK4vBNb5u9VW+7opB/rnVBwDEYYYhZsQChW5jXK5sx0LM3PTYVI7X9popJ8OsJDiJiZMxyqQ4y5bkc7a9KCS0aqSEhIBVjYE6f8PXm+tufzW3pUFr5TCpGQXHiyldxEAfLW2+XSqNO0pCHMmfYuRILnMbLyvmWw15AedQp+PyLGwvmkAYtJnNu8W3iUZdSb6ehFAUcJLtxKPw+FIJLNfTVl0t1XYnpajR8VEtg0qA8rsAfwves37PcRVMaGdURcpjLLIW1sHBIt8uja9TrVp2hXBP8AtSOpaRcrqykFwNsuYaMvTmKA5wp00O+2tV+N7S4dGKd5cj5souF9TyrN8P2p7qMxK8gjIzowRjqD8oJBK5hy5Haq7imNnxELgYUhWayztGQzC1yrAWuSdL2oL3F9sZ4pr+8pOjAvH3a3RlB+WwGhtz51V47ikSSd9JGsit4hEqkJvoSb+Ei9vxqJj+z8kWVHjOYICouRpoSRYatfS1FeO4TPLHhAmFTO2Z5fCFAIFkzA6i9ybUFDisLJixJje6LQv8OFY9ShXRTlGtr6X871qODhkEaKx8QAvfrYUjs/wn3aJYs1yLliNiW1NhyF6looJIBOh/rXnQZ/OW/t6FSdRh238yOf0o3weHZSwJNiSfrQVxSMf5QQ63Hu56aeVHsKnW/I7UFxN/RrNPbS/wCyQbkjEJ+VaTIfOs09tJHucJv4veE2oNAJ+U+X6UpBcm16rOLY5gYoY2+LKDlPMKqjMdeeoH1oK4bgsU2JgjmE2GclnWQOr5svzqfEdCCNxvQaQEFtaSpFyQAPM6X6a05EMq2NyFG53Nv51nfaHiKu0ayxyyyuO87qO9oodhcAgF2260GhKSNbfhXO9IIAFqEOFwLhDIIWnkaIA5HbMoz/ACxBjsQdSTrXsVx6SNcyu0hZxe6DKq7OUtqwBsPWgLCB90fhTYw0Z1ZEzf4R/G1V69oYkVh45ChCkhfmc6ZV6kc7U3xXFs5SGNWWSUEudjEmlyf3jewoJ0SxhmuEHME5bHyB8qkQwIbkqmXzAsKC8dg5IsQxKxPgwqjKwzSZQpGVLG+Ynnaq7FcFdMDho5ZZRiC6sFL6IivnbMBuFTcmgP2w6XvkX1sL0/Jhka3hB9QLVQYntXHaJljmbvXsihPEwAvnsdk1GtMJ2mJlZma0GfJCird5TfKWJ5KG0HWgJhhx0UC9gMo5bV1kubadQKqo+0kLSSIua0QLSP8AYUKbEE9QQRUTBIZxM5fJJMmWME2aND8psdi25oL4kMwtlJB1OmlPJYi+/Qg0AYDgU0syKMRmWKNlkmVbK7sRlWwsHy2Pi86sey/FkhghhteS7hlBuAEYhpCSbBL60BOR4tvrXI4wNRqCT60PP2kaaNe5UxNIfBI9svdrcvJa/wAthz6ionD+0whADd9OZgGjFlzKGOUX1+0dQOgoKzi8N+P4e4ufdybef860SMbm/pQBxYn/AChw+oH7ObfpWixRWuedA+6i9Zt7Z4r4SHS1sRH+daYy2vQ32w7MRY+HuZGZAGDgodbj1oGu0HBZJngngmWKeC4UmzIyOBmVhfnlFcw/Dp0fv3dZpgpBFgBbcLGL2FzuTQ5/2Uwg/wB8xR/9S1Op7Kobn9qxduQ700FnFxXFw4ru8SplhlTNGYk0jkG6Eg7G4sT51M4BwpopJsTMQZ5yOnw0W+VB6XJPnQ/F7K4gT+2YvXb4m3610eyiHni8X/1D+dAXLw9O8ziyi5dlG7PawYm/IUiLgsYkDgIEUWRBbrcltdddbUIt7K4AP73jD5d5Sh7KYP8Ae8X/ANU0BfNhIUGcRBmQmRQu+c8xruaZ4Pw9gHeVvjTavrbKLaIPIfxoYHsqhv8A3vGf9U0tfZXANfe8YD/+Wgsm7GovcmGZ45I2Bzs2cleanNod/pV1HwmFQ1znZxlZnYEkcx0A8hQifZXABri8Wdt5TXX9lOGsb4jF6cu9NAVe7xRlbKgKjKlreFeYGu1NY/g8RjyQ91GyD4bEAhNb6AmhZ/ZXhVNu/wAUSf8AimvR+yrDHefFf9U0FnHwYd53ZKlTZ8TIoCo+X5EGutySWqy7R8LjnifL3Zmy+ElgNOlwdNBz2ocb2U4W2k2K2NvimvReyTC85cTtr8Wguf7SkYCOGIQnLYNIyCNT1sD4jUnhvC8LFCqXidlUqzsy5mzG7XN+Z1tQ7/2TYHm+INr/APemu/8AZHgbfNiPM94aAkMWFBAK4cAL3a3YaRndRrtTcuB4fnzOMMDawOcXFhYc9LAmh0+yTAHnP/1TTMvsdwBIN5rc7vQNYmSJuPYZYirJHhmsVIPPma0+O+um9BXZ32fYLBSiaASd5Yi7NcAHfTrRtENb0Dzio8trWqQ41pspQRpEv5V1RqPrzp3L6U2yCgUigab15t65ax2rzjXrQIdBvYkUtlJF9q6iiw1pRItagakXXQ70tE21valBb67fyrrOLUEd9/PzrpYnYA9etLkItqQemmtdFuvLagblS/8AGvCw/ClA/hXhYfhQJVQSbUuwuPS1JKnXUV6M3G2vSg5oTpaulri1Ikb922o+tLK3oGVG29O03EbnqQKeB/KgQWHT9Kcj10NMPcWHrenhptztrQSpAb6U216ekNMFbUHD/GkKn40tVrrbXtQJda9FEBb+F704deRpQWgQo00rnd+leKa/ypYXSx9KD1tPOkzDWnHGm1cMd6BhVPIC9dlj3IXxW0paLXQulA0v0rp03tTjJfWuBfLWgZQ6nbakCQheVOgEMBbS29KaMbEaUCdT+Vcsdxb0pxIxy+lLy0EYLc3tXCo5f/NSWXp1pDigjldr0sqCQLi/LpThA50pE8hagkPvTZr1eoPKtKIr1eoPBacy16vUHMut68BXq9Qey10LXq9QcCV4pevV6g4Frhj3rleoPd3514rXq9QdC13JXq9QIKb13Lccq9XqDzR11RXK9Qf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 descr="크라바트 이미지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1000108"/>
            <a:ext cx="2611959" cy="2053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43570" y="3071810"/>
            <a:ext cx="18774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파도소리" pitchFamily="18" charset="-127"/>
                <a:ea typeface="a파도소리" pitchFamily="18" charset="-127"/>
              </a:rPr>
              <a:t>발표</a:t>
            </a:r>
            <a:endParaRPr lang="ko-KR" altLang="en-US" sz="6600" dirty="0">
              <a:solidFill>
                <a:schemeClr val="tx1">
                  <a:lumMod val="85000"/>
                  <a:lumOff val="15000"/>
                </a:schemeClr>
              </a:solidFill>
              <a:latin typeface="a파도소리" pitchFamily="18" charset="-127"/>
              <a:ea typeface="a파도소리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5529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1142976" y="571480"/>
            <a:ext cx="70723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Unweit von ihm schreit ein Käuzchen, dann streicht eine Eule vorbei;</a:t>
            </a:r>
          </a:p>
          <a:p>
            <a:pPr algn="ctr"/>
            <a:endParaRPr lang="de-DE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de-DE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번역본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가까운 곳에서 올빼미가 울고 부엉이 한 마리가 스쳐 </a:t>
            </a:r>
            <a:endParaRPr lang="en-US" altLang="ko-KR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지나간다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조별해석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크라바트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가까이에서 올빼미가 울고 부엉이 한 마리가 스쳐 지나간다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wenig später entdeckt er im Sternenlicht einen </a:t>
            </a:r>
          </a:p>
          <a:p>
            <a:pPr algn="ctr" fontAlgn="base"/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alten Uhu:</a:t>
            </a:r>
          </a:p>
          <a:p>
            <a:pPr algn="ctr" fontAlgn="base"/>
            <a:endParaRPr lang="de-DE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de-DE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번역본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얼마 후에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크라바트는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별빛 아래에서 늙은 수리부엉이 </a:t>
            </a:r>
            <a:endParaRPr lang="en-US" altLang="ko-KR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한 마리를 본다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 </a:t>
            </a:r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조별해석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잠시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후에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크라바트는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b="1" u="sng" dirty="0" err="1" smtClean="0">
                <a:latin typeface="a흑진주M" pitchFamily="18" charset="-127"/>
                <a:ea typeface="a흑진주M" pitchFamily="18" charset="-127"/>
              </a:rPr>
              <a:t>별빛</a:t>
            </a:r>
            <a:r>
              <a:rPr lang="en-US" sz="2000" b="1" u="sng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b="1" u="sng" dirty="0" err="1" smtClean="0">
                <a:latin typeface="a흑진주M" pitchFamily="18" charset="-127"/>
                <a:ea typeface="a흑진주M" pitchFamily="18" charset="-127"/>
              </a:rPr>
              <a:t>아래</a:t>
            </a:r>
            <a:r>
              <a:rPr lang="en-US" sz="2000" b="1" u="sng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b="1" u="sng" dirty="0" err="1" smtClean="0">
                <a:latin typeface="a흑진주M" pitchFamily="18" charset="-127"/>
                <a:ea typeface="a흑진주M" pitchFamily="18" charset="-127"/>
              </a:rPr>
              <a:t>있는</a:t>
            </a:r>
            <a:r>
              <a:rPr lang="en-US" sz="2000" b="1" u="sng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수리부엉이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</a:p>
          <a:p>
            <a:pPr algn="ctr" fontAlgn="base"/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한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마리를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b="1" u="sng" dirty="0" err="1" smtClean="0">
                <a:latin typeface="a흑진주M" pitchFamily="18" charset="-127"/>
                <a:ea typeface="a흑진주M" pitchFamily="18" charset="-127"/>
              </a:rPr>
              <a:t>발견한다</a:t>
            </a:r>
            <a:r>
              <a:rPr lang="en-US" sz="2000" b="1" u="sng" dirty="0" smtClean="0">
                <a:latin typeface="a흑진주M" pitchFamily="18" charset="-127"/>
                <a:ea typeface="a흑진주M" pitchFamily="18" charset="-127"/>
              </a:rPr>
              <a:t>. </a:t>
            </a:r>
            <a:endParaRPr lang="ko-KR" altLang="en-US" sz="2000" b="1" u="sng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endParaRPr lang="ko-KR" altLang="en-US" sz="2000" dirty="0">
              <a:latin typeface="a흑진주M" pitchFamily="18" charset="-127"/>
              <a:ea typeface="a흑진주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83568" y="0"/>
            <a:ext cx="72008" cy="587727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5536" y="0"/>
            <a:ext cx="0" cy="6093296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0"/>
            <a:ext cx="0" cy="6309320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951660" y="-12111"/>
            <a:ext cx="12828" cy="624942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74846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8842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65514" y="5877272"/>
            <a:ext cx="8478486" cy="638538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6093296"/>
            <a:ext cx="8748464" cy="446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79512" y="6309320"/>
            <a:ext cx="8964488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375596" y="6165304"/>
            <a:ext cx="768404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8735632" y="6165304"/>
            <a:ext cx="408368" cy="26045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951660" y="6237312"/>
            <a:ext cx="192340" cy="10801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86578" y="928670"/>
            <a:ext cx="1672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a흑진주M" pitchFamily="18" charset="-127"/>
                <a:ea typeface="a흑진주M" pitchFamily="18" charset="-127"/>
              </a:rPr>
              <a:t>쓰다듬다</a:t>
            </a:r>
            <a:r>
              <a:rPr lang="en-US" altLang="ko-KR" sz="1600" dirty="0" smtClean="0">
                <a:solidFill>
                  <a:srgbClr val="FF0000"/>
                </a:solidFill>
                <a:latin typeface="a흑진주M" pitchFamily="18" charset="-127"/>
                <a:ea typeface="a흑진주M" pitchFamily="18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a흑진주M" pitchFamily="18" charset="-127"/>
                <a:ea typeface="a흑진주M" pitchFamily="18" charset="-127"/>
              </a:rPr>
              <a:t>문지르다</a:t>
            </a:r>
            <a:endParaRPr lang="ko-KR" altLang="en-US" sz="1600" dirty="0">
              <a:solidFill>
                <a:srgbClr val="FF0000"/>
              </a:solidFill>
              <a:latin typeface="a흑진주M" pitchFamily="18" charset="-127"/>
              <a:ea typeface="a흑진주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7604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1142976" y="428604"/>
            <a:ext cx="707236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zum Greifen nahe sitzt er auf einem Ast und </a:t>
            </a:r>
          </a:p>
          <a:p>
            <a:pPr algn="ctr" fontAlgn="base"/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beobachtet ihn 一 mit dem rechten Auge, das linke fehlt ihm.</a:t>
            </a:r>
          </a:p>
          <a:p>
            <a:pPr algn="ctr"/>
            <a:endParaRPr lang="de-DE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de-DE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번역본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손을 뻗으면 닿을 만큼 가까운 가지 위에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앉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있는 수리부엉이는 오른쪽 눈으로 소년을 바라본다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왼쪽 눈은 없다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조별해석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부엉이는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손을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뻗으면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닿을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거리의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나뭇가지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위에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앉아서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크라바트를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관찰한다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. </a:t>
            </a:r>
            <a:r>
              <a:rPr lang="en-US" sz="2000" b="1" u="sng" dirty="0" err="1" smtClean="0">
                <a:latin typeface="a흑진주M" pitchFamily="18" charset="-127"/>
                <a:ea typeface="a흑진주M" pitchFamily="18" charset="-127"/>
              </a:rPr>
              <a:t>오른쪽</a:t>
            </a:r>
            <a:r>
              <a:rPr lang="en-US" sz="2000" b="1" u="sng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b="1" u="sng" dirty="0" err="1" smtClean="0">
                <a:latin typeface="a흑진주M" pitchFamily="18" charset="-127"/>
                <a:ea typeface="a흑진주M" pitchFamily="18" charset="-127"/>
              </a:rPr>
              <a:t>눈으로만</a:t>
            </a:r>
            <a:r>
              <a:rPr lang="en-US" sz="2000" b="1" u="sng" dirty="0" smtClean="0">
                <a:latin typeface="a흑진주M" pitchFamily="18" charset="-127"/>
                <a:ea typeface="a흑진주M" pitchFamily="18" charset="-127"/>
              </a:rPr>
              <a:t>, </a:t>
            </a:r>
            <a:r>
              <a:rPr lang="en-US" sz="2000" b="1" u="sng" dirty="0" err="1" smtClean="0">
                <a:latin typeface="a흑진주M" pitchFamily="18" charset="-127"/>
                <a:ea typeface="a흑진주M" pitchFamily="18" charset="-127"/>
              </a:rPr>
              <a:t>이번에도</a:t>
            </a:r>
            <a:r>
              <a:rPr lang="en-US" sz="2000" b="1" u="sng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b="1" u="sng" dirty="0" err="1" smtClean="0">
                <a:latin typeface="a흑진주M" pitchFamily="18" charset="-127"/>
                <a:ea typeface="a흑진주M" pitchFamily="18" charset="-127"/>
              </a:rPr>
              <a:t>왼쪽</a:t>
            </a:r>
            <a:r>
              <a:rPr lang="en-US" sz="2000" b="1" u="sng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b="1" u="sng" dirty="0" err="1" smtClean="0">
                <a:latin typeface="a흑진주M" pitchFamily="18" charset="-127"/>
                <a:ea typeface="a흑진주M" pitchFamily="18" charset="-127"/>
              </a:rPr>
              <a:t>눈은</a:t>
            </a:r>
            <a:r>
              <a:rPr lang="en-US" sz="2000" b="1" u="sng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b="1" u="sng" dirty="0" err="1" smtClean="0">
                <a:latin typeface="a흑진주M" pitchFamily="18" charset="-127"/>
                <a:ea typeface="a흑진주M" pitchFamily="18" charset="-127"/>
              </a:rPr>
              <a:t>없다</a:t>
            </a:r>
            <a:r>
              <a:rPr lang="en-US" sz="2000" b="1" u="sng" dirty="0" smtClean="0">
                <a:latin typeface="a흑진주M" pitchFamily="18" charset="-127"/>
                <a:ea typeface="a흑진주M" pitchFamily="18" charset="-127"/>
              </a:rPr>
              <a:t>.</a:t>
            </a:r>
          </a:p>
          <a:p>
            <a:pPr algn="ctr" fontAlgn="base"/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Krabat läuft weiter, er fällt über Wurzeln, er </a:t>
            </a:r>
          </a:p>
          <a:p>
            <a:pPr algn="ctr" fontAlgn="base"/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stolpert in einen Wassergraben.</a:t>
            </a:r>
          </a:p>
          <a:p>
            <a:pPr algn="ctr"/>
            <a:endParaRPr lang="de-DE" sz="2000" b="1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de-DE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번역본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크라바트는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계속해서 달렸다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나무뿌리에 걸려 넘어지고 물 웅덩이에 빠져 허우적거린다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 </a:t>
            </a:r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조별해석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크라바트는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계속해서 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달린다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나무뿌리에 걸려 넘어지고 물웅덩이에 빠져 비틀거린다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endParaRPr 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endParaRPr lang="ko-KR" altLang="en-US" sz="2000" dirty="0">
              <a:latin typeface="a흑진주M" pitchFamily="18" charset="-127"/>
              <a:ea typeface="a흑진주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83568" y="0"/>
            <a:ext cx="72008" cy="587727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5536" y="0"/>
            <a:ext cx="0" cy="6093296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0"/>
            <a:ext cx="0" cy="6309320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951660" y="-12111"/>
            <a:ext cx="12828" cy="624942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74846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8842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65514" y="5877272"/>
            <a:ext cx="8478486" cy="638538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6093296"/>
            <a:ext cx="8748464" cy="446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79512" y="6309320"/>
            <a:ext cx="8964488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375596" y="6165304"/>
            <a:ext cx="768404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8735632" y="6165304"/>
            <a:ext cx="408368" cy="26045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951660" y="6237312"/>
            <a:ext cx="192340" cy="10801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57356" y="214290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a흑진주M" pitchFamily="18" charset="-127"/>
                <a:ea typeface="a흑진주M" pitchFamily="18" charset="-127"/>
              </a:rPr>
              <a:t>바로 가까이에 있다</a:t>
            </a:r>
            <a:endParaRPr lang="ko-KR" altLang="en-US" sz="1600" dirty="0">
              <a:solidFill>
                <a:srgbClr val="FF0000"/>
              </a:solidFill>
              <a:latin typeface="a흑진주M" pitchFamily="18" charset="-127"/>
              <a:ea typeface="a흑진주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571604" y="785794"/>
            <a:ext cx="24288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00298" y="3786190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a흑진주M" pitchFamily="18" charset="-127"/>
                <a:ea typeface="a흑진주M" pitchFamily="18" charset="-127"/>
              </a:rPr>
              <a:t>비틀거리다</a:t>
            </a:r>
            <a:endParaRPr lang="ko-KR" altLang="en-US" sz="1600" dirty="0">
              <a:solidFill>
                <a:srgbClr val="FF0000"/>
              </a:solidFill>
              <a:latin typeface="a흑진주M" pitchFamily="18" charset="-127"/>
              <a:ea typeface="a흑진주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7604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1142976" y="1000108"/>
            <a:ext cx="707236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en-US" sz="2400" dirty="0" smtClean="0">
                <a:latin typeface="a흑진주M" pitchFamily="18" charset="-127"/>
                <a:ea typeface="a흑진주M" pitchFamily="18" charset="-127"/>
              </a:rPr>
              <a:t>Es </a:t>
            </a:r>
            <a:r>
              <a:rPr lang="en-US" sz="2400" dirty="0" err="1" smtClean="0">
                <a:latin typeface="a흑진주M" pitchFamily="18" charset="-127"/>
                <a:ea typeface="a흑진주M" pitchFamily="18" charset="-127"/>
              </a:rPr>
              <a:t>wundert</a:t>
            </a:r>
            <a:r>
              <a:rPr lang="en-US" sz="24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400" dirty="0" err="1" smtClean="0">
                <a:latin typeface="a흑진주M" pitchFamily="18" charset="-127"/>
                <a:ea typeface="a흑진주M" pitchFamily="18" charset="-127"/>
              </a:rPr>
              <a:t>ihn</a:t>
            </a:r>
            <a:r>
              <a:rPr lang="en-US" sz="24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400" dirty="0" err="1" smtClean="0">
                <a:latin typeface="a흑진주M" pitchFamily="18" charset="-127"/>
                <a:ea typeface="a흑진주M" pitchFamily="18" charset="-127"/>
              </a:rPr>
              <a:t>kaum</a:t>
            </a:r>
            <a:r>
              <a:rPr lang="en-US" sz="24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400" dirty="0" err="1" smtClean="0">
                <a:latin typeface="a흑진주M" pitchFamily="18" charset="-127"/>
                <a:ea typeface="a흑진주M" pitchFamily="18" charset="-127"/>
              </a:rPr>
              <a:t>noch</a:t>
            </a:r>
            <a:r>
              <a:rPr lang="en-US" sz="2400" dirty="0" smtClean="0">
                <a:latin typeface="a흑진주M" pitchFamily="18" charset="-127"/>
                <a:ea typeface="a흑진주M" pitchFamily="18" charset="-127"/>
              </a:rPr>
              <a:t>, </a:t>
            </a:r>
            <a:r>
              <a:rPr lang="en-US" sz="2400" dirty="0" err="1" smtClean="0">
                <a:latin typeface="a흑진주M" pitchFamily="18" charset="-127"/>
                <a:ea typeface="a흑진주M" pitchFamily="18" charset="-127"/>
              </a:rPr>
              <a:t>dass</a:t>
            </a:r>
            <a:r>
              <a:rPr lang="en-US" sz="24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400" dirty="0" err="1" smtClean="0">
                <a:latin typeface="a흑진주M" pitchFamily="18" charset="-127"/>
                <a:ea typeface="a흑진주M" pitchFamily="18" charset="-127"/>
              </a:rPr>
              <a:t>er</a:t>
            </a:r>
            <a:r>
              <a:rPr lang="en-US" sz="24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400" dirty="0" err="1" smtClean="0">
                <a:latin typeface="a흑진주M" pitchFamily="18" charset="-127"/>
                <a:ea typeface="a흑진주M" pitchFamily="18" charset="-127"/>
              </a:rPr>
              <a:t>bei</a:t>
            </a:r>
            <a:r>
              <a:rPr lang="en-US" sz="2400" dirty="0" smtClean="0">
                <a:latin typeface="a흑진주M" pitchFamily="18" charset="-127"/>
                <a:ea typeface="a흑진주M" pitchFamily="18" charset="-127"/>
              </a:rPr>
              <a:t> </a:t>
            </a:r>
          </a:p>
          <a:p>
            <a:pPr algn="ctr" fontAlgn="base"/>
            <a:r>
              <a:rPr lang="en-US" sz="2400" dirty="0" err="1" smtClean="0">
                <a:latin typeface="a흑진주M" pitchFamily="18" charset="-127"/>
                <a:ea typeface="a흑진주M" pitchFamily="18" charset="-127"/>
              </a:rPr>
              <a:t>Tagesanbruch</a:t>
            </a:r>
            <a:r>
              <a:rPr lang="en-US" sz="24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400" dirty="0" err="1" smtClean="0">
                <a:latin typeface="a흑진주M" pitchFamily="18" charset="-127"/>
                <a:ea typeface="a흑진주M" pitchFamily="18" charset="-127"/>
              </a:rPr>
              <a:t>zum</a:t>
            </a:r>
            <a:r>
              <a:rPr lang="en-US" sz="24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400" dirty="0" err="1" smtClean="0">
                <a:latin typeface="a흑진주M" pitchFamily="18" charset="-127"/>
                <a:ea typeface="a흑진주M" pitchFamily="18" charset="-127"/>
              </a:rPr>
              <a:t>dritten</a:t>
            </a:r>
            <a:r>
              <a:rPr lang="en-US" sz="2400" dirty="0" smtClean="0">
                <a:latin typeface="a흑진주M" pitchFamily="18" charset="-127"/>
                <a:ea typeface="a흑진주M" pitchFamily="18" charset="-127"/>
              </a:rPr>
              <a:t> Mal </a:t>
            </a:r>
            <a:r>
              <a:rPr lang="en-US" sz="2400" dirty="0" err="1" smtClean="0">
                <a:latin typeface="a흑진주M" pitchFamily="18" charset="-127"/>
                <a:ea typeface="a흑진주M" pitchFamily="18" charset="-127"/>
              </a:rPr>
              <a:t>vor</a:t>
            </a:r>
            <a:r>
              <a:rPr lang="en-US" sz="24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400" dirty="0" err="1" smtClean="0">
                <a:latin typeface="a흑진주M" pitchFamily="18" charset="-127"/>
                <a:ea typeface="a흑진주M" pitchFamily="18" charset="-127"/>
              </a:rPr>
              <a:t>der</a:t>
            </a:r>
            <a:r>
              <a:rPr lang="en-US" sz="2400" dirty="0" smtClean="0">
                <a:latin typeface="a흑진주M" pitchFamily="18" charset="-127"/>
                <a:ea typeface="a흑진주M" pitchFamily="18" charset="-127"/>
              </a:rPr>
              <a:t> </a:t>
            </a:r>
          </a:p>
          <a:p>
            <a:pPr algn="ctr" fontAlgn="base"/>
            <a:r>
              <a:rPr lang="en-US" sz="2400" dirty="0" err="1" smtClean="0">
                <a:latin typeface="a흑진주M" pitchFamily="18" charset="-127"/>
                <a:ea typeface="a흑진주M" pitchFamily="18" charset="-127"/>
              </a:rPr>
              <a:t>Mühle</a:t>
            </a:r>
            <a:r>
              <a:rPr lang="en-US" sz="24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400" dirty="0" err="1" smtClean="0">
                <a:latin typeface="a흑진주M" pitchFamily="18" charset="-127"/>
                <a:ea typeface="a흑진주M" pitchFamily="18" charset="-127"/>
              </a:rPr>
              <a:t>steht</a:t>
            </a:r>
            <a:r>
              <a:rPr lang="en-US" sz="2400" dirty="0" smtClean="0">
                <a:latin typeface="a흑진주M" pitchFamily="18" charset="-127"/>
                <a:ea typeface="a흑진주M" pitchFamily="18" charset="-127"/>
              </a:rPr>
              <a:t>.</a:t>
            </a:r>
          </a:p>
          <a:p>
            <a:pPr algn="ctr"/>
            <a:endParaRPr lang="de-DE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de-DE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번역본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동이 틀 무렵 세 번째로 방앗간 앞에 서 있었을 때 소년은 별로 놀라지도 않는다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조별해석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동이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틀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무렵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세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번째로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방앗간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앞에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섰을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때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크라바트는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b="1" u="sng" dirty="0" smtClean="0">
                <a:latin typeface="a흑진주M" pitchFamily="18" charset="-127"/>
                <a:ea typeface="a흑진주M" pitchFamily="18" charset="-127"/>
              </a:rPr>
              <a:t>더 </a:t>
            </a:r>
            <a:r>
              <a:rPr lang="en-US" sz="2000" b="1" u="sng" dirty="0" err="1" smtClean="0">
                <a:latin typeface="a흑진주M" pitchFamily="18" charset="-127"/>
                <a:ea typeface="a흑진주M" pitchFamily="18" charset="-127"/>
              </a:rPr>
              <a:t>이상</a:t>
            </a:r>
            <a:r>
              <a:rPr lang="en-US" sz="2000" b="1" u="sng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놀라지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도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않는다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.</a:t>
            </a:r>
          </a:p>
          <a:p>
            <a:pPr algn="ctr" fontAlgn="base"/>
            <a:endParaRPr lang="ko-KR" altLang="en-US" sz="24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en-US" altLang="ko-KR" sz="2400" dirty="0" smtClean="0"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4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endParaRPr lang="ko-KR" altLang="en-US" sz="2400" dirty="0">
              <a:latin typeface="a흑진주M" pitchFamily="18" charset="-127"/>
              <a:ea typeface="a흑진주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83568" y="0"/>
            <a:ext cx="72008" cy="587727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5536" y="0"/>
            <a:ext cx="0" cy="6093296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0"/>
            <a:ext cx="0" cy="6309320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951660" y="-12111"/>
            <a:ext cx="12828" cy="624942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74846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8842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65514" y="5877272"/>
            <a:ext cx="8478486" cy="638538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6093296"/>
            <a:ext cx="8748464" cy="446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79512" y="6309320"/>
            <a:ext cx="8964488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375596" y="6165304"/>
            <a:ext cx="768404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8735632" y="6165304"/>
            <a:ext cx="408368" cy="26045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951660" y="6237312"/>
            <a:ext cx="192340" cy="10801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97604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857232"/>
            <a:ext cx="7072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293438"/>
                </a:solidFill>
                <a:latin typeface="a파도소리" pitchFamily="18" charset="-127"/>
                <a:ea typeface="a파도소리" pitchFamily="18" charset="-127"/>
              </a:rPr>
              <a:t>번역 주안점</a:t>
            </a:r>
            <a:endParaRPr lang="ko-KR" altLang="en-US" sz="4400" dirty="0">
              <a:solidFill>
                <a:srgbClr val="293438"/>
              </a:solidFill>
              <a:latin typeface="a파도소리" pitchFamily="18" charset="-127"/>
              <a:ea typeface="a파도소리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1857364"/>
            <a:ext cx="6480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altLang="ko-KR" sz="2800" dirty="0" smtClean="0">
                <a:solidFill>
                  <a:srgbClr val="293438"/>
                </a:solidFill>
                <a:latin typeface="a흑진주M" pitchFamily="18" charset="-127"/>
                <a:ea typeface="a흑진주M" pitchFamily="18" charset="-127"/>
              </a:rPr>
              <a:t>1. </a:t>
            </a:r>
            <a:r>
              <a:rPr lang="ko-KR" altLang="en-US" sz="2800" dirty="0" smtClean="0">
                <a:solidFill>
                  <a:srgbClr val="293438"/>
                </a:solidFill>
                <a:latin typeface="a흑진주M" pitchFamily="18" charset="-127"/>
                <a:ea typeface="a흑진주M" pitchFamily="18" charset="-127"/>
              </a:rPr>
              <a:t>원문에 충실하되 어색한 표현은 의미를 해치지 않는 선에서 수정</a:t>
            </a:r>
            <a:endParaRPr lang="en-US" altLang="ko-KR" sz="2800" dirty="0" smtClean="0">
              <a:solidFill>
                <a:srgbClr val="293438"/>
              </a:solidFill>
              <a:latin typeface="a흑진주M" pitchFamily="18" charset="-127"/>
              <a:ea typeface="a흑진주M" pitchFamily="18" charset="-127"/>
            </a:endParaRPr>
          </a:p>
          <a:p>
            <a:pPr marL="514350" indent="-514350" algn="ctr"/>
            <a:endParaRPr lang="en-US" altLang="ko-KR" sz="2800" dirty="0" smtClean="0">
              <a:solidFill>
                <a:srgbClr val="293438"/>
              </a:solidFill>
              <a:latin typeface="a흑진주M" pitchFamily="18" charset="-127"/>
              <a:ea typeface="a흑진주M" pitchFamily="18" charset="-127"/>
            </a:endParaRPr>
          </a:p>
          <a:p>
            <a:pPr algn="ctr"/>
            <a:r>
              <a:rPr lang="en-US" altLang="ko-KR" sz="2800" dirty="0" smtClean="0">
                <a:solidFill>
                  <a:srgbClr val="293438"/>
                </a:solidFill>
                <a:latin typeface="a흑진주M" pitchFamily="18" charset="-127"/>
                <a:ea typeface="a흑진주M" pitchFamily="18" charset="-127"/>
              </a:rPr>
              <a:t>2. </a:t>
            </a:r>
            <a:r>
              <a:rPr lang="ko-KR" altLang="en-US" sz="2800" dirty="0" smtClean="0">
                <a:solidFill>
                  <a:srgbClr val="293438"/>
                </a:solidFill>
                <a:latin typeface="a흑진주M" pitchFamily="18" charset="-127"/>
                <a:ea typeface="a흑진주M" pitchFamily="18" charset="-127"/>
              </a:rPr>
              <a:t>초등 고학년을 주 독자층으로 설정</a:t>
            </a:r>
            <a:endParaRPr lang="en-US" altLang="ko-KR" sz="2800" dirty="0" smtClean="0">
              <a:solidFill>
                <a:srgbClr val="293438"/>
              </a:solidFill>
              <a:latin typeface="a흑진주M" pitchFamily="18" charset="-127"/>
              <a:ea typeface="a흑진주M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293438"/>
                </a:solidFill>
                <a:latin typeface="a흑진주M" pitchFamily="18" charset="-127"/>
                <a:ea typeface="a흑진주M" pitchFamily="18" charset="-127"/>
              </a:rPr>
              <a:t>쉽고 대중적인 어휘 선택</a:t>
            </a:r>
            <a:endParaRPr lang="en-US" altLang="ko-KR" sz="2800" dirty="0" smtClean="0">
              <a:solidFill>
                <a:srgbClr val="293438"/>
              </a:solidFill>
              <a:latin typeface="a흑진주M" pitchFamily="18" charset="-127"/>
              <a:ea typeface="a흑진주M" pitchFamily="18" charset="-127"/>
            </a:endParaRPr>
          </a:p>
          <a:p>
            <a:pPr algn="ctr"/>
            <a:endParaRPr lang="en-US" altLang="ko-KR" sz="2800" dirty="0" smtClean="0">
              <a:solidFill>
                <a:srgbClr val="293438"/>
              </a:solidFill>
              <a:latin typeface="a흑진주M" pitchFamily="18" charset="-127"/>
              <a:ea typeface="a흑진주M" pitchFamily="18" charset="-127"/>
            </a:endParaRPr>
          </a:p>
          <a:p>
            <a:pPr algn="ctr"/>
            <a:r>
              <a:rPr lang="en-US" altLang="ko-KR" sz="2800" dirty="0" smtClean="0">
                <a:solidFill>
                  <a:srgbClr val="293438"/>
                </a:solidFill>
                <a:latin typeface="a흑진주M" pitchFamily="18" charset="-127"/>
                <a:ea typeface="a흑진주M" pitchFamily="18" charset="-127"/>
              </a:rPr>
              <a:t>3. </a:t>
            </a:r>
            <a:r>
              <a:rPr lang="ko-KR" altLang="en-US" sz="2800" dirty="0" smtClean="0">
                <a:solidFill>
                  <a:srgbClr val="293438"/>
                </a:solidFill>
                <a:latin typeface="a흑진주M" pitchFamily="18" charset="-127"/>
                <a:ea typeface="a흑진주M" pitchFamily="18" charset="-127"/>
              </a:rPr>
              <a:t>문장 구분에 있어 내용의 흐름 고려</a:t>
            </a:r>
            <a:endParaRPr lang="en-US" altLang="ko-KR" sz="2800" dirty="0" smtClean="0">
              <a:solidFill>
                <a:srgbClr val="293438"/>
              </a:solidFill>
              <a:latin typeface="a흑진주M" pitchFamily="18" charset="-127"/>
              <a:ea typeface="a흑진주M" pitchFamily="18" charset="-127"/>
            </a:endParaRPr>
          </a:p>
          <a:p>
            <a:pPr algn="ctr"/>
            <a:endParaRPr lang="en-US" altLang="ko-KR" sz="2800" dirty="0" smtClean="0">
              <a:solidFill>
                <a:srgbClr val="293438"/>
              </a:solidFill>
              <a:latin typeface="a흑진주M" pitchFamily="18" charset="-127"/>
              <a:ea typeface="a흑진주M" pitchFamily="18" charset="-127"/>
            </a:endParaRPr>
          </a:p>
          <a:p>
            <a:pPr algn="ctr"/>
            <a:endParaRPr lang="en-US" altLang="ko-KR" sz="2800" b="1" dirty="0" smtClean="0">
              <a:solidFill>
                <a:srgbClr val="293438"/>
              </a:solidFill>
              <a:latin typeface="a흑진주M" pitchFamily="18" charset="-127"/>
              <a:ea typeface="a흑진주M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83568" y="0"/>
            <a:ext cx="72008" cy="587727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95536" y="0"/>
            <a:ext cx="0" cy="6093296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9512" y="0"/>
            <a:ext cx="0" cy="6309320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951660" y="-12111"/>
            <a:ext cx="12828" cy="624942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74846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38842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65514" y="5877272"/>
            <a:ext cx="8478486" cy="638538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6093296"/>
            <a:ext cx="8748464" cy="446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9512" y="6309320"/>
            <a:ext cx="8964488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375596" y="6165304"/>
            <a:ext cx="768404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8735632" y="6165304"/>
            <a:ext cx="408368" cy="26045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951660" y="6237312"/>
            <a:ext cx="192340" cy="10801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04743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1285852" y="1571612"/>
            <a:ext cx="67687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a흑진주M" pitchFamily="18" charset="-127"/>
                <a:ea typeface="a흑진주M" pitchFamily="18" charset="-127"/>
              </a:rPr>
              <a:t>Krabat ist wütend, er kann sich </a:t>
            </a:r>
          </a:p>
          <a:p>
            <a:pPr algn="ctr"/>
            <a:r>
              <a:rPr lang="de-DE" sz="2800" dirty="0" smtClean="0">
                <a:latin typeface="a흑진주M" pitchFamily="18" charset="-127"/>
                <a:ea typeface="a흑진주M" pitchFamily="18" charset="-127"/>
              </a:rPr>
              <a:t>das Missgeschick nicht erklären.</a:t>
            </a:r>
          </a:p>
          <a:p>
            <a:pPr algn="ctr"/>
            <a:endParaRPr lang="de-DE" sz="2400" dirty="0" smtClean="0">
              <a:latin typeface="a흑진주M" pitchFamily="18" charset="-127"/>
              <a:ea typeface="a흑진주M" pitchFamily="18" charset="-127"/>
            </a:endParaRPr>
          </a:p>
          <a:p>
            <a:pPr algn="ctr"/>
            <a:r>
              <a:rPr lang="de-DE" altLang="ko-KR" sz="24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4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번역본</a:t>
            </a:r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</a:t>
            </a:r>
            <a:r>
              <a:rPr lang="ko-KR" altLang="en-US" sz="24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400" dirty="0" err="1" smtClean="0">
                <a:latin typeface="a흑진주M" pitchFamily="18" charset="-127"/>
                <a:ea typeface="a흑진주M" pitchFamily="18" charset="-127"/>
              </a:rPr>
              <a:t>크라바트는</a:t>
            </a:r>
            <a:r>
              <a:rPr lang="ko-KR" altLang="en-US" sz="2400" dirty="0" smtClean="0">
                <a:latin typeface="a흑진주M" pitchFamily="18" charset="-127"/>
                <a:ea typeface="a흑진주M" pitchFamily="18" charset="-127"/>
              </a:rPr>
              <a:t> 울화가 치민다</a:t>
            </a:r>
            <a:r>
              <a:rPr lang="en-US" altLang="ko-KR" sz="2400" dirty="0" smtClean="0">
                <a:latin typeface="a흑진주M" pitchFamily="18" charset="-127"/>
                <a:ea typeface="a흑진주M" pitchFamily="18" charset="-127"/>
              </a:rPr>
              <a:t>. </a:t>
            </a:r>
            <a:r>
              <a:rPr lang="ko-KR" altLang="en-US" sz="2400" dirty="0" smtClean="0">
                <a:latin typeface="a흑진주M" pitchFamily="18" charset="-127"/>
                <a:ea typeface="a흑진주M" pitchFamily="18" charset="-127"/>
              </a:rPr>
              <a:t>이런 불상사를 </a:t>
            </a:r>
            <a:endParaRPr lang="en-US" altLang="ko-KR" sz="2400" dirty="0" smtClean="0">
              <a:latin typeface="a흑진주M" pitchFamily="18" charset="-127"/>
              <a:ea typeface="a흑진주M" pitchFamily="18" charset="-127"/>
            </a:endParaRPr>
          </a:p>
          <a:p>
            <a:pPr algn="ctr"/>
            <a:r>
              <a:rPr lang="ko-KR" altLang="en-US" sz="2400" dirty="0" smtClean="0">
                <a:latin typeface="a흑진주M" pitchFamily="18" charset="-127"/>
                <a:ea typeface="a흑진주M" pitchFamily="18" charset="-127"/>
              </a:rPr>
              <a:t>어떻게 이해해야 좋을지 알 수가 없다</a:t>
            </a:r>
            <a:r>
              <a:rPr lang="en-US" altLang="ko-KR" sz="2400" dirty="0" smtClean="0">
                <a:latin typeface="a흑진주M" pitchFamily="18" charset="-127"/>
                <a:ea typeface="a흑진주M" pitchFamily="18" charset="-127"/>
              </a:rPr>
              <a:t>. </a:t>
            </a:r>
            <a:endParaRPr lang="de-DE" sz="2400" dirty="0" smtClean="0">
              <a:latin typeface="a흑진주M" pitchFamily="18" charset="-127"/>
              <a:ea typeface="a흑진주M" pitchFamily="18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4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조별해석</a:t>
            </a:r>
            <a:r>
              <a:rPr lang="en-US" altLang="ko-KR" sz="24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 </a:t>
            </a:r>
            <a:r>
              <a:rPr lang="ko-KR" altLang="en-US" sz="2400" dirty="0" err="1" smtClean="0">
                <a:latin typeface="a흑진주M" pitchFamily="18" charset="-127"/>
                <a:ea typeface="a흑진주M" pitchFamily="18" charset="-127"/>
              </a:rPr>
              <a:t>크라바트는</a:t>
            </a:r>
            <a:r>
              <a:rPr lang="ko-KR" altLang="en-US" sz="2400" dirty="0" smtClean="0">
                <a:latin typeface="a흑진주M" pitchFamily="18" charset="-127"/>
                <a:ea typeface="a흑진주M" pitchFamily="18" charset="-127"/>
              </a:rPr>
              <a:t> 울화가 치민다</a:t>
            </a:r>
            <a:r>
              <a:rPr lang="en-US" altLang="ko-KR" sz="2400" dirty="0" smtClean="0">
                <a:latin typeface="a흑진주M" pitchFamily="18" charset="-127"/>
                <a:ea typeface="a흑진주M" pitchFamily="18" charset="-127"/>
              </a:rPr>
              <a:t>. </a:t>
            </a:r>
            <a:r>
              <a:rPr lang="ko-KR" altLang="en-US" sz="2400" b="1" u="sng" dirty="0" smtClean="0">
                <a:latin typeface="a흑진주M" pitchFamily="18" charset="-127"/>
                <a:ea typeface="a흑진주M" pitchFamily="18" charset="-127"/>
              </a:rPr>
              <a:t>도무지</a:t>
            </a:r>
            <a:endParaRPr lang="en-US" altLang="ko-KR" sz="2400" b="1" u="sng" dirty="0" smtClean="0">
              <a:latin typeface="a흑진주M" pitchFamily="18" charset="-127"/>
              <a:ea typeface="a흑진주M" pitchFamily="18" charset="-127"/>
            </a:endParaRPr>
          </a:p>
          <a:p>
            <a:pPr algn="ctr"/>
            <a:r>
              <a:rPr lang="ko-KR" altLang="en-US" sz="2400" b="1" u="sng" dirty="0" smtClean="0">
                <a:latin typeface="a흑진주M" pitchFamily="18" charset="-127"/>
                <a:ea typeface="a흑진주M" pitchFamily="18" charset="-127"/>
              </a:rPr>
              <a:t>이 불행을 설명할 길이 없다</a:t>
            </a:r>
            <a:r>
              <a:rPr lang="en-US" altLang="ko-KR" sz="2400" b="1" u="sng" dirty="0" smtClean="0"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400" b="1" u="sng" dirty="0" smtClean="0">
              <a:latin typeface="a흑진주M" pitchFamily="18" charset="-127"/>
              <a:ea typeface="a흑진주M" pitchFamily="18" charset="-127"/>
            </a:endParaRPr>
          </a:p>
          <a:p>
            <a:pPr algn="ctr"/>
            <a:endParaRPr lang="de-DE" altLang="ko-KR" sz="2400" b="1" u="sng" dirty="0" smtClean="0">
              <a:latin typeface="a흑진주M" pitchFamily="18" charset="-127"/>
              <a:ea typeface="a흑진주M" pitchFamily="18" charset="-127"/>
            </a:endParaRPr>
          </a:p>
          <a:p>
            <a:pPr algn="ctr"/>
            <a:endParaRPr lang="de-DE" altLang="ko-KR" sz="2400" b="1" u="sng" dirty="0" smtClean="0">
              <a:latin typeface="a흑진주M" pitchFamily="18" charset="-127"/>
              <a:ea typeface="a흑진주M" pitchFamily="18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H="1">
            <a:off x="683568" y="0"/>
            <a:ext cx="72008" cy="587727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95536" y="0"/>
            <a:ext cx="0" cy="6093296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79512" y="0"/>
            <a:ext cx="0" cy="6309320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951660" y="-12111"/>
            <a:ext cx="12828" cy="624942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74846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838842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65514" y="5877272"/>
            <a:ext cx="8478486" cy="638538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95536" y="6093296"/>
            <a:ext cx="8748464" cy="446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79512" y="6309320"/>
            <a:ext cx="8964488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375596" y="6165304"/>
            <a:ext cx="768404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 flipV="1">
            <a:off x="8735632" y="6165304"/>
            <a:ext cx="408368" cy="26045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951660" y="6237312"/>
            <a:ext cx="192340" cy="10801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97604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>
            <a:off x="683568" y="0"/>
            <a:ext cx="72008" cy="587727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95536" y="0"/>
            <a:ext cx="0" cy="6093296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79512" y="0"/>
            <a:ext cx="0" cy="6309320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8951660" y="-12111"/>
            <a:ext cx="12828" cy="624942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74846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38842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65514" y="5877272"/>
            <a:ext cx="8478486" cy="638538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95536" y="6093296"/>
            <a:ext cx="8748464" cy="446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9512" y="6309320"/>
            <a:ext cx="8964488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8375596" y="6165304"/>
            <a:ext cx="768404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 flipV="1">
            <a:off x="8735632" y="6165304"/>
            <a:ext cx="408368" cy="26045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951660" y="6237312"/>
            <a:ext cx="192340" cy="10801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71538" y="548680"/>
            <a:ext cx="68848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Anderntags läuft er wieder weg, diesmal in aller</a:t>
            </a:r>
          </a:p>
          <a:p>
            <a:pPr algn="ctr"/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 Frühe, vor Tau und Tag</a:t>
            </a:r>
          </a:p>
          <a:p>
            <a:pPr algn="ctr"/>
            <a:endParaRPr lang="de-DE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/>
            <a:r>
              <a:rPr lang="de-DE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번역본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이틑날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크라바트는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다시 도망을 친다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 </a:t>
            </a:r>
          </a:p>
          <a:p>
            <a:pPr algn="ctr"/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이번에는 아주 이른 새벽 이슬도 내리기 전에 출발을 한다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조별해석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이튿날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크라바트는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다시 도망친다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이번에는 </a:t>
            </a:r>
            <a:endParaRPr lang="en-US" altLang="ko-KR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/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꼭두새벽에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b="1" u="sng" dirty="0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반대방향으로  </a:t>
            </a:r>
            <a:r>
              <a:rPr lang="ko-KR" altLang="en-US" sz="2000" b="1" u="sng" dirty="0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달아난다</a:t>
            </a:r>
            <a:r>
              <a:rPr lang="en-US" altLang="ko-KR" sz="2000" b="1" u="sng" dirty="0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.</a:t>
            </a:r>
          </a:p>
          <a:p>
            <a:pPr algn="ctr"/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흑진주M" pitchFamily="18" charset="-127"/>
              <a:ea typeface="a흑진주M" pitchFamily="18" charset="-127"/>
            </a:endParaRPr>
          </a:p>
          <a:p>
            <a:pPr algn="ctr">
              <a:buFontTx/>
              <a:buChar char="-"/>
            </a:pPr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in entgegengesetzter Richtung, zum Wald hinaus, über Felder und Wiesen, durch Dörfer und Weiler.</a:t>
            </a:r>
          </a:p>
          <a:p>
            <a:pPr algn="ctr">
              <a:buFontTx/>
              <a:buChar char="-"/>
            </a:pPr>
            <a:endParaRPr lang="de-DE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/>
            <a:r>
              <a:rPr lang="de-DE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번역본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b="1" u="sng" dirty="0" err="1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전날과는</a:t>
            </a:r>
            <a:r>
              <a:rPr lang="en-US" sz="2000" b="1" u="sng" dirty="0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b="1" u="sng" dirty="0" err="1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반대</a:t>
            </a:r>
            <a:r>
              <a:rPr lang="en-US" sz="2000" b="1" u="sng" dirty="0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b="1" u="sng" dirty="0" err="1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방향으로</a:t>
            </a:r>
            <a:r>
              <a:rPr lang="en-US" sz="2000" b="1" u="sng" dirty="0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b="1" u="sng" dirty="0" err="1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달려서</a:t>
            </a:r>
            <a:r>
              <a:rPr lang="en-US" sz="2000" b="1" u="sng" dirty="0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숲을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빠져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나가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들판과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목초지를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지난다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.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크고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작은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여러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마을을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통과해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지나간다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. </a:t>
            </a:r>
          </a:p>
          <a:p>
            <a:pPr algn="ctr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조별해석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숲을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빠져나와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,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들판과 목초지를 넘어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,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크고 작은 </a:t>
            </a:r>
            <a:endParaRPr lang="en-US" altLang="ko-KR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/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마을들을 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지난다</a:t>
            </a:r>
            <a:r>
              <a:rPr lang="en-US" altLang="ko-KR" sz="2000" b="1" u="sng" dirty="0" smtClean="0">
                <a:latin typeface="a흑진주M" pitchFamily="18" charset="-127"/>
                <a:ea typeface="a흑진주M" pitchFamily="18" charset="-127"/>
              </a:rPr>
              <a:t>.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/>
            <a:endParaRPr lang="en-US" altLang="ko-KR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/>
            <a:endParaRPr lang="en-US" altLang="ko-KR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/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7604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1142976" y="500042"/>
            <a:ext cx="70723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Er springt über Wasserläufe, er watet durch </a:t>
            </a:r>
          </a:p>
          <a:p>
            <a:pPr algn="ctr" fontAlgn="base"/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einen Sumpf, ohne Rast, ohne Aufenthalt.</a:t>
            </a:r>
          </a:p>
          <a:p>
            <a:pPr algn="ctr"/>
            <a:endParaRPr lang="de-DE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de-DE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번역본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소년은 개울을 뛰어넘고 수렁을 건넌다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한 순간도 멈춰 </a:t>
            </a:r>
            <a:endParaRPr lang="en-US" altLang="ko-KR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쉬지 않는다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조별해석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개울을 뛰어넘고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,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늪을 헤쳐 나간다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 </a:t>
            </a:r>
            <a:r>
              <a:rPr lang="ko-KR" altLang="en-US" sz="2000" b="1" u="sng" dirty="0" err="1" smtClean="0">
                <a:latin typeface="a흑진주M" pitchFamily="18" charset="-127"/>
                <a:ea typeface="a흑진주M" pitchFamily="18" charset="-127"/>
              </a:rPr>
              <a:t>한순간도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쉬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지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않고 </a:t>
            </a:r>
            <a:endParaRPr lang="en-US" altLang="ko-KR" sz="2000" b="1" u="sng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멈춰 서지도 않는다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Raben, Nattern und Füchse beachtet er nicht; </a:t>
            </a:r>
          </a:p>
          <a:p>
            <a:pPr algn="ctr" fontAlgn="base"/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keinen Fisch blickt er an, keine Katze, kein Huhn,</a:t>
            </a:r>
          </a:p>
          <a:p>
            <a:pPr algn="ctr" fontAlgn="base"/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 keinen Enterich. </a:t>
            </a:r>
          </a:p>
          <a:p>
            <a:pPr algn="ctr"/>
            <a:endParaRPr lang="de-DE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/>
            <a:r>
              <a:rPr lang="de-DE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번역본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까마귀와 독사와 여우도 쳐다보지 않는다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물고기도 </a:t>
            </a:r>
            <a:endParaRPr lang="en-US" altLang="ko-KR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/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쳐다보지 않고 고양이도 닭도 오리도 보지 않는다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 </a:t>
            </a:r>
            <a:endParaRPr 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조별해석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크라바트는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까마귀도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,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독사도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,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여우도 쳐다보지 않는다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물고기도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,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고양이도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,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닭도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,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오리도 보지 않는다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000" dirty="0">
              <a:latin typeface="a흑진주M" pitchFamily="18" charset="-127"/>
              <a:ea typeface="a흑진주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83568" y="0"/>
            <a:ext cx="72008" cy="587727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5536" y="0"/>
            <a:ext cx="0" cy="6093296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0"/>
            <a:ext cx="0" cy="6309320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951660" y="-12111"/>
            <a:ext cx="12828" cy="624942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74846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8842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65514" y="5877272"/>
            <a:ext cx="8478486" cy="638538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6093296"/>
            <a:ext cx="8748464" cy="446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79512" y="6309320"/>
            <a:ext cx="8964488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375596" y="6165304"/>
            <a:ext cx="768404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8735632" y="6165304"/>
            <a:ext cx="408368" cy="26045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951660" y="6237312"/>
            <a:ext cx="192340" cy="10801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15008" y="285728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a흑진주M" pitchFamily="18" charset="-127"/>
                <a:ea typeface="a흑진주M" pitchFamily="18" charset="-127"/>
              </a:rPr>
              <a:t>걸어서 건너가다</a:t>
            </a:r>
            <a:endParaRPr lang="ko-KR" altLang="en-US" sz="1600" dirty="0">
              <a:solidFill>
                <a:srgbClr val="FF0000"/>
              </a:solidFill>
              <a:latin typeface="a흑진주M" pitchFamily="18" charset="-127"/>
              <a:ea typeface="a흑진주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7604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1142976" y="500042"/>
            <a:ext cx="707236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»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Mögen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sie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einäugig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sein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oder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zweiäugig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-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oder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von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mir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aus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blind«,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denkt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er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. »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Diesmal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lasse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ich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mich</a:t>
            </a:r>
            <a:endParaRPr 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nicht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irremachen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!«</a:t>
            </a:r>
          </a:p>
          <a:p>
            <a:pPr algn="ctr"/>
            <a:endParaRPr lang="de-DE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de-DE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번역본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‘너희들이 눈이 하나건 둘이건 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ᅳ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아니면 두 눈 다 먼 </a:t>
            </a:r>
            <a:endParaRPr lang="en-US" altLang="ko-KR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장님이건 내가 알 게 뭐냐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.’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크라바트는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생각한다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 ‘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이번에는 그</a:t>
            </a:r>
            <a:endParaRPr lang="en-US" altLang="ko-KR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따위에 겁먹지 않을 테다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!’</a:t>
            </a:r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조별해석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 ‘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너희들이 눈이 하나든 두 개든 장님이든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,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난 상관 </a:t>
            </a:r>
            <a:endParaRPr lang="en-US" altLang="ko-KR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안 할 거야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.’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크라바트는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생각한다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 ‘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이번에는 겁먹지 않겠어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!’</a:t>
            </a:r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Trotzdem steht er am Ende des langen Tages </a:t>
            </a:r>
          </a:p>
          <a:p>
            <a:pPr algn="ctr" fontAlgn="base"/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abermals vor der Mühle im Koselbruch.</a:t>
            </a:r>
          </a:p>
          <a:p>
            <a:pPr algn="ctr"/>
            <a:endParaRPr lang="de-DE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de-DE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번역본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그럼에도 불구하고 길고 긴 하루가 끝날 무렵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크라바트가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도착 한 곳은 또다시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코젤브루흐의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방앗간이다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조별해석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 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이렇게 다짐해보았지만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기나긴 하루가 끝날 무렵 그는 </a:t>
            </a:r>
            <a:endParaRPr lang="en-US" altLang="ko-KR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또다시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코젤부르흐의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방앗간 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앞에 서있다</a:t>
            </a:r>
            <a:r>
              <a:rPr lang="en-US" altLang="ko-KR" sz="2000" b="1" u="sng" dirty="0" smtClean="0"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000" b="1" u="sng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endParaRPr lang="ko-KR" altLang="en-US" sz="2000" dirty="0">
              <a:latin typeface="a흑진주M" pitchFamily="18" charset="-127"/>
              <a:ea typeface="a흑진주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83568" y="0"/>
            <a:ext cx="72008" cy="587727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5536" y="0"/>
            <a:ext cx="0" cy="6093296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0"/>
            <a:ext cx="0" cy="6309320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951660" y="-12111"/>
            <a:ext cx="12828" cy="624942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74846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8842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65514" y="5877272"/>
            <a:ext cx="8478486" cy="638538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6093296"/>
            <a:ext cx="8748464" cy="446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79512" y="6309320"/>
            <a:ext cx="8964488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375596" y="6165304"/>
            <a:ext cx="768404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8735632" y="6165304"/>
            <a:ext cx="408368" cy="26045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951660" y="6237312"/>
            <a:ext cx="192340" cy="10801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97604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1071538" y="1214422"/>
            <a:ext cx="7143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de-DE" sz="2400" dirty="0" smtClean="0">
                <a:latin typeface="a흑진주M" pitchFamily="18" charset="-127"/>
                <a:ea typeface="a흑진주M" pitchFamily="18" charset="-127"/>
              </a:rPr>
              <a:t>Heut sind es die Mühlknappen, die ihn </a:t>
            </a:r>
          </a:p>
          <a:p>
            <a:pPr algn="ctr" fontAlgn="base"/>
            <a:r>
              <a:rPr lang="de-DE" sz="2400" dirty="0" smtClean="0">
                <a:latin typeface="a흑진주M" pitchFamily="18" charset="-127"/>
                <a:ea typeface="a흑진주M" pitchFamily="18" charset="-127"/>
              </a:rPr>
              <a:t>empfangen: Lyschko mit hämischen Reden, die anderen schweigend und eher mitleidig.</a:t>
            </a:r>
          </a:p>
          <a:p>
            <a:pPr algn="ctr" fontAlgn="base"/>
            <a:r>
              <a:rPr lang="de-DE" sz="2400" dirty="0" smtClean="0">
                <a:latin typeface="a흑진주M" pitchFamily="18" charset="-127"/>
                <a:ea typeface="a흑진주M" pitchFamily="18" charset="-127"/>
              </a:rPr>
              <a:t> </a:t>
            </a:r>
            <a:endParaRPr lang="de-DE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de-DE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번역본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오늘은 방앗간 직공들 이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크라바트를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맞이한다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뤼슈코가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심술궂게 몇 마디를 했고 입을 다문 다른 직공들은 오히려 </a:t>
            </a:r>
            <a:endParaRPr lang="en-US" altLang="ko-KR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동정 어린 표정을 짓고 있다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조별해석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오늘은 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방아꾼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들이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크라바트를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마중 나와 있다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뤼쉬코가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짓궂은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말을 했고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,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다른 방아꾼들은 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묵묵히 동정 어린 시선을 </a:t>
            </a:r>
            <a:endParaRPr lang="en-US" altLang="ko-KR" sz="2000" b="1" u="sng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보내고 있다</a:t>
            </a:r>
            <a:r>
              <a:rPr lang="en-US" altLang="ko-KR" sz="2000" b="1" u="sng" dirty="0" smtClean="0"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000" b="1" u="sng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endParaRPr lang="de-DE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endParaRPr lang="ko-KR" altLang="en-US" sz="2000" dirty="0">
              <a:latin typeface="a흑진주M" pitchFamily="18" charset="-127"/>
              <a:ea typeface="a흑진주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83568" y="0"/>
            <a:ext cx="72008" cy="587727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5536" y="0"/>
            <a:ext cx="0" cy="6093296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0"/>
            <a:ext cx="0" cy="6309320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951660" y="-12111"/>
            <a:ext cx="12828" cy="624942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74846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8842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65514" y="5877272"/>
            <a:ext cx="8478486" cy="638538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6093296"/>
            <a:ext cx="8748464" cy="446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79512" y="6309320"/>
            <a:ext cx="8964488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375596" y="6165304"/>
            <a:ext cx="768404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8735632" y="6165304"/>
            <a:ext cx="408368" cy="26045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951660" y="6237312"/>
            <a:ext cx="192340" cy="10801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86380" y="78579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a흑진주M" pitchFamily="18" charset="-127"/>
                <a:ea typeface="a흑진주M" pitchFamily="18" charset="-127"/>
              </a:rPr>
              <a:t>음흉한</a:t>
            </a:r>
            <a:r>
              <a:rPr lang="en-US" altLang="ko-KR" sz="1600" dirty="0" smtClean="0">
                <a:solidFill>
                  <a:srgbClr val="FF0000"/>
                </a:solidFill>
                <a:latin typeface="a흑진주M" pitchFamily="18" charset="-127"/>
                <a:ea typeface="a흑진주M" pitchFamily="18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a흑진주M" pitchFamily="18" charset="-127"/>
                <a:ea typeface="a흑진주M" pitchFamily="18" charset="-127"/>
              </a:rPr>
              <a:t>심술궂은</a:t>
            </a:r>
            <a:endParaRPr lang="ko-KR" altLang="en-US" sz="1600" dirty="0">
              <a:solidFill>
                <a:srgbClr val="FF0000"/>
              </a:solidFill>
              <a:latin typeface="a흑진주M" pitchFamily="18" charset="-127"/>
              <a:ea typeface="a흑진주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3702" y="2357430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a흑진주M" pitchFamily="18" charset="-127"/>
                <a:ea typeface="a흑진주M" pitchFamily="18" charset="-127"/>
              </a:rPr>
              <a:t>불쌍히 여기는</a:t>
            </a:r>
            <a:endParaRPr lang="ko-KR" altLang="en-US" sz="1600" dirty="0">
              <a:solidFill>
                <a:srgbClr val="FF0000"/>
              </a:solidFill>
              <a:latin typeface="a흑진주M" pitchFamily="18" charset="-127"/>
              <a:ea typeface="a흑진주M" pitchFamily="18" charset="-127"/>
            </a:endParaRPr>
          </a:p>
        </p:txBody>
      </p:sp>
      <p:cxnSp>
        <p:nvCxnSpPr>
          <p:cNvPr id="30" name="직선 연결선 29"/>
          <p:cNvCxnSpPr>
            <a:endCxn id="27" idx="2"/>
          </p:cNvCxnSpPr>
          <p:nvPr/>
        </p:nvCxnSpPr>
        <p:spPr>
          <a:xfrm rot="5400000" flipH="1" flipV="1">
            <a:off x="5654249" y="1327985"/>
            <a:ext cx="590140" cy="1828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57554" y="2357430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a흑진주M" pitchFamily="18" charset="-127"/>
                <a:ea typeface="a흑진주M" pitchFamily="18" charset="-127"/>
              </a:rPr>
              <a:t>묵묵히</a:t>
            </a:r>
            <a:r>
              <a:rPr lang="en-US" altLang="ko-KR" sz="1600" dirty="0" smtClean="0">
                <a:solidFill>
                  <a:srgbClr val="FF0000"/>
                </a:solidFill>
                <a:latin typeface="a흑진주M" pitchFamily="18" charset="-127"/>
                <a:ea typeface="a흑진주M" pitchFamily="18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a흑진주M" pitchFamily="18" charset="-127"/>
                <a:ea typeface="a흑진주M" pitchFamily="18" charset="-127"/>
              </a:rPr>
              <a:t>잠자코</a:t>
            </a:r>
            <a:endParaRPr lang="ko-KR" altLang="en-US" sz="1600" dirty="0">
              <a:solidFill>
                <a:srgbClr val="FF0000"/>
              </a:solidFill>
              <a:latin typeface="a흑진주M" pitchFamily="18" charset="-127"/>
              <a:ea typeface="a흑진주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7604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1142976" y="357166"/>
            <a:ext cx="707236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Krabat ist der Verzweiflung nahe. Er weiß, dass er aufgeben sollte; aber er will es nicht wahrhaben, </a:t>
            </a:r>
          </a:p>
          <a:p>
            <a:pPr algn="ctr" fontAlgn="base"/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er versucht es ein drittes Mal, diese Nacht noch.</a:t>
            </a:r>
          </a:p>
          <a:p>
            <a:pPr algn="ctr"/>
            <a:endParaRPr lang="de-DE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de-DE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번역본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b="1" u="sng" dirty="0" err="1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크라바트는</a:t>
            </a:r>
            <a:r>
              <a:rPr lang="en-US" sz="2000" b="1" u="sng" dirty="0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b="1" u="sng" dirty="0" err="1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절망감마저</a:t>
            </a:r>
            <a:r>
              <a:rPr lang="en-US" sz="2000" b="1" u="sng" dirty="0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b="1" u="sng" dirty="0" err="1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느낀다</a:t>
            </a:r>
            <a:r>
              <a:rPr lang="en-US" sz="2000" b="1" u="sng" dirty="0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. </a:t>
            </a:r>
            <a:r>
              <a:rPr lang="en-US" sz="2000" b="1" u="sng" dirty="0" err="1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크라바트는</a:t>
            </a:r>
            <a:r>
              <a:rPr lang="en-US" sz="2000" b="1" u="sng" dirty="0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b="1" u="sng" dirty="0" err="1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포기해야</a:t>
            </a:r>
            <a:r>
              <a:rPr lang="en-US" sz="2000" b="1" u="sng" dirty="0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b="1" u="sng" dirty="0" err="1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한다는</a:t>
            </a:r>
            <a:r>
              <a:rPr lang="en-US" sz="2000" b="1" u="sng" dirty="0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b="1" u="sng" dirty="0" err="1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것을</a:t>
            </a:r>
            <a:r>
              <a:rPr lang="en-US" sz="2000" b="1" u="sng" dirty="0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깨</a:t>
            </a:r>
            <a:r>
              <a:rPr lang="ko-KR" altLang="en-US" sz="2000" b="1" u="sng" dirty="0" err="1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닫</a:t>
            </a:r>
            <a:r>
              <a:rPr lang="en-US" sz="2000" b="1" u="sng" dirty="0" err="1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는다</a:t>
            </a:r>
            <a:r>
              <a:rPr lang="en-US" sz="2000" b="1" u="sng" dirty="0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.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그러나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포기하고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싶지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않았기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때문에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바로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</a:p>
          <a:p>
            <a:pPr algn="ctr" fontAlgn="base"/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그날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방에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세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번째로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도주를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en-US" sz="2000" dirty="0" err="1" smtClean="0">
                <a:latin typeface="a흑진주M" pitchFamily="18" charset="-127"/>
                <a:ea typeface="a흑진주M" pitchFamily="18" charset="-127"/>
              </a:rPr>
              <a:t>시도한다</a:t>
            </a:r>
            <a:r>
              <a:rPr lang="en-US" sz="2000" dirty="0" smtClean="0"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조별해석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 </a:t>
            </a:r>
            <a:r>
              <a:rPr lang="ko-KR" altLang="en-US" sz="2000" b="1" u="sng" dirty="0" err="1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크라바트는</a:t>
            </a:r>
            <a:r>
              <a:rPr lang="ko-KR" altLang="en-US" sz="2000" b="1" u="sng" dirty="0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거의 절망감에 빠져 이제는 포기해야 한다는 것을 깨닫는다</a:t>
            </a:r>
            <a:r>
              <a:rPr lang="en-US" altLang="ko-KR" sz="2000" b="1" u="sng" dirty="0" smtClean="0">
                <a:solidFill>
                  <a:schemeClr val="accent4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.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하지만 </a:t>
            </a:r>
            <a:r>
              <a:rPr lang="ko-KR" altLang="en-US" sz="2000" dirty="0" err="1" smtClean="0">
                <a:latin typeface="a흑진주M" pitchFamily="18" charset="-127"/>
                <a:ea typeface="a흑진주M" pitchFamily="18" charset="-127"/>
              </a:rPr>
              <a:t>크라바트는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현실을 받아들이려 하지 않고</a:t>
            </a:r>
            <a:r>
              <a:rPr lang="en-US" altLang="ko-KR" sz="2000" b="1" u="sng" dirty="0" smtClean="0">
                <a:latin typeface="a흑진주M" pitchFamily="18" charset="-127"/>
                <a:ea typeface="a흑진주M" pitchFamily="18" charset="-127"/>
              </a:rPr>
              <a:t>, 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이날 밤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세 번째 도주를 시도한다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</a:t>
            </a:r>
          </a:p>
          <a:p>
            <a:pPr algn="ctr" fontAlgn="base"/>
            <a:endParaRPr lang="en-US" altLang="ko-KR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de-DE" sz="2000" dirty="0" smtClean="0">
                <a:latin typeface="a흑진주M" pitchFamily="18" charset="-127"/>
                <a:ea typeface="a흑진주M" pitchFamily="18" charset="-127"/>
              </a:rPr>
              <a:t>Das Weglaufen aus der Mühle fällt ihm nicht schwer-und dann immer dem Nordstern nach!</a:t>
            </a:r>
          </a:p>
          <a:p>
            <a:pPr algn="ctr"/>
            <a:endParaRPr lang="de-DE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de-DE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번역본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방앗간에서 빠져 나오는 것은 어렵지 않았다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북극성을 따라서 계속 가자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!</a:t>
            </a:r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조별해석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 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방앗간에서 빠져 나오는 것은 이제는 일도 아니야</a:t>
            </a:r>
            <a:r>
              <a:rPr lang="en-US" altLang="ko-KR" sz="2000" b="1" u="sng" dirty="0" smtClean="0">
                <a:latin typeface="a흑진주M" pitchFamily="18" charset="-127"/>
                <a:ea typeface="a흑진주M" pitchFamily="18" charset="-127"/>
              </a:rPr>
              <a:t>. </a:t>
            </a:r>
          </a:p>
          <a:p>
            <a:pPr algn="ctr" fontAlgn="base"/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이번엔 북극성을 계속 따라가 보자</a:t>
            </a:r>
            <a:r>
              <a:rPr lang="en-US" altLang="ko-KR" sz="2000" b="1" u="sng" dirty="0" smtClean="0">
                <a:latin typeface="a흑진주M" pitchFamily="18" charset="-127"/>
                <a:ea typeface="a흑진주M" pitchFamily="18" charset="-127"/>
              </a:rPr>
              <a:t>!</a:t>
            </a:r>
            <a:endParaRPr lang="ko-KR" altLang="en-US" sz="2000" b="1" u="sng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endParaRPr lang="de-DE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endParaRPr lang="ko-KR" altLang="en-US" sz="2000" dirty="0">
              <a:latin typeface="a흑진주M" pitchFamily="18" charset="-127"/>
              <a:ea typeface="a흑진주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83568" y="0"/>
            <a:ext cx="72008" cy="587727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5536" y="0"/>
            <a:ext cx="0" cy="6093296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0"/>
            <a:ext cx="0" cy="6309320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951660" y="-12111"/>
            <a:ext cx="12828" cy="624942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74846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8842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65514" y="5877272"/>
            <a:ext cx="8478486" cy="638538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6093296"/>
            <a:ext cx="8748464" cy="446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79512" y="6309320"/>
            <a:ext cx="8964488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375596" y="6165304"/>
            <a:ext cx="768404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8735632" y="6165304"/>
            <a:ext cx="408368" cy="26045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951660" y="6237312"/>
            <a:ext cx="192340" cy="10801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97604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1000100" y="642918"/>
            <a:ext cx="721523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de-DE" sz="2400" dirty="0" smtClean="0">
                <a:latin typeface="a흑진주M" pitchFamily="18" charset="-127"/>
                <a:ea typeface="a흑진주M" pitchFamily="18" charset="-127"/>
              </a:rPr>
              <a:t>Mag er auch straucheln, mag er sich in </a:t>
            </a:r>
          </a:p>
          <a:p>
            <a:pPr algn="ctr" fontAlgn="base"/>
            <a:r>
              <a:rPr lang="de-DE" sz="2400" dirty="0" smtClean="0">
                <a:latin typeface="a흑진주M" pitchFamily="18" charset="-127"/>
                <a:ea typeface="a흑진주M" pitchFamily="18" charset="-127"/>
              </a:rPr>
              <a:t>der Finsternis Beulen und Schrammen </a:t>
            </a:r>
          </a:p>
          <a:p>
            <a:pPr algn="ctr" fontAlgn="base"/>
            <a:r>
              <a:rPr lang="de-DE" sz="2400" dirty="0" smtClean="0">
                <a:latin typeface="a흑진주M" pitchFamily="18" charset="-127"/>
                <a:ea typeface="a흑진주M" pitchFamily="18" charset="-127"/>
              </a:rPr>
              <a:t>holen: Hauptsache, dass ihn niemand sieht, dass ihn keiner behexen kann ...</a:t>
            </a:r>
          </a:p>
          <a:p>
            <a:pPr algn="ctr"/>
            <a:endParaRPr lang="de-DE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de-DE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번역본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발을 헛디디건 어둠 속에서 부딪혀 혹이 생기건 살갗이 </a:t>
            </a:r>
            <a:endParaRPr lang="en-US" altLang="ko-KR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벗겨지건 간에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 </a:t>
            </a:r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중요한 것은 그에게 마술을 걸지 못하도록</a:t>
            </a:r>
          </a:p>
          <a:p>
            <a:pPr algn="ctr" fontAlgn="base"/>
            <a:r>
              <a:rPr lang="ko-KR" altLang="en-US" sz="2000" dirty="0" smtClean="0">
                <a:latin typeface="a흑진주M" pitchFamily="18" charset="-127"/>
                <a:ea typeface="a흑진주M" pitchFamily="18" charset="-127"/>
              </a:rPr>
              <a:t>아무도 그를 볼 수 없어야 한다는 것이다</a:t>
            </a:r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조별해석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a흑진주M" pitchFamily="18" charset="-127"/>
                <a:ea typeface="a흑진주M" pitchFamily="18" charset="-127"/>
              </a:rPr>
              <a:t>) 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발을 헛디딜 수도</a:t>
            </a:r>
            <a:r>
              <a:rPr lang="en-US" altLang="ko-KR" sz="2000" b="1" u="sng" dirty="0" smtClean="0">
                <a:latin typeface="a흑진주M" pitchFamily="18" charset="-127"/>
                <a:ea typeface="a흑진주M" pitchFamily="18" charset="-127"/>
              </a:rPr>
              <a:t>, 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어둠 속에서 부딪혀 혹이 생기거나 </a:t>
            </a:r>
            <a:endParaRPr lang="en-US" altLang="ko-KR" sz="2000" b="1" u="sng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긁힐 수도 있어</a:t>
            </a:r>
            <a:r>
              <a:rPr lang="en-US" altLang="ko-KR" sz="2000" b="1" u="sng" dirty="0" smtClean="0">
                <a:latin typeface="a흑진주M" pitchFamily="18" charset="-127"/>
                <a:ea typeface="a흑진주M" pitchFamily="18" charset="-127"/>
              </a:rPr>
              <a:t>. 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하지만 중요한 건 아무도 나를 보아선 </a:t>
            </a:r>
            <a:endParaRPr lang="en-US" altLang="ko-KR" sz="2000" b="1" u="sng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안 된다는 거야</a:t>
            </a:r>
            <a:r>
              <a:rPr lang="en-US" altLang="ko-KR" sz="2000" b="1" u="sng" dirty="0" smtClean="0">
                <a:latin typeface="a흑진주M" pitchFamily="18" charset="-127"/>
                <a:ea typeface="a흑진주M" pitchFamily="18" charset="-127"/>
              </a:rPr>
              <a:t>. </a:t>
            </a:r>
            <a:r>
              <a:rPr lang="ko-KR" altLang="en-US" sz="2000" b="1" u="sng" dirty="0" smtClean="0">
                <a:latin typeface="a흑진주M" pitchFamily="18" charset="-127"/>
                <a:ea typeface="a흑진주M" pitchFamily="18" charset="-127"/>
              </a:rPr>
              <a:t>아무도 나에게 마법을 걸 수 없게 하는 거야</a:t>
            </a:r>
            <a:r>
              <a:rPr lang="en-US" altLang="ko-KR" sz="2000" b="1" u="sng" dirty="0" smtClean="0"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000" b="1" u="sng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r>
              <a:rPr lang="en-US" altLang="ko-KR" sz="2000" dirty="0" smtClean="0">
                <a:latin typeface="a흑진주M" pitchFamily="18" charset="-127"/>
                <a:ea typeface="a흑진주M" pitchFamily="18" charset="-127"/>
              </a:rPr>
              <a:t>.</a:t>
            </a:r>
            <a:endParaRPr lang="ko-KR" altLang="en-US" sz="2000" dirty="0" smtClean="0">
              <a:latin typeface="a흑진주M" pitchFamily="18" charset="-127"/>
              <a:ea typeface="a흑진주M" pitchFamily="18" charset="-127"/>
            </a:endParaRPr>
          </a:p>
          <a:p>
            <a:pPr algn="ctr" fontAlgn="base"/>
            <a:endParaRPr lang="ko-KR" altLang="en-US" sz="2000" dirty="0">
              <a:latin typeface="a흑진주M" pitchFamily="18" charset="-127"/>
              <a:ea typeface="a흑진주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83568" y="0"/>
            <a:ext cx="72008" cy="587727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5536" y="0"/>
            <a:ext cx="0" cy="6093296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0"/>
            <a:ext cx="0" cy="6309320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951660" y="-12111"/>
            <a:ext cx="12828" cy="624942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74846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388424" y="0"/>
            <a:ext cx="0" cy="6165304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65514" y="5877272"/>
            <a:ext cx="8478486" cy="638538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6093296"/>
            <a:ext cx="8748464" cy="446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79512" y="6309320"/>
            <a:ext cx="8964488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375596" y="6165304"/>
            <a:ext cx="768404" cy="319269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8735632" y="6165304"/>
            <a:ext cx="408368" cy="260453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951660" y="6237312"/>
            <a:ext cx="192340" cy="108012"/>
          </a:xfrm>
          <a:prstGeom prst="line">
            <a:avLst/>
          </a:prstGeom>
          <a:ln w="25400">
            <a:solidFill>
              <a:srgbClr val="2934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97604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사용자 지정 1">
      <a:majorFont>
        <a:latin typeface="Cooper Std Black"/>
        <a:ea typeface="맑은 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992</Words>
  <Application>Microsoft Office PowerPoint</Application>
  <PresentationFormat>화면 슬라이드 쇼(4:3)</PresentationFormat>
  <Paragraphs>138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Arial</vt:lpstr>
      <vt:lpstr>a파도소리</vt:lpstr>
      <vt:lpstr>a흑진주M</vt:lpstr>
      <vt:lpstr>나눔바른고딕</vt:lpstr>
      <vt:lpstr>Cooper Std Black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>XP R2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108</cp:revision>
  <dcterms:created xsi:type="dcterms:W3CDTF">2014-04-09T10:16:38Z</dcterms:created>
  <dcterms:modified xsi:type="dcterms:W3CDTF">2015-03-24T23:39:07Z</dcterms:modified>
</cp:coreProperties>
</file>