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9AE"/>
    <a:srgbClr val="F6F4F4"/>
    <a:srgbClr val="EBE2D9"/>
    <a:srgbClr val="F8B03A"/>
    <a:srgbClr val="FFDD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E6C3-74B8-41CD-9E4C-9AB238BA815D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1060-D002-48BE-BCD2-D5C6910F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815035"/>
            <a:ext cx="12276856" cy="76730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24536" y="-747464"/>
            <a:ext cx="4572000" cy="7605464"/>
          </a:xfrm>
          <a:prstGeom prst="rect">
            <a:avLst/>
          </a:prstGeom>
          <a:solidFill>
            <a:srgbClr val="6CA9A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124745"/>
            <a:ext cx="428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10X10 Bold" pitchFamily="50" charset="-127"/>
                <a:ea typeface="10X10 Bold" pitchFamily="50" charset="-127"/>
              </a:rPr>
              <a:t>피아노 치는 여자 </a:t>
            </a:r>
            <a:endParaRPr lang="ko-KR" altLang="en-US" sz="4400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2867454"/>
            <a:ext cx="4211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2</a:t>
            </a:r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조</a:t>
            </a:r>
            <a:endParaRPr lang="en-US" altLang="ko-KR" sz="3200" dirty="0" smtClean="0">
              <a:latin typeface="10X10 Bold" pitchFamily="50" charset="-127"/>
              <a:ea typeface="10X10 Bold" pitchFamily="50" charset="-127"/>
            </a:endParaRPr>
          </a:p>
          <a:p>
            <a:pPr algn="ctr"/>
            <a:endParaRPr lang="en-US" altLang="ko-KR" sz="3200" dirty="0">
              <a:latin typeface="10X10 Bold" pitchFamily="50" charset="-127"/>
              <a:ea typeface="10X10 Bold" pitchFamily="50" charset="-127"/>
            </a:endParaRPr>
          </a:p>
          <a:p>
            <a:pPr algn="ctr"/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김현지</a:t>
            </a:r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, </a:t>
            </a:r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박영일</a:t>
            </a:r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, </a:t>
            </a:r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백성연</a:t>
            </a:r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, </a:t>
            </a:r>
            <a:r>
              <a:rPr lang="ko-KR" altLang="en-US" sz="3200" dirty="0" err="1" smtClean="0">
                <a:latin typeface="10X10 Bold" pitchFamily="50" charset="-127"/>
                <a:ea typeface="10X10 Bold" pitchFamily="50" charset="-127"/>
              </a:rPr>
              <a:t>신채리</a:t>
            </a:r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, </a:t>
            </a:r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안양근</a:t>
            </a:r>
            <a:r>
              <a:rPr lang="en-US" altLang="ko-KR" sz="3200" dirty="0" smtClean="0">
                <a:latin typeface="10X10 Bold" pitchFamily="50" charset="-127"/>
                <a:ea typeface="10X10 Bold" pitchFamily="50" charset="-127"/>
              </a:rPr>
              <a:t>, </a:t>
            </a:r>
            <a:r>
              <a:rPr lang="ko-KR" altLang="en-US" sz="3200" dirty="0" smtClean="0">
                <a:latin typeface="10X10 Bold" pitchFamily="50" charset="-127"/>
                <a:ea typeface="10X10 Bold" pitchFamily="50" charset="-127"/>
              </a:rPr>
              <a:t>이혁</a:t>
            </a:r>
            <a:endParaRPr lang="ko-KR" altLang="en-US" sz="3200" dirty="0">
              <a:latin typeface="10X10 Bold" pitchFamily="50" charset="-127"/>
              <a:ea typeface="10X10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404664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Erika, die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Heideblume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Von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dieser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Blume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hat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diese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Frau den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Namen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endParaRPr lang="ko-KR" altLang="en-US" sz="2800" dirty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437112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ko-KR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에리카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야생화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그녀의 이름은 이 꽃에서 딴 것이다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 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just"/>
            <a:endParaRPr lang="ko-KR" altLang="en-US" sz="2800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056" y="2492896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들꽃 </a:t>
            </a:r>
            <a:r>
              <a:rPr lang="ko-KR" altLang="en-US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에리카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</a:p>
          <a:p>
            <a:pPr algn="just"/>
            <a:r>
              <a:rPr lang="ko-KR" altLang="en-US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그녀 이름은 이 </a:t>
            </a:r>
            <a:r>
              <a:rPr lang="ko-KR" altLang="en-US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꽃이름에서</a:t>
            </a:r>
            <a:r>
              <a:rPr lang="ko-KR" altLang="en-US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딴 것이다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1700808"/>
            <a:ext cx="2664296" cy="1080120"/>
          </a:xfrm>
          <a:prstGeom prst="rect">
            <a:avLst/>
          </a:prstGeom>
          <a:solidFill>
            <a:srgbClr val="6CA9AE"/>
          </a:solidFill>
          <a:ln>
            <a:solidFill>
              <a:srgbClr val="F6F4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 err="1" smtClean="0">
                <a:latin typeface="DX모던고딕B" pitchFamily="18" charset="-127"/>
                <a:ea typeface="DX모던고딕B" pitchFamily="18" charset="-127"/>
              </a:rPr>
              <a:t>Heide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황야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황무지</a:t>
            </a:r>
            <a:endParaRPr lang="ko-KR" altLang="en-US" sz="2400" dirty="0">
              <a:latin typeface="DX모던고딕B" pitchFamily="18" charset="-127"/>
              <a:ea typeface="DX모던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404664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Ihrer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Mutter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schwebte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vorgeburtlich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etwas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Scheues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und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Zartes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dabei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vor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Augen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ctr"/>
            <a:endParaRPr lang="ko-KR" altLang="en-US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437112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에리카가</a:t>
            </a:r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태어나기 전 </a:t>
            </a:r>
            <a:r>
              <a:rPr lang="ko-KR" altLang="ko-KR" sz="28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에리카</a:t>
            </a:r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어머니의 눈앞에는 무언가 수줍고 연약한 것이 아른거렸다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sz="28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ctr"/>
            <a:endParaRPr lang="ko-KR" altLang="en-US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056" y="2492896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아이가 태어나기 전에 어머니의 눈앞에는 수줍어 하는 어떤 존재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부드러운 어떤 것이 아른거렸다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1556792"/>
            <a:ext cx="3816424" cy="1296144"/>
          </a:xfrm>
          <a:prstGeom prst="rect">
            <a:avLst/>
          </a:prstGeom>
          <a:solidFill>
            <a:srgbClr val="6CA9AE"/>
          </a:solidFill>
          <a:ln>
            <a:solidFill>
              <a:srgbClr val="F6F4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Schweben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떠다니다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Vorgebutlich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태어나기 전에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Scheu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겁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소심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수줍음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Zart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민감한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연약한</a:t>
            </a:r>
            <a:endParaRPr lang="ko-KR" altLang="en-US" sz="2000" dirty="0">
              <a:latin typeface="DX모던고딕B" pitchFamily="18" charset="-127"/>
              <a:ea typeface="DX모던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404664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Als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sie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dann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aus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ihrem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Leib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hervorschießenden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Lehmklumpen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betrachtete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ging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sie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sofort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daran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ohne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Rücksicht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ihn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zurechtzuhauen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um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Reinheit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und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Feinheit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zu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erhalten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Dort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ein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Stück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weg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und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dort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auch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noch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sz="24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ctr"/>
            <a:endParaRPr lang="ko-KR" altLang="en-US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437112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그녀는 자신의 몸에서 튀어나온 진흙덩어리를 보자마자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순수함과 섬세함을 간직하도록 그것을 제멋대로 마구 떼어내기 시작했다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r>
              <a:rPr lang="ko-KR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여기서 한 덩이 저기서 한 덩이</a:t>
            </a:r>
            <a:r>
              <a:rPr lang="en-US" altLang="ko-KR" sz="28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 </a:t>
            </a:r>
            <a:endParaRPr lang="ko-KR" altLang="ko-KR" dirty="0" smtClean="0">
              <a:latin typeface="DX모던고딕B" pitchFamily="18" charset="-127"/>
              <a:ea typeface="DX모던고딕B" pitchFamily="18" charset="-127"/>
            </a:endParaRPr>
          </a:p>
          <a:p>
            <a:pPr algn="ctr"/>
            <a:endParaRPr lang="ko-KR" altLang="en-US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자기 몸에서 </a:t>
            </a:r>
            <a:r>
              <a:rPr lang="ko-KR" altLang="en-US" sz="24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빠져나온</a:t>
            </a:r>
            <a:r>
              <a:rPr lang="ko-KR" altLang="en-US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진흙덩어리를  보았을 때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어머니는 순수하고 섬세해지라고 여기서 한 조각</a:t>
            </a:r>
            <a:r>
              <a:rPr lang="en-US" altLang="ko-KR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저기서 한 조각씩을 떼어내면서 가차없이 그 진흙덩어리를 주무르기 시작했다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en-US" sz="2400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1628800"/>
            <a:ext cx="3960440" cy="1152128"/>
          </a:xfrm>
          <a:prstGeom prst="rect">
            <a:avLst/>
          </a:prstGeom>
          <a:solidFill>
            <a:srgbClr val="6CA9AE"/>
          </a:solidFill>
          <a:ln>
            <a:solidFill>
              <a:srgbClr val="F6F4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Leib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몸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Hervorschiessen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튀어나오다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.</a:t>
            </a: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Lehmklumpen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진흙덩어리</a:t>
            </a:r>
            <a:endParaRPr lang="ko-KR" altLang="en-US" sz="2000" dirty="0">
              <a:latin typeface="DX모던고딕B" pitchFamily="18" charset="-127"/>
              <a:ea typeface="DX모던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404664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Instinktiv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strebt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jedes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Kind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zu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Schmutz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und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Kot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wenn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man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es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nicht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davor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zurückreißt</a:t>
            </a:r>
            <a:endParaRPr lang="ko-KR" altLang="en-US" sz="3200" dirty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437112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뒤에서 누군가 잡아 끌지 않으면 아이들은 본능적으로 더럽고 불결한 것으로 나아가기 마련이다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ko-KR" sz="3200" dirty="0" smtClean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  <a:p>
            <a:pPr algn="ctr"/>
            <a:endParaRPr lang="ko-KR" altLang="en-US" dirty="0"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056" y="2492896"/>
            <a:ext cx="8352928" cy="1656184"/>
          </a:xfrm>
          <a:prstGeom prst="rect">
            <a:avLst/>
          </a:prstGeom>
          <a:noFill/>
          <a:ln>
            <a:solidFill>
              <a:srgbClr val="6CA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잡아 끌지 않으면 아이들은 본능적으로 더러운 것과 오물을 따라가게 마련이다</a:t>
            </a:r>
            <a:r>
              <a:rPr lang="en-US" altLang="ko-KR" sz="3200" dirty="0" smtClean="0">
                <a:solidFill>
                  <a:schemeClr val="tx1"/>
                </a:solidFill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DX모던고딕B" pitchFamily="18" charset="-127"/>
              <a:ea typeface="DX모던고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1700808"/>
            <a:ext cx="3816424" cy="1080120"/>
          </a:xfrm>
          <a:prstGeom prst="rect">
            <a:avLst/>
          </a:prstGeom>
          <a:solidFill>
            <a:srgbClr val="6CA9AE"/>
          </a:solidFill>
          <a:ln>
            <a:solidFill>
              <a:srgbClr val="F6F4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Insinktiv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본능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Kot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배설물</a:t>
            </a:r>
            <a:endParaRPr lang="en-US" altLang="ko-KR" sz="2000" dirty="0" smtClean="0">
              <a:latin typeface="DX모던고딕B" pitchFamily="18" charset="-127"/>
              <a:ea typeface="DX모던고딕B" pitchFamily="18" charset="-127"/>
            </a:endParaRPr>
          </a:p>
          <a:p>
            <a:pPr algn="just"/>
            <a:r>
              <a:rPr lang="en-US" altLang="ko-KR" sz="2000" dirty="0" err="1" smtClean="0">
                <a:latin typeface="DX모던고딕B" pitchFamily="18" charset="-127"/>
                <a:ea typeface="DX모던고딕B" pitchFamily="18" charset="-127"/>
              </a:rPr>
              <a:t>Zustreben</a:t>
            </a:r>
            <a:r>
              <a:rPr lang="en-US" altLang="ko-KR" sz="2000" dirty="0" smtClean="0">
                <a:latin typeface="DX모던고딕B" pitchFamily="18" charset="-127"/>
                <a:ea typeface="DX모던고딕B" pitchFamily="18" charset="-127"/>
              </a:rPr>
              <a:t> : ~</a:t>
            </a:r>
            <a:r>
              <a:rPr lang="ko-KR" altLang="en-US" sz="2000" dirty="0" smtClean="0">
                <a:latin typeface="DX모던고딕B" pitchFamily="18" charset="-127"/>
                <a:ea typeface="DX모던고딕B" pitchFamily="18" charset="-127"/>
              </a:rPr>
              <a:t>으로 나아가다</a:t>
            </a:r>
            <a:endParaRPr lang="ko-KR" altLang="en-US" sz="2000" dirty="0">
              <a:latin typeface="DX모던고딕B" pitchFamily="18" charset="-127"/>
              <a:ea typeface="DX모던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334397"/>
            <a:ext cx="2880320" cy="646331"/>
          </a:xfrm>
          <a:prstGeom prst="rect">
            <a:avLst/>
          </a:prstGeom>
          <a:solidFill>
            <a:srgbClr val="6CA9A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10X10 Bold" pitchFamily="50" charset="-127"/>
                <a:ea typeface="10X10 Bold" pitchFamily="50" charset="-127"/>
              </a:rPr>
              <a:t>총평</a:t>
            </a:r>
            <a:endParaRPr lang="ko-KR" altLang="en-US" sz="3600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632848" cy="5262979"/>
          </a:xfrm>
          <a:prstGeom prst="rect">
            <a:avLst/>
          </a:prstGeom>
          <a:noFill/>
          <a:ln w="28575">
            <a:solidFill>
              <a:srgbClr val="6CA9A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 smtClean="0">
                <a:latin typeface="DX모던고딕B" pitchFamily="18" charset="-127"/>
                <a:ea typeface="DX모던고딕B" pitchFamily="18" charset="-127"/>
              </a:rPr>
              <a:t>충실성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- ★★★★☆</a:t>
            </a:r>
          </a:p>
          <a:p>
            <a:pPr marL="342900" indent="-342900"/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  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최대한 원문을 살려주고자 노력한 점이 보였다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종종 번역가의 비유적인 표현도 눈에 띄었다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그러나 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‘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들꽃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, </a:t>
            </a:r>
            <a:r>
              <a:rPr lang="ko-KR" altLang="ko-KR" sz="2400" dirty="0" err="1" smtClean="0">
                <a:latin typeface="DX모던고딕B" pitchFamily="18" charset="-127"/>
                <a:ea typeface="DX모던고딕B" pitchFamily="18" charset="-127"/>
              </a:rPr>
              <a:t>에리카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’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라고 어순을 바꾼 부분은 조금 아쉽게 느껴진다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ko-KR" sz="2400" dirty="0" smtClean="0">
              <a:latin typeface="DX모던고딕B" pitchFamily="18" charset="-127"/>
              <a:ea typeface="DX모던고딕B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 err="1" smtClean="0">
                <a:latin typeface="DX모던고딕B" pitchFamily="18" charset="-127"/>
                <a:ea typeface="DX모던고딕B" pitchFamily="18" charset="-127"/>
              </a:rPr>
              <a:t>가독성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- ★★★★☆</a:t>
            </a:r>
          </a:p>
          <a:p>
            <a:pPr marL="342900" indent="-342900"/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   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수사적인 표현이 많아 문장이 길게 느껴졌으나 원문자체가 그렇다 보니 어쩔 수 없었던 것 같다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대부분 무난한 </a:t>
            </a:r>
            <a:r>
              <a:rPr lang="ko-KR" altLang="en-US" sz="2400" dirty="0" err="1" smtClean="0">
                <a:latin typeface="DX모던고딕B" pitchFamily="18" charset="-127"/>
                <a:ea typeface="DX모던고딕B" pitchFamily="18" charset="-127"/>
              </a:rPr>
              <a:t>가독성을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 지녔다</a:t>
            </a:r>
            <a:endParaRPr lang="en-US" altLang="ko-KR" sz="2400" dirty="0" smtClean="0">
              <a:latin typeface="DX모던고딕B" pitchFamily="18" charset="-127"/>
              <a:ea typeface="DX모던고딕B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총평 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- ★★★★☆</a:t>
            </a:r>
          </a:p>
          <a:p>
            <a:pPr marL="342900" indent="-342900"/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   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원문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자체가 대체적으로 어려운 표현들을 많이 사용하였기 때문에 번역자의 고충이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있었을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것 같다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가끔 좀 아쉬운 표현도 있었지만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전반적으로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원문을 해치지 </a:t>
            </a:r>
            <a:r>
              <a:rPr lang="ko-KR" altLang="ko-KR" sz="2400" dirty="0" smtClean="0">
                <a:latin typeface="DX모던고딕B" pitchFamily="18" charset="-127"/>
                <a:ea typeface="DX모던고딕B" pitchFamily="18" charset="-127"/>
              </a:rPr>
              <a:t>않으면서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 </a:t>
            </a:r>
            <a:r>
              <a:rPr lang="ko-KR" altLang="en-US" sz="2400" dirty="0" smtClean="0">
                <a:latin typeface="DX모던고딕B" pitchFamily="18" charset="-127"/>
                <a:ea typeface="DX모던고딕B" pitchFamily="18" charset="-127"/>
              </a:rPr>
              <a:t>잘 번역한 것 같다</a:t>
            </a:r>
            <a:r>
              <a:rPr lang="en-US" altLang="ko-KR" sz="2400" dirty="0" smtClean="0">
                <a:latin typeface="DX모던고딕B" pitchFamily="18" charset="-127"/>
                <a:ea typeface="DX모던고딕B" pitchFamily="18" charset="-127"/>
              </a:rPr>
              <a:t>.</a:t>
            </a:r>
            <a:endParaRPr lang="ko-KR" altLang="ko-KR" sz="2400" dirty="0" smtClean="0">
              <a:latin typeface="DX모던고딕B" pitchFamily="18" charset="-127"/>
              <a:ea typeface="DX모던고딕B" pitchFamily="18" charset="-127"/>
            </a:endParaRPr>
          </a:p>
          <a:p>
            <a:pPr marL="342900" indent="-342900">
              <a:buAutoNum type="arabicPeriod" startAt="3"/>
            </a:pPr>
            <a:endParaRPr lang="en-US" altLang="ko-KR" sz="2400" dirty="0" smtClean="0">
              <a:latin typeface="DX모던고딕B" pitchFamily="18" charset="-127"/>
              <a:ea typeface="DX모던고딕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345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5</cp:revision>
  <dcterms:created xsi:type="dcterms:W3CDTF">2015-06-09T04:17:48Z</dcterms:created>
  <dcterms:modified xsi:type="dcterms:W3CDTF">2015-06-10T02:08:23Z</dcterms:modified>
</cp:coreProperties>
</file>