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a블랙M" pitchFamily="18" charset="-127"/>
      <p:regular r:id="rId7"/>
    </p:embeddedFont>
    <p:embeddedFont>
      <p:font typeface="a흑진주B" pitchFamily="18" charset="-127"/>
      <p:regular r:id="rId8"/>
    </p:embeddedFont>
    <p:embeddedFont>
      <p:font typeface="a흑진주M" pitchFamily="18" charset="-127"/>
      <p:regular r:id="rId9"/>
    </p:embeddedFont>
    <p:embeddedFont>
      <p:font typeface="a야간열차M" pitchFamily="18" charset="-127"/>
      <p:regular r:id="rId10"/>
    </p:embeddedFont>
    <p:embeddedFont>
      <p:font typeface="a파도소리" pitchFamily="18" charset="-127"/>
      <p:regular r:id="rId11"/>
    </p:embeddedFont>
    <p:embeddedFont>
      <p:font typeface="맑은 고딕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5F83-EC73-4062-AB0F-58A7391DE387}" type="datetimeFigureOut">
              <a:rPr lang="ko-KR" altLang="en-US" smtClean="0"/>
              <a:pPr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AD26-9FC8-4DBF-9EF7-29D01A3FE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a블랙M" pitchFamily="18" charset="-127"/>
                <a:ea typeface="a블랙M" pitchFamily="18" charset="-127"/>
              </a:rPr>
              <a:t>피아노 치는 여자</a:t>
            </a:r>
            <a:endParaRPr lang="ko-KR" altLang="en-US" sz="4800" dirty="0">
              <a:latin typeface="a블랙M" pitchFamily="18" charset="-127"/>
              <a:ea typeface="a블랙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김서희</a:t>
            </a:r>
            <a:r>
              <a:rPr lang="en-US" altLang="ko-KR" sz="2800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김성진</a:t>
            </a:r>
            <a:r>
              <a:rPr lang="en-US" altLang="ko-KR" sz="2800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박찬희</a:t>
            </a:r>
            <a:r>
              <a:rPr lang="en-US" altLang="ko-KR" sz="2800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오솔비</a:t>
            </a:r>
            <a:r>
              <a:rPr lang="en-US" altLang="ko-KR" sz="2800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유창기</a:t>
            </a:r>
            <a:r>
              <a:rPr lang="en-US" altLang="ko-KR" sz="2800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 </a:t>
            </a:r>
            <a:endParaRPr lang="ko-KR" altLang="en-US" sz="2800" dirty="0">
              <a:solidFill>
                <a:schemeClr val="tx1"/>
              </a:solidFill>
              <a:latin typeface="a흑진주B" pitchFamily="18" charset="-127"/>
              <a:ea typeface="a흑진주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7191" y="500042"/>
            <a:ext cx="7929618" cy="1643074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 fontAlgn="base"/>
            <a:endParaRPr lang="de-DE" sz="2400" dirty="0">
              <a:solidFill>
                <a:schemeClr val="bg1"/>
              </a:solidFill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de-DE" sz="2400" dirty="0">
                <a:solidFill>
                  <a:schemeClr val="bg1"/>
                </a:solidFill>
                <a:latin typeface="a흑진주B" pitchFamily="18" charset="-127"/>
                <a:ea typeface="a흑진주B" pitchFamily="18" charset="-127"/>
              </a:rPr>
              <a:t>Sie ist den Finessen des klassischen </a:t>
            </a:r>
            <a:endParaRPr lang="de-DE" sz="2400" dirty="0" smtClean="0">
              <a:solidFill>
                <a:schemeClr val="bg1"/>
              </a:solidFill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de-DE" sz="2400" dirty="0" smtClean="0">
                <a:solidFill>
                  <a:schemeClr val="bg1"/>
                </a:solidFill>
                <a:latin typeface="a흑진주B" pitchFamily="18" charset="-127"/>
                <a:ea typeface="a흑진주B" pitchFamily="18" charset="-127"/>
              </a:rPr>
              <a:t>Tanzes</a:t>
            </a:r>
            <a:r>
              <a:rPr lang="de-DE" sz="2400" dirty="0">
                <a:solidFill>
                  <a:schemeClr val="bg1"/>
                </a:solidFill>
                <a:latin typeface="a흑진주B" pitchFamily="18" charset="-127"/>
                <a:ea typeface="a흑진주B" pitchFamily="18" charset="-127"/>
              </a:rPr>
              <a:t>, des Gesanges, der Musik von </a:t>
            </a:r>
            <a:endParaRPr lang="de-DE" sz="2400" dirty="0" smtClean="0">
              <a:solidFill>
                <a:schemeClr val="bg1"/>
              </a:solidFill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de-DE" sz="2400" dirty="0" smtClean="0">
                <a:solidFill>
                  <a:schemeClr val="bg1"/>
                </a:solidFill>
                <a:latin typeface="a흑진주B" pitchFamily="18" charset="-127"/>
                <a:ea typeface="a흑진주B" pitchFamily="18" charset="-127"/>
              </a:rPr>
              <a:t>Geburt </a:t>
            </a:r>
            <a:r>
              <a:rPr lang="de-DE" sz="2400" dirty="0">
                <a:solidFill>
                  <a:schemeClr val="bg1"/>
                </a:solidFill>
                <a:latin typeface="a흑진주B" pitchFamily="18" charset="-127"/>
                <a:ea typeface="a흑진주B" pitchFamily="18" charset="-127"/>
              </a:rPr>
              <a:t>an vorherbestimmt.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a흑진주B" pitchFamily="18" charset="-127"/>
              <a:ea typeface="a흑진주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191" y="2786058"/>
            <a:ext cx="7929618" cy="1643074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a흑진주M" pitchFamily="18" charset="-127"/>
                <a:ea typeface="a흑진주M" pitchFamily="18" charset="-127"/>
              </a:rPr>
              <a:t>그녀는 날 때부터 고전적인 춤이나 노래나 연주를 위해 </a:t>
            </a:r>
            <a:endParaRPr lang="en-US" altLang="ko-KR" sz="2400" dirty="0" smtClean="0">
              <a:solidFill>
                <a:schemeClr val="bg1"/>
              </a:solidFill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a흑진주M" pitchFamily="18" charset="-127"/>
                <a:ea typeface="a흑진주M" pitchFamily="18" charset="-127"/>
              </a:rPr>
              <a:t>예정된 존재다</a:t>
            </a:r>
            <a:r>
              <a:rPr lang="en-US" altLang="ko-KR" sz="2400" dirty="0" smtClean="0">
                <a:solidFill>
                  <a:schemeClr val="bg1"/>
                </a:solidFill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a흑진주M" pitchFamily="18" charset="-127"/>
              <a:ea typeface="a흑진주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910" y="4643446"/>
            <a:ext cx="7929618" cy="1643074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 fontAlgn="base"/>
            <a:endParaRPr lang="de-DE" sz="2400" dirty="0" smtClean="0">
              <a:solidFill>
                <a:schemeClr val="bg1"/>
              </a:solidFill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400" dirty="0" err="1" smtClean="0">
                <a:solidFill>
                  <a:schemeClr val="bg1"/>
                </a:solidFill>
                <a:latin typeface="a흑진주M" pitchFamily="18" charset="-127"/>
                <a:ea typeface="a흑진주M" pitchFamily="18" charset="-127"/>
              </a:rPr>
              <a:t>에리카는</a:t>
            </a:r>
            <a:r>
              <a:rPr lang="ko-KR" altLang="en-US" sz="2400" dirty="0" smtClean="0">
                <a:solidFill>
                  <a:schemeClr val="bg1"/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a흑진주M" pitchFamily="18" charset="-127"/>
                <a:ea typeface="a흑진주M" pitchFamily="18" charset="-127"/>
              </a:rPr>
              <a:t>태어날 때부터 고전적인 </a:t>
            </a:r>
            <a:r>
              <a:rPr lang="ko-KR" altLang="en-US" sz="2400" u="sng" dirty="0" smtClean="0">
                <a:solidFill>
                  <a:schemeClr val="bg1"/>
                </a:solidFill>
                <a:latin typeface="a야간열차M" pitchFamily="18" charset="-127"/>
                <a:ea typeface="a야간열차M" pitchFamily="18" charset="-127"/>
              </a:rPr>
              <a:t>춤을 추고 노래와 </a:t>
            </a:r>
            <a:endParaRPr lang="en-US" altLang="ko-KR" sz="2400" u="sng" dirty="0" smtClean="0">
              <a:solidFill>
                <a:schemeClr val="bg1"/>
              </a:solidFill>
              <a:latin typeface="a야간열차M" pitchFamily="18" charset="-127"/>
              <a:ea typeface="a야간열차M" pitchFamily="18" charset="-127"/>
            </a:endParaRPr>
          </a:p>
          <a:p>
            <a:pPr algn="ctr" fontAlgn="base"/>
            <a:r>
              <a:rPr lang="ko-KR" altLang="en-US" sz="2400" u="sng" dirty="0" smtClean="0">
                <a:solidFill>
                  <a:schemeClr val="bg1"/>
                </a:solidFill>
                <a:latin typeface="a야간열차M" pitchFamily="18" charset="-127"/>
                <a:ea typeface="a야간열차M" pitchFamily="18" charset="-127"/>
              </a:rPr>
              <a:t>연주를 하는</a:t>
            </a:r>
            <a:r>
              <a:rPr lang="ko-KR" altLang="en-US" sz="2400" dirty="0" smtClean="0">
                <a:solidFill>
                  <a:schemeClr val="bg1"/>
                </a:solidFill>
                <a:latin typeface="a파도소리" pitchFamily="18" charset="-127"/>
                <a:ea typeface="a파도소리" pitchFamily="18" charset="-127"/>
              </a:rPr>
              <a:t> </a:t>
            </a:r>
            <a:r>
              <a:rPr lang="ko-KR" altLang="en-US" sz="2400" u="sng" dirty="0" smtClean="0">
                <a:solidFill>
                  <a:schemeClr val="bg1"/>
                </a:solidFill>
                <a:latin typeface="a야간열차M" pitchFamily="18" charset="-127"/>
                <a:ea typeface="a야간열차M" pitchFamily="18" charset="-127"/>
              </a:rPr>
              <a:t>부속품</a:t>
            </a:r>
            <a:r>
              <a:rPr lang="ko-KR" altLang="en-US" sz="2400" dirty="0" smtClean="0">
                <a:solidFill>
                  <a:schemeClr val="bg1"/>
                </a:solidFill>
                <a:latin typeface="a흑진주M" pitchFamily="18" charset="-127"/>
                <a:ea typeface="a흑진주M" pitchFamily="18" charset="-127"/>
              </a:rPr>
              <a:t>이 될 운명이었다</a:t>
            </a:r>
            <a:r>
              <a:rPr lang="en-US" altLang="ko-KR" sz="2400" dirty="0" smtClean="0">
                <a:solidFill>
                  <a:schemeClr val="bg1"/>
                </a:solidFill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400" dirty="0" smtClean="0">
              <a:solidFill>
                <a:schemeClr val="bg1"/>
              </a:solidFill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a흑진주M" pitchFamily="18" charset="-127"/>
              <a:ea typeface="a흑진주M" pitchFamily="18" charset="-127"/>
            </a:endParaRPr>
          </a:p>
        </p:txBody>
      </p:sp>
      <p:sp>
        <p:nvSpPr>
          <p:cNvPr id="1027" name="AutoShape 3" descr="data:image/jpeg;base64,/9j/4AAQSkZJRgABAQAAAQABAAD/2wCEAAkGBxAPDw0PDxANDQ8NDQ0NDQ0NDA8NDA0MFBEWFhQRFBQYHCggGBolGxQUITEhJSkrLi4uFx8zODM4NygtLisBCgoKBQUFDgUFDisZExkrKysrKysrKysrKysrKysrKysrKysrKysrKysrKysrKysrKysrKysrKysrKysrKysrK//AABEIAMIBAwMBIgACEQEDEQH/xAAbAAEBAQEBAQEBAAAAAAAAAAAAAQIDBAUGB//EADsQAQEAAgECAwQHBQUJAAAAAAABAhEDBCESMXEFQVFhEzKBkaGxwQYUIkLRQ1Nyg/EVI1Jic4KS0uH/xAAUAQEAAAAAAAAAAAAAAAAAAAAA/8QAFBEBAAAAAAAAAAAAAAAAAAAAAP/aAAwDAQACEQMRAD8A/uKbUBNmzRoDappQCgCbNmjQG12i6AABNm1TQGzZo0CgAlptUA2bNGgUABNqaBNmzRoDappQAAAAAAAATLLU2805ru+vkvLnv0ccb3oO30t+P4RZzVyAdsua/JJz34RxtWA7fT34RZzfL8XAlB6Zyr9I83iWZg9PjPE441sGryyf6JObH4/hXLlnZwlB7pnPifST4x5uLLbHLO4Pb4p8Z95t4Mc7K9Fu4DvtXiqg9g8e78/vawzvxv3g9QzhnLNyy+ndoAAAAE0aUAABLHLmvun2tc/J4cd6uV8tTW/xfI6nruon1Onwvzz6jw/hML+YPd4XDhu8s/llp8n99665a8HT4Y/8uOeeX326/B9bpcbreXfK97da7g9EiVYlBkkMlgJo034UsBmwUBrCuscY3KDpY8+eDvKzYDhhj3duSdmLNO0B5HbHIzwi+EE1KkhYzug1YlmtU2loOvs/DXHj6bepz4JrGT5R0BNGlATQoACWAomjQOXUeU9XDwuvVe71rlLsHPLH5EunTTOWILFc5K6QF0kipoGlSVQY0kdLE8IMrEsIDpiumcWoCZTc+ZxXsVJAbsYbm2bAZ2GjQFxYldHOY9/tB7MPJpmRdAoigAAAAAA4dTjvX2uL0c3uccsQJ3S4s+RKBprSVdgq6Z2niB00rMpKDVSoQCw8K1dgyuwBMvIwMvJMKDrErWkoMVlclgMs67z1jWUZx856g9kUAAAAATud1AAAcuW+TFjHV5ayx9P1axz3Ac+TfZmN8l3HLYN4rWJm1cwVnTXiZ8YLNtYpMlBbs2u2N6BvaM+JrEFtqeJpigvdlrCmcBrjyda4R1xyBzyjM265xgBmY/xY+sabx84DuACHdQE7igAJsFE2bB4+t+tP8P61nDLTp1N/inpGPDAbsed2wunPlnmDDUSANxlvHJi+YLHWVyjcoJ4qbWxNAOiY4taBtjONJQYkXZUt0CrjWfE1MgdNJ4Wdr4gPCuE7kq4g7DO12CibUAAAAAAHj6n632RlOoy/3lnp+SbBras+KLALIlkbSwGPDEq5M0GouLMpKDpKtjGLcoLK3Kw1AaiWJjktBlKUkA0SM45e6+f5twEp4lZsBpvC93Hbpx3vAemBAAAAAE2bNGgUAHg6vDeW55yz8nPlz1Z85+Lpz5fx5es/Jnlx8U+YMTKVuZPN5O/HnPKg3MlPCnkBUl7KxvuBtLk1lj72LAdMMnR5XXiz76B021MkyxZgN5ZNeJgxBcqSrlGJ2Ay82rWJWrQWZEySGgXs1x+cY01h5wHqipFBNm1TQGw0AoAAAPndRP4rfmzM/i7cn1svWudwBjPCZd55uXlXfHFjnx94OvDd7nwXOOPT5d/Xs9QOLFjplGMqCy+5qRiVqUC4RPBryXxpaDrhntnOGFbsByuTeN96XBrQNVNEWAzIWNWJQZkarOLYJIY+cXTO++P2/oD2RUxUAAAABNKAmjwqA5Xgl79+/wAz93nzdQHC9PPdXPPgvyr1gPmXp8p7p97Xjyn8m/TL/wCPoaTwA+Zny3+7z+y4uOXUX+75fuw/9n2Lxxm8MB8a9bJ54cs/7N/lT/aXHPP6Sf5PJfyj696efBi9Jj8AfJvtPh/47PXi5J+cZvtPg93LhPW2fm+rl0OPwjll7Nxvun3A8nH7S6e/23FP83Gfq9OPW8N8ubivpy4f1Yz9kYX+XH7o8+fsHiv8mH/jAfQx5sL5Z4X0zlal35avp3fGz/Zvhv8AJj9zhn+zHF7sdeloP0WiYvzN/ZuT6uXJj/hzyjF9hck+rz9Tj6c2f9QfqvCzli/KX2X1U8ur6r7efkv6s3peunl1XN9t3+YP1Ualfj7j7Rnl1GV9cOO/nin7z7Sn9rjl68XH/QH7XFyzmssft/R+T6f2n7Ql/i+jyn/Sn6V+h9n83JyavJJLJ7pYD62Ma0mLQJpQAAAEO4KAAJTQKJ3NAokUAE0CiaoCid1ATSpYBpPDF0dwTwRPo41qrAcrwxm9PHcB5r0sYvR4/B69HcHi/cp8Hfi4JHbQBFAATR3BRNUBQAAAAAAAAAAAAAAAAAAAAAAAAAAAAAAAAAf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9" name="AutoShape 5" descr="data:image/jpeg;base64,/9j/4AAQSkZJRgABAQAAAQABAAD/2wCEAAkGBxAPDw0PDxANDQ8NDQ0NDQ0NDA8NDA0MFBEWFhQRFBQYHCggGBolGxQUITEhJSkrLi4uFx8zODM4NygtLisBCgoKBQUFDgUFDisZExkrKysrKysrKysrKysrKysrKysrKysrKysrKysrKysrKysrKysrKysrKysrKysrKysrK//AABEIAMIBAwMBIgACEQEDEQH/xAAbAAEBAQEBAQEBAAAAAAAAAAAAAQIDBAUGB//EADsQAQEAAgECAwQHBQUJAAAAAAABAhEDBCESMXEFQVFhEzKBkaGxwQYUIkLRQ1Nyg/EVI1Jic4KS0uH/xAAUAQEAAAAAAAAAAAAAAAAAAAAA/8QAFBEBAAAAAAAAAAAAAAAAAAAAAP/aAAwDAQACEQMRAD8A/uKbUBNmzRoDappQCgCbNmjQG12i6AABNm1TQGzZo0CgAlptUA2bNGgUABNqaBNmzRoDappQAAAAAAAATLLU2805ru+vkvLnv0ccb3oO30t+P4RZzVyAdsua/JJz34RxtWA7fT34RZzfL8XAlB6Zyr9I83iWZg9PjPE441sGryyf6JObH4/hXLlnZwlB7pnPifST4x5uLLbHLO4Pb4p8Z95t4Mc7K9Fu4DvtXiqg9g8e78/vawzvxv3g9QzhnLNyy+ndoAAAAE0aUAABLHLmvun2tc/J4cd6uV8tTW/xfI6nruon1Onwvzz6jw/hML+YPd4XDhu8s/llp8n99665a8HT4Y/8uOeeX326/B9bpcbreXfK97da7g9EiVYlBkkMlgJo034UsBmwUBrCuscY3KDpY8+eDvKzYDhhj3duSdmLNO0B5HbHIzwi+EE1KkhYzug1YlmtU2loOvs/DXHj6bepz4JrGT5R0BNGlATQoACWAomjQOXUeU9XDwuvVe71rlLsHPLH5EunTTOWILFc5K6QF0kipoGlSVQY0kdLE8IMrEsIDpiumcWoCZTc+ZxXsVJAbsYbm2bAZ2GjQFxYldHOY9/tB7MPJpmRdAoigAAAAAA4dTjvX2uL0c3uccsQJ3S4s+RKBprSVdgq6Z2niB00rMpKDVSoQCw8K1dgyuwBMvIwMvJMKDrErWkoMVlclgMs67z1jWUZx856g9kUAAAAATud1AAAcuW+TFjHV5ayx9P1axz3Ac+TfZmN8l3HLYN4rWJm1cwVnTXiZ8YLNtYpMlBbs2u2N6BvaM+JrEFtqeJpigvdlrCmcBrjyda4R1xyBzyjM265xgBmY/xY+sabx84DuACHdQE7igAJsFE2bB4+t+tP8P61nDLTp1N/inpGPDAbsed2wunPlnmDDUSANxlvHJi+YLHWVyjcoJ4qbWxNAOiY4taBtjONJQYkXZUt0CrjWfE1MgdNJ4Wdr4gPCuE7kq4g7DO12CibUAAAAAAHj6n632RlOoy/3lnp+SbBras+KLALIlkbSwGPDEq5M0GouLMpKDpKtjGLcoLK3Kw1AaiWJjktBlKUkA0SM45e6+f5twEp4lZsBpvC93Hbpx3vAemBAAAAAE2bNGgUAHg6vDeW55yz8nPlz1Z85+Lpz5fx5es/Jnlx8U+YMTKVuZPN5O/HnPKg3MlPCnkBUl7KxvuBtLk1lj72LAdMMnR5XXiz76B021MkyxZgN5ZNeJgxBcqSrlGJ2Ay82rWJWrQWZEySGgXs1x+cY01h5wHqipFBNm1TQGw0AoAAAPndRP4rfmzM/i7cn1svWudwBjPCZd55uXlXfHFjnx94OvDd7nwXOOPT5d/Xs9QOLFjplGMqCy+5qRiVqUC4RPBryXxpaDrhntnOGFbsByuTeN96XBrQNVNEWAzIWNWJQZkarOLYJIY+cXTO++P2/oD2RUxUAAAABNKAmjwqA5Xgl79+/wAz93nzdQHC9PPdXPPgvyr1gPmXp8p7p97Xjyn8m/TL/wCPoaTwA+Zny3+7z+y4uOXUX+75fuw/9n2Lxxm8MB8a9bJ54cs/7N/lT/aXHPP6Sf5PJfyj696efBi9Jj8AfJvtPh/47PXi5J+cZvtPg93LhPW2fm+rl0OPwjll7Nxvun3A8nH7S6e/23FP83Gfq9OPW8N8ubivpy4f1Yz9kYX+XH7o8+fsHiv8mH/jAfQx5sL5Z4X0zlal35avp3fGz/Zvhv8AJj9zhn+zHF7sdeloP0WiYvzN/ZuT6uXJj/hzyjF9hck+rz9Tj6c2f9QfqvCzli/KX2X1U8ur6r7efkv6s3peunl1XN9t3+YP1Ualfj7j7Rnl1GV9cOO/nin7z7Sn9rjl68XH/QH7XFyzmssft/R+T6f2n7Ql/i+jyn/Sn6V+h9n83JyavJJLJ7pYD62Ma0mLQJpQAAAEO4KAAJTQKJ3NAokUAE0CiaoCid1ATSpYBpPDF0dwTwRPo41qrAcrwxm9PHcB5r0sYvR4/B69HcHi/cp8Hfi4JHbQBFAATR3BRNUBQAAAAAAAAAAAAAAAAAAAAAAAAAAAAAAAAAf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모서리가 접힌 도형 11"/>
          <p:cNvSpPr/>
          <p:nvPr/>
        </p:nvSpPr>
        <p:spPr>
          <a:xfrm>
            <a:off x="4500562" y="2000240"/>
            <a:ext cx="4429156" cy="928694"/>
          </a:xfrm>
          <a:prstGeom prst="foldedCorner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Finesse :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부속품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장치</a:t>
            </a:r>
            <a:endParaRPr lang="en-US" altLang="ko-KR" dirty="0" smtClean="0">
              <a:solidFill>
                <a:schemeClr val="tx1"/>
              </a:solidFill>
              <a:latin typeface="a흑진주B" pitchFamily="18" charset="-127"/>
              <a:ea typeface="a흑진주B" pitchFamily="18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Vorherbestimmen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미리 운명을 정하다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a흑진주B" pitchFamily="18" charset="-127"/>
              <a:ea typeface="a흑진주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7191" y="500042"/>
            <a:ext cx="7929618" cy="1643074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 fontAlgn="base"/>
            <a:endParaRPr lang="de-DE" sz="2400" dirty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de-DE" sz="2400" dirty="0">
                <a:latin typeface="a흑진주B" pitchFamily="18" charset="-127"/>
                <a:ea typeface="a흑진주B" pitchFamily="18" charset="-127"/>
              </a:rPr>
              <a:t>Eine weltbekannte Pianistin, das waere </a:t>
            </a:r>
            <a:endParaRPr lang="de-DE" sz="2400" dirty="0" smtClean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de-DE" sz="2400" dirty="0" smtClean="0">
                <a:latin typeface="a흑진주B" pitchFamily="18" charset="-127"/>
                <a:ea typeface="a흑진주B" pitchFamily="18" charset="-127"/>
              </a:rPr>
              <a:t>Mutters </a:t>
            </a:r>
            <a:r>
              <a:rPr lang="de-DE" sz="2400" dirty="0">
                <a:latin typeface="a흑진주B" pitchFamily="18" charset="-127"/>
                <a:ea typeface="a흑진주B" pitchFamily="18" charset="-127"/>
              </a:rPr>
              <a:t>Ideal;</a:t>
            </a:r>
          </a:p>
          <a:p>
            <a:pPr algn="ctr"/>
            <a:endParaRPr lang="ko-KR" altLang="en-US" sz="2400" dirty="0">
              <a:latin typeface="a흑진주B" pitchFamily="18" charset="-127"/>
              <a:ea typeface="a흑진주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191" y="2607463"/>
            <a:ext cx="7929618" cy="1643074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/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세계적인 피아니스트</a:t>
            </a:r>
            <a:r>
              <a:rPr lang="en-US" altLang="ko-KR" sz="2400" dirty="0" smtClean="0"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이것이 어머니의 이상일 것이다</a:t>
            </a:r>
            <a:r>
              <a:rPr lang="en-US" altLang="ko-KR" sz="2400" dirty="0">
                <a:latin typeface="a흑진주B" pitchFamily="18" charset="-127"/>
                <a:ea typeface="a흑진주B" pitchFamily="18" charset="-127"/>
              </a:rPr>
              <a:t>.</a:t>
            </a:r>
            <a:endParaRPr lang="ko-KR" altLang="en-US" sz="2400" dirty="0">
              <a:latin typeface="a흑진주B" pitchFamily="18" charset="-127"/>
              <a:ea typeface="a흑진주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910" y="4643446"/>
            <a:ext cx="7929618" cy="1643074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 fontAlgn="base"/>
            <a:endParaRPr lang="de-DE" sz="2400" dirty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세계적인 피아니스트</a:t>
            </a:r>
            <a:r>
              <a:rPr lang="en-US" altLang="ko-KR" sz="2400" dirty="0"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그것이 어머니의 이상일 </a:t>
            </a:r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것이다</a:t>
            </a:r>
            <a:r>
              <a:rPr lang="en-US" altLang="ko-KR" sz="2400" dirty="0" smtClean="0">
                <a:latin typeface="a흑진주B" pitchFamily="18" charset="-127"/>
                <a:ea typeface="a흑진주B" pitchFamily="18" charset="-127"/>
              </a:rPr>
              <a:t>.</a:t>
            </a:r>
            <a:endParaRPr lang="ko-KR" altLang="en-US" sz="2400" dirty="0">
              <a:latin typeface="a흑진주B" pitchFamily="18" charset="-127"/>
              <a:ea typeface="a흑진주B" pitchFamily="18" charset="-127"/>
            </a:endParaRPr>
          </a:p>
          <a:p>
            <a:pPr algn="ctr"/>
            <a:endParaRPr lang="ko-KR" altLang="en-US" sz="2400" dirty="0">
              <a:latin typeface="a흑진주B" pitchFamily="18" charset="-127"/>
              <a:ea typeface="a흑진주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7191" y="571480"/>
            <a:ext cx="7929618" cy="1928826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 fontAlgn="base"/>
            <a:endParaRPr lang="de-DE" sz="2400" dirty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de-DE" sz="2400" dirty="0">
                <a:latin typeface="a흑진주B" pitchFamily="18" charset="-127"/>
                <a:ea typeface="a흑진주B" pitchFamily="18" charset="-127"/>
              </a:rPr>
              <a:t>und damit das Kind den Weg durch Intrigen auch findet, schlaegt sie an jeder Ecke </a:t>
            </a:r>
            <a:endParaRPr lang="de-DE" sz="2400" dirty="0" smtClean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de-DE" sz="2400" dirty="0" smtClean="0">
                <a:latin typeface="a흑진주B" pitchFamily="18" charset="-127"/>
                <a:ea typeface="a흑진주B" pitchFamily="18" charset="-127"/>
              </a:rPr>
              <a:t>Wegweiser </a:t>
            </a:r>
            <a:r>
              <a:rPr lang="de-DE" sz="2400" dirty="0">
                <a:latin typeface="a흑진주B" pitchFamily="18" charset="-127"/>
                <a:ea typeface="a흑진주B" pitchFamily="18" charset="-127"/>
              </a:rPr>
              <a:t>in den Boden und Erika gleich </a:t>
            </a:r>
            <a:endParaRPr lang="de-DE" sz="2400" dirty="0" smtClean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de-DE" sz="2400" dirty="0" smtClean="0">
                <a:latin typeface="a흑진주B" pitchFamily="18" charset="-127"/>
                <a:ea typeface="a흑진주B" pitchFamily="18" charset="-127"/>
              </a:rPr>
              <a:t>mit</a:t>
            </a:r>
            <a:r>
              <a:rPr lang="de-DE" sz="2400" dirty="0">
                <a:latin typeface="a흑진주B" pitchFamily="18" charset="-127"/>
                <a:ea typeface="a흑진주B" pitchFamily="18" charset="-127"/>
              </a:rPr>
              <a:t>, </a:t>
            </a:r>
            <a:r>
              <a:rPr lang="de-DE" sz="2400" dirty="0" smtClean="0">
                <a:latin typeface="a흑진주B" pitchFamily="18" charset="-127"/>
                <a:ea typeface="a흑진주B" pitchFamily="18" charset="-127"/>
              </a:rPr>
              <a:t>wenn </a:t>
            </a:r>
            <a:r>
              <a:rPr lang="de-DE" sz="2400" dirty="0">
                <a:latin typeface="a흑진주B" pitchFamily="18" charset="-127"/>
                <a:ea typeface="a흑진주B" pitchFamily="18" charset="-127"/>
              </a:rPr>
              <a:t>diese nicht ueben will.</a:t>
            </a:r>
          </a:p>
          <a:p>
            <a:pPr algn="ctr"/>
            <a:endParaRPr lang="ko-KR" altLang="en-US" dirty="0">
              <a:latin typeface="a흑진주B" pitchFamily="18" charset="-127"/>
              <a:ea typeface="a흑진주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191" y="3000372"/>
            <a:ext cx="7929618" cy="1643074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/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그리고 이 아이가 방해를 뚫고 길을 찾을 수 있도록 하기 위해 곳곳에 이정표를 세워놓고</a:t>
            </a:r>
            <a:r>
              <a:rPr lang="en-US" altLang="ko-KR" sz="2400" dirty="0" smtClean="0"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sz="2400" dirty="0" err="1" smtClean="0">
                <a:latin typeface="a흑진주B" pitchFamily="18" charset="-127"/>
                <a:ea typeface="a흑진주B" pitchFamily="18" charset="-127"/>
              </a:rPr>
              <a:t>에리카가</a:t>
            </a:r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 연습을 </a:t>
            </a:r>
            <a:endParaRPr lang="en-US" altLang="ko-KR" sz="2400" dirty="0" smtClean="0">
              <a:latin typeface="a흑진주B" pitchFamily="18" charset="-127"/>
              <a:ea typeface="a흑진주B" pitchFamily="18" charset="-127"/>
            </a:endParaRPr>
          </a:p>
          <a:p>
            <a:pPr algn="ctr"/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안 하려고 하면 그녀에게도 이정표를 박아 매어놓는다</a:t>
            </a:r>
            <a:r>
              <a:rPr lang="en-US" altLang="ko-KR" sz="2400" dirty="0" smtClean="0">
                <a:latin typeface="a흑진주B" pitchFamily="18" charset="-127"/>
                <a:ea typeface="a흑진주B" pitchFamily="18" charset="-127"/>
              </a:rPr>
              <a:t>.</a:t>
            </a:r>
            <a:endParaRPr lang="ko-KR" altLang="en-US" sz="2400" dirty="0">
              <a:latin typeface="a흑진주B" pitchFamily="18" charset="-127"/>
              <a:ea typeface="a흑진주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910" y="4857760"/>
            <a:ext cx="7929618" cy="1643074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 fontAlgn="base"/>
            <a:endParaRPr lang="de-DE" sz="2400" dirty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이 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아이가 방해를 </a:t>
            </a:r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이겨내</a:t>
            </a:r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고</a:t>
            </a:r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 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길을 찾도록 </a:t>
            </a:r>
            <a:r>
              <a:rPr lang="ko-KR" altLang="en-US" sz="2400" u="sng" dirty="0">
                <a:latin typeface="a야간열차M" pitchFamily="18" charset="-127"/>
                <a:ea typeface="a야간열차M" pitchFamily="18" charset="-127"/>
              </a:rPr>
              <a:t>길 모퉁이마다 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이정표를 박아놓았다</a:t>
            </a:r>
            <a:r>
              <a:rPr lang="en-US" altLang="ko-KR" sz="2400" dirty="0">
                <a:latin typeface="a흑진주B" pitchFamily="18" charset="-127"/>
                <a:ea typeface="a흑진주B" pitchFamily="18" charset="-127"/>
              </a:rPr>
              <a:t>. 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그리고 </a:t>
            </a:r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연습을 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하지 않으려 하면 즉시 </a:t>
            </a:r>
            <a:r>
              <a:rPr lang="ko-KR" altLang="en-US" sz="2400" dirty="0" err="1">
                <a:latin typeface="a흑진주B" pitchFamily="18" charset="-127"/>
                <a:ea typeface="a흑진주B" pitchFamily="18" charset="-127"/>
              </a:rPr>
              <a:t>에리카도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 </a:t>
            </a:r>
            <a:r>
              <a:rPr lang="ko-KR" altLang="en-US" sz="2400" u="sng" dirty="0">
                <a:latin typeface="a야간열차M" pitchFamily="18" charset="-127"/>
                <a:ea typeface="a야간열차M" pitchFamily="18" charset="-127"/>
              </a:rPr>
              <a:t>함께 땅에 박아버렸다</a:t>
            </a:r>
            <a:r>
              <a:rPr lang="en-US" altLang="ko-KR" sz="2400" u="sng" dirty="0" smtClean="0">
                <a:latin typeface="a야간열차M" pitchFamily="18" charset="-127"/>
                <a:ea typeface="a야간열차M" pitchFamily="18" charset="-127"/>
              </a:rPr>
              <a:t>.</a:t>
            </a:r>
            <a:endParaRPr lang="ko-KR" altLang="en-US" sz="2400" u="sng" dirty="0">
              <a:latin typeface="a야간열차M" pitchFamily="18" charset="-127"/>
              <a:ea typeface="a야간열차M" pitchFamily="18" charset="-127"/>
            </a:endParaRPr>
          </a:p>
          <a:p>
            <a:pPr algn="ctr"/>
            <a:endParaRPr lang="ko-KR" altLang="en-US" sz="2400" dirty="0">
              <a:latin typeface="a흑진주B" pitchFamily="18" charset="-127"/>
              <a:ea typeface="a흑진주B" pitchFamily="18" charset="-127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5143504" y="2285992"/>
            <a:ext cx="3786214" cy="857256"/>
          </a:xfrm>
          <a:prstGeom prst="foldedCorner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Intrige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음모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책략</a:t>
            </a:r>
            <a:endParaRPr lang="en-US" altLang="ko-KR" dirty="0" smtClean="0">
              <a:solidFill>
                <a:schemeClr val="tx1"/>
              </a:solidFill>
              <a:latin typeface="a흑진주B" pitchFamily="18" charset="-127"/>
              <a:ea typeface="a흑진주B" pitchFamily="18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Wegweiser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이정표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도로 표지판</a:t>
            </a:r>
            <a:endParaRPr lang="en-US" altLang="ko-KR" dirty="0" smtClean="0">
              <a:solidFill>
                <a:schemeClr val="tx1"/>
              </a:solidFill>
              <a:latin typeface="a흑진주B" pitchFamily="18" charset="-127"/>
              <a:ea typeface="a흑진주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500042"/>
            <a:ext cx="7929618" cy="1857388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 fontAlgn="base"/>
            <a:endParaRPr lang="de-DE" sz="2400" dirty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de-DE" sz="2400" dirty="0">
                <a:latin typeface="a흑진주B" pitchFamily="18" charset="-127"/>
                <a:ea typeface="a흑진주B" pitchFamily="18" charset="-127"/>
              </a:rPr>
              <a:t>Die Mutter warnt Erika vor einer neidischen Horde, die stets das eben Errungene zu </a:t>
            </a:r>
            <a:endParaRPr lang="de-DE" sz="2400" dirty="0" smtClean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de-DE" sz="2400" dirty="0" smtClean="0">
                <a:latin typeface="a흑진주B" pitchFamily="18" charset="-127"/>
                <a:ea typeface="a흑진주B" pitchFamily="18" charset="-127"/>
              </a:rPr>
              <a:t>stoeren </a:t>
            </a:r>
            <a:r>
              <a:rPr lang="de-DE" sz="2400" dirty="0">
                <a:latin typeface="a흑진주B" pitchFamily="18" charset="-127"/>
                <a:ea typeface="a흑진주B" pitchFamily="18" charset="-127"/>
              </a:rPr>
              <a:t>versucht und fast </a:t>
            </a:r>
            <a:r>
              <a:rPr lang="de-DE" sz="2400" dirty="0" smtClean="0">
                <a:latin typeface="a흑진주B" pitchFamily="18" charset="-127"/>
                <a:ea typeface="a흑진주B" pitchFamily="18" charset="-127"/>
              </a:rPr>
              <a:t>durchwegs</a:t>
            </a:r>
          </a:p>
          <a:p>
            <a:pPr algn="ctr" fontAlgn="base"/>
            <a:r>
              <a:rPr lang="de-DE" sz="2400" dirty="0" smtClean="0">
                <a:latin typeface="a흑진주B" pitchFamily="18" charset="-127"/>
                <a:ea typeface="a흑진주B" pitchFamily="18" charset="-127"/>
              </a:rPr>
              <a:t> </a:t>
            </a:r>
            <a:r>
              <a:rPr lang="de-DE" sz="2400" dirty="0">
                <a:latin typeface="a흑진주B" pitchFamily="18" charset="-127"/>
                <a:ea typeface="a흑진주B" pitchFamily="18" charset="-127"/>
              </a:rPr>
              <a:t>maennlichen Geschlechts ist.</a:t>
            </a:r>
          </a:p>
          <a:p>
            <a:pPr algn="ctr"/>
            <a:endParaRPr lang="ko-KR" altLang="en-US" dirty="0">
              <a:latin typeface="a흑진주B" pitchFamily="18" charset="-127"/>
              <a:ea typeface="a흑진주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191" y="2928934"/>
            <a:ext cx="7929618" cy="1643074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/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지금 막 이룩해놓은 것을 방해하려는 선망의 무리들이 </a:t>
            </a:r>
            <a:endParaRPr lang="en-US" altLang="ko-KR" sz="2400" dirty="0" smtClean="0">
              <a:latin typeface="a흑진주B" pitchFamily="18" charset="-127"/>
              <a:ea typeface="a흑진주B" pitchFamily="18" charset="-127"/>
            </a:endParaRPr>
          </a:p>
          <a:p>
            <a:pPr algn="ctr"/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늘 존재하는데 그들은 거의가 남자라는 족속들이라고 </a:t>
            </a:r>
            <a:endParaRPr lang="en-US" altLang="ko-KR" sz="2400" dirty="0" smtClean="0">
              <a:latin typeface="a흑진주B" pitchFamily="18" charset="-127"/>
              <a:ea typeface="a흑진주B" pitchFamily="18" charset="-127"/>
            </a:endParaRPr>
          </a:p>
          <a:p>
            <a:pPr algn="ctr"/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어머니는 </a:t>
            </a:r>
            <a:r>
              <a:rPr lang="ko-KR" altLang="en-US" sz="2400" dirty="0" err="1" smtClean="0">
                <a:latin typeface="a흑진주B" pitchFamily="18" charset="-127"/>
                <a:ea typeface="a흑진주B" pitchFamily="18" charset="-127"/>
              </a:rPr>
              <a:t>에리카에게</a:t>
            </a:r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 경고한다</a:t>
            </a:r>
            <a:endParaRPr lang="ko-KR" altLang="en-US" sz="2400" dirty="0">
              <a:latin typeface="a흑진주B" pitchFamily="18" charset="-127"/>
              <a:ea typeface="a흑진주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910" y="4857760"/>
            <a:ext cx="7929618" cy="1643074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 fontAlgn="base"/>
            <a:endParaRPr lang="de-DE" sz="2400" dirty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어머니는 </a:t>
            </a:r>
            <a:r>
              <a:rPr lang="ko-KR" altLang="en-US" sz="2400" dirty="0" err="1">
                <a:latin typeface="a흑진주B" pitchFamily="18" charset="-127"/>
                <a:ea typeface="a흑진주B" pitchFamily="18" charset="-127"/>
              </a:rPr>
              <a:t>에리카에게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 질투심 많은 무리들에 대해 </a:t>
            </a:r>
            <a:endParaRPr lang="en-US" altLang="ko-KR" sz="2400" dirty="0" smtClean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경고했는데</a:t>
            </a:r>
            <a:r>
              <a:rPr lang="en-US" altLang="ko-KR" sz="2400" dirty="0"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이들은 </a:t>
            </a:r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항상 가까스로 이뤄낸 것들을 </a:t>
            </a:r>
            <a:endParaRPr lang="en-US" altLang="ko-KR" sz="2400" dirty="0" smtClean="0">
              <a:latin typeface="a흑진주B" pitchFamily="18" charset="-127"/>
              <a:ea typeface="a흑진주B" pitchFamily="18" charset="-127"/>
            </a:endParaRPr>
          </a:p>
          <a:p>
            <a:pPr algn="ctr" fontAlgn="base"/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방해하려고 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하며 </a:t>
            </a:r>
            <a:r>
              <a:rPr lang="ko-KR" altLang="en-US" sz="2400" dirty="0" smtClean="0">
                <a:latin typeface="a흑진주B" pitchFamily="18" charset="-127"/>
                <a:ea typeface="a흑진주B" pitchFamily="18" charset="-127"/>
              </a:rPr>
              <a:t>거의 남자라는 </a:t>
            </a:r>
            <a:r>
              <a:rPr lang="ko-KR" altLang="en-US" sz="2400" dirty="0">
                <a:latin typeface="a흑진주B" pitchFamily="18" charset="-127"/>
                <a:ea typeface="a흑진주B" pitchFamily="18" charset="-127"/>
              </a:rPr>
              <a:t>족속들이라는 것이다</a:t>
            </a:r>
            <a:r>
              <a:rPr lang="en-US" altLang="ko-KR" sz="2400" dirty="0" smtClean="0">
                <a:latin typeface="a흑진주B" pitchFamily="18" charset="-127"/>
                <a:ea typeface="a흑진주B" pitchFamily="18" charset="-127"/>
              </a:rPr>
              <a:t>.</a:t>
            </a:r>
            <a:endParaRPr lang="ko-KR" altLang="en-US" sz="2400" dirty="0">
              <a:latin typeface="a흑진주B" pitchFamily="18" charset="-127"/>
              <a:ea typeface="a흑진주B" pitchFamily="18" charset="-127"/>
            </a:endParaRPr>
          </a:p>
          <a:p>
            <a:pPr algn="ctr"/>
            <a:endParaRPr lang="ko-KR" altLang="en-US" sz="2400" dirty="0">
              <a:latin typeface="a흑진주B" pitchFamily="18" charset="-127"/>
              <a:ea typeface="a흑진주B" pitchFamily="18" charset="-127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4643438" y="2071678"/>
            <a:ext cx="4286280" cy="1143008"/>
          </a:xfrm>
          <a:prstGeom prst="foldedCorner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 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neidisch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질투심이 많은  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stets :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항상</a:t>
            </a:r>
            <a:endParaRPr lang="en-US" altLang="ko-KR" dirty="0" smtClean="0">
              <a:solidFill>
                <a:schemeClr val="tx1"/>
              </a:solidFill>
              <a:latin typeface="a흑진주B" pitchFamily="18" charset="-127"/>
              <a:ea typeface="a흑진주B" pitchFamily="18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Errungene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이룩해 놓은 것</a:t>
            </a:r>
            <a:endParaRPr lang="en-US" altLang="ko-KR" dirty="0">
              <a:solidFill>
                <a:schemeClr val="tx1"/>
              </a:solidFill>
              <a:latin typeface="a흑진주B" pitchFamily="18" charset="-127"/>
              <a:ea typeface="a흑진주B" pitchFamily="18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Geschlecht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성</a:t>
            </a:r>
            <a:r>
              <a:rPr lang="en-US" altLang="ko-KR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a흑진주B" pitchFamily="18" charset="-127"/>
                <a:ea typeface="a흑진주B" pitchFamily="18" charset="-127"/>
              </a:rPr>
              <a:t>종족</a:t>
            </a:r>
            <a:endParaRPr lang="en-US" altLang="ko-KR" dirty="0">
              <a:solidFill>
                <a:schemeClr val="tx1"/>
              </a:solidFill>
              <a:latin typeface="a흑진주B" pitchFamily="18" charset="-127"/>
              <a:ea typeface="a흑진주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257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a블랙M</vt:lpstr>
      <vt:lpstr>a흑진주B</vt:lpstr>
      <vt:lpstr>a흑진주M</vt:lpstr>
      <vt:lpstr>a야간열차M</vt:lpstr>
      <vt:lpstr>a파도소리</vt:lpstr>
      <vt:lpstr>맑은 고딕</vt:lpstr>
      <vt:lpstr>Office 테마</vt:lpstr>
      <vt:lpstr>피아노 치는 여자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피아노 치는 여자</dc:title>
  <dc:creator>user</dc:creator>
  <cp:lastModifiedBy>user</cp:lastModifiedBy>
  <cp:revision>21</cp:revision>
  <dcterms:created xsi:type="dcterms:W3CDTF">2015-06-08T02:18:51Z</dcterms:created>
  <dcterms:modified xsi:type="dcterms:W3CDTF">2015-06-09T23:32:34Z</dcterms:modified>
</cp:coreProperties>
</file>