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58" r:id="rId4"/>
    <p:sldId id="260" r:id="rId5"/>
    <p:sldId id="265" r:id="rId6"/>
    <p:sldId id="264" r:id="rId7"/>
    <p:sldId id="263" r:id="rId8"/>
    <p:sldId id="267" r:id="rId9"/>
    <p:sldId id="262" r:id="rId10"/>
    <p:sldId id="266" r:id="rId11"/>
    <p:sldId id="268" r:id="rId1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366A6-7878-4E2C-8391-E6EC423128F7}" type="datetimeFigureOut">
              <a:rPr lang="ko-KR" altLang="en-US" smtClean="0"/>
              <a:t>2015-05-19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72A65C-9963-494A-87DA-831BF8F8F20B}" type="slidenum">
              <a:rPr lang="ko-KR" altLang="en-US" smtClean="0"/>
              <a:t>‹#›</a:t>
            </a:fld>
            <a:endParaRPr lang="ko-KR" altLang="en-US"/>
          </a:p>
        </p:txBody>
      </p:sp>
    </p:spTree>
    <p:extLst>
      <p:ext uri="{BB962C8B-B14F-4D97-AF65-F5344CB8AC3E}">
        <p14:creationId xmlns:p14="http://schemas.microsoft.com/office/powerpoint/2010/main" val="271698563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072A65C-9963-494A-87DA-831BF8F8F20B}" type="slidenum">
              <a:rPr lang="ko-KR" altLang="en-US" smtClean="0"/>
              <a:t>2</a:t>
            </a:fld>
            <a:endParaRPr lang="ko-KR" altLang="en-US"/>
          </a:p>
        </p:txBody>
      </p:sp>
    </p:spTree>
    <p:extLst>
      <p:ext uri="{BB962C8B-B14F-4D97-AF65-F5344CB8AC3E}">
        <p14:creationId xmlns:p14="http://schemas.microsoft.com/office/powerpoint/2010/main" val="2785917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072A65C-9963-494A-87DA-831BF8F8F20B}" type="slidenum">
              <a:rPr lang="ko-KR" altLang="en-US" smtClean="0"/>
              <a:t>11</a:t>
            </a:fld>
            <a:endParaRPr lang="ko-KR" altLang="en-US"/>
          </a:p>
        </p:txBody>
      </p:sp>
    </p:spTree>
    <p:extLst>
      <p:ext uri="{BB962C8B-B14F-4D97-AF65-F5344CB8AC3E}">
        <p14:creationId xmlns:p14="http://schemas.microsoft.com/office/powerpoint/2010/main" val="278591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072A65C-9963-494A-87DA-831BF8F8F20B}" type="slidenum">
              <a:rPr lang="ko-KR" altLang="en-US" smtClean="0"/>
              <a:t>3</a:t>
            </a:fld>
            <a:endParaRPr lang="ko-KR" altLang="en-US"/>
          </a:p>
        </p:txBody>
      </p:sp>
    </p:spTree>
    <p:extLst>
      <p:ext uri="{BB962C8B-B14F-4D97-AF65-F5344CB8AC3E}">
        <p14:creationId xmlns:p14="http://schemas.microsoft.com/office/powerpoint/2010/main" val="2785917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072A65C-9963-494A-87DA-831BF8F8F20B}" type="slidenum">
              <a:rPr lang="ko-KR" altLang="en-US" smtClean="0"/>
              <a:t>4</a:t>
            </a:fld>
            <a:endParaRPr lang="ko-KR" altLang="en-US"/>
          </a:p>
        </p:txBody>
      </p:sp>
    </p:spTree>
    <p:extLst>
      <p:ext uri="{BB962C8B-B14F-4D97-AF65-F5344CB8AC3E}">
        <p14:creationId xmlns:p14="http://schemas.microsoft.com/office/powerpoint/2010/main" val="2785917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072A65C-9963-494A-87DA-831BF8F8F20B}" type="slidenum">
              <a:rPr lang="ko-KR" altLang="en-US" smtClean="0"/>
              <a:t>5</a:t>
            </a:fld>
            <a:endParaRPr lang="ko-KR" altLang="en-US"/>
          </a:p>
        </p:txBody>
      </p:sp>
    </p:spTree>
    <p:extLst>
      <p:ext uri="{BB962C8B-B14F-4D97-AF65-F5344CB8AC3E}">
        <p14:creationId xmlns:p14="http://schemas.microsoft.com/office/powerpoint/2010/main" val="278591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072A65C-9963-494A-87DA-831BF8F8F20B}" type="slidenum">
              <a:rPr lang="ko-KR" altLang="en-US" smtClean="0"/>
              <a:t>6</a:t>
            </a:fld>
            <a:endParaRPr lang="ko-KR" altLang="en-US"/>
          </a:p>
        </p:txBody>
      </p:sp>
    </p:spTree>
    <p:extLst>
      <p:ext uri="{BB962C8B-B14F-4D97-AF65-F5344CB8AC3E}">
        <p14:creationId xmlns:p14="http://schemas.microsoft.com/office/powerpoint/2010/main" val="278591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072A65C-9963-494A-87DA-831BF8F8F20B}" type="slidenum">
              <a:rPr lang="ko-KR" altLang="en-US" smtClean="0"/>
              <a:t>7</a:t>
            </a:fld>
            <a:endParaRPr lang="ko-KR" altLang="en-US"/>
          </a:p>
        </p:txBody>
      </p:sp>
    </p:spTree>
    <p:extLst>
      <p:ext uri="{BB962C8B-B14F-4D97-AF65-F5344CB8AC3E}">
        <p14:creationId xmlns:p14="http://schemas.microsoft.com/office/powerpoint/2010/main" val="2785917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072A65C-9963-494A-87DA-831BF8F8F20B}" type="slidenum">
              <a:rPr lang="ko-KR" altLang="en-US" smtClean="0"/>
              <a:t>8</a:t>
            </a:fld>
            <a:endParaRPr lang="ko-KR" altLang="en-US"/>
          </a:p>
        </p:txBody>
      </p:sp>
    </p:spTree>
    <p:extLst>
      <p:ext uri="{BB962C8B-B14F-4D97-AF65-F5344CB8AC3E}">
        <p14:creationId xmlns:p14="http://schemas.microsoft.com/office/powerpoint/2010/main" val="278591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072A65C-9963-494A-87DA-831BF8F8F20B}" type="slidenum">
              <a:rPr lang="ko-KR" altLang="en-US" smtClean="0"/>
              <a:t>9</a:t>
            </a:fld>
            <a:endParaRPr lang="ko-KR" altLang="en-US"/>
          </a:p>
        </p:txBody>
      </p:sp>
    </p:spTree>
    <p:extLst>
      <p:ext uri="{BB962C8B-B14F-4D97-AF65-F5344CB8AC3E}">
        <p14:creationId xmlns:p14="http://schemas.microsoft.com/office/powerpoint/2010/main" val="278591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072A65C-9963-494A-87DA-831BF8F8F20B}" type="slidenum">
              <a:rPr lang="ko-KR" altLang="en-US" smtClean="0"/>
              <a:t>10</a:t>
            </a:fld>
            <a:endParaRPr lang="ko-KR" altLang="en-US"/>
          </a:p>
        </p:txBody>
      </p:sp>
    </p:spTree>
    <p:extLst>
      <p:ext uri="{BB962C8B-B14F-4D97-AF65-F5344CB8AC3E}">
        <p14:creationId xmlns:p14="http://schemas.microsoft.com/office/powerpoint/2010/main" val="278591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2">
        <a:schemeClr val="bg2"/>
      </p:bgRef>
    </p:bg>
    <p:spTree>
      <p:nvGrpSpPr>
        <p:cNvPr id="1" name=""/>
        <p:cNvGrpSpPr/>
        <p:nvPr/>
      </p:nvGrpSpPr>
      <p:grpSpPr>
        <a:xfrm>
          <a:off x="0" y="0"/>
          <a:ext cx="0" cy="0"/>
          <a:chOff x="0" y="0"/>
          <a:chExt cx="0" cy="0"/>
        </a:xfrm>
      </p:grpSpPr>
      <p:sp>
        <p:nvSpPr>
          <p:cNvPr id="7" name="자유형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자유형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제목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ko-KR" altLang="en-US" smtClean="0"/>
              <a:t>마스터 제목 스타일 편집</a:t>
            </a:r>
            <a:endParaRPr kumimoji="0" lang="en-US"/>
          </a:p>
        </p:txBody>
      </p:sp>
      <p:sp>
        <p:nvSpPr>
          <p:cNvPr id="17" name="부제목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smtClean="0"/>
              <a:t>마스터 부제목 스타일 편집</a:t>
            </a:r>
            <a:endParaRPr kumimoji="0" lang="en-US"/>
          </a:p>
        </p:txBody>
      </p:sp>
      <p:sp>
        <p:nvSpPr>
          <p:cNvPr id="30" name="날짜 개체 틀 29"/>
          <p:cNvSpPr>
            <a:spLocks noGrp="1"/>
          </p:cNvSpPr>
          <p:nvPr>
            <p:ph type="dt" sz="half" idx="10"/>
          </p:nvPr>
        </p:nvSpPr>
        <p:spPr/>
        <p:txBody>
          <a:bodyPr/>
          <a:lstStyle/>
          <a:p>
            <a:fld id="{0936EB86-52FF-462A-86F9-C30D4DDCA56D}" type="datetimeFigureOut">
              <a:rPr lang="ko-KR" altLang="en-US" smtClean="0"/>
              <a:t>2015-05-19</a:t>
            </a:fld>
            <a:endParaRPr lang="ko-KR" altLang="en-US"/>
          </a:p>
        </p:txBody>
      </p:sp>
      <p:sp>
        <p:nvSpPr>
          <p:cNvPr id="19" name="바닥글 개체 틀 18"/>
          <p:cNvSpPr>
            <a:spLocks noGrp="1"/>
          </p:cNvSpPr>
          <p:nvPr>
            <p:ph type="ftr" sz="quarter" idx="11"/>
          </p:nvPr>
        </p:nvSpPr>
        <p:spPr/>
        <p:txBody>
          <a:bodyPr/>
          <a:lstStyle/>
          <a:p>
            <a:endParaRPr lang="ko-KR" altLang="en-US"/>
          </a:p>
        </p:txBody>
      </p:sp>
      <p:sp>
        <p:nvSpPr>
          <p:cNvPr id="27" name="슬라이드 번호 개체 틀 26"/>
          <p:cNvSpPr>
            <a:spLocks noGrp="1"/>
          </p:cNvSpPr>
          <p:nvPr>
            <p:ph type="sldNum" sz="quarter" idx="12"/>
          </p:nvPr>
        </p:nvSpPr>
        <p:spPr/>
        <p:txBody>
          <a:bodyPr/>
          <a:lstStyle/>
          <a:p>
            <a:fld id="{965EA0EF-3A30-4A26-9844-6E945E3DDC09}" type="slidenum">
              <a:rPr lang="ko-KR" altLang="en-US" smtClean="0"/>
              <a:t>‹#›</a:t>
            </a:fld>
            <a:endParaRPr lang="ko-KR"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0936EB86-52FF-462A-86F9-C30D4DDCA56D}" type="datetimeFigureOut">
              <a:rPr lang="ko-KR" altLang="en-US" smtClean="0"/>
              <a:t>2015-05-19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65EA0EF-3A30-4A26-9844-6E945E3DDC0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0936EB86-52FF-462A-86F9-C30D4DDCA56D}" type="datetimeFigureOut">
              <a:rPr lang="ko-KR" altLang="en-US" smtClean="0"/>
              <a:t>2015-05-19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65EA0EF-3A30-4A26-9844-6E945E3DDC0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lgn="l">
              <a:defRPr/>
            </a:lvl1pPr>
          </a:lstStyle>
          <a:p>
            <a:r>
              <a:rPr kumimoji="0" lang="ko-KR" altLang="en-US" smtClean="0"/>
              <a:t>마스터 제목 스타일 편집</a:t>
            </a:r>
            <a:endParaRPr kumimoji="0" lang="en-US"/>
          </a:p>
        </p:txBody>
      </p:sp>
      <p:sp>
        <p:nvSpPr>
          <p:cNvPr id="3" name="내용 개체 틀 2"/>
          <p:cNvSpPr>
            <a:spLocks noGrp="1"/>
          </p:cNvSpPr>
          <p:nvPr>
            <p:ph idx="1"/>
          </p:nvPr>
        </p:nvSpPr>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0936EB86-52FF-462A-86F9-C30D4DDCA56D}" type="datetimeFigureOut">
              <a:rPr lang="ko-KR" altLang="en-US" smtClean="0"/>
              <a:t>2015-05-19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65EA0EF-3A30-4A26-9844-6E945E3DDC0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2">
        <a:schemeClr val="bg2"/>
      </p:bgRef>
    </p:bg>
    <p:spTree>
      <p:nvGrpSpPr>
        <p:cNvPr id="1" name=""/>
        <p:cNvGrpSpPr/>
        <p:nvPr/>
      </p:nvGrpSpPr>
      <p:grpSpPr>
        <a:xfrm>
          <a:off x="0" y="0"/>
          <a:ext cx="0" cy="0"/>
          <a:chOff x="0" y="0"/>
          <a:chExt cx="0" cy="0"/>
        </a:xfrm>
      </p:grpSpPr>
      <p:sp>
        <p:nvSpPr>
          <p:cNvPr id="7" name="자유형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자유형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제목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smtClean="0"/>
              <a:t>마스터 텍스트 스타일을 편집합니다</a:t>
            </a:r>
          </a:p>
        </p:txBody>
      </p:sp>
      <p:sp>
        <p:nvSpPr>
          <p:cNvPr id="4" name="날짜 개체 틀 3"/>
          <p:cNvSpPr>
            <a:spLocks noGrp="1"/>
          </p:cNvSpPr>
          <p:nvPr>
            <p:ph type="dt" sz="half" idx="10"/>
          </p:nvPr>
        </p:nvSpPr>
        <p:spPr/>
        <p:txBody>
          <a:bodyPr/>
          <a:lstStyle/>
          <a:p>
            <a:fld id="{0936EB86-52FF-462A-86F9-C30D4DDCA56D}" type="datetimeFigureOut">
              <a:rPr lang="ko-KR" altLang="en-US" smtClean="0"/>
              <a:t>2015-05-19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65EA0EF-3A30-4A26-9844-6E945E3DDC09}" type="slidenum">
              <a:rPr lang="ko-KR" altLang="en-US" smtClean="0"/>
              <a:t>‹#›</a:t>
            </a:fld>
            <a:endParaRPr lang="ko-KR"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7467600" cy="1143000"/>
          </a:xfrm>
        </p:spPr>
        <p:txBody>
          <a:bodyPr/>
          <a:lstStyle/>
          <a:p>
            <a:r>
              <a:rPr kumimoji="0" lang="ko-KR" altLang="en-US" smtClean="0"/>
              <a:t>마스터 제목 스타일 편집</a:t>
            </a:r>
            <a:endParaRPr kumimoji="0" lang="en-US"/>
          </a:p>
        </p:txBody>
      </p:sp>
      <p:sp>
        <p:nvSpPr>
          <p:cNvPr id="3" name="내용 개체 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내용 개체 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p>
            <a:fld id="{0936EB86-52FF-462A-86F9-C30D4DDCA56D}" type="datetimeFigureOut">
              <a:rPr lang="ko-KR" altLang="en-US" smtClean="0"/>
              <a:t>2015-05-19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65EA0EF-3A30-4A26-9844-6E945E3DDC0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8229600" cy="1143000"/>
          </a:xfrm>
        </p:spPr>
        <p:txBody>
          <a:bodyPr anchor="ctr"/>
          <a:lstStyle>
            <a:lvl1pPr>
              <a:defRPr/>
            </a:lvl1pPr>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smtClean="0"/>
              <a:t>마스터 텍스트 스타일을 편집합니다</a:t>
            </a:r>
          </a:p>
        </p:txBody>
      </p:sp>
      <p:sp>
        <p:nvSpPr>
          <p:cNvPr id="5" name="내용 개체 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6" name="내용 개체 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7" name="날짜 개체 틀 6"/>
          <p:cNvSpPr>
            <a:spLocks noGrp="1"/>
          </p:cNvSpPr>
          <p:nvPr>
            <p:ph type="dt" sz="half" idx="10"/>
          </p:nvPr>
        </p:nvSpPr>
        <p:spPr/>
        <p:txBody>
          <a:bodyPr/>
          <a:lstStyle/>
          <a:p>
            <a:fld id="{0936EB86-52FF-462A-86F9-C30D4DDCA56D}" type="datetimeFigureOut">
              <a:rPr lang="ko-KR" altLang="en-US" smtClean="0"/>
              <a:t>2015-05-19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65EA0EF-3A30-4A26-9844-6E945E3DDC0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320"/>
            <a:ext cx="7470648" cy="1143000"/>
          </a:xfrm>
        </p:spPr>
        <p:txBody>
          <a:bodyPr anchor="ctr"/>
          <a:lstStyle>
            <a:lvl1pPr algn="l">
              <a:defRPr sz="4600"/>
            </a:lvl1pPr>
          </a:lstStyle>
          <a:p>
            <a:r>
              <a:rPr kumimoji="0" lang="ko-KR" altLang="en-US" smtClean="0"/>
              <a:t>마스터 제목 스타일 편집</a:t>
            </a:r>
            <a:endParaRPr kumimoji="0" lang="en-US"/>
          </a:p>
        </p:txBody>
      </p:sp>
      <p:sp>
        <p:nvSpPr>
          <p:cNvPr id="7" name="날짜 개체 틀 6"/>
          <p:cNvSpPr>
            <a:spLocks noGrp="1"/>
          </p:cNvSpPr>
          <p:nvPr>
            <p:ph type="dt" sz="half" idx="10"/>
          </p:nvPr>
        </p:nvSpPr>
        <p:spPr/>
        <p:txBody>
          <a:bodyPr/>
          <a:lstStyle/>
          <a:p>
            <a:fld id="{0936EB86-52FF-462A-86F9-C30D4DDCA56D}" type="datetimeFigureOut">
              <a:rPr lang="ko-KR" altLang="en-US" smtClean="0"/>
              <a:t>2015-05-19</a:t>
            </a:fld>
            <a:endParaRPr lang="ko-KR" altLang="en-US"/>
          </a:p>
        </p:txBody>
      </p:sp>
      <p:sp>
        <p:nvSpPr>
          <p:cNvPr id="8" name="슬라이드 번호 개체 틀 7"/>
          <p:cNvSpPr>
            <a:spLocks noGrp="1"/>
          </p:cNvSpPr>
          <p:nvPr>
            <p:ph type="sldNum" sz="quarter" idx="11"/>
          </p:nvPr>
        </p:nvSpPr>
        <p:spPr/>
        <p:txBody>
          <a:bodyPr/>
          <a:lstStyle/>
          <a:p>
            <a:fld id="{965EA0EF-3A30-4A26-9844-6E945E3DDC09}" type="slidenum">
              <a:rPr lang="ko-KR" altLang="en-US" smtClean="0"/>
              <a:t>‹#›</a:t>
            </a:fld>
            <a:endParaRPr lang="ko-KR" altLang="en-US"/>
          </a:p>
        </p:txBody>
      </p:sp>
      <p:sp>
        <p:nvSpPr>
          <p:cNvPr id="9" name="바닥글 개체 틀 8"/>
          <p:cNvSpPr>
            <a:spLocks noGrp="1"/>
          </p:cNvSpPr>
          <p:nvPr>
            <p:ph type="ftr" sz="quarter" idx="12"/>
          </p:nvPr>
        </p:nvSpPr>
        <p:spPr/>
        <p:txBody>
          <a:bodyPr/>
          <a:lstStyle/>
          <a:p>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936EB86-52FF-462A-86F9-C30D4DDCA56D}" type="datetimeFigureOut">
              <a:rPr lang="ko-KR" altLang="en-US" smtClean="0"/>
              <a:t>2015-05-19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65EA0EF-3A30-4A26-9844-6E945E3DDC0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ko-KR" altLang="en-US" smtClean="0"/>
              <a:t>마스터 텍스트 스타일을 편집합니다</a:t>
            </a:r>
          </a:p>
        </p:txBody>
      </p:sp>
      <p:sp>
        <p:nvSpPr>
          <p:cNvPr id="4" name="내용 개체 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p>
            <a:fld id="{0936EB86-52FF-462A-86F9-C30D4DDCA56D}" type="datetimeFigureOut">
              <a:rPr lang="ko-KR" altLang="en-US" smtClean="0"/>
              <a:t>2015-05-19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a:xfrm>
            <a:off x="8156448" y="6422064"/>
            <a:ext cx="762000" cy="365125"/>
          </a:xfrm>
        </p:spPr>
        <p:txBody>
          <a:bodyPr/>
          <a:lstStyle/>
          <a:p>
            <a:fld id="{965EA0EF-3A30-4A26-9844-6E945E3DDC0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ko-KR" altLang="en-US" smtClean="0"/>
              <a:t>마스터 제목 스타일 편집</a:t>
            </a:r>
            <a:endParaRPr kumimoji="0" lang="en-US"/>
          </a:p>
        </p:txBody>
      </p:sp>
      <p:sp>
        <p:nvSpPr>
          <p:cNvPr id="3" name="그림 개체 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ko-KR" altLang="en-US" smtClean="0"/>
              <a:t>그림을 추가하려면 아이콘을 클릭하십시오</a:t>
            </a:r>
            <a:endParaRPr kumimoji="0" lang="en-US" dirty="0"/>
          </a:p>
        </p:txBody>
      </p:sp>
      <p:sp>
        <p:nvSpPr>
          <p:cNvPr id="4" name="텍스트 개체 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ko-KR" altLang="en-US" smtClean="0"/>
              <a:t>마스터 텍스트 스타일을 편집합니다</a:t>
            </a:r>
          </a:p>
        </p:txBody>
      </p:sp>
      <p:sp>
        <p:nvSpPr>
          <p:cNvPr id="5" name="날짜 개체 틀 4"/>
          <p:cNvSpPr>
            <a:spLocks noGrp="1"/>
          </p:cNvSpPr>
          <p:nvPr>
            <p:ph type="dt" sz="half" idx="10"/>
          </p:nvPr>
        </p:nvSpPr>
        <p:spPr>
          <a:xfrm>
            <a:off x="457200" y="6422064"/>
            <a:ext cx="2133600" cy="365125"/>
          </a:xfrm>
        </p:spPr>
        <p:txBody>
          <a:bodyPr/>
          <a:lstStyle/>
          <a:p>
            <a:fld id="{0936EB86-52FF-462A-86F9-C30D4DDCA56D}" type="datetimeFigureOut">
              <a:rPr lang="ko-KR" altLang="en-US" smtClean="0"/>
              <a:t>2015-05-19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65EA0EF-3A30-4A26-9844-6E945E3DDC0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자유형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자유형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제목 개체 틀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ko-KR" altLang="en-US" smtClean="0"/>
              <a:t>마스터 제목 스타일 편집</a:t>
            </a:r>
            <a:endParaRPr kumimoji="0" lang="en-US"/>
          </a:p>
        </p:txBody>
      </p:sp>
      <p:sp>
        <p:nvSpPr>
          <p:cNvPr id="30" name="텍스트 개체 틀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0" name="날짜 개체 틀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936EB86-52FF-462A-86F9-C30D4DDCA56D}" type="datetimeFigureOut">
              <a:rPr lang="ko-KR" altLang="en-US" smtClean="0"/>
              <a:t>2015-05-19</a:t>
            </a:fld>
            <a:endParaRPr lang="ko-KR" altLang="en-US"/>
          </a:p>
        </p:txBody>
      </p:sp>
      <p:sp>
        <p:nvSpPr>
          <p:cNvPr id="22" name="바닥글 개체 틀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ko-KR" altLang="en-US"/>
          </a:p>
        </p:txBody>
      </p:sp>
      <p:sp>
        <p:nvSpPr>
          <p:cNvPr id="18" name="슬라이드 번호 개체 틀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65EA0EF-3A30-4A26-9844-6E945E3DDC09}" type="slidenum">
              <a:rPr lang="ko-KR" altLang="en-US" smtClean="0"/>
              <a:t>‹#›</a:t>
            </a:fld>
            <a:endParaRPr lang="ko-KR" alt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1"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1"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1"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1"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1"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1"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1"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1"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1"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1"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0" y="-1420"/>
            <a:ext cx="4680520" cy="6858000"/>
          </a:xfrm>
          <a:prstGeom prst="rect">
            <a:avLst/>
          </a:prstGeom>
        </p:spPr>
      </p:pic>
      <p:sp>
        <p:nvSpPr>
          <p:cNvPr id="6" name="TextBox 5"/>
          <p:cNvSpPr txBox="1"/>
          <p:nvPr/>
        </p:nvSpPr>
        <p:spPr>
          <a:xfrm>
            <a:off x="4644008" y="404664"/>
            <a:ext cx="4392488" cy="3816429"/>
          </a:xfrm>
          <a:prstGeom prst="rect">
            <a:avLst/>
          </a:prstGeom>
          <a:noFill/>
        </p:spPr>
        <p:txBody>
          <a:bodyPr wrap="square" rtlCol="0">
            <a:spAutoFit/>
          </a:bodyPr>
          <a:lstStyle/>
          <a:p>
            <a:r>
              <a:rPr lang="en-US" altLang="ko-KR" sz="4000" dirty="0" smtClean="0">
                <a:latin typeface="HY산B" pitchFamily="18" charset="-127"/>
                <a:ea typeface="HY산B" pitchFamily="18" charset="-127"/>
              </a:rPr>
              <a:t>1</a:t>
            </a:r>
            <a:r>
              <a:rPr lang="ko-KR" altLang="en-US" sz="4000" dirty="0" smtClean="0">
                <a:latin typeface="HY산B" pitchFamily="18" charset="-127"/>
                <a:ea typeface="HY산B" pitchFamily="18" charset="-127"/>
              </a:rPr>
              <a:t>조 </a:t>
            </a:r>
            <a:endParaRPr lang="en-US" altLang="ko-KR" sz="4000" dirty="0" smtClean="0">
              <a:latin typeface="HY산B" pitchFamily="18" charset="-127"/>
              <a:ea typeface="HY산B" pitchFamily="18" charset="-127"/>
            </a:endParaRPr>
          </a:p>
          <a:p>
            <a:r>
              <a:rPr lang="en-US" altLang="ko-KR" sz="4000" dirty="0" err="1" smtClean="0">
                <a:latin typeface="HY산B" pitchFamily="18" charset="-127"/>
                <a:ea typeface="HY산B" pitchFamily="18" charset="-127"/>
              </a:rPr>
              <a:t>Tintenherz</a:t>
            </a:r>
            <a:r>
              <a:rPr lang="en-US" altLang="ko-KR" sz="4000" dirty="0" smtClean="0">
                <a:latin typeface="HY산B" pitchFamily="18" charset="-127"/>
                <a:ea typeface="HY산B" pitchFamily="18" charset="-127"/>
              </a:rPr>
              <a:t> </a:t>
            </a:r>
            <a:r>
              <a:rPr lang="ko-KR" altLang="en-US" sz="4000" dirty="0" smtClean="0">
                <a:latin typeface="HY산B" pitchFamily="18" charset="-127"/>
                <a:ea typeface="HY산B" pitchFamily="18" charset="-127"/>
              </a:rPr>
              <a:t>발표</a:t>
            </a:r>
            <a:endParaRPr lang="en-US" altLang="ko-KR" sz="4000" dirty="0" smtClean="0">
              <a:latin typeface="HY산B" pitchFamily="18" charset="-127"/>
              <a:ea typeface="HY산B" pitchFamily="18" charset="-127"/>
            </a:endParaRPr>
          </a:p>
          <a:p>
            <a:endParaRPr lang="en-US" altLang="ko-KR" dirty="0">
              <a:latin typeface="HY산B" pitchFamily="18" charset="-127"/>
              <a:ea typeface="HY산B" pitchFamily="18" charset="-127"/>
            </a:endParaRPr>
          </a:p>
          <a:p>
            <a:endParaRPr lang="en-US" altLang="ko-KR" dirty="0" smtClean="0">
              <a:latin typeface="HY산B" pitchFamily="18" charset="-127"/>
              <a:ea typeface="HY산B" pitchFamily="18" charset="-127"/>
            </a:endParaRPr>
          </a:p>
          <a:p>
            <a:endParaRPr lang="en-US" altLang="ko-KR" dirty="0" smtClean="0">
              <a:latin typeface="HY산B" pitchFamily="18" charset="-127"/>
              <a:ea typeface="HY산B" pitchFamily="18" charset="-127"/>
            </a:endParaRPr>
          </a:p>
          <a:p>
            <a:r>
              <a:rPr lang="en-US" altLang="ko-KR" dirty="0" smtClean="0">
                <a:latin typeface="HY산B" pitchFamily="18" charset="-127"/>
                <a:ea typeface="HY산B" pitchFamily="18" charset="-127"/>
              </a:rPr>
              <a:t>*</a:t>
            </a:r>
            <a:r>
              <a:rPr lang="ko-KR" altLang="en-US" dirty="0" smtClean="0">
                <a:latin typeface="HY산B" pitchFamily="18" charset="-127"/>
                <a:ea typeface="HY산B" pitchFamily="18" charset="-127"/>
              </a:rPr>
              <a:t>원문 </a:t>
            </a:r>
            <a:r>
              <a:rPr lang="en-US" altLang="ko-KR" dirty="0" smtClean="0">
                <a:latin typeface="HY산B" pitchFamily="18" charset="-127"/>
                <a:ea typeface="HY산B" pitchFamily="18" charset="-127"/>
              </a:rPr>
              <a:t>16</a:t>
            </a:r>
            <a:r>
              <a:rPr lang="en-US" altLang="ko-KR" dirty="0">
                <a:latin typeface="HY산B" pitchFamily="18" charset="-127"/>
                <a:ea typeface="HY산B" pitchFamily="18" charset="-127"/>
              </a:rPr>
              <a:t>P</a:t>
            </a:r>
            <a:r>
              <a:rPr lang="ko-KR" altLang="en-US" dirty="0" smtClean="0">
                <a:latin typeface="HY산B" pitchFamily="18" charset="-127"/>
                <a:ea typeface="HY산B" pitchFamily="18" charset="-127"/>
              </a:rPr>
              <a:t> 둘째 문단 </a:t>
            </a:r>
            <a:r>
              <a:rPr lang="en-US" altLang="ko-KR" dirty="0" err="1" smtClean="0">
                <a:latin typeface="HY산B" pitchFamily="18" charset="-127"/>
                <a:ea typeface="HY산B" pitchFamily="18" charset="-127"/>
              </a:rPr>
              <a:t>Er</a:t>
            </a:r>
            <a:r>
              <a:rPr lang="en-US" altLang="ko-KR" dirty="0" smtClean="0">
                <a:latin typeface="HY산B" pitchFamily="18" charset="-127"/>
                <a:ea typeface="HY산B" pitchFamily="18" charset="-127"/>
              </a:rPr>
              <a:t> </a:t>
            </a:r>
            <a:r>
              <a:rPr lang="en-US" altLang="ko-KR" dirty="0" err="1" smtClean="0">
                <a:latin typeface="HY산B" pitchFamily="18" charset="-127"/>
                <a:ea typeface="HY산B" pitchFamily="18" charset="-127"/>
              </a:rPr>
              <a:t>steht</a:t>
            </a:r>
            <a:r>
              <a:rPr lang="en-US" altLang="ko-KR" dirty="0" smtClean="0">
                <a:latin typeface="HY산B" pitchFamily="18" charset="-127"/>
                <a:ea typeface="HY산B" pitchFamily="18" charset="-127"/>
              </a:rPr>
              <a:t> ~ 17</a:t>
            </a:r>
            <a:r>
              <a:rPr lang="en-US" altLang="ko-KR" dirty="0">
                <a:latin typeface="HY산B" pitchFamily="18" charset="-127"/>
                <a:ea typeface="HY산B" pitchFamily="18" charset="-127"/>
              </a:rPr>
              <a:t>P</a:t>
            </a:r>
            <a:r>
              <a:rPr lang="ko-KR" altLang="en-US" dirty="0" smtClean="0">
                <a:latin typeface="HY산B" pitchFamily="18" charset="-127"/>
                <a:ea typeface="HY산B" pitchFamily="18" charset="-127"/>
              </a:rPr>
              <a:t> 첫째 문단 </a:t>
            </a:r>
            <a:r>
              <a:rPr lang="en-US" altLang="ko-KR" dirty="0" err="1" smtClean="0">
                <a:latin typeface="HY산B" pitchFamily="18" charset="-127"/>
                <a:ea typeface="HY산B" pitchFamily="18" charset="-127"/>
              </a:rPr>
              <a:t>wollte</a:t>
            </a:r>
            <a:endParaRPr lang="en-US" altLang="ko-KR" dirty="0" smtClean="0">
              <a:latin typeface="HY산B" pitchFamily="18" charset="-127"/>
              <a:ea typeface="HY산B" pitchFamily="18" charset="-127"/>
            </a:endParaRPr>
          </a:p>
          <a:p>
            <a:endParaRPr lang="en-US" altLang="ko-KR" dirty="0">
              <a:latin typeface="HY산B" pitchFamily="18" charset="-127"/>
              <a:ea typeface="HY산B" pitchFamily="18" charset="-127"/>
            </a:endParaRPr>
          </a:p>
          <a:p>
            <a:r>
              <a:rPr lang="en-US" altLang="ko-KR" dirty="0" smtClean="0">
                <a:latin typeface="HY산B" pitchFamily="18" charset="-127"/>
                <a:ea typeface="HY산B" pitchFamily="18" charset="-127"/>
              </a:rPr>
              <a:t>*</a:t>
            </a:r>
            <a:r>
              <a:rPr lang="ko-KR" altLang="en-US" dirty="0" smtClean="0">
                <a:latin typeface="HY산B" pitchFamily="18" charset="-127"/>
                <a:ea typeface="HY산B" pitchFamily="18" charset="-127"/>
              </a:rPr>
              <a:t>번역본 </a:t>
            </a:r>
            <a:r>
              <a:rPr lang="en-US" altLang="ko-KR" dirty="0" smtClean="0">
                <a:latin typeface="HY산B" pitchFamily="18" charset="-127"/>
                <a:ea typeface="HY산B" pitchFamily="18" charset="-127"/>
              </a:rPr>
              <a:t>13P “</a:t>
            </a:r>
            <a:r>
              <a:rPr lang="ko-KR" altLang="en-US" dirty="0" smtClean="0">
                <a:latin typeface="HY산B" pitchFamily="18" charset="-127"/>
                <a:ea typeface="HY산B" pitchFamily="18" charset="-127"/>
              </a:rPr>
              <a:t>저기에요</a:t>
            </a:r>
            <a:r>
              <a:rPr lang="en-US" altLang="ko-KR" dirty="0" smtClean="0">
                <a:latin typeface="HY산B" pitchFamily="18" charset="-127"/>
                <a:ea typeface="HY산B" pitchFamily="18" charset="-127"/>
              </a:rPr>
              <a:t>!”~14P </a:t>
            </a:r>
            <a:r>
              <a:rPr lang="ko-KR" altLang="en-US" dirty="0" smtClean="0">
                <a:latin typeface="HY산B" pitchFamily="18" charset="-127"/>
                <a:ea typeface="HY산B" pitchFamily="18" charset="-127"/>
              </a:rPr>
              <a:t>느낌이었다</a:t>
            </a:r>
            <a:endParaRPr lang="en-US" altLang="ko-KR" dirty="0" smtClean="0">
              <a:latin typeface="HY산B" pitchFamily="18" charset="-127"/>
              <a:ea typeface="HY산B" pitchFamily="18" charset="-127"/>
            </a:endParaRPr>
          </a:p>
          <a:p>
            <a:endParaRPr lang="en-US" altLang="ko-KR" dirty="0">
              <a:latin typeface="HY산B" pitchFamily="18" charset="-127"/>
              <a:ea typeface="HY산B" pitchFamily="18" charset="-127"/>
            </a:endParaRPr>
          </a:p>
        </p:txBody>
      </p:sp>
      <p:sp>
        <p:nvSpPr>
          <p:cNvPr id="7" name="TextBox 6"/>
          <p:cNvSpPr txBox="1"/>
          <p:nvPr/>
        </p:nvSpPr>
        <p:spPr>
          <a:xfrm>
            <a:off x="4716016" y="4941168"/>
            <a:ext cx="4248472" cy="1077218"/>
          </a:xfrm>
          <a:prstGeom prst="rect">
            <a:avLst/>
          </a:prstGeom>
          <a:noFill/>
        </p:spPr>
        <p:txBody>
          <a:bodyPr wrap="square" rtlCol="0">
            <a:spAutoFit/>
          </a:bodyPr>
          <a:lstStyle/>
          <a:p>
            <a:r>
              <a:rPr lang="ko-KR" altLang="en-US" sz="3200" dirty="0" smtClean="0">
                <a:latin typeface="HY산B" pitchFamily="18" charset="-127"/>
                <a:ea typeface="HY산B" pitchFamily="18" charset="-127"/>
              </a:rPr>
              <a:t>신한솔 안지윤 최지원 </a:t>
            </a:r>
            <a:r>
              <a:rPr lang="ko-KR" altLang="en-US" sz="3200" dirty="0" err="1" smtClean="0">
                <a:latin typeface="HY산B" pitchFamily="18" charset="-127"/>
                <a:ea typeface="HY산B" pitchFamily="18" charset="-127"/>
              </a:rPr>
              <a:t>이솔잎</a:t>
            </a:r>
            <a:r>
              <a:rPr lang="ko-KR" altLang="en-US" sz="3200" dirty="0" smtClean="0">
                <a:latin typeface="HY산B" pitchFamily="18" charset="-127"/>
                <a:ea typeface="HY산B" pitchFamily="18" charset="-127"/>
              </a:rPr>
              <a:t> </a:t>
            </a:r>
            <a:r>
              <a:rPr lang="ko-KR" altLang="en-US" sz="3200" dirty="0" err="1" smtClean="0">
                <a:latin typeface="HY산B" pitchFamily="18" charset="-127"/>
                <a:ea typeface="HY산B" pitchFamily="18" charset="-127"/>
              </a:rPr>
              <a:t>김지안</a:t>
            </a:r>
            <a:endParaRPr lang="ko-KR" altLang="en-US" sz="3200" dirty="0">
              <a:latin typeface="HY산B" pitchFamily="18" charset="-127"/>
              <a:ea typeface="HY산B" pitchFamily="18" charset="-127"/>
            </a:endParaRPr>
          </a:p>
        </p:txBody>
      </p:sp>
    </p:spTree>
    <p:extLst>
      <p:ext uri="{BB962C8B-B14F-4D97-AF65-F5344CB8AC3E}">
        <p14:creationId xmlns:p14="http://schemas.microsoft.com/office/powerpoint/2010/main" val="302964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39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108520" y="-277460"/>
            <a:ext cx="9144000" cy="683572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
        <p:nvSpPr>
          <p:cNvPr id="3" name="모서리가 둥근 직사각형 2"/>
          <p:cNvSpPr/>
          <p:nvPr/>
        </p:nvSpPr>
        <p:spPr>
          <a:xfrm>
            <a:off x="1331640" y="1844824"/>
            <a:ext cx="5904656" cy="4680520"/>
          </a:xfrm>
          <a:prstGeom prst="roundRect">
            <a:avLst/>
          </a:prstGeom>
          <a:solidFill>
            <a:schemeClr val="accent1">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87624" y="620688"/>
            <a:ext cx="6264696" cy="1015663"/>
          </a:xfrm>
          <a:prstGeom prst="rect">
            <a:avLst/>
          </a:prstGeom>
          <a:noFill/>
        </p:spPr>
        <p:txBody>
          <a:bodyPr wrap="square" rtlCol="0">
            <a:spAutoFit/>
          </a:bodyPr>
          <a:lstStyle/>
          <a:p>
            <a:pPr algn="ctr"/>
            <a:r>
              <a:rPr lang="ko-KR" altLang="en-US" sz="6000" dirty="0" smtClean="0">
                <a:latin typeface="HY산B" pitchFamily="18" charset="-127"/>
                <a:ea typeface="HY산B" pitchFamily="18" charset="-127"/>
              </a:rPr>
              <a:t>총평</a:t>
            </a:r>
            <a:r>
              <a:rPr lang="en-US" altLang="ko-KR" sz="6000" dirty="0" smtClean="0">
                <a:latin typeface="HY산B" pitchFamily="18" charset="-127"/>
                <a:ea typeface="HY산B" pitchFamily="18" charset="-127"/>
              </a:rPr>
              <a:t>-</a:t>
            </a:r>
            <a:r>
              <a:rPr lang="ko-KR" altLang="en-US" sz="4500" dirty="0" smtClean="0">
                <a:latin typeface="HY산B" pitchFamily="18" charset="-127"/>
                <a:ea typeface="HY산B" pitchFamily="18" charset="-127"/>
              </a:rPr>
              <a:t>★★★★☆</a:t>
            </a:r>
            <a:endParaRPr lang="ko-KR" altLang="en-US" sz="4500" dirty="0">
              <a:latin typeface="HY산B" pitchFamily="18" charset="-127"/>
              <a:ea typeface="HY산B" pitchFamily="18" charset="-127"/>
            </a:endParaRPr>
          </a:p>
        </p:txBody>
      </p:sp>
      <p:sp>
        <p:nvSpPr>
          <p:cNvPr id="9" name="TextBox 8"/>
          <p:cNvSpPr txBox="1"/>
          <p:nvPr/>
        </p:nvSpPr>
        <p:spPr>
          <a:xfrm>
            <a:off x="1511660" y="2199925"/>
            <a:ext cx="5544616" cy="3970318"/>
          </a:xfrm>
          <a:prstGeom prst="rect">
            <a:avLst/>
          </a:prstGeom>
          <a:noFill/>
        </p:spPr>
        <p:txBody>
          <a:bodyPr wrap="square" rtlCol="0">
            <a:spAutoFit/>
          </a:bodyPr>
          <a:lstStyle/>
          <a:p>
            <a:pPr fontAlgn="base"/>
            <a:r>
              <a:rPr lang="ko-KR" altLang="en-US" dirty="0" smtClean="0">
                <a:latin typeface="HY산B" pitchFamily="18" charset="-127"/>
                <a:ea typeface="HY산B" pitchFamily="18" charset="-127"/>
              </a:rPr>
              <a:t>오역이 큰 부분을 차지하는 것이 아니라 미묘한 부분에서 보였기 때문에 찾아내기도</a:t>
            </a:r>
            <a:r>
              <a:rPr lang="en-US" altLang="ko-KR" dirty="0" smtClean="0">
                <a:latin typeface="HY산B" pitchFamily="18" charset="-127"/>
                <a:ea typeface="HY산B" pitchFamily="18" charset="-127"/>
              </a:rPr>
              <a:t>, </a:t>
            </a:r>
            <a:r>
              <a:rPr lang="ko-KR" altLang="en-US" dirty="0" smtClean="0">
                <a:latin typeface="HY산B" pitchFamily="18" charset="-127"/>
                <a:ea typeface="HY산B" pitchFamily="18" charset="-127"/>
              </a:rPr>
              <a:t>예쁘게 고치기도 </a:t>
            </a:r>
            <a:r>
              <a:rPr lang="ko-KR" altLang="en-US" dirty="0">
                <a:latin typeface="HY산B" pitchFamily="18" charset="-127"/>
                <a:ea typeface="HY산B" pitchFamily="18" charset="-127"/>
              </a:rPr>
              <a:t>힘들었다</a:t>
            </a:r>
            <a:r>
              <a:rPr lang="en-US" altLang="ko-KR" dirty="0">
                <a:latin typeface="HY산B" pitchFamily="18" charset="-127"/>
                <a:ea typeface="HY산B" pitchFamily="18" charset="-127"/>
              </a:rPr>
              <a:t>. </a:t>
            </a:r>
            <a:endParaRPr lang="en-US" altLang="ko-KR" dirty="0" smtClean="0">
              <a:latin typeface="HY산B" pitchFamily="18" charset="-127"/>
              <a:ea typeface="HY산B" pitchFamily="18" charset="-127"/>
            </a:endParaRPr>
          </a:p>
          <a:p>
            <a:pPr fontAlgn="base"/>
            <a:r>
              <a:rPr lang="ko-KR" altLang="en-US" dirty="0" smtClean="0">
                <a:latin typeface="HY산B" pitchFamily="18" charset="-127"/>
                <a:ea typeface="HY산B" pitchFamily="18" charset="-127"/>
              </a:rPr>
              <a:t>오역을 만들지 않기 위해 번역자가 비판의 여지가 있는 </a:t>
            </a:r>
            <a:r>
              <a:rPr lang="ko-KR" altLang="en-US" dirty="0">
                <a:latin typeface="HY산B" pitchFamily="18" charset="-127"/>
                <a:ea typeface="HY산B" pitchFamily="18" charset="-127"/>
              </a:rPr>
              <a:t>부분을 </a:t>
            </a:r>
            <a:r>
              <a:rPr lang="ko-KR" altLang="en-US" dirty="0" smtClean="0">
                <a:latin typeface="HY산B" pitchFamily="18" charset="-127"/>
                <a:ea typeface="HY산B" pitchFamily="18" charset="-127"/>
              </a:rPr>
              <a:t>최대한 배제하려 한 것 같다</a:t>
            </a:r>
            <a:r>
              <a:rPr lang="en-US" altLang="ko-KR" dirty="0" smtClean="0">
                <a:latin typeface="HY산B" pitchFamily="18" charset="-127"/>
                <a:ea typeface="HY산B" pitchFamily="18" charset="-127"/>
              </a:rPr>
              <a:t>.</a:t>
            </a:r>
            <a:r>
              <a:rPr lang="ko-KR" altLang="en-US" dirty="0" smtClean="0">
                <a:latin typeface="HY산B" pitchFamily="18" charset="-127"/>
                <a:ea typeface="HY산B" pitchFamily="18" charset="-127"/>
              </a:rPr>
              <a:t> </a:t>
            </a:r>
            <a:endParaRPr lang="en-US" altLang="ko-KR" dirty="0" smtClean="0">
              <a:latin typeface="HY산B" pitchFamily="18" charset="-127"/>
              <a:ea typeface="HY산B" pitchFamily="18" charset="-127"/>
            </a:endParaRPr>
          </a:p>
          <a:p>
            <a:pPr fontAlgn="base"/>
            <a:endParaRPr lang="en-US" altLang="ko-KR" dirty="0" smtClean="0">
              <a:latin typeface="HY산B" pitchFamily="18" charset="-127"/>
              <a:ea typeface="HY산B" pitchFamily="18" charset="-127"/>
            </a:endParaRPr>
          </a:p>
          <a:p>
            <a:pPr fontAlgn="base"/>
            <a:r>
              <a:rPr lang="de-DE" altLang="ko-KR" dirty="0" smtClean="0">
                <a:latin typeface="Tw Cen MT Condensed Extra Bold" pitchFamily="34" charset="0"/>
                <a:ea typeface="Verdana" pitchFamily="34" charset="0"/>
                <a:cs typeface="Verdana" pitchFamily="34" charset="0"/>
              </a:rPr>
              <a:t>Hat er ein Pelzgesicht?  </a:t>
            </a:r>
            <a:r>
              <a:rPr lang="ko-KR" altLang="en-US" dirty="0" smtClean="0">
                <a:latin typeface="HY산B" pitchFamily="18" charset="-127"/>
                <a:ea typeface="HY산B" pitchFamily="18" charset="-127"/>
              </a:rPr>
              <a:t>이 부분을 머리가 길지 않던</a:t>
            </a:r>
            <a:r>
              <a:rPr lang="en-US" altLang="ko-KR" dirty="0" smtClean="0">
                <a:latin typeface="HY산B" pitchFamily="18" charset="-127"/>
                <a:ea typeface="HY산B" pitchFamily="18" charset="-127"/>
              </a:rPr>
              <a:t>? </a:t>
            </a:r>
            <a:r>
              <a:rPr lang="ko-KR" altLang="en-US" dirty="0" smtClean="0">
                <a:latin typeface="HY산B" pitchFamily="18" charset="-127"/>
                <a:ea typeface="HY산B" pitchFamily="18" charset="-127"/>
              </a:rPr>
              <a:t>으로 번역하여 털로 덮인 얼굴이라는 의미의 원문과 멀어 진 점</a:t>
            </a:r>
            <a:r>
              <a:rPr lang="en-US" altLang="ko-KR" dirty="0" smtClean="0">
                <a:latin typeface="HY산B" pitchFamily="18" charset="-127"/>
                <a:ea typeface="HY산B" pitchFamily="18" charset="-127"/>
              </a:rPr>
              <a:t>, </a:t>
            </a:r>
            <a:r>
              <a:rPr lang="ko-KR" altLang="en-US" dirty="0" smtClean="0">
                <a:latin typeface="HY산B" pitchFamily="18" charset="-127"/>
                <a:ea typeface="HY산B" pitchFamily="18" charset="-127"/>
              </a:rPr>
              <a:t>그리고 마지막 부분에서 한국어로 자연스럽게 표현하느라 축약되어 번역한 점 등이 조금 아쉽다</a:t>
            </a:r>
            <a:r>
              <a:rPr lang="en-US" altLang="ko-KR" dirty="0" smtClean="0">
                <a:latin typeface="HY산B" pitchFamily="18" charset="-127"/>
                <a:ea typeface="HY산B" pitchFamily="18" charset="-127"/>
              </a:rPr>
              <a:t>.</a:t>
            </a:r>
          </a:p>
          <a:p>
            <a:pPr fontAlgn="base"/>
            <a:endParaRPr lang="en-US" altLang="ko-KR" dirty="0">
              <a:latin typeface="HY산B" pitchFamily="18" charset="-127"/>
              <a:ea typeface="HY산B" pitchFamily="18" charset="-127"/>
            </a:endParaRPr>
          </a:p>
          <a:p>
            <a:pPr fontAlgn="base"/>
            <a:r>
              <a:rPr lang="ko-KR" altLang="en-US" dirty="0" smtClean="0">
                <a:latin typeface="HY산B" pitchFamily="18" charset="-127"/>
                <a:ea typeface="HY산B" pitchFamily="18" charset="-127"/>
              </a:rPr>
              <a:t>하지만 몇 가지 오역을 제외하고는 전체적으로는 </a:t>
            </a:r>
            <a:r>
              <a:rPr lang="ko-KR" altLang="en-US" dirty="0">
                <a:latin typeface="HY산B" pitchFamily="18" charset="-127"/>
                <a:ea typeface="HY산B" pitchFamily="18" charset="-127"/>
              </a:rPr>
              <a:t>좋은 </a:t>
            </a:r>
            <a:r>
              <a:rPr lang="ko-KR" altLang="en-US" dirty="0" smtClean="0">
                <a:latin typeface="HY산B" pitchFamily="18" charset="-127"/>
                <a:ea typeface="HY산B" pitchFamily="18" charset="-127"/>
              </a:rPr>
              <a:t>번역이었다</a:t>
            </a:r>
            <a:r>
              <a:rPr lang="en-US" altLang="ko-KR" dirty="0" smtClean="0">
                <a:latin typeface="HY산B" pitchFamily="18" charset="-127"/>
                <a:ea typeface="HY산B" pitchFamily="18" charset="-127"/>
              </a:rPr>
              <a:t>.</a:t>
            </a:r>
            <a:endParaRPr lang="ko-KR" altLang="en-US" dirty="0">
              <a:latin typeface="HY산B" pitchFamily="18" charset="-127"/>
              <a:ea typeface="HY산B" pitchFamily="18" charset="-127"/>
            </a:endParaRPr>
          </a:p>
        </p:txBody>
      </p:sp>
    </p:spTree>
    <p:extLst>
      <p:ext uri="{BB962C8B-B14F-4D97-AF65-F5344CB8AC3E}">
        <p14:creationId xmlns:p14="http://schemas.microsoft.com/office/powerpoint/2010/main" val="508303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88640"/>
            <a:ext cx="8604448" cy="6408712"/>
          </a:xfrm>
        </p:spPr>
      </p:pic>
    </p:spTree>
    <p:extLst>
      <p:ext uri="{BB962C8B-B14F-4D97-AF65-F5344CB8AC3E}">
        <p14:creationId xmlns:p14="http://schemas.microsoft.com/office/powerpoint/2010/main" val="3666834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39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0" y="-18662"/>
            <a:ext cx="9144000" cy="683572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
        <p:nvSpPr>
          <p:cNvPr id="7" name="TextBox 6"/>
          <p:cNvSpPr txBox="1"/>
          <p:nvPr/>
        </p:nvSpPr>
        <p:spPr>
          <a:xfrm>
            <a:off x="1043608" y="476672"/>
            <a:ext cx="6552728" cy="830997"/>
          </a:xfrm>
          <a:prstGeom prst="rect">
            <a:avLst/>
          </a:prstGeom>
          <a:noFill/>
        </p:spPr>
        <p:txBody>
          <a:bodyPr wrap="square" rtlCol="0">
            <a:spAutoFit/>
          </a:bodyPr>
          <a:lstStyle/>
          <a:p>
            <a:pPr algn="ctr"/>
            <a:r>
              <a:rPr lang="ko-KR" altLang="en-US" sz="4800" dirty="0" smtClean="0">
                <a:latin typeface="HY산B" pitchFamily="18" charset="-127"/>
                <a:ea typeface="HY산B" pitchFamily="18" charset="-127"/>
              </a:rPr>
              <a:t>번역비평 주안점</a:t>
            </a:r>
            <a:endParaRPr lang="ko-KR" altLang="en-US" sz="4800" dirty="0">
              <a:latin typeface="HY산B" pitchFamily="18" charset="-127"/>
              <a:ea typeface="HY산B" pitchFamily="18" charset="-127"/>
            </a:endParaRPr>
          </a:p>
        </p:txBody>
      </p:sp>
      <p:sp>
        <p:nvSpPr>
          <p:cNvPr id="11" name="모서리가 둥근 직사각형 10"/>
          <p:cNvSpPr/>
          <p:nvPr/>
        </p:nvSpPr>
        <p:spPr>
          <a:xfrm>
            <a:off x="1209937" y="1652532"/>
            <a:ext cx="6696744" cy="3124336"/>
          </a:xfrm>
          <a:prstGeom prst="roundRect">
            <a:avLst/>
          </a:prstGeom>
          <a:solidFill>
            <a:schemeClr val="accent1">
              <a:lumMod val="20000"/>
              <a:lumOff val="8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1456792" y="2276872"/>
            <a:ext cx="6408712" cy="1815882"/>
          </a:xfrm>
          <a:prstGeom prst="rect">
            <a:avLst/>
          </a:prstGeom>
          <a:noFill/>
        </p:spPr>
        <p:txBody>
          <a:bodyPr wrap="square" rtlCol="0">
            <a:spAutoFit/>
          </a:bodyPr>
          <a:lstStyle/>
          <a:p>
            <a:r>
              <a:rPr lang="en-US" altLang="ko-KR" sz="2800" dirty="0" smtClean="0">
                <a:latin typeface="HY산B" pitchFamily="18" charset="-127"/>
                <a:ea typeface="HY산B" pitchFamily="18" charset="-127"/>
              </a:rPr>
              <a:t>1. </a:t>
            </a:r>
            <a:r>
              <a:rPr lang="ko-KR" altLang="en-US" sz="2800" dirty="0" smtClean="0">
                <a:latin typeface="HY산B" pitchFamily="18" charset="-127"/>
                <a:ea typeface="HY산B" pitchFamily="18" charset="-127"/>
              </a:rPr>
              <a:t>원문에 충실함을 원칙으로 꼼꼼히</a:t>
            </a:r>
            <a:endParaRPr lang="en-US" altLang="ko-KR" sz="2800" dirty="0" smtClean="0">
              <a:latin typeface="HY산B" pitchFamily="18" charset="-127"/>
              <a:ea typeface="HY산B" pitchFamily="18" charset="-127"/>
            </a:endParaRPr>
          </a:p>
          <a:p>
            <a:r>
              <a:rPr lang="en-US" altLang="ko-KR" sz="2800" dirty="0" smtClean="0">
                <a:latin typeface="HY산B" pitchFamily="18" charset="-127"/>
                <a:ea typeface="HY산B" pitchFamily="18" charset="-127"/>
              </a:rPr>
              <a:t>2. </a:t>
            </a:r>
            <a:r>
              <a:rPr lang="ko-KR" altLang="en-US" sz="2800" dirty="0" smtClean="0">
                <a:latin typeface="HY산B" pitchFamily="18" charset="-127"/>
                <a:ea typeface="HY산B" pitchFamily="18" charset="-127"/>
              </a:rPr>
              <a:t>대화체 살리기</a:t>
            </a:r>
            <a:endParaRPr lang="en-US" altLang="ko-KR" sz="2800" dirty="0" smtClean="0">
              <a:latin typeface="HY산B" pitchFamily="18" charset="-127"/>
              <a:ea typeface="HY산B" pitchFamily="18" charset="-127"/>
            </a:endParaRPr>
          </a:p>
          <a:p>
            <a:r>
              <a:rPr lang="en-US" altLang="ko-KR" sz="2800" dirty="0" smtClean="0">
                <a:latin typeface="HY산B" pitchFamily="18" charset="-127"/>
                <a:ea typeface="HY산B" pitchFamily="18" charset="-127"/>
              </a:rPr>
              <a:t>3. </a:t>
            </a:r>
            <a:r>
              <a:rPr lang="ko-KR" altLang="en-US" sz="2800" dirty="0" smtClean="0">
                <a:latin typeface="HY산B" pitchFamily="18" charset="-127"/>
                <a:ea typeface="HY산B" pitchFamily="18" charset="-127"/>
              </a:rPr>
              <a:t>사족 </a:t>
            </a:r>
            <a:r>
              <a:rPr lang="en-US" altLang="ko-KR" sz="2800" dirty="0" smtClean="0">
                <a:latin typeface="HY산B" pitchFamily="18" charset="-127"/>
                <a:ea typeface="HY산B" pitchFamily="18" charset="-127"/>
              </a:rPr>
              <a:t>No </a:t>
            </a:r>
            <a:r>
              <a:rPr lang="en-US" altLang="ko-KR" sz="2800" dirty="0" err="1" smtClean="0">
                <a:latin typeface="HY산B" pitchFamily="18" charset="-127"/>
                <a:ea typeface="HY산B" pitchFamily="18" charset="-127"/>
              </a:rPr>
              <a:t>no</a:t>
            </a:r>
            <a:r>
              <a:rPr lang="en-US" altLang="ko-KR" sz="2800" dirty="0" smtClean="0">
                <a:latin typeface="HY산B" pitchFamily="18" charset="-127"/>
                <a:ea typeface="HY산B" pitchFamily="18" charset="-127"/>
              </a:rPr>
              <a:t>! </a:t>
            </a:r>
          </a:p>
          <a:p>
            <a:r>
              <a:rPr lang="en-US" altLang="ko-KR" sz="2800" dirty="0">
                <a:latin typeface="HY산B" pitchFamily="18" charset="-127"/>
                <a:ea typeface="HY산B" pitchFamily="18" charset="-127"/>
              </a:rPr>
              <a:t>4</a:t>
            </a:r>
            <a:r>
              <a:rPr lang="en-US" altLang="ko-KR" sz="2800" dirty="0" smtClean="0">
                <a:latin typeface="HY산B" pitchFamily="18" charset="-127"/>
                <a:ea typeface="HY산B" pitchFamily="18" charset="-127"/>
              </a:rPr>
              <a:t>. </a:t>
            </a:r>
            <a:r>
              <a:rPr lang="ko-KR" altLang="en-US" sz="2800" dirty="0" smtClean="0">
                <a:latin typeface="HY산B" pitchFamily="18" charset="-127"/>
                <a:ea typeface="HY산B" pitchFamily="18" charset="-127"/>
              </a:rPr>
              <a:t>초등학교 고학년 이상의 독자층</a:t>
            </a:r>
            <a:endParaRPr lang="en-US" altLang="ko-KR" sz="2800" dirty="0" smtClean="0">
              <a:latin typeface="HY산B" pitchFamily="18" charset="-127"/>
              <a:ea typeface="HY산B" pitchFamily="18" charset="-127"/>
            </a:endParaRPr>
          </a:p>
        </p:txBody>
      </p:sp>
    </p:spTree>
    <p:extLst>
      <p:ext uri="{BB962C8B-B14F-4D97-AF65-F5344CB8AC3E}">
        <p14:creationId xmlns:p14="http://schemas.microsoft.com/office/powerpoint/2010/main" val="2272128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39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19675" y="22280"/>
            <a:ext cx="9144000" cy="683572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
        <p:nvSpPr>
          <p:cNvPr id="2" name="모서리가 둥근 직사각형 1"/>
          <p:cNvSpPr/>
          <p:nvPr/>
        </p:nvSpPr>
        <p:spPr>
          <a:xfrm>
            <a:off x="723627" y="548680"/>
            <a:ext cx="7783153" cy="23762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3"/>
          <p:cNvSpPr/>
          <p:nvPr/>
        </p:nvSpPr>
        <p:spPr>
          <a:xfrm>
            <a:off x="723628" y="3163078"/>
            <a:ext cx="7797554" cy="115212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723628" y="4725145"/>
            <a:ext cx="7797554" cy="121136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791580" y="692696"/>
            <a:ext cx="7596844" cy="2911566"/>
          </a:xfrm>
          <a:prstGeom prst="rect">
            <a:avLst/>
          </a:prstGeom>
          <a:noFill/>
        </p:spPr>
        <p:txBody>
          <a:bodyPr wrap="square" rtlCol="0">
            <a:spAutoFit/>
          </a:bodyPr>
          <a:lstStyle/>
          <a:p>
            <a:pPr fontAlgn="base"/>
            <a:r>
              <a:rPr lang="de-DE" altLang="ko-KR" sz="2400" dirty="0">
                <a:solidFill>
                  <a:schemeClr val="bg1"/>
                </a:solidFill>
                <a:latin typeface="Tw Cen MT Condensed Extra Bold" pitchFamily="34" charset="0"/>
                <a:ea typeface="Verdana" pitchFamily="34" charset="0"/>
                <a:cs typeface="Verdana" pitchFamily="34" charset="0"/>
              </a:rPr>
              <a:t>»Er steht einfach nur da!«, flüsterte Meggie, während sie Mo in ihr Zimmer zog</a:t>
            </a:r>
            <a:r>
              <a:rPr lang="de-DE" altLang="ko-KR" sz="2400" dirty="0" smtClean="0">
                <a:solidFill>
                  <a:schemeClr val="bg1"/>
                </a:solidFill>
                <a:latin typeface="Tw Cen MT Condensed Extra Bold" pitchFamily="34" charset="0"/>
                <a:ea typeface="Verdana" pitchFamily="34" charset="0"/>
                <a:cs typeface="Verdana" pitchFamily="34" charset="0"/>
              </a:rPr>
              <a:t>.</a:t>
            </a:r>
          </a:p>
          <a:p>
            <a:pPr algn="just" fontAlgn="base">
              <a:lnSpc>
                <a:spcPct val="160000"/>
              </a:lnSpc>
            </a:pPr>
            <a:r>
              <a:rPr lang="de-DE" altLang="ko-KR" sz="2400" dirty="0" smtClean="0">
                <a:solidFill>
                  <a:schemeClr val="bg1"/>
                </a:solidFill>
                <a:latin typeface="Tw Cen MT Condensed Extra Bold" pitchFamily="34" charset="0"/>
                <a:ea typeface="Verdana" pitchFamily="34" charset="0"/>
                <a:cs typeface="Verdana" pitchFamily="34" charset="0"/>
              </a:rPr>
              <a:t>»Hat er ein Pelzgesicht? Dann könnte es ein Werwolf sein.«</a:t>
            </a:r>
          </a:p>
          <a:p>
            <a:pPr algn="just" fontAlgn="base">
              <a:lnSpc>
                <a:spcPct val="160000"/>
              </a:lnSpc>
            </a:pPr>
            <a:endParaRPr lang="en-US" altLang="ko-KR" sz="1600" kern="0" spc="0" dirty="0" smtClean="0">
              <a:solidFill>
                <a:srgbClr val="000000"/>
              </a:solidFill>
              <a:effectLst/>
              <a:latin typeface="Verdana" pitchFamily="34" charset="0"/>
              <a:ea typeface="Verdana" pitchFamily="34" charset="0"/>
              <a:cs typeface="Verdana" pitchFamily="34" charset="0"/>
            </a:endParaRPr>
          </a:p>
          <a:p>
            <a:pPr algn="r" fontAlgn="base">
              <a:lnSpc>
                <a:spcPct val="160000"/>
              </a:lnSpc>
            </a:pPr>
            <a:r>
              <a:rPr lang="en-US" altLang="ko-KR" sz="1600" kern="0" spc="0" dirty="0" smtClean="0">
                <a:solidFill>
                  <a:srgbClr val="000000"/>
                </a:solidFill>
                <a:effectLst/>
                <a:ea typeface="Verdana" pitchFamily="34" charset="0"/>
                <a:cs typeface="Verdana" pitchFamily="34" charset="0"/>
              </a:rPr>
              <a:t>*</a:t>
            </a:r>
            <a:r>
              <a:rPr lang="en-US" altLang="ko-KR" sz="1600" kern="0" spc="0" dirty="0" err="1" smtClean="0">
                <a:solidFill>
                  <a:srgbClr val="000000"/>
                </a:solidFill>
                <a:effectLst/>
                <a:ea typeface="Verdana" pitchFamily="34" charset="0"/>
                <a:cs typeface="Verdana" pitchFamily="34" charset="0"/>
              </a:rPr>
              <a:t>flüstern</a:t>
            </a:r>
            <a:r>
              <a:rPr lang="en-US" altLang="ko-KR" sz="1600" kern="0" spc="0" dirty="0" smtClean="0">
                <a:solidFill>
                  <a:srgbClr val="000000"/>
                </a:solidFill>
                <a:effectLst/>
                <a:ea typeface="Verdana" pitchFamily="34" charset="0"/>
                <a:cs typeface="Verdana" pitchFamily="34" charset="0"/>
              </a:rPr>
              <a:t> </a:t>
            </a:r>
            <a:r>
              <a:rPr lang="ko-KR" altLang="en-US" sz="1600" kern="0" spc="0" dirty="0" smtClean="0">
                <a:solidFill>
                  <a:srgbClr val="000000"/>
                </a:solidFill>
                <a:effectLst/>
                <a:ea typeface="함초롬바탕"/>
                <a:cs typeface="Verdana" pitchFamily="34" charset="0"/>
              </a:rPr>
              <a:t>속삭이다</a:t>
            </a:r>
            <a:r>
              <a:rPr lang="ko-KR" altLang="en-US" sz="1600" kern="0" dirty="0">
                <a:solidFill>
                  <a:srgbClr val="000000"/>
                </a:solidFill>
                <a:cs typeface="Verdana" pitchFamily="34" charset="0"/>
              </a:rPr>
              <a:t> </a:t>
            </a:r>
            <a:r>
              <a:rPr lang="ko-KR" altLang="en-US" sz="1600" kern="0" dirty="0" smtClean="0">
                <a:solidFill>
                  <a:srgbClr val="000000"/>
                </a:solidFill>
                <a:cs typeface="Verdana" pitchFamily="34" charset="0"/>
              </a:rPr>
              <a:t> </a:t>
            </a:r>
            <a:r>
              <a:rPr lang="en-US" altLang="ko-KR" sz="1600" kern="0" spc="0" dirty="0" err="1" smtClean="0">
                <a:solidFill>
                  <a:srgbClr val="000000"/>
                </a:solidFill>
                <a:effectLst/>
                <a:ea typeface="Verdana" pitchFamily="34" charset="0"/>
                <a:cs typeface="Verdana" pitchFamily="34" charset="0"/>
              </a:rPr>
              <a:t>ziehen</a:t>
            </a:r>
            <a:r>
              <a:rPr lang="en-US" altLang="ko-KR" sz="1600" kern="0" spc="0" dirty="0" smtClean="0">
                <a:solidFill>
                  <a:srgbClr val="000000"/>
                </a:solidFill>
                <a:effectLst/>
                <a:ea typeface="Verdana" pitchFamily="34" charset="0"/>
                <a:cs typeface="Verdana" pitchFamily="34" charset="0"/>
              </a:rPr>
              <a:t> </a:t>
            </a:r>
            <a:r>
              <a:rPr lang="ko-KR" altLang="en-US" sz="1600" kern="0" spc="0" dirty="0" smtClean="0">
                <a:solidFill>
                  <a:srgbClr val="000000"/>
                </a:solidFill>
                <a:effectLst/>
                <a:ea typeface="함초롬바탕"/>
                <a:cs typeface="Verdana" pitchFamily="34" charset="0"/>
              </a:rPr>
              <a:t>끌다</a:t>
            </a:r>
            <a:r>
              <a:rPr lang="en-US" altLang="ko-KR" sz="1600" kern="0" spc="0" dirty="0" smtClean="0">
                <a:solidFill>
                  <a:srgbClr val="000000"/>
                </a:solidFill>
                <a:effectLst/>
                <a:ea typeface="Verdana" pitchFamily="34" charset="0"/>
                <a:cs typeface="Verdana" pitchFamily="34" charset="0"/>
              </a:rPr>
              <a:t>, </a:t>
            </a:r>
            <a:r>
              <a:rPr lang="ko-KR" altLang="en-US" sz="1600" kern="0" spc="0" dirty="0" smtClean="0">
                <a:solidFill>
                  <a:srgbClr val="000000"/>
                </a:solidFill>
                <a:effectLst/>
                <a:ea typeface="함초롬바탕"/>
                <a:cs typeface="Verdana" pitchFamily="34" charset="0"/>
              </a:rPr>
              <a:t>잡아 끌다 </a:t>
            </a:r>
            <a:r>
              <a:rPr lang="en-US" altLang="ko-KR" sz="1600" kern="0" dirty="0" smtClean="0">
                <a:solidFill>
                  <a:srgbClr val="000000"/>
                </a:solidFill>
                <a:ea typeface="Verdana" pitchFamily="34" charset="0"/>
                <a:cs typeface="Verdana" pitchFamily="34" charset="0"/>
              </a:rPr>
              <a:t> </a:t>
            </a:r>
            <a:r>
              <a:rPr lang="en-US" altLang="ko-KR" sz="1600" kern="0" spc="0" dirty="0" err="1" smtClean="0">
                <a:solidFill>
                  <a:srgbClr val="000000"/>
                </a:solidFill>
                <a:effectLst/>
                <a:ea typeface="Verdana" pitchFamily="34" charset="0"/>
                <a:cs typeface="Verdana" pitchFamily="34" charset="0"/>
              </a:rPr>
              <a:t>Pelz</a:t>
            </a:r>
            <a:r>
              <a:rPr lang="en-US" altLang="ko-KR" sz="1600" kern="0" spc="0" dirty="0" smtClean="0">
                <a:solidFill>
                  <a:srgbClr val="000000"/>
                </a:solidFill>
                <a:effectLst/>
                <a:ea typeface="Verdana" pitchFamily="34" charset="0"/>
                <a:cs typeface="Verdana" pitchFamily="34" charset="0"/>
              </a:rPr>
              <a:t> </a:t>
            </a:r>
            <a:r>
              <a:rPr lang="ko-KR" altLang="en-US" sz="1600" kern="0" spc="0" dirty="0" smtClean="0">
                <a:solidFill>
                  <a:srgbClr val="000000"/>
                </a:solidFill>
                <a:effectLst/>
                <a:ea typeface="함초롬바탕"/>
                <a:cs typeface="Verdana" pitchFamily="34" charset="0"/>
              </a:rPr>
              <a:t>털가죽 </a:t>
            </a:r>
            <a:r>
              <a:rPr lang="ko-KR" altLang="en-US" sz="1600" kern="0" dirty="0">
                <a:solidFill>
                  <a:srgbClr val="000000"/>
                </a:solidFill>
                <a:cs typeface="Verdana" pitchFamily="34" charset="0"/>
              </a:rPr>
              <a:t> </a:t>
            </a:r>
            <a:r>
              <a:rPr lang="en-US" altLang="ko-KR" sz="1600" kern="0" spc="0" dirty="0" err="1" smtClean="0">
                <a:solidFill>
                  <a:srgbClr val="000000"/>
                </a:solidFill>
                <a:effectLst/>
                <a:ea typeface="Verdana" pitchFamily="34" charset="0"/>
                <a:cs typeface="Verdana" pitchFamily="34" charset="0"/>
              </a:rPr>
              <a:t>Werwolf</a:t>
            </a:r>
            <a:r>
              <a:rPr lang="en-US" altLang="ko-KR" sz="1600" kern="0" spc="0" dirty="0" smtClean="0">
                <a:solidFill>
                  <a:srgbClr val="000000"/>
                </a:solidFill>
                <a:effectLst/>
                <a:ea typeface="Verdana" pitchFamily="34" charset="0"/>
                <a:cs typeface="Verdana" pitchFamily="34" charset="0"/>
              </a:rPr>
              <a:t> </a:t>
            </a:r>
            <a:r>
              <a:rPr lang="ko-KR" altLang="en-US" sz="1600" kern="0" spc="0" dirty="0" smtClean="0">
                <a:solidFill>
                  <a:srgbClr val="000000"/>
                </a:solidFill>
                <a:effectLst/>
                <a:ea typeface="함초롬바탕"/>
                <a:cs typeface="Verdana" pitchFamily="34" charset="0"/>
              </a:rPr>
              <a:t>늑대인간</a:t>
            </a:r>
            <a:endParaRPr lang="ko-KR" altLang="en-US" sz="1600" kern="0" spc="0" dirty="0" smtClean="0">
              <a:solidFill>
                <a:srgbClr val="000000"/>
              </a:solidFill>
              <a:effectLst/>
              <a:cs typeface="Verdana" pitchFamily="34" charset="0"/>
            </a:endParaRPr>
          </a:p>
          <a:p>
            <a:pPr algn="just" fontAlgn="base">
              <a:lnSpc>
                <a:spcPct val="160000"/>
              </a:lnSpc>
            </a:pPr>
            <a:endParaRPr lang="ko-KR" altLang="en-US" sz="1600" kern="0" spc="0" dirty="0" smtClean="0">
              <a:solidFill>
                <a:srgbClr val="000000"/>
              </a:solidFill>
              <a:effectLst/>
            </a:endParaRPr>
          </a:p>
          <a:p>
            <a:pPr fontAlgn="base"/>
            <a:endParaRPr lang="de-DE" altLang="ko-KR" sz="2000" dirty="0">
              <a:solidFill>
                <a:schemeClr val="bg1"/>
              </a:solidFill>
              <a:latin typeface="Rockwell Extra Bold" pitchFamily="18" charset="0"/>
              <a:ea typeface="Verdana" pitchFamily="34" charset="0"/>
              <a:cs typeface="Verdana" pitchFamily="34" charset="0"/>
            </a:endParaRPr>
          </a:p>
        </p:txBody>
      </p:sp>
      <p:sp>
        <p:nvSpPr>
          <p:cNvPr id="11" name="TextBox 10"/>
          <p:cNvSpPr txBox="1"/>
          <p:nvPr/>
        </p:nvSpPr>
        <p:spPr>
          <a:xfrm>
            <a:off x="877989" y="5013176"/>
            <a:ext cx="7488832" cy="923330"/>
          </a:xfrm>
          <a:prstGeom prst="rect">
            <a:avLst/>
          </a:prstGeom>
          <a:noFill/>
        </p:spPr>
        <p:txBody>
          <a:bodyPr wrap="square" rtlCol="0">
            <a:spAutoFit/>
          </a:bodyPr>
          <a:lstStyle/>
          <a:p>
            <a:r>
              <a:rPr lang="ko-KR" altLang="en-US" dirty="0" smtClean="0">
                <a:solidFill>
                  <a:schemeClr val="bg1"/>
                </a:solidFill>
                <a:latin typeface="HY산B" pitchFamily="18" charset="-127"/>
                <a:ea typeface="HY산B" pitchFamily="18" charset="-127"/>
              </a:rPr>
              <a:t>“바로 저기 있다니까요</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모를 방안으로 끌어당기며 메기가 속삭였다</a:t>
            </a:r>
            <a:r>
              <a:rPr lang="en-US" altLang="ko-KR" dirty="0" smtClean="0">
                <a:solidFill>
                  <a:schemeClr val="bg1"/>
                </a:solidFill>
                <a:latin typeface="HY산B" pitchFamily="18" charset="-127"/>
                <a:ea typeface="HY산B" pitchFamily="18" charset="-127"/>
              </a:rPr>
              <a:t>.</a:t>
            </a:r>
          </a:p>
          <a:p>
            <a:r>
              <a:rPr lang="ko-KR" altLang="en-US" dirty="0">
                <a:solidFill>
                  <a:schemeClr val="bg1"/>
                </a:solidFill>
                <a:latin typeface="HY산B" pitchFamily="18" charset="-127"/>
                <a:ea typeface="HY산B" pitchFamily="18" charset="-127"/>
              </a:rPr>
              <a:t>“얼굴이 털로 덮여있던</a:t>
            </a:r>
            <a:r>
              <a:rPr lang="en-US" altLang="ko-KR" dirty="0">
                <a:solidFill>
                  <a:schemeClr val="bg1"/>
                </a:solidFill>
                <a:latin typeface="HY산B" pitchFamily="18" charset="-127"/>
                <a:ea typeface="HY산B" pitchFamily="18" charset="-127"/>
              </a:rPr>
              <a:t>? </a:t>
            </a:r>
            <a:r>
              <a:rPr lang="ko-KR" altLang="en-US" dirty="0">
                <a:solidFill>
                  <a:schemeClr val="bg1"/>
                </a:solidFill>
                <a:latin typeface="HY산B" pitchFamily="18" charset="-127"/>
                <a:ea typeface="HY산B" pitchFamily="18" charset="-127"/>
              </a:rPr>
              <a:t>그렇다면 늑대인간일 수도 있어</a:t>
            </a:r>
            <a:r>
              <a:rPr lang="en-US" altLang="ko-KR" dirty="0">
                <a:solidFill>
                  <a:schemeClr val="bg1"/>
                </a:solidFill>
                <a:latin typeface="HY산B" pitchFamily="18" charset="-127"/>
                <a:ea typeface="HY산B" pitchFamily="18" charset="-127"/>
              </a:rPr>
              <a:t>.”</a:t>
            </a:r>
            <a:endParaRPr lang="ko-KR" altLang="en-US" dirty="0">
              <a:solidFill>
                <a:schemeClr val="bg1"/>
              </a:solidFill>
              <a:latin typeface="HY산B" pitchFamily="18" charset="-127"/>
              <a:ea typeface="HY산B" pitchFamily="18" charset="-127"/>
            </a:endParaRPr>
          </a:p>
          <a:p>
            <a:endParaRPr lang="ko-KR" altLang="en-US" dirty="0">
              <a:solidFill>
                <a:schemeClr val="bg1"/>
              </a:solidFill>
              <a:latin typeface="HY산B" pitchFamily="18" charset="-127"/>
              <a:ea typeface="HY산B" pitchFamily="18" charset="-127"/>
            </a:endParaRPr>
          </a:p>
        </p:txBody>
      </p:sp>
      <p:sp>
        <p:nvSpPr>
          <p:cNvPr id="12" name="TextBox 11"/>
          <p:cNvSpPr txBox="1"/>
          <p:nvPr/>
        </p:nvSpPr>
        <p:spPr>
          <a:xfrm>
            <a:off x="986407" y="3415975"/>
            <a:ext cx="6912768" cy="646331"/>
          </a:xfrm>
          <a:prstGeom prst="rect">
            <a:avLst/>
          </a:prstGeom>
          <a:noFill/>
        </p:spPr>
        <p:txBody>
          <a:bodyPr wrap="square" rtlCol="0">
            <a:spAutoFit/>
          </a:bodyPr>
          <a:lstStyle/>
          <a:p>
            <a:r>
              <a:rPr lang="ko-KR" altLang="en-US" dirty="0" smtClean="0">
                <a:solidFill>
                  <a:schemeClr val="bg1"/>
                </a:solidFill>
                <a:latin typeface="HY산B" pitchFamily="18" charset="-127"/>
                <a:ea typeface="HY산B" pitchFamily="18" charset="-127"/>
              </a:rPr>
              <a:t>“저기에요</a:t>
            </a:r>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메기는 모를 자기 방으로 끌어당기며 속삭였다</a:t>
            </a:r>
            <a:r>
              <a:rPr lang="en-US" altLang="ko-KR" dirty="0" smtClean="0">
                <a:solidFill>
                  <a:schemeClr val="bg1"/>
                </a:solidFill>
                <a:latin typeface="HY산B" pitchFamily="18" charset="-127"/>
                <a:ea typeface="HY산B" pitchFamily="18" charset="-127"/>
              </a:rPr>
              <a:t>. </a:t>
            </a:r>
          </a:p>
          <a:p>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혹시 머리가 길지 않던</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늑대인간이라면 머리가 꽤 길 텐데</a:t>
            </a:r>
            <a:r>
              <a:rPr lang="en-US" altLang="ko-KR" dirty="0" smtClean="0">
                <a:solidFill>
                  <a:schemeClr val="bg1"/>
                </a:solidFill>
                <a:latin typeface="HY산B" pitchFamily="18" charset="-127"/>
                <a:ea typeface="HY산B" pitchFamily="18" charset="-127"/>
              </a:rPr>
              <a:t>.”</a:t>
            </a:r>
            <a:endParaRPr lang="ko-KR" altLang="en-US" dirty="0">
              <a:solidFill>
                <a:schemeClr val="bg1"/>
              </a:solidFill>
              <a:latin typeface="HY산B" pitchFamily="18" charset="-127"/>
              <a:ea typeface="HY산B" pitchFamily="18" charset="-127"/>
            </a:endParaRPr>
          </a:p>
        </p:txBody>
      </p:sp>
    </p:spTree>
    <p:extLst>
      <p:ext uri="{BB962C8B-B14F-4D97-AF65-F5344CB8AC3E}">
        <p14:creationId xmlns:p14="http://schemas.microsoft.com/office/powerpoint/2010/main" val="2190822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39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36004" y="0"/>
            <a:ext cx="9144000" cy="683572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
        <p:nvSpPr>
          <p:cNvPr id="2" name="모서리가 둥근 직사각형 1"/>
          <p:cNvSpPr/>
          <p:nvPr/>
        </p:nvSpPr>
        <p:spPr>
          <a:xfrm>
            <a:off x="611560" y="548680"/>
            <a:ext cx="7848872" cy="230425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3"/>
          <p:cNvSpPr/>
          <p:nvPr/>
        </p:nvSpPr>
        <p:spPr>
          <a:xfrm>
            <a:off x="641935" y="3150906"/>
            <a:ext cx="7788122" cy="171825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641935" y="4934882"/>
            <a:ext cx="7797554" cy="15162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742112" y="587253"/>
            <a:ext cx="7776864" cy="2628412"/>
          </a:xfrm>
          <a:prstGeom prst="rect">
            <a:avLst/>
          </a:prstGeom>
          <a:noFill/>
        </p:spPr>
        <p:txBody>
          <a:bodyPr wrap="square" rtlCol="0">
            <a:spAutoFit/>
          </a:bodyPr>
          <a:lstStyle/>
          <a:p>
            <a:pPr fontAlgn="base"/>
            <a:r>
              <a:rPr lang="de-DE" altLang="ko-KR" sz="2400" dirty="0" smtClean="0">
                <a:solidFill>
                  <a:schemeClr val="bg1"/>
                </a:solidFill>
                <a:latin typeface="Tw Cen MT Condensed Extra Bold" pitchFamily="34" charset="0"/>
              </a:rPr>
              <a:t>»Hör auf!« </a:t>
            </a:r>
          </a:p>
          <a:p>
            <a:pPr fontAlgn="base"/>
            <a:r>
              <a:rPr lang="de-DE" altLang="ko-KR" sz="2400" dirty="0" smtClean="0">
                <a:solidFill>
                  <a:schemeClr val="bg1"/>
                </a:solidFill>
                <a:latin typeface="Tw Cen MT Condensed Extra Bold" pitchFamily="34" charset="0"/>
              </a:rPr>
              <a:t>Meggie sah ihn streng an, obwohl seine Scherze ihre Angst vertrieben.  Fast glaubte sie schon selbst nicht mehr an die Gestalt im Regen ... bis sie wieder vor ihrem Fenster kniete.</a:t>
            </a:r>
          </a:p>
          <a:p>
            <a:pPr algn="just" fontAlgn="base">
              <a:lnSpc>
                <a:spcPct val="160000"/>
              </a:lnSpc>
            </a:pPr>
            <a:endParaRPr lang="en-US" altLang="ko-KR" sz="1200" kern="0" dirty="0" smtClean="0">
              <a:solidFill>
                <a:srgbClr val="000000"/>
              </a:solidFill>
              <a:latin typeface="+mn-ea"/>
            </a:endParaRPr>
          </a:p>
          <a:p>
            <a:pPr algn="r" fontAlgn="base">
              <a:lnSpc>
                <a:spcPct val="160000"/>
              </a:lnSpc>
            </a:pPr>
            <a:r>
              <a:rPr lang="en-US" altLang="ko-KR" sz="1200" kern="0" dirty="0" smtClean="0">
                <a:solidFill>
                  <a:srgbClr val="000000"/>
                </a:solidFill>
              </a:rPr>
              <a:t>*</a:t>
            </a:r>
            <a:r>
              <a:rPr lang="en-US" altLang="ko-KR" sz="1600" kern="0" spc="0" dirty="0" err="1" smtClean="0">
                <a:solidFill>
                  <a:srgbClr val="000000"/>
                </a:solidFill>
                <a:effectLst/>
              </a:rPr>
              <a:t>Scherze</a:t>
            </a:r>
            <a:r>
              <a:rPr lang="en-US" altLang="ko-KR" sz="1600" kern="0" spc="0" dirty="0" smtClean="0">
                <a:solidFill>
                  <a:srgbClr val="000000"/>
                </a:solidFill>
                <a:effectLst/>
              </a:rPr>
              <a:t> </a:t>
            </a:r>
            <a:r>
              <a:rPr lang="ko-KR" altLang="en-US" sz="1600" kern="0" spc="0" dirty="0" smtClean="0">
                <a:solidFill>
                  <a:srgbClr val="000000"/>
                </a:solidFill>
                <a:effectLst/>
              </a:rPr>
              <a:t>농담</a:t>
            </a:r>
            <a:r>
              <a:rPr lang="ko-KR" altLang="en-US" sz="1600" kern="0" dirty="0">
                <a:solidFill>
                  <a:srgbClr val="000000"/>
                </a:solidFill>
              </a:rPr>
              <a:t> </a:t>
            </a:r>
            <a:r>
              <a:rPr lang="en-US" altLang="ko-KR" sz="1600" kern="0" spc="0" dirty="0" err="1" smtClean="0">
                <a:solidFill>
                  <a:srgbClr val="000000"/>
                </a:solidFill>
                <a:effectLst/>
              </a:rPr>
              <a:t>vertreiben</a:t>
            </a:r>
            <a:r>
              <a:rPr lang="en-US" altLang="ko-KR" sz="1600" kern="0" spc="0" dirty="0" smtClean="0">
                <a:solidFill>
                  <a:srgbClr val="000000"/>
                </a:solidFill>
                <a:effectLst/>
              </a:rPr>
              <a:t> </a:t>
            </a:r>
            <a:r>
              <a:rPr lang="ko-KR" altLang="en-US" sz="1600" kern="0" spc="0" dirty="0" smtClean="0">
                <a:solidFill>
                  <a:srgbClr val="000000"/>
                </a:solidFill>
                <a:effectLst/>
              </a:rPr>
              <a:t>몰아내다</a:t>
            </a:r>
            <a:r>
              <a:rPr lang="en-US" altLang="ko-KR" sz="1600" kern="0" spc="0" dirty="0" smtClean="0">
                <a:solidFill>
                  <a:srgbClr val="000000"/>
                </a:solidFill>
                <a:effectLst/>
              </a:rPr>
              <a:t>, </a:t>
            </a:r>
            <a:r>
              <a:rPr lang="ko-KR" altLang="en-US" sz="1600" kern="0" spc="0" dirty="0" smtClean="0">
                <a:solidFill>
                  <a:srgbClr val="000000"/>
                </a:solidFill>
                <a:effectLst/>
              </a:rPr>
              <a:t>내쫓다 </a:t>
            </a:r>
            <a:r>
              <a:rPr lang="en-US" altLang="ko-KR" sz="1600" kern="0" spc="0" dirty="0" smtClean="0">
                <a:solidFill>
                  <a:srgbClr val="000000"/>
                </a:solidFill>
                <a:effectLst/>
              </a:rPr>
              <a:t>Gestalt </a:t>
            </a:r>
            <a:r>
              <a:rPr lang="ko-KR" altLang="en-US" sz="1600" kern="0" spc="0" dirty="0" smtClean="0">
                <a:solidFill>
                  <a:srgbClr val="000000"/>
                </a:solidFill>
                <a:effectLst/>
              </a:rPr>
              <a:t>모습</a:t>
            </a:r>
            <a:r>
              <a:rPr lang="en-US" altLang="ko-KR" sz="1600" kern="0" spc="0" dirty="0" smtClean="0">
                <a:solidFill>
                  <a:srgbClr val="000000"/>
                </a:solidFill>
                <a:effectLst/>
              </a:rPr>
              <a:t>, </a:t>
            </a:r>
            <a:r>
              <a:rPr lang="ko-KR" altLang="en-US" sz="1600" kern="0" spc="0" dirty="0" smtClean="0">
                <a:solidFill>
                  <a:srgbClr val="000000"/>
                </a:solidFill>
                <a:effectLst/>
              </a:rPr>
              <a:t>형체</a:t>
            </a:r>
            <a:r>
              <a:rPr lang="en-US" altLang="ko-KR" sz="1600" kern="0" spc="0" dirty="0" smtClean="0">
                <a:solidFill>
                  <a:srgbClr val="000000"/>
                </a:solidFill>
                <a:effectLst/>
              </a:rPr>
              <a:t>, </a:t>
            </a:r>
            <a:r>
              <a:rPr lang="ko-KR" altLang="en-US" sz="1600" kern="0" spc="0" dirty="0" smtClean="0">
                <a:solidFill>
                  <a:srgbClr val="000000"/>
                </a:solidFill>
                <a:effectLst/>
              </a:rPr>
              <a:t>사람</a:t>
            </a:r>
          </a:p>
          <a:p>
            <a:pPr algn="r" fontAlgn="base"/>
            <a:endParaRPr lang="de-DE" altLang="ko-KR" sz="2400" dirty="0">
              <a:solidFill>
                <a:schemeClr val="bg1"/>
              </a:solidFill>
              <a:latin typeface="Tw Cen MT Condensed Extra Bold" pitchFamily="34" charset="0"/>
            </a:endParaRPr>
          </a:p>
        </p:txBody>
      </p:sp>
      <p:sp>
        <p:nvSpPr>
          <p:cNvPr id="13" name="TextBox 12"/>
          <p:cNvSpPr txBox="1"/>
          <p:nvPr/>
        </p:nvSpPr>
        <p:spPr>
          <a:xfrm>
            <a:off x="742112" y="4963302"/>
            <a:ext cx="7597200" cy="1477328"/>
          </a:xfrm>
          <a:prstGeom prst="rect">
            <a:avLst/>
          </a:prstGeom>
          <a:noFill/>
        </p:spPr>
        <p:txBody>
          <a:bodyPr wrap="square" rtlCol="0">
            <a:spAutoFit/>
          </a:bodyPr>
          <a:lstStyle/>
          <a:p>
            <a:r>
              <a:rPr lang="ko-KR" altLang="en-US" dirty="0" smtClean="0">
                <a:solidFill>
                  <a:schemeClr val="bg1"/>
                </a:solidFill>
                <a:latin typeface="HY산B" pitchFamily="18" charset="-127"/>
                <a:ea typeface="HY산B" pitchFamily="18" charset="-127"/>
              </a:rPr>
              <a:t>“그만해요</a:t>
            </a:r>
            <a:r>
              <a:rPr lang="en-US" altLang="ko-KR" dirty="0" smtClean="0">
                <a:solidFill>
                  <a:schemeClr val="bg1"/>
                </a:solidFill>
                <a:latin typeface="HY산B" pitchFamily="18" charset="-127"/>
                <a:ea typeface="HY산B" pitchFamily="18" charset="-127"/>
              </a:rPr>
              <a:t>!”</a:t>
            </a:r>
          </a:p>
          <a:p>
            <a:r>
              <a:rPr lang="ko-KR" altLang="en-US" dirty="0" smtClean="0">
                <a:solidFill>
                  <a:schemeClr val="bg1"/>
                </a:solidFill>
                <a:latin typeface="HY산B" pitchFamily="18" charset="-127"/>
                <a:ea typeface="HY산B" pitchFamily="18" charset="-127"/>
              </a:rPr>
              <a:t>메기는 굳은 표정으로 쳐다보았다</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비록 아빠가 던진 농담 덕분에</a:t>
            </a:r>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아빠가 한 농담 덕분에</a:t>
            </a:r>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 무서움이 가시긴 했지만</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빗속에 있던 그 형체를 그녀 스스로도 더 이상 </a:t>
            </a:r>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거의</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믿지 않았다</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그것은 메기가 다시 창문 앞에 무릎을 꿇기 전까지였다</a:t>
            </a:r>
            <a:r>
              <a:rPr lang="en-US" altLang="ko-KR" dirty="0" smtClean="0">
                <a:solidFill>
                  <a:schemeClr val="bg1"/>
                </a:solidFill>
                <a:latin typeface="HY산B" pitchFamily="18" charset="-127"/>
                <a:ea typeface="HY산B" pitchFamily="18" charset="-127"/>
              </a:rPr>
              <a:t>.</a:t>
            </a:r>
            <a:endParaRPr lang="ko-KR" altLang="en-US" dirty="0">
              <a:solidFill>
                <a:schemeClr val="bg1"/>
              </a:solidFill>
              <a:latin typeface="HY산B" pitchFamily="18" charset="-127"/>
              <a:ea typeface="HY산B" pitchFamily="18" charset="-127"/>
            </a:endParaRPr>
          </a:p>
        </p:txBody>
      </p:sp>
      <p:sp>
        <p:nvSpPr>
          <p:cNvPr id="14" name="TextBox 13"/>
          <p:cNvSpPr txBox="1"/>
          <p:nvPr/>
        </p:nvSpPr>
        <p:spPr>
          <a:xfrm>
            <a:off x="737396" y="3277835"/>
            <a:ext cx="7597200" cy="1477328"/>
          </a:xfrm>
          <a:prstGeom prst="rect">
            <a:avLst/>
          </a:prstGeom>
          <a:noFill/>
        </p:spPr>
        <p:txBody>
          <a:bodyPr wrap="square" rtlCol="0">
            <a:spAutoFit/>
          </a:bodyPr>
          <a:lstStyle/>
          <a:p>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제발 그만 하세요</a:t>
            </a:r>
            <a:r>
              <a:rPr lang="en-US" altLang="ko-KR" dirty="0" smtClean="0">
                <a:solidFill>
                  <a:schemeClr val="bg1"/>
                </a:solidFill>
                <a:latin typeface="HY산B" pitchFamily="18" charset="-127"/>
                <a:ea typeface="HY산B" pitchFamily="18" charset="-127"/>
              </a:rPr>
              <a:t>!”</a:t>
            </a:r>
          </a:p>
          <a:p>
            <a:r>
              <a:rPr lang="ko-KR" altLang="en-US" dirty="0" smtClean="0">
                <a:solidFill>
                  <a:schemeClr val="bg1"/>
                </a:solidFill>
                <a:latin typeface="HY산B" pitchFamily="18" charset="-127"/>
                <a:ea typeface="HY산B" pitchFamily="18" charset="-127"/>
              </a:rPr>
              <a:t>메기는 심각한 표정으로 그렇게 쏘아붙이기는 했지만</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사실 그렇게 농담을 던지는 아빠 덕분에 무서움이 조금 가시기는 했다</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이런 빗속에 사람이 서 있을 리 없다는 생각이 얼핏 들기도 했지만</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그것은 메기가 다시 창문 앞에 무릎을 꿇고 앉기 전의 생각이었다</a:t>
            </a:r>
            <a:r>
              <a:rPr lang="en-US" altLang="ko-KR" dirty="0">
                <a:solidFill>
                  <a:schemeClr val="bg1"/>
                </a:solidFill>
              </a:rPr>
              <a:t>.</a:t>
            </a:r>
            <a:endParaRPr lang="en-US" altLang="ko-KR" dirty="0" smtClean="0">
              <a:solidFill>
                <a:schemeClr val="bg1"/>
              </a:solidFill>
            </a:endParaRPr>
          </a:p>
        </p:txBody>
      </p:sp>
    </p:spTree>
    <p:extLst>
      <p:ext uri="{BB962C8B-B14F-4D97-AF65-F5344CB8AC3E}">
        <p14:creationId xmlns:p14="http://schemas.microsoft.com/office/powerpoint/2010/main" val="356526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39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0" y="25526"/>
            <a:ext cx="9144000" cy="683572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
        <p:nvSpPr>
          <p:cNvPr id="2" name="모서리가 둥근 직사각형 1"/>
          <p:cNvSpPr/>
          <p:nvPr/>
        </p:nvSpPr>
        <p:spPr>
          <a:xfrm>
            <a:off x="611560" y="548680"/>
            <a:ext cx="7848872" cy="216024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3"/>
          <p:cNvSpPr/>
          <p:nvPr/>
        </p:nvSpPr>
        <p:spPr>
          <a:xfrm>
            <a:off x="657909" y="2924944"/>
            <a:ext cx="7848872" cy="16561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726773" y="4797152"/>
            <a:ext cx="7797554" cy="15121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683569" y="2996952"/>
            <a:ext cx="7848772" cy="1477328"/>
          </a:xfrm>
          <a:prstGeom prst="rect">
            <a:avLst/>
          </a:prstGeom>
          <a:noFill/>
        </p:spPr>
        <p:txBody>
          <a:bodyPr wrap="square" rtlCol="0">
            <a:spAutoFit/>
          </a:bodyPr>
          <a:lstStyle/>
          <a:p>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저기에요</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보이죠</a:t>
            </a:r>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메기가 속삭였다</a:t>
            </a:r>
            <a:r>
              <a:rPr lang="en-US" altLang="ko-KR" dirty="0" smtClean="0">
                <a:solidFill>
                  <a:schemeClr val="bg1"/>
                </a:solidFill>
                <a:latin typeface="HY산B" pitchFamily="18" charset="-127"/>
                <a:ea typeface="HY산B" pitchFamily="18" charset="-127"/>
              </a:rPr>
              <a:t>. </a:t>
            </a:r>
          </a:p>
          <a:p>
            <a:r>
              <a:rPr lang="ko-KR" altLang="en-US" dirty="0" smtClean="0">
                <a:solidFill>
                  <a:schemeClr val="bg1"/>
                </a:solidFill>
                <a:latin typeface="HY산B" pitchFamily="18" charset="-127"/>
                <a:ea typeface="HY산B" pitchFamily="18" charset="-127"/>
              </a:rPr>
              <a:t>모는 유리창에 흘러내리는 빗물 너머로 시선을 고정시킨 채 아무 말도 하지 않았다</a:t>
            </a:r>
            <a:r>
              <a:rPr lang="en-US" altLang="ko-KR" dirty="0" smtClean="0">
                <a:solidFill>
                  <a:schemeClr val="bg1"/>
                </a:solidFill>
                <a:latin typeface="HY산B" pitchFamily="18" charset="-127"/>
                <a:ea typeface="HY산B" pitchFamily="18" charset="-127"/>
              </a:rPr>
              <a:t>. </a:t>
            </a:r>
          </a:p>
          <a:p>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우리 집엔 훔쳐갈 게 아무것도 없기 때문에 절대 도둑 따위는 들지 않는다고 하셨잖아요</a:t>
            </a:r>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메기가 다시 속삭였다</a:t>
            </a:r>
            <a:r>
              <a:rPr lang="en-US" altLang="ko-KR" dirty="0" smtClean="0">
                <a:solidFill>
                  <a:schemeClr val="bg1"/>
                </a:solidFill>
                <a:latin typeface="HY산B" pitchFamily="18" charset="-127"/>
                <a:ea typeface="HY산B" pitchFamily="18" charset="-127"/>
              </a:rPr>
              <a:t>. </a:t>
            </a:r>
            <a:endParaRPr lang="ko-KR" altLang="en-US" dirty="0">
              <a:solidFill>
                <a:schemeClr val="bg1"/>
              </a:solidFill>
              <a:latin typeface="HY산B" pitchFamily="18" charset="-127"/>
              <a:ea typeface="HY산B" pitchFamily="18" charset="-127"/>
            </a:endParaRPr>
          </a:p>
        </p:txBody>
      </p:sp>
      <p:sp>
        <p:nvSpPr>
          <p:cNvPr id="10" name="TextBox 9"/>
          <p:cNvSpPr txBox="1"/>
          <p:nvPr/>
        </p:nvSpPr>
        <p:spPr>
          <a:xfrm>
            <a:off x="852330" y="692696"/>
            <a:ext cx="7488832" cy="1963614"/>
          </a:xfrm>
          <a:prstGeom prst="rect">
            <a:avLst/>
          </a:prstGeom>
          <a:noFill/>
        </p:spPr>
        <p:txBody>
          <a:bodyPr wrap="square" rtlCol="0">
            <a:spAutoFit/>
          </a:bodyPr>
          <a:lstStyle/>
          <a:p>
            <a:pPr fontAlgn="base"/>
            <a:r>
              <a:rPr lang="de-DE" altLang="ko-KR" sz="2400" dirty="0">
                <a:solidFill>
                  <a:schemeClr val="bg1"/>
                </a:solidFill>
                <a:latin typeface="Tw Cen MT Condensed Extra Bold" pitchFamily="34" charset="0"/>
              </a:rPr>
              <a:t>»Da! Siehst du ihn?«, flüsterte sie. Mo blickte hinaus, durch die immer noch rinnenden Regentropfen, und sagte nichts. »Hast du nicht geschworen, zu uns kommt nie ein Einbrecher, weil es nichts zu stehlen gibt?«, flüsterte Meggie</a:t>
            </a:r>
            <a:r>
              <a:rPr lang="de-DE" altLang="ko-KR" sz="2400" dirty="0" smtClean="0">
                <a:solidFill>
                  <a:schemeClr val="bg1"/>
                </a:solidFill>
                <a:latin typeface="Tw Cen MT Condensed Extra Bold" pitchFamily="34" charset="0"/>
              </a:rPr>
              <a:t>.</a:t>
            </a:r>
          </a:p>
          <a:p>
            <a:pPr algn="r" fontAlgn="base">
              <a:lnSpc>
                <a:spcPct val="160000"/>
              </a:lnSpc>
            </a:pPr>
            <a:r>
              <a:rPr lang="en-US" altLang="ko-KR" sz="1600" kern="0" spc="0" dirty="0" smtClean="0">
                <a:solidFill>
                  <a:srgbClr val="000000"/>
                </a:solidFill>
                <a:effectLst/>
              </a:rPr>
              <a:t>*</a:t>
            </a:r>
            <a:r>
              <a:rPr lang="en-US" altLang="ko-KR" sz="1600" kern="0" spc="0" dirty="0" err="1" smtClean="0">
                <a:solidFill>
                  <a:srgbClr val="000000"/>
                </a:solidFill>
                <a:effectLst/>
              </a:rPr>
              <a:t>Regentropfen</a:t>
            </a:r>
            <a:r>
              <a:rPr lang="en-US" altLang="ko-KR" sz="1600" kern="0" spc="0" dirty="0" smtClean="0">
                <a:solidFill>
                  <a:srgbClr val="000000"/>
                </a:solidFill>
                <a:effectLst/>
              </a:rPr>
              <a:t> </a:t>
            </a:r>
            <a:r>
              <a:rPr lang="ko-KR" altLang="en-US" sz="1600" kern="0" spc="0" dirty="0" smtClean="0">
                <a:solidFill>
                  <a:srgbClr val="000000"/>
                </a:solidFill>
                <a:effectLst/>
                <a:ea typeface="함초롬바탕"/>
              </a:rPr>
              <a:t>빗방울 </a:t>
            </a:r>
            <a:r>
              <a:rPr lang="en-US" altLang="ko-KR" sz="1600" kern="0" spc="0" dirty="0" err="1" smtClean="0">
                <a:solidFill>
                  <a:srgbClr val="000000"/>
                </a:solidFill>
                <a:effectLst/>
              </a:rPr>
              <a:t>schwören</a:t>
            </a:r>
            <a:r>
              <a:rPr lang="en-US" altLang="ko-KR" sz="1600" kern="0" spc="0" dirty="0" smtClean="0">
                <a:solidFill>
                  <a:srgbClr val="000000"/>
                </a:solidFill>
                <a:effectLst/>
              </a:rPr>
              <a:t> </a:t>
            </a:r>
            <a:r>
              <a:rPr lang="ko-KR" altLang="en-US" sz="1600" kern="0" spc="0" dirty="0" smtClean="0">
                <a:solidFill>
                  <a:srgbClr val="000000"/>
                </a:solidFill>
                <a:effectLst/>
                <a:ea typeface="함초롬바탕"/>
              </a:rPr>
              <a:t>맹세하다</a:t>
            </a:r>
            <a:r>
              <a:rPr lang="en-US" altLang="ko-KR" sz="1600" kern="0" spc="0" dirty="0" smtClean="0">
                <a:solidFill>
                  <a:srgbClr val="000000"/>
                </a:solidFill>
                <a:effectLst/>
              </a:rPr>
              <a:t>, </a:t>
            </a:r>
            <a:r>
              <a:rPr lang="ko-KR" altLang="en-US" sz="1600" kern="0" spc="0" dirty="0" smtClean="0">
                <a:solidFill>
                  <a:srgbClr val="000000"/>
                </a:solidFill>
                <a:effectLst/>
                <a:ea typeface="함초롬바탕"/>
              </a:rPr>
              <a:t>약속하다 </a:t>
            </a:r>
            <a:r>
              <a:rPr lang="en-US" altLang="ko-KR" sz="1600" kern="0" spc="0" dirty="0" err="1" smtClean="0">
                <a:solidFill>
                  <a:srgbClr val="000000"/>
                </a:solidFill>
                <a:effectLst/>
              </a:rPr>
              <a:t>Einbrecher</a:t>
            </a:r>
            <a:r>
              <a:rPr lang="en-US" altLang="ko-KR" sz="1600" kern="0" spc="0" dirty="0" smtClean="0">
                <a:solidFill>
                  <a:srgbClr val="000000"/>
                </a:solidFill>
                <a:effectLst/>
              </a:rPr>
              <a:t> </a:t>
            </a:r>
            <a:r>
              <a:rPr lang="ko-KR" altLang="en-US" sz="1600" kern="0" spc="0" dirty="0" smtClean="0">
                <a:solidFill>
                  <a:srgbClr val="000000"/>
                </a:solidFill>
                <a:effectLst/>
                <a:ea typeface="함초롬바탕"/>
              </a:rPr>
              <a:t>침입자</a:t>
            </a:r>
            <a:r>
              <a:rPr lang="en-US" altLang="ko-KR" sz="1600" kern="0" spc="0" dirty="0" smtClean="0">
                <a:solidFill>
                  <a:srgbClr val="000000"/>
                </a:solidFill>
                <a:effectLst/>
              </a:rPr>
              <a:t>, </a:t>
            </a:r>
            <a:r>
              <a:rPr lang="ko-KR" altLang="en-US" sz="1600" kern="0" spc="0" dirty="0" smtClean="0">
                <a:solidFill>
                  <a:srgbClr val="000000"/>
                </a:solidFill>
                <a:effectLst/>
                <a:ea typeface="함초롬바탕"/>
              </a:rPr>
              <a:t>도둑</a:t>
            </a:r>
            <a:endParaRPr lang="de-DE" altLang="ko-KR" sz="1600" dirty="0">
              <a:solidFill>
                <a:schemeClr val="bg1"/>
              </a:solidFill>
            </a:endParaRPr>
          </a:p>
        </p:txBody>
      </p:sp>
      <p:sp>
        <p:nvSpPr>
          <p:cNvPr id="13" name="TextBox 12"/>
          <p:cNvSpPr txBox="1"/>
          <p:nvPr/>
        </p:nvSpPr>
        <p:spPr>
          <a:xfrm>
            <a:off x="832757" y="4945224"/>
            <a:ext cx="7585586" cy="1200329"/>
          </a:xfrm>
          <a:prstGeom prst="rect">
            <a:avLst/>
          </a:prstGeom>
          <a:noFill/>
        </p:spPr>
        <p:txBody>
          <a:bodyPr wrap="square" rtlCol="0">
            <a:spAutoFit/>
          </a:bodyPr>
          <a:lstStyle/>
          <a:p>
            <a:r>
              <a:rPr lang="ko-KR" altLang="en-US" dirty="0" smtClean="0">
                <a:solidFill>
                  <a:schemeClr val="bg1"/>
                </a:solidFill>
                <a:latin typeface="HY산B" pitchFamily="18" charset="-127"/>
                <a:ea typeface="HY산B" pitchFamily="18" charset="-127"/>
              </a:rPr>
              <a:t>“저기에요</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보이죠</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메기가 속삭였다</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모는 그칠 줄 모르고 흘러내리는 빗물 너머로 밖을 응시하며 아무 말도 하지 않았다</a:t>
            </a:r>
            <a:r>
              <a:rPr lang="en-US" altLang="ko-KR" dirty="0" smtClean="0">
                <a:solidFill>
                  <a:schemeClr val="bg1"/>
                </a:solidFill>
                <a:latin typeface="HY산B" pitchFamily="18" charset="-127"/>
                <a:ea typeface="HY산B" pitchFamily="18" charset="-127"/>
              </a:rPr>
              <a:t>.</a:t>
            </a:r>
          </a:p>
          <a:p>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우리 집엔 훔쳐갈 게 아무것도 없어서 절대 도둑은 들지 않는다고 장담하셨잖아요</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메기가 속삭였다</a:t>
            </a:r>
            <a:r>
              <a:rPr lang="en-US" altLang="ko-KR" dirty="0" smtClean="0">
                <a:solidFill>
                  <a:schemeClr val="bg1"/>
                </a:solidFill>
                <a:latin typeface="HY산B" pitchFamily="18" charset="-127"/>
                <a:ea typeface="HY산B" pitchFamily="18" charset="-127"/>
              </a:rPr>
              <a:t>.</a:t>
            </a:r>
            <a:endParaRPr lang="ko-KR" altLang="en-US" dirty="0">
              <a:solidFill>
                <a:schemeClr val="bg1"/>
              </a:solidFill>
              <a:latin typeface="HY산B" pitchFamily="18" charset="-127"/>
              <a:ea typeface="HY산B" pitchFamily="18" charset="-127"/>
            </a:endParaRPr>
          </a:p>
        </p:txBody>
      </p:sp>
    </p:spTree>
    <p:extLst>
      <p:ext uri="{BB962C8B-B14F-4D97-AF65-F5344CB8AC3E}">
        <p14:creationId xmlns:p14="http://schemas.microsoft.com/office/powerpoint/2010/main" val="2905297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39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0" y="22280"/>
            <a:ext cx="9144000" cy="683572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
        <p:nvSpPr>
          <p:cNvPr id="2" name="모서리가 둥근 직사각형 1"/>
          <p:cNvSpPr/>
          <p:nvPr/>
        </p:nvSpPr>
        <p:spPr>
          <a:xfrm>
            <a:off x="611560" y="548680"/>
            <a:ext cx="7848872" cy="216024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3"/>
          <p:cNvSpPr/>
          <p:nvPr/>
        </p:nvSpPr>
        <p:spPr>
          <a:xfrm>
            <a:off x="672310" y="3140968"/>
            <a:ext cx="7848872" cy="1440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702330" y="4869160"/>
            <a:ext cx="7797554" cy="134840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760292" y="3255367"/>
            <a:ext cx="7556124" cy="1200329"/>
          </a:xfrm>
          <a:prstGeom prst="rect">
            <a:avLst/>
          </a:prstGeom>
          <a:noFill/>
        </p:spPr>
        <p:txBody>
          <a:bodyPr wrap="square" rtlCol="0">
            <a:spAutoFit/>
          </a:bodyPr>
          <a:lstStyle/>
          <a:p>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그만 자거라</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메기</a:t>
            </a:r>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모가 말했다</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저 사람은 아빠를 만나러 온 손님이니까</a:t>
            </a:r>
            <a:r>
              <a:rPr lang="en-US" altLang="ko-KR" dirty="0" smtClean="0">
                <a:solidFill>
                  <a:schemeClr val="bg1"/>
                </a:solidFill>
                <a:latin typeface="HY산B" pitchFamily="18" charset="-127"/>
                <a:ea typeface="HY산B" pitchFamily="18" charset="-127"/>
              </a:rPr>
              <a:t>.”</a:t>
            </a:r>
          </a:p>
          <a:p>
            <a:r>
              <a:rPr lang="ko-KR" altLang="en-US" dirty="0" smtClean="0">
                <a:solidFill>
                  <a:schemeClr val="bg1"/>
                </a:solidFill>
                <a:latin typeface="HY산B" pitchFamily="18" charset="-127"/>
                <a:ea typeface="HY산B" pitchFamily="18" charset="-127"/>
              </a:rPr>
              <a:t>모는 그 말을 남긴 채 이런 오밤중에 웬 손님이냐고 물어볼 틈도 주지 않고 방에서 나가 버렸다</a:t>
            </a:r>
            <a:r>
              <a:rPr lang="en-US" altLang="ko-KR" dirty="0" smtClean="0">
                <a:solidFill>
                  <a:schemeClr val="bg1"/>
                </a:solidFill>
                <a:latin typeface="HY산B" pitchFamily="18" charset="-127"/>
                <a:ea typeface="HY산B" pitchFamily="18" charset="-127"/>
              </a:rPr>
              <a:t>.</a:t>
            </a:r>
            <a:endParaRPr lang="ko-KR" altLang="en-US" dirty="0">
              <a:solidFill>
                <a:schemeClr val="bg1"/>
              </a:solidFill>
              <a:latin typeface="HY산B" pitchFamily="18" charset="-127"/>
              <a:ea typeface="HY산B" pitchFamily="18" charset="-127"/>
            </a:endParaRPr>
          </a:p>
        </p:txBody>
      </p:sp>
      <p:sp>
        <p:nvSpPr>
          <p:cNvPr id="10" name="TextBox 9"/>
          <p:cNvSpPr txBox="1"/>
          <p:nvPr/>
        </p:nvSpPr>
        <p:spPr>
          <a:xfrm>
            <a:off x="760292" y="620688"/>
            <a:ext cx="7644106" cy="2332946"/>
          </a:xfrm>
          <a:prstGeom prst="rect">
            <a:avLst/>
          </a:prstGeom>
          <a:noFill/>
        </p:spPr>
        <p:txBody>
          <a:bodyPr wrap="square" rtlCol="0">
            <a:spAutoFit/>
          </a:bodyPr>
          <a:lstStyle/>
          <a:p>
            <a:r>
              <a:rPr lang="de-DE" altLang="ko-KR" sz="2400" dirty="0" smtClean="0">
                <a:solidFill>
                  <a:schemeClr val="bg1"/>
                </a:solidFill>
                <a:latin typeface="Tw Cen MT Condensed Extra Bold" pitchFamily="34" charset="0"/>
              </a:rPr>
              <a:t>»Geh ins Bett, Meggie«, sagte er. »Der Besuch ist für mich.« </a:t>
            </a:r>
          </a:p>
          <a:p>
            <a:r>
              <a:rPr lang="de-DE" altLang="ko-KR" sz="2400" dirty="0" smtClean="0">
                <a:solidFill>
                  <a:schemeClr val="bg1"/>
                </a:solidFill>
                <a:latin typeface="Tw Cen MT Condensed Extra Bold" pitchFamily="34" charset="0"/>
              </a:rPr>
              <a:t> Und dann war er auch schon aus dem Zimmer – bevor Meggie ihn fragen konnte, was das, um alles in der Welt, für ein Besuch sein sollte, der mitten in der Nacht erschien.</a:t>
            </a:r>
          </a:p>
          <a:p>
            <a:pPr algn="r" fontAlgn="base">
              <a:lnSpc>
                <a:spcPct val="160000"/>
              </a:lnSpc>
            </a:pPr>
            <a:r>
              <a:rPr lang="de-DE" altLang="ko-KR" sz="1200" dirty="0" smtClean="0">
                <a:solidFill>
                  <a:schemeClr val="bg1"/>
                </a:solidFill>
              </a:rPr>
              <a:t> </a:t>
            </a:r>
            <a:r>
              <a:rPr lang="de-DE" altLang="ko-KR" sz="1600" dirty="0" smtClean="0">
                <a:solidFill>
                  <a:schemeClr val="bg1"/>
                </a:solidFill>
              </a:rPr>
              <a:t>*</a:t>
            </a:r>
            <a:r>
              <a:rPr lang="en-US" altLang="ko-KR" sz="1600" kern="0" spc="0" dirty="0" err="1" smtClean="0">
                <a:solidFill>
                  <a:srgbClr val="000000"/>
                </a:solidFill>
                <a:effectLst/>
              </a:rPr>
              <a:t>erschien</a:t>
            </a:r>
            <a:r>
              <a:rPr lang="en-US" altLang="ko-KR" sz="1600" kern="0" spc="0" dirty="0" smtClean="0">
                <a:solidFill>
                  <a:srgbClr val="000000"/>
                </a:solidFill>
                <a:effectLst/>
              </a:rPr>
              <a:t> </a:t>
            </a:r>
            <a:r>
              <a:rPr lang="ko-KR" altLang="en-US" sz="1600" kern="0" spc="0" dirty="0" smtClean="0">
                <a:solidFill>
                  <a:srgbClr val="000000"/>
                </a:solidFill>
                <a:effectLst/>
                <a:ea typeface="함초롬바탕"/>
              </a:rPr>
              <a:t>나타나다</a:t>
            </a:r>
            <a:r>
              <a:rPr lang="en-US" altLang="ko-KR" sz="1600" kern="0" spc="0" dirty="0" smtClean="0">
                <a:solidFill>
                  <a:srgbClr val="000000"/>
                </a:solidFill>
                <a:effectLst/>
              </a:rPr>
              <a:t>, </a:t>
            </a:r>
            <a:r>
              <a:rPr lang="ko-KR" altLang="en-US" sz="1600" kern="0" spc="0" dirty="0" smtClean="0">
                <a:solidFill>
                  <a:srgbClr val="000000"/>
                </a:solidFill>
                <a:effectLst/>
                <a:ea typeface="함초롬바탕"/>
              </a:rPr>
              <a:t>모습을 드러내다</a:t>
            </a:r>
            <a:endParaRPr lang="ko-KR" altLang="en-US" sz="1600" kern="0" spc="0" dirty="0" smtClean="0">
              <a:solidFill>
                <a:srgbClr val="000000"/>
              </a:solidFill>
              <a:effectLst/>
            </a:endParaRPr>
          </a:p>
          <a:p>
            <a:endParaRPr lang="ko-KR" altLang="en-US" sz="2400" dirty="0">
              <a:solidFill>
                <a:schemeClr val="bg1"/>
              </a:solidFill>
              <a:latin typeface="Tw Cen MT Condensed Extra Bold" pitchFamily="34" charset="0"/>
            </a:endParaRPr>
          </a:p>
        </p:txBody>
      </p:sp>
      <p:sp>
        <p:nvSpPr>
          <p:cNvPr id="13" name="TextBox 12"/>
          <p:cNvSpPr txBox="1"/>
          <p:nvPr/>
        </p:nvSpPr>
        <p:spPr>
          <a:xfrm>
            <a:off x="963943" y="5013176"/>
            <a:ext cx="7236804" cy="923330"/>
          </a:xfrm>
          <a:prstGeom prst="rect">
            <a:avLst/>
          </a:prstGeom>
          <a:noFill/>
        </p:spPr>
        <p:txBody>
          <a:bodyPr wrap="square" rtlCol="0">
            <a:spAutoFit/>
          </a:bodyPr>
          <a:lstStyle/>
          <a:p>
            <a:pPr fontAlgn="base"/>
            <a:r>
              <a:rPr lang="ko-KR" altLang="en-US" dirty="0">
                <a:solidFill>
                  <a:schemeClr val="bg1"/>
                </a:solidFill>
                <a:latin typeface="HY산B" pitchFamily="18" charset="-127"/>
                <a:ea typeface="HY산B" pitchFamily="18" charset="-127"/>
              </a:rPr>
              <a:t>“그만 자거라</a:t>
            </a:r>
            <a:r>
              <a:rPr lang="en-US" altLang="ko-KR" dirty="0">
                <a:solidFill>
                  <a:schemeClr val="bg1"/>
                </a:solidFill>
                <a:latin typeface="HY산B" pitchFamily="18" charset="-127"/>
                <a:ea typeface="HY산B" pitchFamily="18" charset="-127"/>
              </a:rPr>
              <a:t>, </a:t>
            </a:r>
            <a:r>
              <a:rPr lang="ko-KR" altLang="en-US" dirty="0">
                <a:solidFill>
                  <a:schemeClr val="bg1"/>
                </a:solidFill>
                <a:latin typeface="HY산B" pitchFamily="18" charset="-127"/>
                <a:ea typeface="HY산B" pitchFamily="18" charset="-127"/>
              </a:rPr>
              <a:t>메기</a:t>
            </a:r>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모가 </a:t>
            </a:r>
            <a:r>
              <a:rPr lang="ko-KR" altLang="en-US" dirty="0">
                <a:solidFill>
                  <a:schemeClr val="bg1"/>
                </a:solidFill>
                <a:latin typeface="HY산B" pitchFamily="18" charset="-127"/>
                <a:ea typeface="HY산B" pitchFamily="18" charset="-127"/>
              </a:rPr>
              <a:t>말했다</a:t>
            </a:r>
            <a:r>
              <a:rPr lang="en-US" altLang="ko-KR" dirty="0">
                <a:solidFill>
                  <a:schemeClr val="bg1"/>
                </a:solidFill>
                <a:latin typeface="HY산B" pitchFamily="18" charset="-127"/>
                <a:ea typeface="HY산B" pitchFamily="18" charset="-127"/>
              </a:rPr>
              <a:t>. “</a:t>
            </a:r>
            <a:r>
              <a:rPr lang="ko-KR" altLang="en-US" dirty="0">
                <a:solidFill>
                  <a:schemeClr val="bg1"/>
                </a:solidFill>
                <a:latin typeface="HY산B" pitchFamily="18" charset="-127"/>
                <a:ea typeface="HY산B" pitchFamily="18" charset="-127"/>
              </a:rPr>
              <a:t>아빠를 만나러 온 거야</a:t>
            </a:r>
            <a:r>
              <a:rPr lang="en-US" altLang="ko-KR" dirty="0">
                <a:solidFill>
                  <a:schemeClr val="bg1"/>
                </a:solidFill>
                <a:latin typeface="HY산B" pitchFamily="18" charset="-127"/>
                <a:ea typeface="HY산B" pitchFamily="18" charset="-127"/>
              </a:rPr>
              <a:t>.”</a:t>
            </a:r>
            <a:endParaRPr lang="ko-KR" altLang="en-US" dirty="0">
              <a:solidFill>
                <a:schemeClr val="bg1"/>
              </a:solidFill>
              <a:latin typeface="HY산B" pitchFamily="18" charset="-127"/>
              <a:ea typeface="HY산B" pitchFamily="18" charset="-127"/>
            </a:endParaRPr>
          </a:p>
          <a:p>
            <a:pPr fontAlgn="base"/>
            <a:r>
              <a:rPr lang="ko-KR" altLang="en-US" dirty="0">
                <a:solidFill>
                  <a:schemeClr val="bg1"/>
                </a:solidFill>
                <a:latin typeface="HY산B" pitchFamily="18" charset="-127"/>
                <a:ea typeface="HY산B" pitchFamily="18" charset="-127"/>
              </a:rPr>
              <a:t>그리고 나서 메기가 도대체 이런 오밤중에 웬 손님이냐고 물어보기도 전에 모는 방에서 나가버렸다</a:t>
            </a:r>
            <a:r>
              <a:rPr lang="en-US" altLang="ko-KR" dirty="0">
                <a:solidFill>
                  <a:schemeClr val="bg1"/>
                </a:solidFill>
                <a:latin typeface="HY산B" pitchFamily="18" charset="-127"/>
                <a:ea typeface="HY산B" pitchFamily="18" charset="-127"/>
              </a:rPr>
              <a:t>.</a:t>
            </a:r>
            <a:endParaRPr lang="ko-KR" altLang="en-US" dirty="0">
              <a:solidFill>
                <a:schemeClr val="bg1"/>
              </a:solidFill>
              <a:latin typeface="HY산B" pitchFamily="18" charset="-127"/>
              <a:ea typeface="HY산B" pitchFamily="18" charset="-127"/>
            </a:endParaRPr>
          </a:p>
        </p:txBody>
      </p:sp>
    </p:spTree>
    <p:extLst>
      <p:ext uri="{BB962C8B-B14F-4D97-AF65-F5344CB8AC3E}">
        <p14:creationId xmlns:p14="http://schemas.microsoft.com/office/powerpoint/2010/main" val="490543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39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24746" y="0"/>
            <a:ext cx="9144000" cy="683572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
        <p:nvSpPr>
          <p:cNvPr id="2" name="모서리가 둥근 직사각형 1"/>
          <p:cNvSpPr/>
          <p:nvPr/>
        </p:nvSpPr>
        <p:spPr>
          <a:xfrm>
            <a:off x="654055" y="569572"/>
            <a:ext cx="7848872" cy="223224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3"/>
          <p:cNvSpPr/>
          <p:nvPr/>
        </p:nvSpPr>
        <p:spPr>
          <a:xfrm>
            <a:off x="672310" y="3140967"/>
            <a:ext cx="7848872" cy="12961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709227" y="4789607"/>
            <a:ext cx="7797554" cy="12316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834378" y="3325103"/>
            <a:ext cx="7668549" cy="923330"/>
          </a:xfrm>
          <a:prstGeom prst="rect">
            <a:avLst/>
          </a:prstGeom>
          <a:noFill/>
        </p:spPr>
        <p:txBody>
          <a:bodyPr wrap="square" rtlCol="0">
            <a:spAutoFit/>
          </a:bodyPr>
          <a:lstStyle/>
          <a:p>
            <a:r>
              <a:rPr lang="ko-KR" altLang="en-US" dirty="0" smtClean="0">
                <a:solidFill>
                  <a:schemeClr val="bg1"/>
                </a:solidFill>
                <a:latin typeface="HY산B" pitchFamily="18" charset="-127"/>
                <a:ea typeface="HY산B" pitchFamily="18" charset="-127"/>
              </a:rPr>
              <a:t>메기가 걱정이 되어서 조심스럽게 모 뒤를 따랐다</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메기가 살금살금 복도를 걸어갈 때 아빠가 현관문의 잠금 장치를 벗기는 소리가 들렸고</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거실 입구에 다다랐을 때는 현관문을 열고 서 있는 아빠의 뒷모습이 보였다</a:t>
            </a:r>
            <a:r>
              <a:rPr lang="en-US" altLang="ko-KR" dirty="0">
                <a:solidFill>
                  <a:schemeClr val="bg1"/>
                </a:solidFill>
                <a:latin typeface="HY산B" pitchFamily="18" charset="-127"/>
                <a:ea typeface="HY산B" pitchFamily="18" charset="-127"/>
              </a:rPr>
              <a:t>.</a:t>
            </a:r>
            <a:endParaRPr lang="ko-KR" altLang="en-US" dirty="0">
              <a:solidFill>
                <a:schemeClr val="bg1"/>
              </a:solidFill>
              <a:latin typeface="HY산B" pitchFamily="18" charset="-127"/>
              <a:ea typeface="HY산B" pitchFamily="18" charset="-127"/>
            </a:endParaRPr>
          </a:p>
        </p:txBody>
      </p:sp>
      <p:sp>
        <p:nvSpPr>
          <p:cNvPr id="10" name="TextBox 9"/>
          <p:cNvSpPr txBox="1"/>
          <p:nvPr/>
        </p:nvSpPr>
        <p:spPr>
          <a:xfrm>
            <a:off x="657909" y="769928"/>
            <a:ext cx="7848872" cy="2357568"/>
          </a:xfrm>
          <a:prstGeom prst="rect">
            <a:avLst/>
          </a:prstGeom>
          <a:noFill/>
        </p:spPr>
        <p:txBody>
          <a:bodyPr wrap="square" rtlCol="0">
            <a:spAutoFit/>
          </a:bodyPr>
          <a:lstStyle/>
          <a:p>
            <a:r>
              <a:rPr lang="de-DE" altLang="ko-KR" sz="2400" dirty="0" smtClean="0">
                <a:solidFill>
                  <a:schemeClr val="bg1"/>
                </a:solidFill>
                <a:latin typeface="Tw Cen MT Condensed Extra Bold" pitchFamily="34" charset="0"/>
                <a:ea typeface="HY산B" pitchFamily="18" charset="-127"/>
              </a:rPr>
              <a:t>Beunruhigt lief sie ihm nach; auf dem Flur hörte sie, wie er die Kette vor der Haustür löste, und als sie in die Eingangsdiele kam, sah sie ihren Vater in der offenen Tür stehen.</a:t>
            </a:r>
          </a:p>
          <a:p>
            <a:pPr algn="r" fontAlgn="base">
              <a:lnSpc>
                <a:spcPct val="160000"/>
              </a:lnSpc>
            </a:pPr>
            <a:r>
              <a:rPr lang="en-US" altLang="ko-KR" sz="1600" kern="0" spc="0" dirty="0" smtClean="0">
                <a:solidFill>
                  <a:srgbClr val="000000"/>
                </a:solidFill>
                <a:effectLst/>
              </a:rPr>
              <a:t>*</a:t>
            </a:r>
            <a:r>
              <a:rPr lang="en-US" altLang="ko-KR" sz="1600" kern="0" spc="0" dirty="0" err="1" smtClean="0">
                <a:solidFill>
                  <a:srgbClr val="000000"/>
                </a:solidFill>
                <a:effectLst/>
              </a:rPr>
              <a:t>Kette</a:t>
            </a:r>
            <a:r>
              <a:rPr lang="en-US" altLang="ko-KR" sz="1600" kern="0" spc="0" dirty="0" smtClean="0">
                <a:solidFill>
                  <a:srgbClr val="000000"/>
                </a:solidFill>
                <a:effectLst/>
              </a:rPr>
              <a:t> </a:t>
            </a:r>
            <a:r>
              <a:rPr lang="ko-KR" altLang="en-US" sz="1600" kern="0" spc="0" dirty="0" smtClean="0">
                <a:solidFill>
                  <a:srgbClr val="000000"/>
                </a:solidFill>
                <a:effectLst/>
              </a:rPr>
              <a:t>사슬  </a:t>
            </a:r>
            <a:r>
              <a:rPr lang="en-US" altLang="ko-KR" sz="1600" kern="0" spc="0" dirty="0" err="1" smtClean="0">
                <a:solidFill>
                  <a:srgbClr val="000000"/>
                </a:solidFill>
                <a:effectLst/>
              </a:rPr>
              <a:t>beunruhigt</a:t>
            </a:r>
            <a:r>
              <a:rPr lang="en-US" altLang="ko-KR" sz="1600" kern="0" spc="0" dirty="0" smtClean="0">
                <a:solidFill>
                  <a:srgbClr val="000000"/>
                </a:solidFill>
                <a:effectLst/>
              </a:rPr>
              <a:t> </a:t>
            </a:r>
            <a:r>
              <a:rPr lang="ko-KR" altLang="en-US" sz="1600" kern="0" spc="0" dirty="0" smtClean="0">
                <a:solidFill>
                  <a:srgbClr val="000000"/>
                </a:solidFill>
                <a:effectLst/>
              </a:rPr>
              <a:t>근심스러운</a:t>
            </a:r>
            <a:r>
              <a:rPr lang="en-US" altLang="ko-KR" sz="1600" kern="0" spc="0" dirty="0" smtClean="0">
                <a:solidFill>
                  <a:srgbClr val="000000"/>
                </a:solidFill>
                <a:effectLst/>
              </a:rPr>
              <a:t>, </a:t>
            </a:r>
            <a:r>
              <a:rPr lang="ko-KR" altLang="en-US" sz="1600" kern="0" spc="0" dirty="0" smtClean="0">
                <a:solidFill>
                  <a:srgbClr val="000000"/>
                </a:solidFill>
                <a:effectLst/>
              </a:rPr>
              <a:t>안절부절 하는 </a:t>
            </a:r>
            <a:endParaRPr lang="en-US" altLang="ko-KR" sz="1600" kern="0" spc="0" dirty="0" smtClean="0">
              <a:solidFill>
                <a:srgbClr val="000000"/>
              </a:solidFill>
              <a:effectLst/>
            </a:endParaRPr>
          </a:p>
          <a:p>
            <a:pPr algn="r" fontAlgn="base">
              <a:lnSpc>
                <a:spcPct val="160000"/>
              </a:lnSpc>
            </a:pPr>
            <a:r>
              <a:rPr lang="en-US" altLang="ko-KR" sz="1600" kern="0" spc="0" dirty="0" err="1" smtClean="0">
                <a:solidFill>
                  <a:srgbClr val="000000"/>
                </a:solidFill>
                <a:effectLst/>
              </a:rPr>
              <a:t>lösen</a:t>
            </a:r>
            <a:r>
              <a:rPr lang="en-US" altLang="ko-KR" sz="1600" kern="0" spc="0" dirty="0" smtClean="0">
                <a:solidFill>
                  <a:srgbClr val="000000"/>
                </a:solidFill>
                <a:effectLst/>
              </a:rPr>
              <a:t> </a:t>
            </a:r>
            <a:r>
              <a:rPr lang="ko-KR" altLang="en-US" sz="1600" kern="0" spc="0" dirty="0" smtClean="0">
                <a:solidFill>
                  <a:srgbClr val="000000"/>
                </a:solidFill>
                <a:effectLst/>
              </a:rPr>
              <a:t>떼다</a:t>
            </a:r>
            <a:r>
              <a:rPr lang="en-US" altLang="ko-KR" sz="1600" kern="0" spc="0" dirty="0" smtClean="0">
                <a:solidFill>
                  <a:srgbClr val="000000"/>
                </a:solidFill>
                <a:effectLst/>
              </a:rPr>
              <a:t>, </a:t>
            </a:r>
            <a:r>
              <a:rPr lang="ko-KR" altLang="en-US" sz="1600" kern="0" spc="0" dirty="0" smtClean="0">
                <a:solidFill>
                  <a:srgbClr val="000000"/>
                </a:solidFill>
                <a:effectLst/>
              </a:rPr>
              <a:t>분리시키다</a:t>
            </a:r>
            <a:r>
              <a:rPr lang="en-US" altLang="ko-KR" sz="1600" kern="0" spc="0" dirty="0" smtClean="0">
                <a:solidFill>
                  <a:srgbClr val="000000"/>
                </a:solidFill>
                <a:effectLst/>
              </a:rPr>
              <a:t>, </a:t>
            </a:r>
            <a:r>
              <a:rPr lang="ko-KR" altLang="en-US" sz="1600" kern="0" spc="0" dirty="0" smtClean="0">
                <a:solidFill>
                  <a:srgbClr val="000000"/>
                </a:solidFill>
                <a:effectLst/>
              </a:rPr>
              <a:t>풀다 </a:t>
            </a:r>
            <a:r>
              <a:rPr lang="en-US" altLang="ko-KR" sz="1600" kern="0" spc="0" dirty="0" err="1" smtClean="0">
                <a:solidFill>
                  <a:srgbClr val="000000"/>
                </a:solidFill>
                <a:effectLst/>
              </a:rPr>
              <a:t>Eingangsdiele</a:t>
            </a:r>
            <a:r>
              <a:rPr lang="en-US" altLang="ko-KR" sz="1600" kern="0" spc="0" dirty="0" smtClean="0">
                <a:solidFill>
                  <a:srgbClr val="000000"/>
                </a:solidFill>
                <a:effectLst/>
              </a:rPr>
              <a:t> </a:t>
            </a:r>
            <a:r>
              <a:rPr lang="ko-KR" altLang="en-US" sz="1600" kern="0" spc="0" dirty="0" smtClean="0">
                <a:solidFill>
                  <a:srgbClr val="000000"/>
                </a:solidFill>
                <a:effectLst/>
              </a:rPr>
              <a:t>복도</a:t>
            </a:r>
            <a:r>
              <a:rPr lang="en-US" altLang="ko-KR" sz="1600" kern="0" spc="0" dirty="0" smtClean="0">
                <a:solidFill>
                  <a:srgbClr val="000000"/>
                </a:solidFill>
                <a:effectLst/>
              </a:rPr>
              <a:t>/</a:t>
            </a:r>
            <a:r>
              <a:rPr lang="ko-KR" altLang="en-US" sz="1600" kern="0" spc="0" dirty="0" smtClean="0">
                <a:solidFill>
                  <a:srgbClr val="000000"/>
                </a:solidFill>
                <a:effectLst/>
              </a:rPr>
              <a:t>마루</a:t>
            </a:r>
          </a:p>
          <a:p>
            <a:endParaRPr lang="ko-KR" altLang="en-US" sz="2400" dirty="0">
              <a:latin typeface="Tw Cen MT Condensed Extra Bold" pitchFamily="34" charset="0"/>
              <a:ea typeface="HY산B" pitchFamily="18" charset="-127"/>
            </a:endParaRPr>
          </a:p>
        </p:txBody>
      </p:sp>
      <p:sp>
        <p:nvSpPr>
          <p:cNvPr id="13" name="TextBox 12"/>
          <p:cNvSpPr txBox="1"/>
          <p:nvPr/>
        </p:nvSpPr>
        <p:spPr>
          <a:xfrm>
            <a:off x="888334" y="4943783"/>
            <a:ext cx="7416824" cy="923330"/>
          </a:xfrm>
          <a:prstGeom prst="rect">
            <a:avLst/>
          </a:prstGeom>
          <a:noFill/>
        </p:spPr>
        <p:txBody>
          <a:bodyPr wrap="square" rtlCol="0">
            <a:spAutoFit/>
          </a:bodyPr>
          <a:lstStyle/>
          <a:p>
            <a:r>
              <a:rPr lang="ko-KR" altLang="en-US" dirty="0" smtClean="0">
                <a:solidFill>
                  <a:schemeClr val="bg1"/>
                </a:solidFill>
                <a:latin typeface="HY산B" pitchFamily="18" charset="-127"/>
                <a:ea typeface="HY산B" pitchFamily="18" charset="-127"/>
              </a:rPr>
              <a:t>메기는 걱정이 되어서 모를 뒤쫓았다</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복도에서 메기는 아빠가 현관문 자물쇠를 여는 소리를 들었고</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거실 </a:t>
            </a:r>
            <a:r>
              <a:rPr lang="ko-KR" altLang="en-US" dirty="0" smtClean="0">
                <a:solidFill>
                  <a:schemeClr val="bg1"/>
                </a:solidFill>
                <a:latin typeface="HY산B" pitchFamily="18" charset="-127"/>
                <a:ea typeface="HY산B" pitchFamily="18" charset="-127"/>
              </a:rPr>
              <a:t>입구</a:t>
            </a:r>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복도</a:t>
            </a:r>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에 </a:t>
            </a:r>
            <a:r>
              <a:rPr lang="ko-KR" altLang="en-US" dirty="0" smtClean="0">
                <a:solidFill>
                  <a:schemeClr val="bg1"/>
                </a:solidFill>
                <a:latin typeface="HY산B" pitchFamily="18" charset="-127"/>
                <a:ea typeface="HY산B" pitchFamily="18" charset="-127"/>
              </a:rPr>
              <a:t>다다랐을 때는 열린 현관문에 서 있는 아빠를 보았다</a:t>
            </a:r>
            <a:r>
              <a:rPr lang="en-US" altLang="ko-KR" dirty="0" smtClean="0">
                <a:solidFill>
                  <a:schemeClr val="bg1"/>
                </a:solidFill>
                <a:latin typeface="HY산B" pitchFamily="18" charset="-127"/>
                <a:ea typeface="HY산B" pitchFamily="18" charset="-127"/>
              </a:rPr>
              <a:t>.</a:t>
            </a:r>
            <a:endParaRPr lang="ko-KR" altLang="en-US" dirty="0">
              <a:solidFill>
                <a:schemeClr val="bg1"/>
              </a:solidFill>
              <a:latin typeface="HY산B" pitchFamily="18" charset="-127"/>
              <a:ea typeface="HY산B" pitchFamily="18" charset="-127"/>
            </a:endParaRPr>
          </a:p>
        </p:txBody>
      </p:sp>
    </p:spTree>
    <p:extLst>
      <p:ext uri="{BB962C8B-B14F-4D97-AF65-F5344CB8AC3E}">
        <p14:creationId xmlns:p14="http://schemas.microsoft.com/office/powerpoint/2010/main" val="1455790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39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10345" y="36074"/>
            <a:ext cx="9144000" cy="683572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
        <p:nvSpPr>
          <p:cNvPr id="2" name="모서리가 둥근 직사각형 1"/>
          <p:cNvSpPr/>
          <p:nvPr/>
        </p:nvSpPr>
        <p:spPr>
          <a:xfrm>
            <a:off x="611560" y="548680"/>
            <a:ext cx="8136904" cy="216024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3"/>
          <p:cNvSpPr/>
          <p:nvPr/>
        </p:nvSpPr>
        <p:spPr>
          <a:xfrm>
            <a:off x="672310" y="3140967"/>
            <a:ext cx="8076154" cy="12961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683568" y="4653136"/>
            <a:ext cx="8064896" cy="134840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734759" y="3327374"/>
            <a:ext cx="7890506" cy="923330"/>
          </a:xfrm>
          <a:prstGeom prst="rect">
            <a:avLst/>
          </a:prstGeom>
          <a:noFill/>
        </p:spPr>
        <p:txBody>
          <a:bodyPr wrap="square" rtlCol="0">
            <a:spAutoFit/>
          </a:bodyPr>
          <a:lstStyle/>
          <a:p>
            <a:r>
              <a:rPr lang="ko-KR" altLang="en-US" dirty="0" smtClean="0">
                <a:solidFill>
                  <a:schemeClr val="bg1"/>
                </a:solidFill>
                <a:latin typeface="HY산B" pitchFamily="18" charset="-127"/>
                <a:ea typeface="HY산B" pitchFamily="18" charset="-127"/>
              </a:rPr>
              <a:t>열린 문 사이로 밤과 어둠과 눅눅한 습기가 한꺼번에 밀려들었고</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더욱 커진 빗소리가 한층 무섭게 들렸다</a:t>
            </a:r>
            <a:r>
              <a:rPr lang="en-US" altLang="ko-KR" dirty="0" smtClean="0">
                <a:solidFill>
                  <a:schemeClr val="bg1"/>
                </a:solidFill>
                <a:latin typeface="HY산B" pitchFamily="18" charset="-127"/>
                <a:ea typeface="HY산B" pitchFamily="18" charset="-127"/>
              </a:rPr>
              <a:t>. </a:t>
            </a:r>
          </a:p>
          <a:p>
            <a:r>
              <a:rPr lang="en-US" altLang="ko-KR" dirty="0" smtClean="0">
                <a:solidFill>
                  <a:schemeClr val="bg1"/>
                </a:solidFill>
                <a:latin typeface="HY산B" pitchFamily="18" charset="-127"/>
                <a:ea typeface="HY산B" pitchFamily="18" charset="-127"/>
              </a:rPr>
              <a:t>“</a:t>
            </a:r>
            <a:r>
              <a:rPr lang="ko-KR" altLang="en-US" dirty="0" err="1" smtClean="0">
                <a:solidFill>
                  <a:schemeClr val="bg1"/>
                </a:solidFill>
                <a:latin typeface="HY산B" pitchFamily="18" charset="-127"/>
                <a:ea typeface="HY산B" pitchFamily="18" charset="-127"/>
              </a:rPr>
              <a:t>더스트핑거</a:t>
            </a:r>
            <a:r>
              <a:rPr lang="en-US" altLang="ko-KR" dirty="0" smtClean="0">
                <a:solidFill>
                  <a:schemeClr val="bg1"/>
                </a:solidFill>
                <a:latin typeface="HY산B" pitchFamily="18" charset="-127"/>
                <a:ea typeface="HY산B" pitchFamily="18" charset="-127"/>
              </a:rPr>
              <a:t>!”</a:t>
            </a:r>
            <a:r>
              <a:rPr lang="ko-KR" altLang="en-US" dirty="0" smtClean="0">
                <a:solidFill>
                  <a:schemeClr val="bg1"/>
                </a:solidFill>
                <a:latin typeface="HY산B" pitchFamily="18" charset="-127"/>
                <a:ea typeface="HY산B" pitchFamily="18" charset="-127"/>
              </a:rPr>
              <a:t>모가 어둠을 향해 말했다</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자넨가</a:t>
            </a:r>
            <a:r>
              <a:rPr lang="en-US" altLang="ko-KR" dirty="0" smtClean="0">
                <a:solidFill>
                  <a:schemeClr val="bg1"/>
                </a:solidFill>
                <a:latin typeface="HY산B" pitchFamily="18" charset="-127"/>
                <a:ea typeface="HY산B" pitchFamily="18" charset="-127"/>
              </a:rPr>
              <a:t>?”</a:t>
            </a:r>
            <a:endParaRPr lang="ko-KR" altLang="en-US" dirty="0">
              <a:solidFill>
                <a:schemeClr val="bg1"/>
              </a:solidFill>
              <a:latin typeface="HY산B" pitchFamily="18" charset="-127"/>
              <a:ea typeface="HY산B" pitchFamily="18" charset="-127"/>
            </a:endParaRPr>
          </a:p>
        </p:txBody>
      </p:sp>
      <p:sp>
        <p:nvSpPr>
          <p:cNvPr id="10" name="TextBox 9"/>
          <p:cNvSpPr txBox="1"/>
          <p:nvPr/>
        </p:nvSpPr>
        <p:spPr>
          <a:xfrm>
            <a:off x="683568" y="692696"/>
            <a:ext cx="7920880" cy="2234458"/>
          </a:xfrm>
          <a:prstGeom prst="rect">
            <a:avLst/>
          </a:prstGeom>
          <a:noFill/>
        </p:spPr>
        <p:txBody>
          <a:bodyPr wrap="square" rtlCol="0">
            <a:spAutoFit/>
          </a:bodyPr>
          <a:lstStyle/>
          <a:p>
            <a:r>
              <a:rPr lang="de-DE" altLang="ko-KR" sz="2400" dirty="0" smtClean="0">
                <a:solidFill>
                  <a:schemeClr val="bg1"/>
                </a:solidFill>
                <a:latin typeface="Tw Cen MT Condensed Extra Bold" pitchFamily="34" charset="0"/>
              </a:rPr>
              <a:t>Die Nacht drang herein, dunkel und feucht, und das Rauschen des Regens klang bedrohlich laut. </a:t>
            </a:r>
          </a:p>
          <a:p>
            <a:r>
              <a:rPr lang="de-DE" altLang="ko-KR" sz="2400" dirty="0" smtClean="0">
                <a:solidFill>
                  <a:schemeClr val="bg1"/>
                </a:solidFill>
                <a:latin typeface="Tw Cen MT Condensed Extra Bold" pitchFamily="34" charset="0"/>
              </a:rPr>
              <a:t>»Staubfinger!«, rief Mo in die Dunkelheit. »Bist du das?«</a:t>
            </a:r>
          </a:p>
          <a:p>
            <a:pPr algn="r" fontAlgn="base">
              <a:lnSpc>
                <a:spcPct val="160000"/>
              </a:lnSpc>
            </a:pPr>
            <a:r>
              <a:rPr lang="en-US" altLang="ko-KR" sz="1600" kern="0" dirty="0" smtClean="0">
                <a:solidFill>
                  <a:srgbClr val="000000"/>
                </a:solidFill>
                <a:latin typeface="함초롬바탕"/>
              </a:rPr>
              <a:t>*</a:t>
            </a:r>
            <a:r>
              <a:rPr lang="en-US" altLang="ko-KR" sz="1600" kern="0" dirty="0" err="1" smtClean="0">
                <a:solidFill>
                  <a:srgbClr val="000000"/>
                </a:solidFill>
                <a:latin typeface="함초롬바탕"/>
              </a:rPr>
              <a:t>dringen</a:t>
            </a:r>
            <a:r>
              <a:rPr lang="en-US" altLang="ko-KR" sz="1600" kern="0" dirty="0" smtClean="0">
                <a:solidFill>
                  <a:srgbClr val="000000"/>
                </a:solidFill>
                <a:latin typeface="함초롬바탕"/>
              </a:rPr>
              <a:t> </a:t>
            </a:r>
            <a:r>
              <a:rPr lang="ko-KR" altLang="en-US" sz="1600" kern="0" dirty="0" smtClean="0">
                <a:solidFill>
                  <a:srgbClr val="000000"/>
                </a:solidFill>
                <a:latin typeface="함초롬바탕"/>
              </a:rPr>
              <a:t>밀고 나아가다</a:t>
            </a:r>
            <a:r>
              <a:rPr lang="en-US" altLang="ko-KR" sz="1600" kern="0" dirty="0" smtClean="0">
                <a:solidFill>
                  <a:srgbClr val="000000"/>
                </a:solidFill>
                <a:latin typeface="함초롬바탕"/>
              </a:rPr>
              <a:t>, </a:t>
            </a:r>
            <a:r>
              <a:rPr lang="ko-KR" altLang="en-US" sz="1600" kern="0" dirty="0" smtClean="0">
                <a:solidFill>
                  <a:srgbClr val="000000"/>
                </a:solidFill>
                <a:latin typeface="함초롬바탕"/>
              </a:rPr>
              <a:t>뚫고 나아가다 </a:t>
            </a:r>
            <a:r>
              <a:rPr lang="en-US" altLang="ko-KR" sz="1600" kern="0" spc="0" dirty="0" err="1" smtClean="0">
                <a:solidFill>
                  <a:srgbClr val="000000"/>
                </a:solidFill>
                <a:effectLst/>
                <a:latin typeface="함초롬바탕"/>
              </a:rPr>
              <a:t>feucht</a:t>
            </a:r>
            <a:r>
              <a:rPr lang="en-US" altLang="ko-KR" sz="1600" kern="0" spc="0" dirty="0" smtClean="0">
                <a:solidFill>
                  <a:srgbClr val="000000"/>
                </a:solidFill>
                <a:effectLst/>
                <a:latin typeface="함초롬바탕"/>
              </a:rPr>
              <a:t> </a:t>
            </a:r>
            <a:r>
              <a:rPr lang="ko-KR" altLang="en-US" sz="1600" kern="0" spc="0" dirty="0" smtClean="0">
                <a:solidFill>
                  <a:srgbClr val="000000"/>
                </a:solidFill>
                <a:effectLst/>
                <a:ea typeface="함초롬바탕"/>
              </a:rPr>
              <a:t>젖은</a:t>
            </a:r>
            <a:r>
              <a:rPr lang="en-US" altLang="ko-KR" sz="1600" kern="0" spc="0" dirty="0" smtClean="0">
                <a:solidFill>
                  <a:srgbClr val="000000"/>
                </a:solidFill>
                <a:effectLst/>
                <a:latin typeface="함초롬바탕"/>
              </a:rPr>
              <a:t>, </a:t>
            </a:r>
            <a:r>
              <a:rPr lang="ko-KR" altLang="en-US" sz="1600" kern="0" spc="0" dirty="0" smtClean="0">
                <a:solidFill>
                  <a:srgbClr val="000000"/>
                </a:solidFill>
                <a:effectLst/>
                <a:ea typeface="함초롬바탕"/>
              </a:rPr>
              <a:t>축축한 </a:t>
            </a:r>
            <a:endParaRPr lang="en-US" altLang="ko-KR" sz="1600" kern="0" spc="0" dirty="0" smtClean="0">
              <a:solidFill>
                <a:srgbClr val="000000"/>
              </a:solidFill>
              <a:effectLst/>
              <a:ea typeface="함초롬바탕"/>
            </a:endParaRPr>
          </a:p>
          <a:p>
            <a:pPr algn="r" fontAlgn="base">
              <a:lnSpc>
                <a:spcPct val="160000"/>
              </a:lnSpc>
            </a:pPr>
            <a:r>
              <a:rPr lang="en-US" altLang="ko-KR" sz="1600" kern="0" spc="0" dirty="0" err="1" smtClean="0">
                <a:solidFill>
                  <a:srgbClr val="000000"/>
                </a:solidFill>
                <a:effectLst/>
                <a:latin typeface="함초롬바탕"/>
              </a:rPr>
              <a:t>Rauschen</a:t>
            </a:r>
            <a:r>
              <a:rPr lang="en-US" altLang="ko-KR" sz="1600" kern="0" spc="0" dirty="0" smtClean="0">
                <a:solidFill>
                  <a:srgbClr val="000000"/>
                </a:solidFill>
                <a:effectLst/>
                <a:latin typeface="함초롬바탕"/>
              </a:rPr>
              <a:t> </a:t>
            </a:r>
            <a:r>
              <a:rPr lang="ko-KR" altLang="en-US" sz="1600" kern="0" spc="0" dirty="0" err="1" smtClean="0">
                <a:solidFill>
                  <a:srgbClr val="000000"/>
                </a:solidFill>
                <a:effectLst/>
                <a:ea typeface="함초롬바탕"/>
              </a:rPr>
              <a:t>솨솨</a:t>
            </a:r>
            <a:r>
              <a:rPr lang="ko-KR" altLang="en-US" sz="1600" kern="0" spc="0" dirty="0" smtClean="0">
                <a:solidFill>
                  <a:srgbClr val="000000"/>
                </a:solidFill>
                <a:effectLst/>
                <a:ea typeface="함초롬바탕"/>
              </a:rPr>
              <a:t> 소리 </a:t>
            </a:r>
            <a:r>
              <a:rPr lang="en-US" altLang="ko-KR" sz="1600" kern="0" dirty="0">
                <a:solidFill>
                  <a:srgbClr val="000000"/>
                </a:solidFill>
                <a:ea typeface="함초롬바탕"/>
              </a:rPr>
              <a:t> </a:t>
            </a:r>
            <a:r>
              <a:rPr lang="en-US" altLang="ko-KR" sz="1600" kern="0" spc="0" dirty="0" err="1" smtClean="0">
                <a:solidFill>
                  <a:srgbClr val="000000"/>
                </a:solidFill>
                <a:effectLst/>
                <a:latin typeface="함초롬바탕"/>
              </a:rPr>
              <a:t>klingen</a:t>
            </a:r>
            <a:r>
              <a:rPr lang="en-US" altLang="ko-KR" sz="1600" kern="0" spc="0" dirty="0" smtClean="0">
                <a:solidFill>
                  <a:srgbClr val="000000"/>
                </a:solidFill>
                <a:effectLst/>
                <a:latin typeface="함초롬바탕"/>
              </a:rPr>
              <a:t> </a:t>
            </a:r>
            <a:r>
              <a:rPr lang="ko-KR" altLang="en-US" sz="1600" kern="0" spc="0" dirty="0" smtClean="0">
                <a:solidFill>
                  <a:srgbClr val="000000"/>
                </a:solidFill>
                <a:effectLst/>
                <a:ea typeface="함초롬바탕"/>
              </a:rPr>
              <a:t>울리다</a:t>
            </a:r>
            <a:r>
              <a:rPr lang="en-US" altLang="ko-KR" sz="1600" kern="0" spc="0" dirty="0" smtClean="0">
                <a:solidFill>
                  <a:srgbClr val="000000"/>
                </a:solidFill>
                <a:effectLst/>
                <a:latin typeface="함초롬바탕"/>
              </a:rPr>
              <a:t>, ~</a:t>
            </a:r>
            <a:r>
              <a:rPr lang="ko-KR" altLang="en-US" sz="1600" kern="0" spc="0" dirty="0" smtClean="0">
                <a:solidFill>
                  <a:srgbClr val="000000"/>
                </a:solidFill>
                <a:effectLst/>
                <a:ea typeface="함초롬바탕"/>
              </a:rPr>
              <a:t>처럼 들리다 </a:t>
            </a:r>
            <a:r>
              <a:rPr lang="en-US" altLang="ko-KR" sz="1600" kern="0" spc="0" dirty="0" err="1" smtClean="0">
                <a:solidFill>
                  <a:srgbClr val="000000"/>
                </a:solidFill>
                <a:effectLst/>
                <a:latin typeface="함초롬바탕"/>
              </a:rPr>
              <a:t>bedrolich</a:t>
            </a:r>
            <a:r>
              <a:rPr lang="en-US" altLang="ko-KR" sz="1600" kern="0" spc="0" dirty="0" smtClean="0">
                <a:solidFill>
                  <a:srgbClr val="000000"/>
                </a:solidFill>
                <a:effectLst/>
                <a:latin typeface="함초롬바탕"/>
              </a:rPr>
              <a:t> </a:t>
            </a:r>
            <a:r>
              <a:rPr lang="ko-KR" altLang="en-US" sz="1600" kern="0" spc="0" dirty="0" smtClean="0">
                <a:solidFill>
                  <a:srgbClr val="000000"/>
                </a:solidFill>
                <a:effectLst/>
                <a:ea typeface="함초롬바탕"/>
              </a:rPr>
              <a:t>위협적인 </a:t>
            </a:r>
            <a:endParaRPr lang="ko-KR" altLang="en-US" sz="1600" kern="0" spc="0" dirty="0" smtClean="0">
              <a:solidFill>
                <a:srgbClr val="000000"/>
              </a:solidFill>
              <a:effectLst/>
            </a:endParaRPr>
          </a:p>
          <a:p>
            <a:pPr algn="r"/>
            <a:endParaRPr lang="ko-KR" altLang="en-US" sz="1600" dirty="0">
              <a:solidFill>
                <a:schemeClr val="bg1"/>
              </a:solidFill>
              <a:latin typeface="Tw Cen MT Condensed Extra Bold" pitchFamily="34" charset="0"/>
            </a:endParaRPr>
          </a:p>
        </p:txBody>
      </p:sp>
      <p:sp>
        <p:nvSpPr>
          <p:cNvPr id="13" name="TextBox 12"/>
          <p:cNvSpPr txBox="1"/>
          <p:nvPr/>
        </p:nvSpPr>
        <p:spPr>
          <a:xfrm>
            <a:off x="672310" y="4837971"/>
            <a:ext cx="8064896" cy="907171"/>
          </a:xfrm>
          <a:prstGeom prst="rect">
            <a:avLst/>
          </a:prstGeom>
          <a:noFill/>
        </p:spPr>
        <p:txBody>
          <a:bodyPr wrap="square" rtlCol="0">
            <a:spAutoFit/>
          </a:bodyPr>
          <a:lstStyle/>
          <a:p>
            <a:pPr fontAlgn="base">
              <a:lnSpc>
                <a:spcPct val="160000"/>
              </a:lnSpc>
            </a:pPr>
            <a:r>
              <a:rPr lang="ko-KR" altLang="en-US" kern="0" spc="0" dirty="0" smtClean="0">
                <a:solidFill>
                  <a:schemeClr val="bg1"/>
                </a:solidFill>
                <a:effectLst/>
                <a:latin typeface="HY산B" pitchFamily="18" charset="-127"/>
                <a:ea typeface="HY산B" pitchFamily="18" charset="-127"/>
              </a:rPr>
              <a:t>밤이 밀려들어왔다</a:t>
            </a:r>
            <a:r>
              <a:rPr lang="en-US" altLang="ko-KR" kern="0" spc="0" dirty="0" smtClean="0">
                <a:solidFill>
                  <a:schemeClr val="bg1"/>
                </a:solidFill>
                <a:effectLst/>
                <a:latin typeface="HY산B" pitchFamily="18" charset="-127"/>
                <a:ea typeface="HY산B" pitchFamily="18" charset="-127"/>
              </a:rPr>
              <a:t>. </a:t>
            </a:r>
            <a:r>
              <a:rPr lang="ko-KR" altLang="en-US" kern="0" spc="0" dirty="0" smtClean="0">
                <a:solidFill>
                  <a:schemeClr val="bg1"/>
                </a:solidFill>
                <a:effectLst/>
                <a:latin typeface="HY산B" pitchFamily="18" charset="-127"/>
                <a:ea typeface="HY산B" pitchFamily="18" charset="-127"/>
              </a:rPr>
              <a:t>어둡고 축축한</a:t>
            </a:r>
            <a:r>
              <a:rPr lang="en-US" altLang="ko-KR" kern="0" spc="0" dirty="0" smtClean="0">
                <a:solidFill>
                  <a:schemeClr val="bg1"/>
                </a:solidFill>
                <a:effectLst/>
                <a:latin typeface="HY산B" pitchFamily="18" charset="-127"/>
                <a:ea typeface="HY산B" pitchFamily="18" charset="-127"/>
              </a:rPr>
              <a:t>. </a:t>
            </a:r>
            <a:r>
              <a:rPr lang="ko-KR" altLang="en-US" kern="0" spc="0" dirty="0" smtClean="0">
                <a:solidFill>
                  <a:schemeClr val="bg1"/>
                </a:solidFill>
                <a:effectLst/>
                <a:latin typeface="HY산B" pitchFamily="18" charset="-127"/>
                <a:ea typeface="HY산B" pitchFamily="18" charset="-127"/>
              </a:rPr>
              <a:t>그리고 빗소리가 위협적으로 크게 들렸다</a:t>
            </a:r>
            <a:r>
              <a:rPr lang="en-US" altLang="ko-KR" kern="0" spc="0" dirty="0" smtClean="0">
                <a:solidFill>
                  <a:schemeClr val="bg1"/>
                </a:solidFill>
                <a:effectLst/>
                <a:latin typeface="HY산B" pitchFamily="18" charset="-127"/>
                <a:ea typeface="HY산B" pitchFamily="18" charset="-127"/>
              </a:rPr>
              <a:t>. </a:t>
            </a:r>
          </a:p>
          <a:p>
            <a:pPr fontAlgn="base">
              <a:lnSpc>
                <a:spcPct val="160000"/>
              </a:lnSpc>
            </a:pPr>
            <a:r>
              <a:rPr lang="ko-KR" altLang="en-US" kern="0" spc="0" dirty="0" smtClean="0">
                <a:solidFill>
                  <a:schemeClr val="bg1"/>
                </a:solidFill>
                <a:effectLst/>
                <a:latin typeface="HY산B" pitchFamily="18" charset="-127"/>
                <a:ea typeface="HY산B" pitchFamily="18" charset="-127"/>
              </a:rPr>
              <a:t>“먼지손가락</a:t>
            </a:r>
            <a:r>
              <a:rPr lang="en-US" altLang="ko-KR" kern="0" spc="0" dirty="0" smtClean="0">
                <a:solidFill>
                  <a:schemeClr val="bg1"/>
                </a:solidFill>
                <a:effectLst/>
                <a:latin typeface="HY산B" pitchFamily="18" charset="-127"/>
                <a:ea typeface="HY산B" pitchFamily="18" charset="-127"/>
              </a:rPr>
              <a:t>!”, </a:t>
            </a:r>
            <a:r>
              <a:rPr lang="ko-KR" altLang="en-US" kern="0" spc="0" dirty="0" smtClean="0">
                <a:solidFill>
                  <a:schemeClr val="bg1"/>
                </a:solidFill>
                <a:effectLst/>
                <a:latin typeface="HY산B" pitchFamily="18" charset="-127"/>
                <a:ea typeface="HY산B" pitchFamily="18" charset="-127"/>
              </a:rPr>
              <a:t>모가 어둠을 향해 소리쳤다</a:t>
            </a:r>
            <a:r>
              <a:rPr lang="en-US" altLang="ko-KR" kern="0" spc="0" dirty="0" smtClean="0">
                <a:solidFill>
                  <a:schemeClr val="bg1"/>
                </a:solidFill>
                <a:effectLst/>
                <a:latin typeface="HY산B" pitchFamily="18" charset="-127"/>
                <a:ea typeface="HY산B" pitchFamily="18" charset="-127"/>
              </a:rPr>
              <a:t>. “</a:t>
            </a:r>
            <a:r>
              <a:rPr lang="ko-KR" altLang="en-US" kern="0" spc="0" dirty="0" smtClean="0">
                <a:solidFill>
                  <a:schemeClr val="bg1"/>
                </a:solidFill>
                <a:effectLst/>
                <a:latin typeface="HY산B" pitchFamily="18" charset="-127"/>
                <a:ea typeface="HY산B" pitchFamily="18" charset="-127"/>
              </a:rPr>
              <a:t>자넨가</a:t>
            </a:r>
            <a:r>
              <a:rPr lang="en-US" altLang="ko-KR" kern="0" spc="0" dirty="0" smtClean="0">
                <a:solidFill>
                  <a:schemeClr val="bg1"/>
                </a:solidFill>
                <a:effectLst/>
                <a:latin typeface="HY산B" pitchFamily="18" charset="-127"/>
                <a:ea typeface="HY산B" pitchFamily="18" charset="-127"/>
              </a:rPr>
              <a:t>?”</a:t>
            </a:r>
            <a:endParaRPr lang="ko-KR" altLang="en-US" sz="1050" kern="0" spc="0" dirty="0">
              <a:solidFill>
                <a:schemeClr val="bg1"/>
              </a:solidFill>
              <a:effectLst/>
              <a:latin typeface="HY산B" pitchFamily="18" charset="-127"/>
              <a:ea typeface="HY산B" pitchFamily="18" charset="-127"/>
            </a:endParaRPr>
          </a:p>
        </p:txBody>
      </p:sp>
    </p:spTree>
    <p:extLst>
      <p:ext uri="{BB962C8B-B14F-4D97-AF65-F5344CB8AC3E}">
        <p14:creationId xmlns:p14="http://schemas.microsoft.com/office/powerpoint/2010/main" val="1987176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39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0" y="22280"/>
            <a:ext cx="9144000" cy="683572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
        <p:nvSpPr>
          <p:cNvPr id="2" name="모서리가 둥근 직사각형 1"/>
          <p:cNvSpPr/>
          <p:nvPr/>
        </p:nvSpPr>
        <p:spPr>
          <a:xfrm>
            <a:off x="611560" y="548680"/>
            <a:ext cx="7966316" cy="216024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3"/>
          <p:cNvSpPr/>
          <p:nvPr/>
        </p:nvSpPr>
        <p:spPr>
          <a:xfrm>
            <a:off x="672310" y="3140968"/>
            <a:ext cx="7848872" cy="115212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683568" y="4577071"/>
            <a:ext cx="7894308" cy="10841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863588" y="3393866"/>
            <a:ext cx="7549582" cy="646331"/>
          </a:xfrm>
          <a:prstGeom prst="rect">
            <a:avLst/>
          </a:prstGeom>
          <a:noFill/>
        </p:spPr>
        <p:txBody>
          <a:bodyPr wrap="square" rtlCol="0">
            <a:spAutoFit/>
          </a:bodyPr>
          <a:lstStyle/>
          <a:p>
            <a:r>
              <a:rPr lang="ko-KR" altLang="en-US" dirty="0" err="1" smtClean="0">
                <a:solidFill>
                  <a:schemeClr val="bg1"/>
                </a:solidFill>
                <a:latin typeface="HY산B" pitchFamily="18" charset="-127"/>
                <a:ea typeface="HY산B" pitchFamily="18" charset="-127"/>
              </a:rPr>
              <a:t>더스트핑거</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뭐 그런 이름이 다 있담</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메기는 한 번도 그런 이름을 들어 본 기억이 없었지만</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왠지 낯설지는 않은 느낌이었다</a:t>
            </a:r>
            <a:r>
              <a:rPr lang="en-US" altLang="ko-KR" dirty="0" smtClean="0">
                <a:solidFill>
                  <a:schemeClr val="bg1"/>
                </a:solidFill>
                <a:latin typeface="HY산B" pitchFamily="18" charset="-127"/>
                <a:ea typeface="HY산B" pitchFamily="18" charset="-127"/>
              </a:rPr>
              <a:t>. </a:t>
            </a:r>
            <a:endParaRPr lang="ko-KR" altLang="en-US" dirty="0">
              <a:solidFill>
                <a:schemeClr val="bg1"/>
              </a:solidFill>
              <a:latin typeface="HY산B" pitchFamily="18" charset="-127"/>
              <a:ea typeface="HY산B" pitchFamily="18" charset="-127"/>
            </a:endParaRPr>
          </a:p>
        </p:txBody>
      </p:sp>
      <p:sp>
        <p:nvSpPr>
          <p:cNvPr id="10" name="TextBox 9"/>
          <p:cNvSpPr txBox="1"/>
          <p:nvPr/>
        </p:nvSpPr>
        <p:spPr>
          <a:xfrm>
            <a:off x="780322" y="692696"/>
            <a:ext cx="7740860" cy="2800767"/>
          </a:xfrm>
          <a:prstGeom prst="rect">
            <a:avLst/>
          </a:prstGeom>
          <a:noFill/>
        </p:spPr>
        <p:txBody>
          <a:bodyPr wrap="square" rtlCol="0">
            <a:spAutoFit/>
          </a:bodyPr>
          <a:lstStyle/>
          <a:p>
            <a:r>
              <a:rPr lang="de-DE" altLang="ko-KR" sz="2400" dirty="0" smtClean="0">
                <a:solidFill>
                  <a:schemeClr val="bg1"/>
                </a:solidFill>
                <a:latin typeface="Tw Cen MT Condensed Extra Bold" pitchFamily="34" charset="0"/>
              </a:rPr>
              <a:t>Staubfinger? Was war das für ein Name? Meggie konnte sich nicht entsinnen, ihn je gehört zu haben, und doch klang er vertraut, wie eine ferne Erinnerung, die nicht recht Gestalt annehmen wollte.</a:t>
            </a:r>
          </a:p>
          <a:p>
            <a:pPr algn="r"/>
            <a:r>
              <a:rPr lang="en-US" altLang="ko-KR" sz="1600" dirty="0" smtClean="0">
                <a:solidFill>
                  <a:schemeClr val="bg1"/>
                </a:solidFill>
                <a:latin typeface="Verdana" pitchFamily="34" charset="0"/>
                <a:ea typeface="Verdana" pitchFamily="34" charset="0"/>
                <a:cs typeface="Verdana" pitchFamily="34" charset="0"/>
              </a:rPr>
              <a:t>*</a:t>
            </a:r>
            <a:r>
              <a:rPr lang="en-US" altLang="ko-KR" sz="1600" dirty="0" err="1" smtClean="0">
                <a:solidFill>
                  <a:schemeClr val="bg1"/>
                </a:solidFill>
                <a:latin typeface="Verdana" pitchFamily="34" charset="0"/>
                <a:ea typeface="Verdana" pitchFamily="34" charset="0"/>
                <a:cs typeface="Verdana" pitchFamily="34" charset="0"/>
              </a:rPr>
              <a:t>entsinnen</a:t>
            </a:r>
            <a:r>
              <a:rPr lang="en-US" altLang="ko-KR" sz="1600" dirty="0" smtClean="0">
                <a:solidFill>
                  <a:schemeClr val="bg1"/>
                </a:solidFill>
                <a:latin typeface="Verdana" pitchFamily="34" charset="0"/>
                <a:ea typeface="Verdana" pitchFamily="34" charset="0"/>
                <a:cs typeface="Verdana" pitchFamily="34" charset="0"/>
              </a:rPr>
              <a:t> </a:t>
            </a:r>
            <a:r>
              <a:rPr lang="ko-KR" altLang="en-US" sz="1600" dirty="0" smtClean="0">
                <a:solidFill>
                  <a:schemeClr val="bg1"/>
                </a:solidFill>
                <a:latin typeface="Verdana" pitchFamily="34" charset="0"/>
                <a:cs typeface="Verdana" pitchFamily="34" charset="0"/>
              </a:rPr>
              <a:t>생각해내다</a:t>
            </a:r>
            <a:r>
              <a:rPr lang="en-US" altLang="ko-KR" sz="1600" dirty="0" smtClean="0">
                <a:solidFill>
                  <a:schemeClr val="bg1"/>
                </a:solidFill>
                <a:latin typeface="Verdana" pitchFamily="34" charset="0"/>
                <a:ea typeface="Verdana" pitchFamily="34" charset="0"/>
                <a:cs typeface="Verdana" pitchFamily="34" charset="0"/>
              </a:rPr>
              <a:t>, </a:t>
            </a:r>
            <a:r>
              <a:rPr lang="ko-KR" altLang="en-US" sz="1600" dirty="0" smtClean="0">
                <a:solidFill>
                  <a:schemeClr val="bg1"/>
                </a:solidFill>
                <a:latin typeface="Verdana" pitchFamily="34" charset="0"/>
                <a:cs typeface="Verdana" pitchFamily="34" charset="0"/>
              </a:rPr>
              <a:t>상기하다 </a:t>
            </a:r>
            <a:r>
              <a:rPr lang="en-US" altLang="ko-KR" sz="1600" dirty="0" err="1" smtClean="0">
                <a:solidFill>
                  <a:schemeClr val="bg1"/>
                </a:solidFill>
                <a:latin typeface="Verdana" pitchFamily="34" charset="0"/>
                <a:ea typeface="Verdana" pitchFamily="34" charset="0"/>
                <a:cs typeface="Verdana" pitchFamily="34" charset="0"/>
              </a:rPr>
              <a:t>vertraut</a:t>
            </a:r>
            <a:r>
              <a:rPr lang="en-US" altLang="ko-KR" sz="1600" dirty="0" smtClean="0">
                <a:solidFill>
                  <a:schemeClr val="bg1"/>
                </a:solidFill>
                <a:latin typeface="Verdana" pitchFamily="34" charset="0"/>
                <a:ea typeface="Verdana" pitchFamily="34" charset="0"/>
                <a:cs typeface="Verdana" pitchFamily="34" charset="0"/>
              </a:rPr>
              <a:t> </a:t>
            </a:r>
            <a:r>
              <a:rPr lang="ko-KR" altLang="en-US" sz="1600" dirty="0" smtClean="0">
                <a:solidFill>
                  <a:schemeClr val="bg1"/>
                </a:solidFill>
                <a:latin typeface="Verdana" pitchFamily="34" charset="0"/>
                <a:cs typeface="Verdana" pitchFamily="34" charset="0"/>
              </a:rPr>
              <a:t>낯익은  </a:t>
            </a:r>
            <a:endParaRPr lang="en-US" altLang="ko-KR" sz="1600" dirty="0" smtClean="0">
              <a:solidFill>
                <a:schemeClr val="bg1"/>
              </a:solidFill>
              <a:latin typeface="Verdana" pitchFamily="34" charset="0"/>
              <a:cs typeface="Verdana" pitchFamily="34" charset="0"/>
            </a:endParaRPr>
          </a:p>
          <a:p>
            <a:pPr algn="r"/>
            <a:r>
              <a:rPr lang="en-US" altLang="ko-KR" sz="1600" dirty="0" smtClean="0">
                <a:solidFill>
                  <a:schemeClr val="bg1"/>
                </a:solidFill>
                <a:latin typeface="Verdana" pitchFamily="34" charset="0"/>
                <a:cs typeface="Verdana" pitchFamily="34" charset="0"/>
              </a:rPr>
              <a:t>Gestalt</a:t>
            </a:r>
            <a:r>
              <a:rPr lang="ko-KR" altLang="en-US" sz="1600" dirty="0" smtClean="0">
                <a:solidFill>
                  <a:schemeClr val="bg1"/>
                </a:solidFill>
                <a:latin typeface="Verdana" pitchFamily="34" charset="0"/>
                <a:cs typeface="Verdana" pitchFamily="34" charset="0"/>
              </a:rPr>
              <a:t> </a:t>
            </a:r>
            <a:r>
              <a:rPr lang="en-US" altLang="ko-KR" sz="1600" dirty="0" err="1" smtClean="0">
                <a:solidFill>
                  <a:schemeClr val="bg1"/>
                </a:solidFill>
                <a:latin typeface="Verdana" pitchFamily="34" charset="0"/>
                <a:ea typeface="Verdana" pitchFamily="34" charset="0"/>
                <a:cs typeface="Verdana" pitchFamily="34" charset="0"/>
              </a:rPr>
              <a:t>annehmen</a:t>
            </a:r>
            <a:r>
              <a:rPr lang="en-US" altLang="ko-KR" sz="1600" dirty="0" smtClean="0">
                <a:solidFill>
                  <a:schemeClr val="bg1"/>
                </a:solidFill>
                <a:latin typeface="Verdana" pitchFamily="34" charset="0"/>
                <a:ea typeface="Verdana" pitchFamily="34" charset="0"/>
                <a:cs typeface="Verdana" pitchFamily="34" charset="0"/>
              </a:rPr>
              <a:t> </a:t>
            </a:r>
            <a:r>
              <a:rPr lang="en-US" altLang="ko-KR" sz="1600" dirty="0">
                <a:solidFill>
                  <a:schemeClr val="bg1"/>
                </a:solidFill>
                <a:latin typeface="Verdana" pitchFamily="34" charset="0"/>
                <a:cs typeface="Verdana" pitchFamily="34" charset="0"/>
              </a:rPr>
              <a:t> </a:t>
            </a:r>
            <a:r>
              <a:rPr lang="ko-KR" altLang="en-US" sz="1600" dirty="0" smtClean="0">
                <a:solidFill>
                  <a:schemeClr val="bg1"/>
                </a:solidFill>
                <a:latin typeface="Verdana" pitchFamily="34" charset="0"/>
                <a:cs typeface="Verdana" pitchFamily="34" charset="0"/>
              </a:rPr>
              <a:t>구체적이 되다</a:t>
            </a:r>
            <a:r>
              <a:rPr lang="en-US" altLang="ko-KR" sz="1600" dirty="0" smtClean="0">
                <a:solidFill>
                  <a:schemeClr val="bg1"/>
                </a:solidFill>
                <a:latin typeface="Verdana" pitchFamily="34" charset="0"/>
                <a:cs typeface="Verdana" pitchFamily="34" charset="0"/>
              </a:rPr>
              <a:t>, </a:t>
            </a:r>
            <a:r>
              <a:rPr lang="ko-KR" altLang="en-US" sz="1600" dirty="0" smtClean="0">
                <a:solidFill>
                  <a:schemeClr val="bg1"/>
                </a:solidFill>
                <a:latin typeface="Verdana" pitchFamily="34" charset="0"/>
                <a:cs typeface="Verdana" pitchFamily="34" charset="0"/>
              </a:rPr>
              <a:t>명확히 되다 </a:t>
            </a:r>
          </a:p>
          <a:p>
            <a:endParaRPr lang="de-DE" altLang="ko-KR" sz="2400" dirty="0" smtClean="0">
              <a:solidFill>
                <a:schemeClr val="bg1"/>
              </a:solidFill>
              <a:latin typeface="Tw Cen MT Condensed Extra Bold" pitchFamily="34" charset="0"/>
            </a:endParaRPr>
          </a:p>
          <a:p>
            <a:endParaRPr lang="ko-KR" altLang="en-US" sz="2400" dirty="0">
              <a:solidFill>
                <a:schemeClr val="bg1"/>
              </a:solidFill>
              <a:latin typeface="Tw Cen MT Condensed Extra Bold" pitchFamily="34" charset="0"/>
            </a:endParaRPr>
          </a:p>
        </p:txBody>
      </p:sp>
      <p:sp>
        <p:nvSpPr>
          <p:cNvPr id="13" name="TextBox 12"/>
          <p:cNvSpPr txBox="1"/>
          <p:nvPr/>
        </p:nvSpPr>
        <p:spPr>
          <a:xfrm>
            <a:off x="780322" y="4869160"/>
            <a:ext cx="7797554" cy="646331"/>
          </a:xfrm>
          <a:prstGeom prst="rect">
            <a:avLst/>
          </a:prstGeom>
          <a:noFill/>
        </p:spPr>
        <p:txBody>
          <a:bodyPr wrap="square" rtlCol="0">
            <a:spAutoFit/>
          </a:bodyPr>
          <a:lstStyle/>
          <a:p>
            <a:pPr fontAlgn="base"/>
            <a:r>
              <a:rPr lang="ko-KR" altLang="en-US" dirty="0" smtClean="0">
                <a:solidFill>
                  <a:schemeClr val="bg1"/>
                </a:solidFill>
                <a:latin typeface="HY산B" pitchFamily="18" charset="-127"/>
                <a:ea typeface="HY산B" pitchFamily="18" charset="-127"/>
              </a:rPr>
              <a:t>먼지손가락</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뭐 그런 이름이 다 있담</a:t>
            </a:r>
            <a:r>
              <a:rPr lang="en-US" altLang="ko-KR" dirty="0" smtClean="0">
                <a:solidFill>
                  <a:schemeClr val="bg1"/>
                </a:solidFill>
                <a:latin typeface="HY산B" pitchFamily="18" charset="-127"/>
                <a:ea typeface="HY산B" pitchFamily="18" charset="-127"/>
              </a:rPr>
              <a:t>? </a:t>
            </a:r>
            <a:r>
              <a:rPr lang="ko-KR" altLang="en-US" dirty="0" smtClean="0">
                <a:solidFill>
                  <a:schemeClr val="bg1"/>
                </a:solidFill>
                <a:latin typeface="HY산B" pitchFamily="18" charset="-127"/>
                <a:ea typeface="HY산B" pitchFamily="18" charset="-127"/>
              </a:rPr>
              <a:t>메기는 </a:t>
            </a:r>
            <a:r>
              <a:rPr lang="ko-KR" altLang="en-US" dirty="0">
                <a:solidFill>
                  <a:schemeClr val="bg1"/>
                </a:solidFill>
                <a:latin typeface="HY산B" pitchFamily="18" charset="-127"/>
                <a:ea typeface="HY산B" pitchFamily="18" charset="-127"/>
              </a:rPr>
              <a:t>그런 이름을 생각해낼 수 없었지만</a:t>
            </a:r>
            <a:r>
              <a:rPr lang="en-US" altLang="ko-KR" dirty="0">
                <a:solidFill>
                  <a:schemeClr val="bg1"/>
                </a:solidFill>
                <a:latin typeface="HY산B" pitchFamily="18" charset="-127"/>
                <a:ea typeface="HY산B" pitchFamily="18" charset="-127"/>
              </a:rPr>
              <a:t>, </a:t>
            </a:r>
            <a:r>
              <a:rPr lang="ko-KR" altLang="en-US" dirty="0">
                <a:solidFill>
                  <a:schemeClr val="bg1"/>
                </a:solidFill>
                <a:latin typeface="HY산B" pitchFamily="18" charset="-127"/>
                <a:ea typeface="HY산B" pitchFamily="18" charset="-127"/>
              </a:rPr>
              <a:t>어렴풋이 떠오르는 먼 기억처럼 낯설지 않게 들렸다</a:t>
            </a:r>
            <a:r>
              <a:rPr lang="en-US" altLang="ko-KR" dirty="0">
                <a:solidFill>
                  <a:schemeClr val="bg1"/>
                </a:solidFill>
                <a:latin typeface="HY산B" pitchFamily="18" charset="-127"/>
                <a:ea typeface="HY산B" pitchFamily="18" charset="-127"/>
              </a:rPr>
              <a:t>. </a:t>
            </a:r>
            <a:r>
              <a:rPr lang="en-US" altLang="ko-KR" dirty="0" smtClean="0">
                <a:solidFill>
                  <a:schemeClr val="bg1"/>
                </a:solidFill>
                <a:latin typeface="HY산B" pitchFamily="18" charset="-127"/>
                <a:ea typeface="HY산B" pitchFamily="18" charset="-127"/>
              </a:rPr>
              <a:t> </a:t>
            </a:r>
            <a:endParaRPr lang="ko-KR" altLang="en-US" dirty="0">
              <a:solidFill>
                <a:schemeClr val="bg1"/>
              </a:solidFill>
              <a:latin typeface="HY산B" pitchFamily="18" charset="-127"/>
              <a:ea typeface="HY산B" pitchFamily="18" charset="-127"/>
            </a:endParaRPr>
          </a:p>
        </p:txBody>
      </p:sp>
    </p:spTree>
    <p:extLst>
      <p:ext uri="{BB962C8B-B14F-4D97-AF65-F5344CB8AC3E}">
        <p14:creationId xmlns:p14="http://schemas.microsoft.com/office/powerpoint/2010/main" val="471643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테크닉">
  <a:themeElements>
    <a:clrScheme name="테크닉">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테크닉">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테크닉">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148</TotalTime>
  <Words>957</Words>
  <Application>Microsoft Office PowerPoint</Application>
  <PresentationFormat>화면 슬라이드 쇼(4:3)</PresentationFormat>
  <Paragraphs>79</Paragraphs>
  <Slides>11</Slides>
  <Notes>10</Notes>
  <HiddenSlides>0</HiddenSlides>
  <MMClips>0</MMClips>
  <ScaleCrop>false</ScaleCrop>
  <HeadingPairs>
    <vt:vector size="4" baseType="variant">
      <vt:variant>
        <vt:lpstr>테마</vt:lpstr>
      </vt:variant>
      <vt:variant>
        <vt:i4>1</vt:i4>
      </vt:variant>
      <vt:variant>
        <vt:lpstr>슬라이드 제목</vt:lpstr>
      </vt:variant>
      <vt:variant>
        <vt:i4>11</vt:i4>
      </vt:variant>
    </vt:vector>
  </HeadingPairs>
  <TitlesOfParts>
    <vt:vector size="12" baseType="lpstr">
      <vt:lpstr>테크닉</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정보검색실</dc:creator>
  <cp:lastModifiedBy>ATIV</cp:lastModifiedBy>
  <cp:revision>18</cp:revision>
  <dcterms:created xsi:type="dcterms:W3CDTF">2015-05-18T03:56:21Z</dcterms:created>
  <dcterms:modified xsi:type="dcterms:W3CDTF">2015-05-19T11:16:42Z</dcterms:modified>
</cp:coreProperties>
</file>