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8" r:id="rId3"/>
    <p:sldId id="271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2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9" d="100"/>
          <a:sy n="119" d="100"/>
        </p:scale>
        <p:origin x="-7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A665B9-C110-4752-BEA5-F434D6AA321A}" type="datetimeFigureOut">
              <a:rPr lang="ko-KR" altLang="en-US" smtClean="0"/>
              <a:t>2015-05-15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8C8A44-0430-47C7-81B2-9F1C95E8DFB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C8A44-0430-47C7-81B2-9F1C95E8DFBE}" type="slidenum">
              <a:rPr lang="ko-KR" altLang="en-US" smtClean="0"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CBE4-A967-4A2F-8EB6-748E36ADAC10}" type="datetimeFigureOut">
              <a:rPr lang="ko-KR" altLang="en-US" smtClean="0"/>
              <a:pPr/>
              <a:t>2015-05-14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B11C5-35EC-4B80-9944-EECBC2CA23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CBE4-A967-4A2F-8EB6-748E36ADAC10}" type="datetimeFigureOut">
              <a:rPr lang="ko-KR" altLang="en-US" smtClean="0"/>
              <a:pPr/>
              <a:t>2015-05-14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B11C5-35EC-4B80-9944-EECBC2CA23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CBE4-A967-4A2F-8EB6-748E36ADAC10}" type="datetimeFigureOut">
              <a:rPr lang="ko-KR" altLang="en-US" smtClean="0"/>
              <a:pPr/>
              <a:t>2015-05-14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B11C5-35EC-4B80-9944-EECBC2CA23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CBE4-A967-4A2F-8EB6-748E36ADAC10}" type="datetimeFigureOut">
              <a:rPr lang="ko-KR" altLang="en-US" smtClean="0"/>
              <a:pPr/>
              <a:t>2015-05-14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B11C5-35EC-4B80-9944-EECBC2CA23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CBE4-A967-4A2F-8EB6-748E36ADAC10}" type="datetimeFigureOut">
              <a:rPr lang="ko-KR" altLang="en-US" smtClean="0"/>
              <a:pPr/>
              <a:t>2015-05-14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B11C5-35EC-4B80-9944-EECBC2CA23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CBE4-A967-4A2F-8EB6-748E36ADAC10}" type="datetimeFigureOut">
              <a:rPr lang="ko-KR" altLang="en-US" smtClean="0"/>
              <a:pPr/>
              <a:t>2015-05-14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B11C5-35EC-4B80-9944-EECBC2CA23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CBE4-A967-4A2F-8EB6-748E36ADAC10}" type="datetimeFigureOut">
              <a:rPr lang="ko-KR" altLang="en-US" smtClean="0"/>
              <a:pPr/>
              <a:t>2015-05-14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B11C5-35EC-4B80-9944-EECBC2CA23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CBE4-A967-4A2F-8EB6-748E36ADAC10}" type="datetimeFigureOut">
              <a:rPr lang="ko-KR" altLang="en-US" smtClean="0"/>
              <a:pPr/>
              <a:t>2015-05-14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B11C5-35EC-4B80-9944-EECBC2CA23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CBE4-A967-4A2F-8EB6-748E36ADAC10}" type="datetimeFigureOut">
              <a:rPr lang="ko-KR" altLang="en-US" smtClean="0"/>
              <a:pPr/>
              <a:t>2015-05-14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B11C5-35EC-4B80-9944-EECBC2CA23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CBE4-A967-4A2F-8EB6-748E36ADAC10}" type="datetimeFigureOut">
              <a:rPr lang="ko-KR" altLang="en-US" smtClean="0"/>
              <a:pPr/>
              <a:t>2015-05-14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B11C5-35EC-4B80-9944-EECBC2CA23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CBE4-A967-4A2F-8EB6-748E36ADAC10}" type="datetimeFigureOut">
              <a:rPr lang="ko-KR" altLang="en-US" smtClean="0"/>
              <a:pPr/>
              <a:t>2015-05-14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B11C5-35EC-4B80-9944-EECBC2CA23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DCBE4-A967-4A2F-8EB6-748E36ADAC10}" type="datetimeFigureOut">
              <a:rPr lang="ko-KR" altLang="en-US" smtClean="0"/>
              <a:pPr/>
              <a:t>2015-05-14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B11C5-35EC-4B80-9944-EECBC2CA23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396552" y="1196752"/>
            <a:ext cx="5184576" cy="504056"/>
          </a:xfrm>
        </p:spPr>
        <p:txBody>
          <a:bodyPr>
            <a:noAutofit/>
          </a:bodyPr>
          <a:lstStyle/>
          <a:p>
            <a:r>
              <a:rPr lang="en-US" altLang="ko-KR" sz="2400" dirty="0" err="1" smtClean="0">
                <a:solidFill>
                  <a:schemeClr val="bg1"/>
                </a:solidFill>
                <a:latin typeface="Monotype Corsiva" pitchFamily="66" charset="0"/>
              </a:rPr>
              <a:t>Ein</a:t>
            </a:r>
            <a:r>
              <a:rPr lang="en-US" altLang="ko-KR" sz="2400" dirty="0" smtClean="0">
                <a:solidFill>
                  <a:schemeClr val="bg1"/>
                </a:solidFill>
                <a:latin typeface="Monotype Corsiva" pitchFamily="66" charset="0"/>
              </a:rPr>
              <a:t> </a:t>
            </a:r>
            <a:r>
              <a:rPr lang="en-US" altLang="ko-KR" sz="2400" dirty="0" err="1" smtClean="0">
                <a:solidFill>
                  <a:schemeClr val="bg1"/>
                </a:solidFill>
                <a:latin typeface="Monotype Corsiva" pitchFamily="66" charset="0"/>
              </a:rPr>
              <a:t>Fremder</a:t>
            </a:r>
            <a:r>
              <a:rPr lang="en-US" altLang="ko-KR" sz="2400" dirty="0" smtClean="0">
                <a:solidFill>
                  <a:schemeClr val="bg1"/>
                </a:solidFill>
                <a:latin typeface="Monotype Corsiva" pitchFamily="66" charset="0"/>
              </a:rPr>
              <a:t> in der </a:t>
            </a:r>
            <a:r>
              <a:rPr lang="en-US" altLang="ko-KR" sz="2400" dirty="0" err="1" smtClean="0">
                <a:solidFill>
                  <a:schemeClr val="bg1"/>
                </a:solidFill>
                <a:latin typeface="Monotype Corsiva" pitchFamily="66" charset="0"/>
              </a:rPr>
              <a:t>Nacht</a:t>
            </a:r>
            <a:endParaRPr lang="ko-KR" altLang="en-US" sz="2400" dirty="0">
              <a:solidFill>
                <a:schemeClr val="bg1"/>
              </a:solidFill>
              <a:latin typeface="Monotype Corsiva" pitchFamily="66" charset="0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467544" y="476672"/>
            <a:ext cx="4320480" cy="1008112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ko-KR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Monotype Corsiva" pitchFamily="66" charset="0"/>
              </a:rPr>
              <a:t>TINTENHERZ</a:t>
            </a:r>
            <a:endParaRPr lang="ko-KR" alt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Monotype Corsiva" pitchFamily="66" charset="0"/>
            </a:endParaRPr>
          </a:p>
        </p:txBody>
      </p:sp>
      <p:pic>
        <p:nvPicPr>
          <p:cNvPr id="5" name="그림 4" descr="tintenherz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91880" y="2092296"/>
            <a:ext cx="4796804" cy="269893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2" name="직사각형 1"/>
          <p:cNvSpPr/>
          <p:nvPr/>
        </p:nvSpPr>
        <p:spPr>
          <a:xfrm>
            <a:off x="671546" y="2492896"/>
            <a:ext cx="1473481" cy="35394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altLang="ko-KR" sz="3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HY나무M" pitchFamily="18" charset="-127"/>
                <a:ea typeface="HY나무M" pitchFamily="18" charset="-127"/>
              </a:rPr>
              <a:t>2</a:t>
            </a:r>
            <a:r>
              <a:rPr lang="ko-KR" altLang="en-US" sz="3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HY나무M" pitchFamily="18" charset="-127"/>
                <a:ea typeface="HY나무M" pitchFamily="18" charset="-127"/>
              </a:rPr>
              <a:t>조</a:t>
            </a:r>
            <a:endParaRPr lang="en-US" altLang="ko-KR" sz="3200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HY나무M" pitchFamily="18" charset="-127"/>
              <a:ea typeface="HY나무M" pitchFamily="18" charset="-127"/>
            </a:endParaRPr>
          </a:p>
          <a:p>
            <a:pPr algn="ctr"/>
            <a:r>
              <a:rPr lang="ko-KR" altLang="en-US" sz="3200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HY나무M" pitchFamily="18" charset="-127"/>
                <a:ea typeface="HY나무M" pitchFamily="18" charset="-127"/>
              </a:rPr>
              <a:t>김현지</a:t>
            </a:r>
            <a:endParaRPr lang="en-US" altLang="ko-KR" sz="3200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HY나무M" pitchFamily="18" charset="-127"/>
              <a:ea typeface="HY나무M" pitchFamily="18" charset="-127"/>
            </a:endParaRPr>
          </a:p>
          <a:p>
            <a:pPr algn="ctr"/>
            <a:r>
              <a:rPr lang="ko-KR" altLang="en-US" sz="3200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HY나무M" pitchFamily="18" charset="-127"/>
                <a:ea typeface="HY나무M" pitchFamily="18" charset="-127"/>
              </a:rPr>
              <a:t>박영일</a:t>
            </a:r>
            <a:endParaRPr lang="en-US" altLang="ko-KR" sz="3200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HY나무M" pitchFamily="18" charset="-127"/>
              <a:ea typeface="HY나무M" pitchFamily="18" charset="-127"/>
            </a:endParaRPr>
          </a:p>
          <a:p>
            <a:pPr algn="ctr"/>
            <a:r>
              <a:rPr lang="ko-KR" altLang="en-US" sz="3200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HY나무M" pitchFamily="18" charset="-127"/>
                <a:ea typeface="HY나무M" pitchFamily="18" charset="-127"/>
              </a:rPr>
              <a:t>백성연</a:t>
            </a:r>
            <a:endParaRPr lang="en-US" altLang="ko-KR" sz="3200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HY나무M" pitchFamily="18" charset="-127"/>
              <a:ea typeface="HY나무M" pitchFamily="18" charset="-127"/>
            </a:endParaRPr>
          </a:p>
          <a:p>
            <a:pPr algn="ctr"/>
            <a:r>
              <a:rPr lang="ko-KR" altLang="en-US" sz="3200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HY나무M" pitchFamily="18" charset="-127"/>
                <a:ea typeface="HY나무M" pitchFamily="18" charset="-127"/>
              </a:rPr>
              <a:t>신채리</a:t>
            </a:r>
            <a:endParaRPr lang="en-US" altLang="ko-KR" sz="3200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HY나무M" pitchFamily="18" charset="-127"/>
              <a:ea typeface="HY나무M" pitchFamily="18" charset="-127"/>
            </a:endParaRPr>
          </a:p>
          <a:p>
            <a:pPr algn="ctr"/>
            <a:r>
              <a:rPr lang="ko-KR" altLang="en-US" sz="3200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HY나무M" pitchFamily="18" charset="-127"/>
                <a:ea typeface="HY나무M" pitchFamily="18" charset="-127"/>
              </a:rPr>
              <a:t>안양근</a:t>
            </a:r>
            <a:endParaRPr lang="en-US" altLang="ko-KR" sz="3200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HY나무M" pitchFamily="18" charset="-127"/>
              <a:ea typeface="HY나무M" pitchFamily="18" charset="-127"/>
            </a:endParaRPr>
          </a:p>
          <a:p>
            <a:pPr algn="ctr"/>
            <a:r>
              <a:rPr lang="ko-KR" altLang="en-US" sz="3200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HY나무M" pitchFamily="18" charset="-127"/>
                <a:ea typeface="HY나무M" pitchFamily="18" charset="-127"/>
              </a:rPr>
              <a:t>이 혁</a:t>
            </a:r>
            <a:endParaRPr lang="en-US" altLang="ko-KR" sz="3200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HY나무M" pitchFamily="18" charset="-127"/>
              <a:ea typeface="HY나무M" pitchFamily="18" charset="-127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0245" y="188640"/>
            <a:ext cx="7776864" cy="175432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원문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endParaRPr lang="en-US" altLang="ko-KR" dirty="0">
              <a:latin typeface="나눔고딕" pitchFamily="50" charset="-127"/>
              <a:ea typeface="나눔고딕" pitchFamily="50" charset="-127"/>
            </a:endParaRPr>
          </a:p>
          <a:p>
            <a:r>
              <a:rPr lang="de-DE" altLang="ko-KR" dirty="0">
                <a:latin typeface="나눔고딕" pitchFamily="50" charset="-127"/>
                <a:ea typeface="나눔고딕" pitchFamily="50" charset="-127"/>
              </a:rPr>
              <a:t>Meggie </a:t>
            </a:r>
            <a:r>
              <a:rPr lang="de-DE" altLang="ko-KR" b="1" dirty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runzelte</a:t>
            </a:r>
            <a:r>
              <a:rPr lang="de-DE" altLang="ko-KR" dirty="0">
                <a:latin typeface="나눔고딕" pitchFamily="50" charset="-127"/>
                <a:ea typeface="나눔고딕" pitchFamily="50" charset="-127"/>
              </a:rPr>
              <a:t> die Stirn. „Bitte, Mo! Komm mit.“</a:t>
            </a:r>
          </a:p>
          <a:p>
            <a:r>
              <a:rPr lang="de-DE" altLang="ko-KR" dirty="0">
                <a:latin typeface="나눔고딕" pitchFamily="50" charset="-127"/>
                <a:ea typeface="나눔고딕" pitchFamily="50" charset="-127"/>
              </a:rPr>
              <a:t>Er glaubte ihr nicht, aber er folgte ihr. Meggie </a:t>
            </a:r>
            <a:r>
              <a:rPr lang="de-DE" altLang="ko-KR" b="1" dirty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zerrte</a:t>
            </a:r>
            <a:r>
              <a:rPr lang="de-DE" altLang="ko-KR" dirty="0">
                <a:latin typeface="나눔고딕" pitchFamily="50" charset="-127"/>
                <a:ea typeface="나눔고딕" pitchFamily="50" charset="-127"/>
              </a:rPr>
              <a:t> ihn </a:t>
            </a:r>
            <a:r>
              <a:rPr lang="de-DE" altLang="ko-KR" b="1" dirty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so</a:t>
            </a:r>
            <a:r>
              <a:rPr lang="de-DE" altLang="ko-KR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de-DE" altLang="ko-KR" b="1" dirty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ungeduldig</a:t>
            </a:r>
            <a:r>
              <a:rPr lang="de-DE" altLang="ko-KR" dirty="0">
                <a:latin typeface="나눔고딕" pitchFamily="50" charset="-127"/>
                <a:ea typeface="나눔고딕" pitchFamily="50" charset="-127"/>
              </a:rPr>
              <a:t> hinter sich her, </a:t>
            </a:r>
            <a:r>
              <a:rPr lang="de-DE" altLang="ko-KR" b="1" dirty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dass</a:t>
            </a:r>
            <a:r>
              <a:rPr lang="de-DE" altLang="ko-KR" dirty="0">
                <a:latin typeface="나눔고딕" pitchFamily="50" charset="-127"/>
                <a:ea typeface="나눔고딕" pitchFamily="50" charset="-127"/>
              </a:rPr>
              <a:t> er sich auf dem Flur die Zehen an einem </a:t>
            </a:r>
            <a:r>
              <a:rPr lang="de-DE" altLang="ko-KR" b="1" dirty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Stapel</a:t>
            </a:r>
            <a:r>
              <a:rPr lang="de-DE" altLang="ko-KR" dirty="0">
                <a:latin typeface="나눔고딕" pitchFamily="50" charset="-127"/>
                <a:ea typeface="나눔고딕" pitchFamily="50" charset="-127"/>
              </a:rPr>
              <a:t> Bücher steiß.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204864"/>
            <a:ext cx="7632848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번역본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endParaRPr lang="en-US" altLang="ko-KR" dirty="0"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메기는 눈살을 찌푸렸다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. “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아빠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dirty="0" err="1">
                <a:latin typeface="나눔고딕" pitchFamily="50" charset="-127"/>
                <a:ea typeface="나눔고딕" pitchFamily="50" charset="-127"/>
              </a:rPr>
              <a:t>제발요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! 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가서 확인해 봐요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.”</a:t>
            </a:r>
          </a:p>
          <a:p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모는 메기의 말을 믿지 않았지만 아무튼 몸을 일으켰다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메기가 어찌나 급하게 그의 소매를 잡아당겼는지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모는 책 더미에 발가락을 찧고 말았다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8" name="Picture 2" descr="C:\Program Files\Microsoft Office\MEDIA\OFFICE14\Lines\BD10219_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9468" y="548680"/>
            <a:ext cx="5934075" cy="1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19468" y="3789040"/>
            <a:ext cx="7724940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latin typeface="나눔고딕" pitchFamily="50" charset="-127"/>
                <a:ea typeface="나눔고딕" pitchFamily="50" charset="-127"/>
              </a:rPr>
              <a:t>수정본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endParaRPr lang="en-US" altLang="ko-KR" dirty="0"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매기는 얼굴을 찌푸렸다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. “</a:t>
            </a:r>
            <a:r>
              <a:rPr lang="ko-KR" altLang="en-US" dirty="0" err="1">
                <a:latin typeface="나눔고딕" pitchFamily="50" charset="-127"/>
                <a:ea typeface="나눔고딕" pitchFamily="50" charset="-127"/>
              </a:rPr>
              <a:t>제발요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모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! 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같이 가줘요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!”</a:t>
            </a:r>
          </a:p>
          <a:p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모는 매기를 믿지 않았지만 따라가 주었다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매기가 모를 조급하게 잡아 끄는 바람에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모는 복도에 있는 책 더미에 발가락을 찧었다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" name="Picture 2" descr="C:\Program Files\Microsoft Office\MEDIA\OFFICE14\Lines\BD10219_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564904"/>
            <a:ext cx="5934075" cy="1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Program Files\Microsoft Office\MEDIA\OFFICE14\Lines\BD10219_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5676" y="4149080"/>
            <a:ext cx="5934075" cy="1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555140" y="1666255"/>
            <a:ext cx="3421147" cy="1077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err="1"/>
              <a:t>r</a:t>
            </a:r>
            <a:r>
              <a:rPr lang="en-US" altLang="ko-KR" sz="1600" dirty="0" err="1" smtClean="0"/>
              <a:t>unzeln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주름살을 만들다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찌푸리다</a:t>
            </a:r>
            <a:endParaRPr lang="en-US" altLang="ko-KR" sz="1600" dirty="0" smtClean="0"/>
          </a:p>
          <a:p>
            <a:r>
              <a:rPr lang="en-US" altLang="ko-KR" sz="1600" dirty="0" err="1"/>
              <a:t>z</a:t>
            </a:r>
            <a:r>
              <a:rPr lang="en-US" altLang="ko-KR" sz="1600" dirty="0" err="1" smtClean="0"/>
              <a:t>erren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잡아당기다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질질 끌다</a:t>
            </a:r>
            <a:endParaRPr lang="en-US" altLang="ko-KR" sz="1600" dirty="0" smtClean="0"/>
          </a:p>
          <a:p>
            <a:r>
              <a:rPr lang="en-US" altLang="ko-KR" sz="1600" dirty="0" err="1"/>
              <a:t>u</a:t>
            </a:r>
            <a:r>
              <a:rPr lang="en-US" altLang="ko-KR" sz="1600" dirty="0" err="1" smtClean="0"/>
              <a:t>ngeduldig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조급하게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성급하게</a:t>
            </a:r>
            <a:endParaRPr lang="en-US" altLang="ko-KR" sz="1600" dirty="0" smtClean="0"/>
          </a:p>
          <a:p>
            <a:r>
              <a:rPr lang="en-US" altLang="ko-KR" sz="1600" dirty="0" smtClean="0"/>
              <a:t>r. </a:t>
            </a:r>
            <a:r>
              <a:rPr lang="en-US" altLang="ko-KR" sz="1600" dirty="0" err="1" smtClean="0"/>
              <a:t>Stapel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더미</a:t>
            </a:r>
            <a:endParaRPr lang="en-US" altLang="ko-KR" sz="16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34357" y="532097"/>
            <a:ext cx="7776864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원문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endParaRPr lang="en-US" altLang="ko-KR" dirty="0">
              <a:latin typeface="나눔고딕" pitchFamily="50" charset="-127"/>
              <a:ea typeface="나눔고딕" pitchFamily="50" charset="-127"/>
            </a:endParaRPr>
          </a:p>
          <a:p>
            <a:r>
              <a:rPr lang="de-DE" altLang="ko-KR" dirty="0">
                <a:latin typeface="나눔고딕" pitchFamily="50" charset="-127"/>
                <a:ea typeface="나눔고딕" pitchFamily="50" charset="-127"/>
              </a:rPr>
              <a:t>Woran auch sonst? Überall in ihrem Haus </a:t>
            </a:r>
            <a:r>
              <a:rPr lang="de-DE" altLang="ko-KR" b="1" dirty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stapelten</a:t>
            </a:r>
            <a:r>
              <a:rPr lang="de-DE" altLang="ko-KR" dirty="0">
                <a:latin typeface="나눔고딕" pitchFamily="50" charset="-127"/>
                <a:ea typeface="나눔고딕" pitchFamily="50" charset="-127"/>
              </a:rPr>
              <a:t> sich Bücher.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7833" y="2060848"/>
            <a:ext cx="7488832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번역본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endParaRPr lang="en-US" altLang="ko-KR" dirty="0"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그도 그럴 것이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집 안에는 사방에 책들이 수북하게 쌓여 있었다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. 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8" name="Picture 2" descr="C:\Program Files\Microsoft Office\MEDIA\OFFICE14\Lines\BD10219_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9601" y="900880"/>
            <a:ext cx="5934075" cy="1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657927" y="3486269"/>
            <a:ext cx="5544616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latin typeface="나눔고딕" pitchFamily="50" charset="-127"/>
                <a:ea typeface="나눔고딕" pitchFamily="50" charset="-127"/>
              </a:rPr>
              <a:t>수정본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endParaRPr lang="en-US" altLang="ko-KR" dirty="0"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그도 그럴 것이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집안 어디에나 책이 쌓여 있었다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" name="Picture 2" descr="C:\Program Files\Microsoft Office\MEDIA\OFFICE14\Lines\BD10219_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3607" y="2420888"/>
            <a:ext cx="5934075" cy="1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Program Files\Microsoft Office\MEDIA\OFFICE14\Lines\BD10219_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861048"/>
            <a:ext cx="5934075" cy="1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724128" y="1455427"/>
            <a:ext cx="2977300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err="1"/>
              <a:t>s</a:t>
            </a:r>
            <a:r>
              <a:rPr lang="en-US" altLang="ko-KR" sz="1600" dirty="0" err="1" smtClean="0"/>
              <a:t>ich</a:t>
            </a:r>
            <a:r>
              <a:rPr lang="en-US" altLang="ko-KR" sz="1600" dirty="0" smtClean="0"/>
              <a:t> </a:t>
            </a:r>
            <a:r>
              <a:rPr lang="en-US" altLang="ko-KR" sz="1600" dirty="0" err="1"/>
              <a:t>s</a:t>
            </a:r>
            <a:r>
              <a:rPr lang="en-US" altLang="ko-KR" sz="1600" dirty="0" err="1" smtClean="0"/>
              <a:t>tapeln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대량으로 쌓이다</a:t>
            </a:r>
            <a:endParaRPr lang="en-US" altLang="ko-KR" sz="16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45115" y="2178424"/>
            <a:ext cx="7488832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번역본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endParaRPr lang="en-US" altLang="ko-KR" dirty="0"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dirty="0"/>
              <a:t>다른 집들처럼 책장에 책이 가지런히 꽂혀 있는 게 아니라 탁자 밑</a:t>
            </a:r>
            <a:r>
              <a:rPr lang="en-US" altLang="ko-KR" dirty="0"/>
              <a:t>, </a:t>
            </a:r>
            <a:r>
              <a:rPr lang="ko-KR" altLang="en-US" dirty="0"/>
              <a:t>의자 위</a:t>
            </a:r>
            <a:r>
              <a:rPr lang="en-US" altLang="ko-KR" dirty="0"/>
              <a:t>, </a:t>
            </a:r>
            <a:r>
              <a:rPr lang="ko-KR" altLang="en-US" dirty="0"/>
              <a:t>방 모서리 등 집 안 곳곳에 쌓여 있었던 것이다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0052" y="459746"/>
            <a:ext cx="7776864" cy="14773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원문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endParaRPr lang="en-US" altLang="ko-KR" dirty="0"/>
          </a:p>
          <a:p>
            <a:r>
              <a:rPr lang="de-DE" altLang="ko-KR" dirty="0"/>
              <a:t>Sie standen nicht nur in Regalen wie </a:t>
            </a:r>
            <a:r>
              <a:rPr lang="de-DE" altLang="ko-KR" b="1" dirty="0">
                <a:solidFill>
                  <a:srgbClr val="C00000"/>
                </a:solidFill>
              </a:rPr>
              <a:t>bei</a:t>
            </a:r>
            <a:r>
              <a:rPr lang="de-DE" altLang="ko-KR" dirty="0"/>
              <a:t> anderen Leuten, nein, </a:t>
            </a:r>
            <a:r>
              <a:rPr lang="de-DE" altLang="ko-KR" b="1" dirty="0">
                <a:solidFill>
                  <a:srgbClr val="C00000"/>
                </a:solidFill>
              </a:rPr>
              <a:t>bei</a:t>
            </a:r>
            <a:r>
              <a:rPr lang="de-DE" altLang="ko-KR" dirty="0"/>
              <a:t> </a:t>
            </a:r>
            <a:r>
              <a:rPr lang="de-DE" altLang="ko-KR" dirty="0" smtClean="0"/>
              <a:t>ihnen </a:t>
            </a:r>
            <a:r>
              <a:rPr lang="de-DE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/</a:t>
            </a:r>
            <a:r>
              <a:rPr lang="de-DE" altLang="ko-KR" dirty="0" smtClean="0"/>
              <a:t> </a:t>
            </a:r>
            <a:r>
              <a:rPr lang="de-DE" altLang="ko-KR" dirty="0"/>
              <a:t>stapelten sie sich unter den Tischen, auf Stühlen, in den Zimmerecken.</a:t>
            </a:r>
            <a:endParaRPr lang="ko-KR" altLang="en-US" dirty="0"/>
          </a:p>
        </p:txBody>
      </p:sp>
      <p:pic>
        <p:nvPicPr>
          <p:cNvPr id="7" name="Picture 2" descr="C:\Program Files\Microsoft Office\MEDIA\OFFICE14\Lines\BD10219_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0828" y="836712"/>
            <a:ext cx="5934075" cy="1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64392" y="3601699"/>
            <a:ext cx="7860498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latin typeface="나눔고딕" pitchFamily="50" charset="-127"/>
                <a:ea typeface="나눔고딕" pitchFamily="50" charset="-127"/>
              </a:rPr>
              <a:t>수정본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endParaRPr lang="en-US" altLang="ko-KR" dirty="0"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dirty="0"/>
              <a:t>매기의 집에서는 다른 집에서처럼 책이 책장에만 </a:t>
            </a:r>
            <a:r>
              <a:rPr lang="ko-KR" altLang="en-US" dirty="0" smtClean="0"/>
              <a:t>꽂혀 </a:t>
            </a:r>
            <a:r>
              <a:rPr lang="ko-KR" altLang="en-US" dirty="0" smtClean="0"/>
              <a:t>있는 게</a:t>
            </a:r>
            <a:r>
              <a:rPr lang="ko-KR" altLang="en-US" dirty="0" smtClean="0"/>
              <a:t> </a:t>
            </a:r>
            <a:r>
              <a:rPr lang="ko-KR" altLang="en-US" dirty="0"/>
              <a:t>아니라</a:t>
            </a:r>
            <a:r>
              <a:rPr lang="en-US" altLang="ko-KR" dirty="0"/>
              <a:t>, </a:t>
            </a:r>
            <a:r>
              <a:rPr lang="ko-KR" altLang="en-US" dirty="0"/>
              <a:t>책상 밑과 의자 위</a:t>
            </a:r>
            <a:r>
              <a:rPr lang="en-US" altLang="ko-KR" dirty="0"/>
              <a:t>, </a:t>
            </a:r>
            <a:r>
              <a:rPr lang="ko-KR" altLang="en-US" dirty="0"/>
              <a:t>그리고 방구석에도 쌓여 있었다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9" name="Picture 2" descr="C:\Program Files\Microsoft Office\MEDIA\OFFICE14\Lines\BD10219_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87138" y="2528246"/>
            <a:ext cx="5934075" cy="1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Program Files\Microsoft Office\MEDIA\OFFICE14\Lines\BD10219_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0780" y="3933056"/>
            <a:ext cx="5934075" cy="1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34054" y="661211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ko-KR" alt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번역비평</a:t>
            </a:r>
            <a:endParaRPr lang="ko-KR" alt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4709" y="2564904"/>
            <a:ext cx="4608512" cy="1477328"/>
          </a:xfrm>
          <a:prstGeom prst="rect">
            <a:avLst/>
          </a:prstGeom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 평가기준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endParaRPr lang="en-US" altLang="ko-KR" dirty="0"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원문의 </a:t>
            </a:r>
            <a:r>
              <a:rPr lang="ko-KR" altLang="en-US" dirty="0" err="1" smtClean="0">
                <a:latin typeface="나눔고딕" pitchFamily="50" charset="-127"/>
                <a:ea typeface="나눔고딕" pitchFamily="50" charset="-127"/>
              </a:rPr>
              <a:t>충실성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오역여부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번역의 누락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marL="342900" indent="-342900">
              <a:buAutoNum type="arabicPeriod"/>
            </a:pPr>
            <a:r>
              <a:rPr lang="ko-KR" altLang="en-US" dirty="0" err="1" smtClean="0">
                <a:latin typeface="나눔고딕" pitchFamily="50" charset="-127"/>
                <a:ea typeface="나눔고딕" pitchFamily="50" charset="-127"/>
              </a:rPr>
              <a:t>가독성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읽을 때 자연스러운지의 여부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주 독자층 배려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075" name="Picture 3" descr="C:\Program Files\Microsoft Office\MEDIA\OFFICE14\Lines\BD10290_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7818" y="2924944"/>
            <a:ext cx="2857500" cy="4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60903" y="2187444"/>
            <a:ext cx="2939621" cy="194421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157070613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286" y="855435"/>
            <a:ext cx="8274169" cy="12003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원문의 </a:t>
            </a:r>
            <a:r>
              <a:rPr lang="ko-KR" altLang="en-US" dirty="0" err="1" smtClean="0">
                <a:latin typeface="나눔고딕" pitchFamily="50" charset="-127"/>
                <a:ea typeface="나눔고딕" pitchFamily="50" charset="-127"/>
              </a:rPr>
              <a:t>충실성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오역여부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번역의 누락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)                                                     3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점</a:t>
            </a:r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    </a:t>
            </a:r>
          </a:p>
          <a:p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대체적으로는 번역이 잘 되었으나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몇몇 부분에서 아예 번역이 누락되었거나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오역된 부분이 있었다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.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 &gt;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초반 생략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멍한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-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태평한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en-US" altLang="ko-KR" dirty="0" err="1" smtClean="0">
                <a:latin typeface="나눔고딕" pitchFamily="50" charset="-127"/>
                <a:ea typeface="나눔고딕" pitchFamily="50" charset="-127"/>
              </a:rPr>
              <a:t>wenn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절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en-US" altLang="ko-KR" dirty="0" err="1" smtClean="0">
                <a:latin typeface="나눔고딕" pitchFamily="50" charset="-127"/>
                <a:ea typeface="나눔고딕" pitchFamily="50" charset="-127"/>
              </a:rPr>
              <a:t>komm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dirty="0" err="1" smtClean="0">
                <a:latin typeface="나눔고딕" pitchFamily="50" charset="-127"/>
                <a:ea typeface="나눔고딕" pitchFamily="50" charset="-127"/>
              </a:rPr>
              <a:t>mit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! </a:t>
            </a:r>
            <a:r>
              <a:rPr lang="en-US" altLang="ko-KR" dirty="0" err="1" smtClean="0">
                <a:latin typeface="나눔고딕" pitchFamily="50" charset="-127"/>
                <a:ea typeface="나눔고딕" pitchFamily="50" charset="-127"/>
              </a:rPr>
              <a:t>folgte</a:t>
            </a:r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098" name="Picture 2" descr="C:\Program Files\Microsoft Office\MEDIA\OFFICE14\Lines\BD14883_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V="1">
            <a:off x="4788024" y="1036225"/>
            <a:ext cx="3035940" cy="5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259631" y="2171855"/>
            <a:ext cx="7416823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dirty="0" err="1" smtClean="0">
                <a:latin typeface="나눔고딕" pitchFamily="50" charset="-127"/>
                <a:ea typeface="나눔고딕" pitchFamily="50" charset="-127"/>
              </a:rPr>
              <a:t>가독성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읽을 때 자연스러운가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?)                                                    4.5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점</a:t>
            </a:r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endParaRPr lang="en-US" altLang="ko-KR" dirty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딱딱한 표현보다는 자연스러운 표현을 많이 사용하였다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. </a:t>
            </a:r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   &gt;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너 잠들기 전에 무슨 책 읽었니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?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3573016"/>
            <a:ext cx="8208912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주 독자층을 배려하였는가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?                                                    5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점</a:t>
            </a:r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endParaRPr lang="en-US" altLang="ko-KR" dirty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이 책의 주된 독자층은 초등학교 고학년에서 중학생까지의 청소년인데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학습에 도움이 되는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표현도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쓰였고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이해하기 쉽게 쓰였다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 &gt;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장정하다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: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책의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겉장이나 </a:t>
            </a:r>
            <a:r>
              <a:rPr lang="ko-KR" altLang="en-US" dirty="0" err="1" smtClean="0">
                <a:latin typeface="나눔고딕" pitchFamily="50" charset="-127"/>
                <a:ea typeface="나눔고딕" pitchFamily="50" charset="-127"/>
              </a:rPr>
              <a:t>면지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dirty="0" err="1" smtClean="0">
                <a:latin typeface="나눔고딕" pitchFamily="50" charset="-127"/>
                <a:ea typeface="나눔고딕" pitchFamily="50" charset="-127"/>
              </a:rPr>
              <a:t>面紙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),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도안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색채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싸개 따위의 겉모양을 꾸미다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6" name="Picture 2" descr="C:\Program Files\Microsoft Office\MEDIA\OFFICE14\Lines\BD14883_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V="1">
            <a:off x="4869432" y="2348880"/>
            <a:ext cx="3035940" cy="5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Program Files\Microsoft Office\MEDIA\OFFICE14\Lines\BD14883_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V="1">
            <a:off x="3563888" y="3789040"/>
            <a:ext cx="3035940" cy="5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0690713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59832" y="2132856"/>
            <a:ext cx="3672408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ko-KR" sz="8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Monotype Corsiva" pitchFamily="66" charset="0"/>
              </a:rPr>
              <a:t>ENDE</a:t>
            </a:r>
            <a:endParaRPr lang="ko-KR" altLang="en-US" sz="8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Monotype Corsiva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9481" y="634896"/>
            <a:ext cx="7416824" cy="14773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원문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endParaRPr lang="en-US" altLang="ko-KR" dirty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In </a:t>
            </a:r>
            <a:r>
              <a:rPr lang="en-US" altLang="ko-KR" dirty="0" err="1" smtClean="0">
                <a:latin typeface="나눔고딕" pitchFamily="50" charset="-127"/>
                <a:ea typeface="나눔고딕" pitchFamily="50" charset="-127"/>
              </a:rPr>
              <a:t>Mos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 Zimmer </a:t>
            </a:r>
            <a:r>
              <a:rPr lang="en-US" altLang="ko-KR" dirty="0" err="1" smtClean="0">
                <a:latin typeface="나눔고딕" pitchFamily="50" charset="-127"/>
                <a:ea typeface="나눔고딕" pitchFamily="50" charset="-127"/>
              </a:rPr>
              <a:t>brannte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dirty="0" err="1" smtClean="0">
                <a:latin typeface="나눔고딕" pitchFamily="50" charset="-127"/>
                <a:ea typeface="나눔고딕" pitchFamily="50" charset="-127"/>
              </a:rPr>
              <a:t>noch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dirty="0" err="1" smtClean="0">
                <a:latin typeface="나눔고딕" pitchFamily="50" charset="-127"/>
                <a:ea typeface="나눔고딕" pitchFamily="50" charset="-127"/>
              </a:rPr>
              <a:t>Licht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.</a:t>
            </a:r>
            <a:r>
              <a:rPr lang="de-DE" altLang="ko-KR" dirty="0" smtClean="0">
                <a:latin typeface="나눔고딕" pitchFamily="50" charset="-127"/>
                <a:ea typeface="나눔고딕" pitchFamily="50" charset="-127"/>
              </a:rPr>
              <a:t> Er war oft bis tief in die Nacht wach und las. Die </a:t>
            </a:r>
            <a:r>
              <a:rPr lang="de-DE" altLang="ko-KR" b="1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Bücherleidenschaft</a:t>
            </a:r>
            <a:r>
              <a:rPr lang="de-DE" altLang="ko-KR" dirty="0" smtClean="0">
                <a:latin typeface="나눔고딕" pitchFamily="50" charset="-127"/>
                <a:ea typeface="나눔고딕" pitchFamily="50" charset="-127"/>
              </a:rPr>
              <a:t> hatte Meggie von ihm </a:t>
            </a:r>
            <a:r>
              <a:rPr lang="de-DE" altLang="ko-KR" b="1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geerbt</a:t>
            </a:r>
            <a:r>
              <a:rPr lang="de-DE" altLang="ko-KR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dirty="0" smtClean="0">
              <a:latin typeface="나눔고딕" pitchFamily="50" charset="-127"/>
              <a:ea typeface="나눔고딕" pitchFamily="50" charset="-127"/>
            </a:endParaRPr>
          </a:p>
          <a:p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31640" y="2214897"/>
            <a:ext cx="7272808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번역본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endParaRPr lang="en-US" altLang="ko-KR" dirty="0"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모의 방에는 아직도 불이 켜져 있었다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그는 밤늦도록 자지 않고 책을 보는 날이 많았다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메기도 그런 아빠에게서 책 읽는 습관을 물려받은 셈이었다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3639973"/>
            <a:ext cx="7416824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latin typeface="나눔고딕" pitchFamily="50" charset="-127"/>
                <a:ea typeface="나눔고딕" pitchFamily="50" charset="-127"/>
              </a:rPr>
              <a:t>수정본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endParaRPr lang="en-US" altLang="ko-KR" dirty="0"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모의 방에서는 여전히 등이 타고 있었다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모는 깊은 밤까지 깨어서 책을 읽곤 했다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매기의 책에 대한 열정은 모에게서 물려받은 것이었다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050" name="Picture 2" descr="C:\Program Files\Microsoft Office\MEDIA\OFFICE14\Lines\BD10219_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01938"/>
            <a:ext cx="5934075" cy="1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Program Files\Microsoft Office\MEDIA\OFFICE14\Lines\BD10219_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660721"/>
            <a:ext cx="5934075" cy="1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Program Files\Microsoft Office\MEDIA\OFFICE14\Lines\BD10219_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1618" y="4052646"/>
            <a:ext cx="5934075" cy="1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967353" y="1858730"/>
            <a:ext cx="3636405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smtClean="0"/>
              <a:t>e. </a:t>
            </a:r>
            <a:r>
              <a:rPr lang="en-US" altLang="ko-KR" sz="1600" dirty="0" err="1" smtClean="0"/>
              <a:t>Bücherleidenschaft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책에 대한 열정</a:t>
            </a:r>
            <a:endParaRPr lang="en-US" altLang="ko-KR" sz="1600" dirty="0" smtClean="0"/>
          </a:p>
          <a:p>
            <a:r>
              <a:rPr lang="en-US" altLang="ko-KR" sz="1600" dirty="0" err="1" smtClean="0"/>
              <a:t>geerbt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물려받다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얻다 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erben</a:t>
            </a:r>
            <a:r>
              <a:rPr lang="en-US" altLang="ko-KR" sz="1600" dirty="0" smtClean="0"/>
              <a:t>)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332656"/>
            <a:ext cx="7776864" cy="14773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원문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endParaRPr lang="en-US" altLang="ko-KR" dirty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b="1" dirty="0" err="1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Barfu</a:t>
            </a:r>
            <a:r>
              <a:rPr lang="de-DE" altLang="ko-KR" b="1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ß</a:t>
            </a:r>
            <a:r>
              <a:rPr lang="de-DE" altLang="ko-KR" dirty="0" smtClean="0">
                <a:latin typeface="나눔고딕" pitchFamily="50" charset="-127"/>
                <a:ea typeface="나눔고딕" pitchFamily="50" charset="-127"/>
              </a:rPr>
              <a:t> lief sie los, </a:t>
            </a:r>
            <a:r>
              <a:rPr lang="de-DE" altLang="ko-KR" b="1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hinaus</a:t>
            </a:r>
            <a:r>
              <a:rPr lang="de-DE" altLang="ko-KR" dirty="0" smtClean="0">
                <a:latin typeface="나눔고딕" pitchFamily="50" charset="-127"/>
                <a:ea typeface="나눔고딕" pitchFamily="50" charset="-127"/>
              </a:rPr>
              <a:t> auf den dunklen Flur. In dem alten Haus war es kühl, obwohl es schon Ende </a:t>
            </a:r>
            <a:r>
              <a:rPr lang="de-DE" altLang="ko-KR" dirty="0" smtClean="0">
                <a:latin typeface="나눔고딕" pitchFamily="50" charset="-127"/>
                <a:ea typeface="나눔고딕" pitchFamily="50" charset="-127"/>
              </a:rPr>
              <a:t>Mai </a:t>
            </a:r>
            <a:r>
              <a:rPr lang="de-DE" altLang="ko-KR" dirty="0" smtClean="0">
                <a:latin typeface="나눔고딕" pitchFamily="50" charset="-127"/>
                <a:ea typeface="나눔고딕" pitchFamily="50" charset="-127"/>
              </a:rPr>
              <a:t>war.</a:t>
            </a:r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7624" y="2060848"/>
            <a:ext cx="7488832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번역본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endParaRPr lang="en-US" altLang="ko-KR" dirty="0"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메기는 신경 쓸 겨를도 없이 맨발로 어두운 복도를 향해 뛰쳐나갔다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7584" y="3284984"/>
            <a:ext cx="5943310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latin typeface="나눔고딕" pitchFamily="50" charset="-127"/>
                <a:ea typeface="나눔고딕" pitchFamily="50" charset="-127"/>
              </a:rPr>
              <a:t>수정본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endParaRPr lang="en-US" altLang="ko-KR" dirty="0"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메기는 맨발로 어두운 복도로 뛰쳐나갔다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오래된 집 안은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이미 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5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월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말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인데도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서늘했다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7" y="1556792"/>
            <a:ext cx="2910111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err="1"/>
              <a:t>barfuß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맨발의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맨발로</a:t>
            </a:r>
            <a:endParaRPr lang="en-US" altLang="ko-KR" sz="1600" dirty="0" smtClean="0"/>
          </a:p>
          <a:p>
            <a:r>
              <a:rPr lang="en-US" altLang="ko-KR" sz="1600" dirty="0" err="1"/>
              <a:t>h</a:t>
            </a:r>
            <a:r>
              <a:rPr lang="en-US" altLang="ko-KR" sz="1600" dirty="0" err="1" smtClean="0"/>
              <a:t>inaus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나와 반대 </a:t>
            </a:r>
            <a:r>
              <a:rPr lang="ko-KR" altLang="en-US" sz="1600" dirty="0" err="1" smtClean="0"/>
              <a:t>방향쪽으로</a:t>
            </a:r>
            <a:endParaRPr lang="ko-KR" altLang="en-US" sz="1600" dirty="0"/>
          </a:p>
        </p:txBody>
      </p:sp>
      <p:pic>
        <p:nvPicPr>
          <p:cNvPr id="6" name="Picture 2" descr="C:\Program Files\Microsoft Office\MEDIA\OFFICE14\Lines\BD10219_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764704"/>
            <a:ext cx="5934075" cy="1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Program Files\Microsoft Office\MEDIA\OFFICE14\Lines\BD10219_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492896"/>
            <a:ext cx="5934075" cy="1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Program Files\Microsoft Office\MEDIA\OFFICE14\Lines\BD10219_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9592" y="3717032"/>
            <a:ext cx="5934075" cy="1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548680"/>
            <a:ext cx="7776864" cy="175432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원문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endParaRPr lang="en-US" altLang="ko-KR" dirty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dirty="0" err="1">
                <a:latin typeface="나눔고딕" pitchFamily="50" charset="-127"/>
                <a:ea typeface="나눔고딕" pitchFamily="50" charset="-127"/>
              </a:rPr>
              <a:t>Wenn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dirty="0" err="1">
                <a:latin typeface="나눔고딕" pitchFamily="50" charset="-127"/>
                <a:ea typeface="나눔고딕" pitchFamily="50" charset="-127"/>
              </a:rPr>
              <a:t>sie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b="1" dirty="0" err="1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sich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dirty="0" err="1">
                <a:latin typeface="나눔고딕" pitchFamily="50" charset="-127"/>
                <a:ea typeface="나눔고딕" pitchFamily="50" charset="-127"/>
              </a:rPr>
              <a:t>nach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dirty="0" err="1">
                <a:latin typeface="나눔고딕" pitchFamily="50" charset="-127"/>
                <a:ea typeface="나눔고딕" pitchFamily="50" charset="-127"/>
              </a:rPr>
              <a:t>einem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dirty="0" err="1">
                <a:latin typeface="나눔고딕" pitchFamily="50" charset="-127"/>
                <a:ea typeface="나눔고딕" pitchFamily="50" charset="-127"/>
              </a:rPr>
              <a:t>schlimmen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dirty="0" err="1">
                <a:latin typeface="나눔고딕" pitchFamily="50" charset="-127"/>
                <a:ea typeface="나눔고딕" pitchFamily="50" charset="-127"/>
              </a:rPr>
              <a:t>Traum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dirty="0" err="1">
                <a:latin typeface="나눔고딕" pitchFamily="50" charset="-127"/>
                <a:ea typeface="나눔고딕" pitchFamily="50" charset="-127"/>
              </a:rPr>
              <a:t>zu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dirty="0" err="1">
                <a:latin typeface="나눔고딕" pitchFamily="50" charset="-127"/>
                <a:ea typeface="나눔고딕" pitchFamily="50" charset="-127"/>
              </a:rPr>
              <a:t>ihm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b="1" dirty="0" err="1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fl</a:t>
            </a:r>
            <a:r>
              <a:rPr lang="de-DE" altLang="ko-KR" b="1" dirty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üchtete</a:t>
            </a:r>
            <a:r>
              <a:rPr lang="de-DE" altLang="ko-KR" dirty="0">
                <a:latin typeface="나눔고딕" pitchFamily="50" charset="-127"/>
                <a:ea typeface="나눔고딕" pitchFamily="50" charset="-127"/>
              </a:rPr>
              <a:t>, ließ sie </a:t>
            </a:r>
            <a:r>
              <a:rPr lang="de-DE" altLang="ko-KR" b="1" dirty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nichts</a:t>
            </a:r>
            <a:r>
              <a:rPr lang="de-DE" altLang="ko-KR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de-DE" altLang="ko-KR" b="1" dirty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besser</a:t>
            </a:r>
            <a:r>
              <a:rPr lang="de-DE" altLang="ko-KR" dirty="0">
                <a:latin typeface="나눔고딕" pitchFamily="50" charset="-127"/>
                <a:ea typeface="나눔고딕" pitchFamily="50" charset="-127"/>
              </a:rPr>
              <a:t> einschlafen </a:t>
            </a:r>
            <a:r>
              <a:rPr lang="de-DE" altLang="ko-KR" b="1" dirty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als</a:t>
            </a:r>
            <a:r>
              <a:rPr lang="de-DE" altLang="ko-KR" dirty="0">
                <a:latin typeface="나눔고딕" pitchFamily="50" charset="-127"/>
                <a:ea typeface="나눔고딕" pitchFamily="50" charset="-127"/>
              </a:rPr>
              <a:t> Mos ruhiger Atem neben sich und das </a:t>
            </a:r>
            <a:r>
              <a:rPr lang="de-DE" altLang="ko-KR" b="1" dirty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Umblättern</a:t>
            </a:r>
            <a:r>
              <a:rPr lang="de-DE" altLang="ko-KR" dirty="0">
                <a:latin typeface="나눔고딕" pitchFamily="50" charset="-127"/>
                <a:ea typeface="나눔고딕" pitchFamily="50" charset="-127"/>
              </a:rPr>
              <a:t> der Seiten. 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  <a:p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4299" y="2403934"/>
            <a:ext cx="7488832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번역본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endParaRPr lang="en-US" altLang="ko-KR" dirty="0"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몹쓸 꿈을 피해 아빠의 침실로 피신을 가면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아빠의 차분한 숨소리와 책장 넘기는 소리만큼 달콤한 자장가도 없다는 생각이 들곤 했다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7" name="Picture 2" descr="C:\Program Files\Microsoft Office\MEDIA\OFFICE14\Lines\BD10219_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568" y="980728"/>
            <a:ext cx="5934075" cy="1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19022" y="3717032"/>
            <a:ext cx="6777281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latin typeface="나눔고딕" pitchFamily="50" charset="-127"/>
                <a:ea typeface="나눔고딕" pitchFamily="50" charset="-127"/>
              </a:rPr>
              <a:t>수정본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endParaRPr lang="en-US" altLang="ko-KR" dirty="0"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매기는 악몽을 꾼 후에 모에게로 피신하곤 했다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그 때마다 곁에서 들리는 모의 평온한 숨소리와 책장 넘기는 소리는 매기를 가장 잠에 잘 들게 해주었다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9" name="Picture 2" descr="C:\Program Files\Microsoft Office\MEDIA\OFFICE14\Lines\BD10219_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0624" y="2788076"/>
            <a:ext cx="5934075" cy="1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Program Files\Microsoft Office\MEDIA\OFFICE14\Lines\BD10219_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584" y="4125709"/>
            <a:ext cx="5934075" cy="1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652195" y="1916832"/>
            <a:ext cx="2845007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sich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flüchten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피신하다</a:t>
            </a:r>
            <a:r>
              <a:rPr lang="en-US" altLang="ko-KR" sz="1600" dirty="0" smtClean="0"/>
              <a:t> </a:t>
            </a:r>
          </a:p>
          <a:p>
            <a:r>
              <a:rPr lang="en-US" altLang="ko-KR" sz="1600" dirty="0" err="1"/>
              <a:t>u</a:t>
            </a:r>
            <a:r>
              <a:rPr lang="en-US" altLang="ko-KR" sz="1600" dirty="0" err="1" smtClean="0"/>
              <a:t>mblättern</a:t>
            </a:r>
            <a:r>
              <a:rPr lang="en-US" altLang="ko-KR" sz="1600" dirty="0" smtClean="0"/>
              <a:t> v. </a:t>
            </a:r>
            <a:r>
              <a:rPr lang="ko-KR" altLang="en-US" sz="1600" dirty="0" smtClean="0"/>
              <a:t>책장을 넘기다</a:t>
            </a:r>
            <a:endParaRPr lang="en-US" altLang="ko-KR" sz="16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5536" y="450537"/>
            <a:ext cx="7776864" cy="175432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원문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endParaRPr lang="en-US" altLang="ko-KR" dirty="0">
              <a:latin typeface="나눔고딕" pitchFamily="50" charset="-127"/>
              <a:ea typeface="나눔고딕" pitchFamily="50" charset="-127"/>
            </a:endParaRPr>
          </a:p>
          <a:p>
            <a:r>
              <a:rPr lang="de-DE" altLang="ko-KR" b="1" dirty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Nichts</a:t>
            </a:r>
            <a:r>
              <a:rPr lang="de-DE" altLang="ko-KR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de-DE" altLang="ko-KR" b="1" dirty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verscheuchte</a:t>
            </a:r>
            <a:r>
              <a:rPr lang="de-DE" altLang="ko-KR" dirty="0">
                <a:latin typeface="나눔고딕" pitchFamily="50" charset="-127"/>
                <a:ea typeface="나눔고딕" pitchFamily="50" charset="-127"/>
              </a:rPr>
              <a:t> böse Träume schneller </a:t>
            </a:r>
            <a:r>
              <a:rPr lang="de-DE" altLang="ko-KR" b="1" dirty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als</a:t>
            </a:r>
            <a:r>
              <a:rPr lang="de-DE" altLang="ko-KR" dirty="0">
                <a:latin typeface="나눔고딕" pitchFamily="50" charset="-127"/>
                <a:ea typeface="나눔고딕" pitchFamily="50" charset="-127"/>
              </a:rPr>
              <a:t> das </a:t>
            </a:r>
            <a:r>
              <a:rPr lang="de-DE" altLang="ko-KR" b="1" dirty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Rascheln</a:t>
            </a:r>
            <a:r>
              <a:rPr lang="de-DE" altLang="ko-KR" dirty="0">
                <a:latin typeface="나눔고딕" pitchFamily="50" charset="-127"/>
                <a:ea typeface="나눔고딕" pitchFamily="50" charset="-127"/>
              </a:rPr>
              <a:t> von bedrucktem Papier. </a:t>
            </a:r>
          </a:p>
          <a:p>
            <a:r>
              <a:rPr lang="de-DE" altLang="ko-KR" dirty="0">
                <a:latin typeface="나눔고딕" pitchFamily="50" charset="-127"/>
                <a:ea typeface="나눔고딕" pitchFamily="50" charset="-127"/>
              </a:rPr>
              <a:t>Aber die Gestalt vor dem Haus war kein Traum.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  <a:p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4590" y="2348880"/>
            <a:ext cx="7488832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번역본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endParaRPr lang="en-US" altLang="ko-KR" dirty="0"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글자에 인쇄된 종이가 바스락거리는 소리는 다른 그 무엇보다도 빠르게 악몽을 쫓아 주었다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하지만 지금 집 바깥에 서 있는 남자는 꿈속에 나오는 인물이 아니었다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8" name="Picture 2" descr="C:\Program Files\Microsoft Office\MEDIA\OFFICE14\Lines\BD10219_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4376" y="836712"/>
            <a:ext cx="5934075" cy="1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67544" y="3928005"/>
            <a:ext cx="8270552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latin typeface="나눔고딕" pitchFamily="50" charset="-127"/>
                <a:ea typeface="나눔고딕" pitchFamily="50" charset="-127"/>
              </a:rPr>
              <a:t>수정본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endParaRPr lang="en-US" altLang="ko-KR" dirty="0"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인쇄된 종이의 바스락거리는 소리만큼 나쁜 꿈을 빠르게 쫓아주는 것은 없었다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그러나 집 앞의 형체는 꿈속의 것이 아니었다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" name="Picture 2" descr="C:\Program Files\Microsoft Office\MEDIA\OFFICE14\Lines\BD10219_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38756" y="2708920"/>
            <a:ext cx="5934075" cy="1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Program Files\Microsoft Office\MEDIA\OFFICE14\Lines\BD10219_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4141" y="4293096"/>
            <a:ext cx="5934075" cy="1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932040" y="1912475"/>
            <a:ext cx="3709178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verscheuchen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위협하여 쫓아버리다</a:t>
            </a:r>
            <a:endParaRPr lang="en-US" altLang="ko-KR" sz="1600" dirty="0" smtClean="0"/>
          </a:p>
          <a:p>
            <a:r>
              <a:rPr lang="en-US" altLang="ko-KR" sz="1600" dirty="0" err="1" smtClean="0"/>
              <a:t>rascheln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바스락거리는 소리를 내다</a:t>
            </a:r>
            <a:endParaRPr lang="en-US" altLang="ko-KR" sz="16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937" y="332656"/>
            <a:ext cx="7776864" cy="175432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원문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endParaRPr lang="en-US" altLang="ko-KR" dirty="0">
              <a:latin typeface="나눔고딕" pitchFamily="50" charset="-127"/>
              <a:ea typeface="나눔고딕" pitchFamily="50" charset="-127"/>
            </a:endParaRPr>
          </a:p>
          <a:p>
            <a:r>
              <a:rPr lang="de-DE" altLang="ko-KR" dirty="0">
                <a:latin typeface="나눔고딕" pitchFamily="50" charset="-127"/>
                <a:ea typeface="나눔고딕" pitchFamily="50" charset="-127"/>
              </a:rPr>
              <a:t>Das Buch, in dem Mo in dieser Nacht las, hatte einen </a:t>
            </a:r>
            <a:r>
              <a:rPr lang="de-DE" altLang="ko-KR" b="1" dirty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Einband</a:t>
            </a:r>
            <a:r>
              <a:rPr lang="de-DE" altLang="ko-KR" dirty="0">
                <a:latin typeface="나눔고딕" pitchFamily="50" charset="-127"/>
                <a:ea typeface="나눔고딕" pitchFamily="50" charset="-127"/>
              </a:rPr>
              <a:t> aus </a:t>
            </a:r>
            <a:r>
              <a:rPr lang="de-DE" altLang="ko-KR" b="1" dirty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blassblauem </a:t>
            </a:r>
            <a:r>
              <a:rPr lang="de-DE" altLang="ko-KR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Leinen</a:t>
            </a:r>
            <a:r>
              <a:rPr lang="de-DE" altLang="ko-KR" dirty="0">
                <a:latin typeface="나눔고딕" pitchFamily="50" charset="-127"/>
                <a:ea typeface="나눔고딕" pitchFamily="50" charset="-127"/>
              </a:rPr>
              <a:t>. Auch daran </a:t>
            </a:r>
            <a:r>
              <a:rPr lang="de-DE" altLang="ko-KR" b="1" dirty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erinnerte</a:t>
            </a:r>
            <a:r>
              <a:rPr lang="de-DE" altLang="ko-KR" dirty="0">
                <a:latin typeface="나눔고딕" pitchFamily="50" charset="-127"/>
                <a:ea typeface="나눔고딕" pitchFamily="50" charset="-127"/>
              </a:rPr>
              <a:t> Meggie sich später. Was für unwichtige Dinge im Gedächtnis </a:t>
            </a:r>
            <a:r>
              <a:rPr lang="de-DE" altLang="ko-KR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kleben bleiben</a:t>
            </a:r>
            <a:r>
              <a:rPr lang="de-DE" altLang="ko-KR" dirty="0">
                <a:latin typeface="나눔고딕" pitchFamily="50" charset="-127"/>
                <a:ea typeface="나눔고딕" pitchFamily="50" charset="-127"/>
              </a:rPr>
              <a:t>!</a:t>
            </a:r>
          </a:p>
          <a:p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8992" y="2348880"/>
            <a:ext cx="7488832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번역본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endParaRPr lang="en-US" altLang="ko-KR" dirty="0"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그날 밤 모가 읽고 있던 책은 하늘색 천으로 장정된 것이었다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메기는 먼 훗날 그 사실을 기억해 냈다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왜 그렇게 사소한 일까지 기억 속에 남아있는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것일까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?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8" name="Picture 2" descr="C:\Program Files\Microsoft Office\MEDIA\OFFICE14\Lines\BD10219_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9375" y="692696"/>
            <a:ext cx="5934075" cy="1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82088" y="3933056"/>
            <a:ext cx="8496944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latin typeface="나눔고딕" pitchFamily="50" charset="-127"/>
                <a:ea typeface="나눔고딕" pitchFamily="50" charset="-127"/>
              </a:rPr>
              <a:t>수정본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endParaRPr lang="en-US" altLang="ko-KR" dirty="0"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모가 그날 밤 읽던 책의 표지는 </a:t>
            </a:r>
            <a:r>
              <a:rPr lang="ko-KR" altLang="en-US" dirty="0" err="1">
                <a:latin typeface="나눔고딕" pitchFamily="50" charset="-127"/>
                <a:ea typeface="나눔고딕" pitchFamily="50" charset="-127"/>
              </a:rPr>
              <a:t>빛바랜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 푸른 천으로 장정되어 있었다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그런 것까지 매기는 나중에 떠올릴 수 있었다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왜 이렇게 사소한 것까지 기억에 남은 걸까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!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" name="Picture 2" descr="C:\Program Files\Microsoft Office\MEDIA\OFFICE14\Lines\BD10219_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42828" y="2708920"/>
            <a:ext cx="5934075" cy="1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Program Files\Microsoft Office\MEDIA\OFFICE14\Lines\BD10219_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1136" y="4293096"/>
            <a:ext cx="5934075" cy="1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940152" y="1671483"/>
            <a:ext cx="2845007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smtClean="0"/>
              <a:t>r. </a:t>
            </a:r>
            <a:r>
              <a:rPr lang="en-US" altLang="ko-KR" sz="1600" dirty="0" err="1" smtClean="0"/>
              <a:t>Einband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표지</a:t>
            </a:r>
            <a:endParaRPr lang="en-US" altLang="ko-KR" sz="1600" dirty="0" smtClean="0"/>
          </a:p>
          <a:p>
            <a:r>
              <a:rPr lang="en-US" altLang="ko-KR" sz="1600" dirty="0" err="1"/>
              <a:t>b</a:t>
            </a:r>
            <a:r>
              <a:rPr lang="en-US" altLang="ko-KR" sz="1600" dirty="0" err="1" smtClean="0"/>
              <a:t>lassblau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담청색의</a:t>
            </a:r>
            <a:endParaRPr lang="en-US" altLang="ko-KR" sz="1600" dirty="0" smtClean="0"/>
          </a:p>
          <a:p>
            <a:r>
              <a:rPr lang="en-US" altLang="ko-KR" sz="1600" dirty="0" err="1" smtClean="0"/>
              <a:t>erinnern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회상하다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떠올리다</a:t>
            </a:r>
            <a:endParaRPr lang="en-US" altLang="ko-KR" sz="16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5556" y="260648"/>
            <a:ext cx="7776864" cy="175432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원문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endParaRPr lang="en-US" altLang="ko-KR" dirty="0">
              <a:latin typeface="나눔고딕" pitchFamily="50" charset="-127"/>
              <a:ea typeface="나눔고딕" pitchFamily="50" charset="-127"/>
            </a:endParaRPr>
          </a:p>
          <a:p>
            <a:r>
              <a:rPr lang="de-DE" altLang="ko-KR" dirty="0">
                <a:latin typeface="나눔고딕" pitchFamily="50" charset="-127"/>
                <a:ea typeface="나눔고딕" pitchFamily="50" charset="-127"/>
              </a:rPr>
              <a:t>„Mo, auf dem Hof steht jemand!“</a:t>
            </a:r>
          </a:p>
          <a:p>
            <a:r>
              <a:rPr lang="de-DE" altLang="ko-KR" dirty="0">
                <a:latin typeface="나눔고딕" pitchFamily="50" charset="-127"/>
                <a:ea typeface="나눔고딕" pitchFamily="50" charset="-127"/>
              </a:rPr>
              <a:t>Ihr Vater hob den Kopf und blickte sie </a:t>
            </a:r>
            <a:r>
              <a:rPr lang="de-DE" altLang="ko-KR" b="1" dirty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abwesend</a:t>
            </a:r>
            <a:r>
              <a:rPr lang="de-DE" altLang="ko-KR" dirty="0">
                <a:latin typeface="나눔고딕" pitchFamily="50" charset="-127"/>
                <a:ea typeface="나눔고딕" pitchFamily="50" charset="-127"/>
              </a:rPr>
              <a:t> an, wie immer, wenn sie ihn beim Lesen </a:t>
            </a:r>
            <a:r>
              <a:rPr lang="de-DE" altLang="ko-KR" b="1" dirty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unterbrach</a:t>
            </a:r>
            <a:r>
              <a:rPr lang="de-DE" altLang="ko-KR" dirty="0"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  <a:p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53511" y="2149624"/>
            <a:ext cx="7488832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번역본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endParaRPr lang="en-US" altLang="ko-KR" dirty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“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아빠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마당에 누가 있어요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?”</a:t>
            </a:r>
          </a:p>
          <a:p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모는 고개를 들고 여느 때처럼 태평한 표정으로 메기를 바라보았다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메기가 아빠의 독서를 방해할 때마다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,~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7" name="Picture 2" descr="C:\Program Files\Microsoft Office\MEDIA\OFFICE14\Lines\BD10219_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568" y="692696"/>
            <a:ext cx="5934075" cy="1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92753" y="3789040"/>
            <a:ext cx="7416824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latin typeface="나눔고딕" pitchFamily="50" charset="-127"/>
                <a:ea typeface="나눔고딕" pitchFamily="50" charset="-127"/>
              </a:rPr>
              <a:t>수정본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endParaRPr lang="en-US" altLang="ko-KR" dirty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“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모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마당에 누가 있어요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!”</a:t>
            </a:r>
          </a:p>
          <a:p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매기가 모의 독서를 방해할 때마다 늘 그랬듯이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모는 고개를 들어 매기를 멍하니 바라보았다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9" name="Picture 2" descr="C:\Program Files\Microsoft Office\MEDIA\OFFICE14\Lines\BD10219_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85285" y="2564904"/>
            <a:ext cx="5934075" cy="1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Program Files\Microsoft Office\MEDIA\OFFICE14\Lines\BD10219_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584" y="4221088"/>
            <a:ext cx="5934075" cy="1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220072" y="1430199"/>
            <a:ext cx="3553325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err="1"/>
              <a:t>a</a:t>
            </a:r>
            <a:r>
              <a:rPr lang="en-US" altLang="ko-KR" sz="1600" dirty="0" err="1" smtClean="0"/>
              <a:t>bwesend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멍청한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혼미한</a:t>
            </a:r>
            <a:endParaRPr lang="en-US" altLang="ko-KR" sz="1600" dirty="0" smtClean="0"/>
          </a:p>
          <a:p>
            <a:r>
              <a:rPr lang="en-US" altLang="ko-KR" sz="1600" dirty="0" err="1"/>
              <a:t>u</a:t>
            </a:r>
            <a:r>
              <a:rPr lang="en-US" altLang="ko-KR" sz="1600" dirty="0" err="1" smtClean="0"/>
              <a:t>nterbrechen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중단시키다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방해하다</a:t>
            </a:r>
            <a:endParaRPr lang="en-US" altLang="ko-KR" sz="16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2519" y="404664"/>
            <a:ext cx="7776864" cy="14773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원문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endParaRPr lang="en-US" altLang="ko-KR" dirty="0">
              <a:latin typeface="나눔고딕" pitchFamily="50" charset="-127"/>
              <a:ea typeface="나눔고딕" pitchFamily="50" charset="-127"/>
            </a:endParaRPr>
          </a:p>
          <a:p>
            <a:r>
              <a:rPr lang="de-DE" altLang="ko-KR" dirty="0">
                <a:latin typeface="나눔고딕" pitchFamily="50" charset="-127"/>
                <a:ea typeface="나눔고딕" pitchFamily="50" charset="-127"/>
              </a:rPr>
              <a:t>Es dauerte jedes Mal ein paar Augenblicke, bis er </a:t>
            </a:r>
            <a:r>
              <a:rPr lang="de-DE" altLang="ko-KR" b="1" dirty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zurückfand</a:t>
            </a:r>
            <a:r>
              <a:rPr lang="de-DE" altLang="ko-KR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de-DE" altLang="ko-KR" b="1" dirty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aus</a:t>
            </a:r>
            <a:r>
              <a:rPr lang="de-DE" altLang="ko-KR" dirty="0">
                <a:latin typeface="나눔고딕" pitchFamily="50" charset="-127"/>
                <a:ea typeface="나눔고딕" pitchFamily="50" charset="-127"/>
              </a:rPr>
              <a:t> der anderen Welt, </a:t>
            </a:r>
            <a:r>
              <a:rPr lang="de-DE" altLang="ko-KR" b="1" dirty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aus</a:t>
            </a:r>
            <a:r>
              <a:rPr lang="de-DE" altLang="ko-KR" dirty="0">
                <a:latin typeface="나눔고딕" pitchFamily="50" charset="-127"/>
                <a:ea typeface="나눔고딕" pitchFamily="50" charset="-127"/>
              </a:rPr>
              <a:t> dem </a:t>
            </a:r>
            <a:r>
              <a:rPr lang="de-DE" altLang="ko-KR" b="1" dirty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Labyrinth</a:t>
            </a:r>
            <a:r>
              <a:rPr lang="de-DE" altLang="ko-KR" dirty="0">
                <a:latin typeface="나눔고딕" pitchFamily="50" charset="-127"/>
                <a:ea typeface="나눔고딕" pitchFamily="50" charset="-127"/>
              </a:rPr>
              <a:t> der Buchstaben.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  <a:p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58773" y="2248562"/>
            <a:ext cx="7488832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번역본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endParaRPr lang="en-US" altLang="ko-KR" dirty="0"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메기가 아빠의 독서를 방해할 때마다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모는 미로와 같은 책 속의 세상에서 </a:t>
            </a:r>
            <a:r>
              <a:rPr lang="ko-KR" altLang="en-US" dirty="0" err="1">
                <a:latin typeface="나눔고딕" pitchFamily="50" charset="-127"/>
                <a:ea typeface="나눔고딕" pitchFamily="50" charset="-127"/>
              </a:rPr>
              <a:t>빠져나와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 현실 세계로 돌아오기까지 약간의 시간이 걸리는 듯했다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  <a:p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8" name="Picture 2" descr="C:\Program Files\Microsoft Office\MEDIA\OFFICE14\Lines\BD10219_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2660" y="764704"/>
            <a:ext cx="5934075" cy="1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67544" y="3861048"/>
            <a:ext cx="8496944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latin typeface="나눔고딕" pitchFamily="50" charset="-127"/>
                <a:ea typeface="나눔고딕" pitchFamily="50" charset="-127"/>
              </a:rPr>
              <a:t>수정본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endParaRPr lang="en-US" altLang="ko-KR" dirty="0"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다른 세계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즉 활자의 미로로부터 돌아오기까지는 시간이 조금 걸리곤 했다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1" name="Picture 2" descr="C:\Program Files\Microsoft Office\MEDIA\OFFICE14\Lines\BD10219_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26126" y="2636912"/>
            <a:ext cx="5934075" cy="1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Program Files\Microsoft Office\MEDIA\OFFICE14\Lines\BD10219_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4221088"/>
            <a:ext cx="5934075" cy="1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183301" y="1627111"/>
            <a:ext cx="3781187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err="1"/>
              <a:t>z</a:t>
            </a:r>
            <a:r>
              <a:rPr lang="en-US" altLang="ko-KR" sz="1600" dirty="0" err="1" smtClean="0"/>
              <a:t>urückfinden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돌아오는 길을 발견하다</a:t>
            </a:r>
            <a:endParaRPr lang="en-US" altLang="ko-KR" sz="1600" dirty="0" smtClean="0"/>
          </a:p>
          <a:p>
            <a:r>
              <a:rPr lang="en-US" altLang="ko-KR" sz="1600" dirty="0" smtClean="0"/>
              <a:t>s. Labyrinth </a:t>
            </a:r>
            <a:r>
              <a:rPr lang="ko-KR" altLang="en-US" sz="1600" dirty="0" smtClean="0"/>
              <a:t>미로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미궁</a:t>
            </a:r>
            <a:endParaRPr lang="en-US" altLang="ko-KR" sz="16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9470" y="257452"/>
            <a:ext cx="7776864" cy="175432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원문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endParaRPr lang="en-US" altLang="ko-KR" dirty="0"/>
          </a:p>
          <a:p>
            <a:r>
              <a:rPr lang="de-DE" altLang="ko-KR" dirty="0"/>
              <a:t>„Da steht einer? Bist du sicher?“</a:t>
            </a:r>
          </a:p>
          <a:p>
            <a:r>
              <a:rPr lang="de-DE" altLang="ko-KR" dirty="0"/>
              <a:t>„Ja. Er starrt unser Haus an.“</a:t>
            </a:r>
          </a:p>
          <a:p>
            <a:r>
              <a:rPr lang="de-DE" altLang="ko-KR" dirty="0"/>
              <a:t>Mo legte das Buch weg. „Was hast du vorm Schlafen gelesen? Dr. Jekyll und Mr Hyde?“</a:t>
            </a:r>
          </a:p>
        </p:txBody>
      </p:sp>
      <p:sp>
        <p:nvSpPr>
          <p:cNvPr id="6" name="TextBox 5"/>
          <p:cNvSpPr txBox="1"/>
          <p:nvPr/>
        </p:nvSpPr>
        <p:spPr>
          <a:xfrm rot="208555">
            <a:off x="2613614" y="2024940"/>
            <a:ext cx="6005003" cy="20901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번역본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endParaRPr lang="en-US" altLang="ko-KR" dirty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dirty="0"/>
              <a:t>“</a:t>
            </a:r>
            <a:r>
              <a:rPr lang="ko-KR" altLang="en-US" dirty="0"/>
              <a:t>마당에 누가 있다고</a:t>
            </a:r>
            <a:r>
              <a:rPr lang="en-US" altLang="ko-KR" dirty="0"/>
              <a:t>? </a:t>
            </a:r>
            <a:r>
              <a:rPr lang="ko-KR" altLang="en-US" dirty="0"/>
              <a:t>확실해</a:t>
            </a:r>
            <a:r>
              <a:rPr lang="en-US" altLang="ko-KR" dirty="0"/>
              <a:t>?”</a:t>
            </a:r>
          </a:p>
          <a:p>
            <a:r>
              <a:rPr lang="en-US" altLang="ko-KR" dirty="0"/>
              <a:t>“</a:t>
            </a:r>
            <a:r>
              <a:rPr lang="ko-KR" altLang="en-US" dirty="0"/>
              <a:t>그럼요</a:t>
            </a:r>
            <a:r>
              <a:rPr lang="en-US" altLang="ko-KR" dirty="0"/>
              <a:t>, </a:t>
            </a:r>
            <a:r>
              <a:rPr lang="ko-KR" altLang="en-US" dirty="0"/>
              <a:t>우리 집을 쳐다보고 있어요</a:t>
            </a:r>
            <a:r>
              <a:rPr lang="en-US" altLang="ko-KR" dirty="0"/>
              <a:t>.”</a:t>
            </a:r>
          </a:p>
          <a:p>
            <a:r>
              <a:rPr lang="ko-KR" altLang="en-US" dirty="0"/>
              <a:t>모는 책을 내려놓았다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“</a:t>
            </a:r>
            <a:r>
              <a:rPr lang="ko-KR" altLang="en-US" dirty="0"/>
              <a:t>너 잠들기 전에 무슨 책 읽었니</a:t>
            </a:r>
            <a:r>
              <a:rPr lang="en-US" altLang="ko-KR" dirty="0"/>
              <a:t>? </a:t>
            </a:r>
            <a:r>
              <a:rPr lang="ko-KR" altLang="en-US" dirty="0"/>
              <a:t>혹시 지킬 박사와 </a:t>
            </a:r>
            <a:r>
              <a:rPr lang="ko-KR" altLang="en-US" dirty="0" err="1"/>
              <a:t>하이드</a:t>
            </a:r>
            <a:r>
              <a:rPr lang="ko-KR" altLang="en-US" dirty="0"/>
              <a:t> 씨라도 읽은 것 아니냐</a:t>
            </a:r>
            <a:r>
              <a:rPr lang="en-US" altLang="ko-KR" dirty="0"/>
              <a:t>?”</a:t>
            </a:r>
            <a:endParaRPr lang="ko-KR" altLang="en-US" dirty="0"/>
          </a:p>
        </p:txBody>
      </p:sp>
      <p:pic>
        <p:nvPicPr>
          <p:cNvPr id="7" name="Picture 2" descr="C:\Program Files\Microsoft Office\MEDIA\OFFICE14\Lines\BD10219_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568" y="692696"/>
            <a:ext cx="5934075" cy="1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83568" y="4005064"/>
            <a:ext cx="4824536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latin typeface="나눔고딕" pitchFamily="50" charset="-127"/>
                <a:ea typeface="나눔고딕" pitchFamily="50" charset="-127"/>
              </a:rPr>
              <a:t>수정본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endParaRPr lang="en-US" altLang="ko-KR" dirty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dirty="0"/>
              <a:t>“</a:t>
            </a:r>
            <a:r>
              <a:rPr lang="ko-KR" altLang="en-US" dirty="0"/>
              <a:t>거기 누가 서 있다고</a:t>
            </a:r>
            <a:r>
              <a:rPr lang="en-US" altLang="ko-KR" dirty="0"/>
              <a:t>? </a:t>
            </a:r>
            <a:r>
              <a:rPr lang="ko-KR" altLang="en-US" dirty="0"/>
              <a:t>정말이니</a:t>
            </a:r>
            <a:r>
              <a:rPr lang="en-US" altLang="ko-KR" dirty="0"/>
              <a:t>?”</a:t>
            </a:r>
          </a:p>
          <a:p>
            <a:r>
              <a:rPr lang="en-US" altLang="ko-KR" dirty="0"/>
              <a:t>“</a:t>
            </a:r>
            <a:r>
              <a:rPr lang="ko-KR" altLang="en-US" dirty="0"/>
              <a:t>네</a:t>
            </a:r>
            <a:r>
              <a:rPr lang="en-US" altLang="ko-KR" dirty="0"/>
              <a:t>. </a:t>
            </a:r>
            <a:r>
              <a:rPr lang="ko-KR" altLang="en-US" dirty="0"/>
              <a:t>그가 우리 집을 지켜보고 있어요</a:t>
            </a:r>
            <a:r>
              <a:rPr lang="en-US" altLang="ko-KR" dirty="0"/>
              <a:t>.”</a:t>
            </a:r>
          </a:p>
          <a:p>
            <a:r>
              <a:rPr lang="ko-KR" altLang="en-US" dirty="0"/>
              <a:t>모는 책을 내려놓았다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“</a:t>
            </a:r>
            <a:r>
              <a:rPr lang="ko-KR" altLang="en-US" dirty="0"/>
              <a:t>자기 전에 지킬 앤 </a:t>
            </a:r>
            <a:r>
              <a:rPr lang="ko-KR" altLang="en-US" dirty="0" err="1"/>
              <a:t>하이드라도</a:t>
            </a:r>
            <a:r>
              <a:rPr lang="ko-KR" altLang="en-US" dirty="0"/>
              <a:t> 읽은 거니</a:t>
            </a:r>
            <a:r>
              <a:rPr lang="en-US" altLang="ko-KR" dirty="0"/>
              <a:t>?”</a:t>
            </a:r>
          </a:p>
        </p:txBody>
      </p:sp>
      <p:pic>
        <p:nvPicPr>
          <p:cNvPr id="10" name="Picture 2" descr="C:\Program Files\Microsoft Office\MEDIA\OFFICE14\Lines\BD10219_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07970">
            <a:off x="2733733" y="2401498"/>
            <a:ext cx="5934075" cy="1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Program Files\Microsoft Office\MEDIA\OFFICE14\Lines\BD10219_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4437112"/>
            <a:ext cx="5934075" cy="1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1093</Words>
  <Application>Microsoft Office PowerPoint</Application>
  <PresentationFormat>화면 슬라이드 쇼(4:3)</PresentationFormat>
  <Paragraphs>164</Paragraphs>
  <Slides>15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TINTENHERZ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신채리</dc:creator>
  <cp:lastModifiedBy>신채리</cp:lastModifiedBy>
  <cp:revision>23</cp:revision>
  <dcterms:created xsi:type="dcterms:W3CDTF">2015-05-13T14:48:17Z</dcterms:created>
  <dcterms:modified xsi:type="dcterms:W3CDTF">2015-05-14T17:04:29Z</dcterms:modified>
</cp:coreProperties>
</file>