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DD33-DD97-4CFB-B78E-83A3D6984E42}" type="datetimeFigureOut">
              <a:rPr lang="ko-KR" altLang="en-US" smtClean="0"/>
              <a:pPr/>
              <a:t>2015-05-25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F1CF-0887-480F-AD8A-B773CD2D20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DD33-DD97-4CFB-B78E-83A3D6984E42}" type="datetimeFigureOut">
              <a:rPr lang="ko-KR" altLang="en-US" smtClean="0"/>
              <a:pPr/>
              <a:t>2015-05-25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F1CF-0887-480F-AD8A-B773CD2D20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DD33-DD97-4CFB-B78E-83A3D6984E42}" type="datetimeFigureOut">
              <a:rPr lang="ko-KR" altLang="en-US" smtClean="0"/>
              <a:pPr/>
              <a:t>2015-05-25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F1CF-0887-480F-AD8A-B773CD2D20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DD33-DD97-4CFB-B78E-83A3D6984E42}" type="datetimeFigureOut">
              <a:rPr lang="ko-KR" altLang="en-US" smtClean="0"/>
              <a:pPr/>
              <a:t>2015-05-25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F1CF-0887-480F-AD8A-B773CD2D20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DD33-DD97-4CFB-B78E-83A3D6984E42}" type="datetimeFigureOut">
              <a:rPr lang="ko-KR" altLang="en-US" smtClean="0"/>
              <a:pPr/>
              <a:t>2015-05-25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F1CF-0887-480F-AD8A-B773CD2D20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DD33-DD97-4CFB-B78E-83A3D6984E42}" type="datetimeFigureOut">
              <a:rPr lang="ko-KR" altLang="en-US" smtClean="0"/>
              <a:pPr/>
              <a:t>2015-05-25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F1CF-0887-480F-AD8A-B773CD2D20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DD33-DD97-4CFB-B78E-83A3D6984E42}" type="datetimeFigureOut">
              <a:rPr lang="ko-KR" altLang="en-US" smtClean="0"/>
              <a:pPr/>
              <a:t>2015-05-25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F1CF-0887-480F-AD8A-B773CD2D20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DD33-DD97-4CFB-B78E-83A3D6984E42}" type="datetimeFigureOut">
              <a:rPr lang="ko-KR" altLang="en-US" smtClean="0"/>
              <a:pPr/>
              <a:t>2015-05-25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F1CF-0887-480F-AD8A-B773CD2D20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DD33-DD97-4CFB-B78E-83A3D6984E42}" type="datetimeFigureOut">
              <a:rPr lang="ko-KR" altLang="en-US" smtClean="0"/>
              <a:pPr/>
              <a:t>2015-05-25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F1CF-0887-480F-AD8A-B773CD2D20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DD33-DD97-4CFB-B78E-83A3D6984E42}" type="datetimeFigureOut">
              <a:rPr lang="ko-KR" altLang="en-US" smtClean="0"/>
              <a:pPr/>
              <a:t>2015-05-25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F1CF-0887-480F-AD8A-B773CD2D20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DD33-DD97-4CFB-B78E-83A3D6984E42}" type="datetimeFigureOut">
              <a:rPr lang="ko-KR" altLang="en-US" smtClean="0"/>
              <a:pPr/>
              <a:t>2015-05-25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F1CF-0887-480F-AD8A-B773CD2D20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3DD33-DD97-4CFB-B78E-83A3D6984E42}" type="datetimeFigureOut">
              <a:rPr lang="ko-KR" altLang="en-US" smtClean="0"/>
              <a:pPr/>
              <a:t>2015-05-25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FF1CF-0887-480F-AD8A-B773CD2D20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9435505902_1d32bddd58_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28608" y="0"/>
            <a:ext cx="4860032" cy="1470025"/>
          </a:xfrm>
        </p:spPr>
        <p:txBody>
          <a:bodyPr>
            <a:normAutofit/>
          </a:bodyPr>
          <a:lstStyle/>
          <a:p>
            <a:r>
              <a:rPr lang="en-US" altLang="ko-KR" sz="5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</a:rPr>
              <a:t>Tintenherz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164288" y="4293096"/>
            <a:ext cx="1616224" cy="1752600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김서희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김성진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박찬희</a:t>
            </a:r>
          </a:p>
          <a:p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오솔비</a:t>
            </a:r>
            <a:endParaRPr lang="ko-KR" altLang="en-US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유창기</a:t>
            </a:r>
          </a:p>
          <a:p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03952" y="903040"/>
            <a:ext cx="489654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바겐세일 M" pitchFamily="18" charset="-127"/>
                <a:ea typeface="한컴 바겐세일 M" pitchFamily="18" charset="-127"/>
                <a:cs typeface="+mj-cs"/>
              </a:rPr>
              <a:t>Ein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바겐세일 M" pitchFamily="18" charset="-127"/>
                <a:ea typeface="한컴 바겐세일 M" pitchFamily="18" charset="-127"/>
                <a:cs typeface="+mj-cs"/>
              </a:rPr>
              <a:t>fremder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바겐세일 M" pitchFamily="18" charset="-127"/>
                <a:ea typeface="한컴 바겐세일 M" pitchFamily="18" charset="-127"/>
                <a:cs typeface="+mj-cs"/>
              </a:rPr>
              <a:t> in </a:t>
            </a:r>
            <a:r>
              <a:rPr kumimoji="0" lang="en-US" altLang="ko-K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바겐세일 M" pitchFamily="18" charset="-127"/>
                <a:ea typeface="한컴 바겐세일 M" pitchFamily="18" charset="-127"/>
                <a:cs typeface="+mj-cs"/>
              </a:rPr>
              <a:t>der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바겐세일 M" pitchFamily="18" charset="-127"/>
                <a:ea typeface="한컴 바겐세일 M" pitchFamily="18" charset="-127"/>
                <a:cs typeface="+mj-cs"/>
              </a:rPr>
              <a:t>Nacht</a:t>
            </a:r>
            <a:endParaRPr kumimoji="0" lang="ko-KR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307951916_9e44421881_b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79512" y="188640"/>
            <a:ext cx="8712968" cy="1800200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9512" y="2492896"/>
            <a:ext cx="8712968" cy="1800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79512" y="4869160"/>
            <a:ext cx="8712968" cy="1800200"/>
          </a:xfrm>
          <a:prstGeom prst="rect">
            <a:avLst/>
          </a:prstGeom>
          <a:ln w="28575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260648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sz="2400" dirty="0" smtClean="0">
                <a:solidFill>
                  <a:schemeClr val="bg1"/>
                </a:solidFill>
              </a:rPr>
              <a:t>Ich </a:t>
            </a:r>
            <a:r>
              <a:rPr lang="de-DE" altLang="ko-KR" sz="2400" dirty="0">
                <a:solidFill>
                  <a:schemeClr val="bg1"/>
                </a:solidFill>
              </a:rPr>
              <a:t>werde es ihm nie geben. Das war Mo.  Aber er wird es so oder so bekommen! Ich sage es dir noch </a:t>
            </a:r>
            <a:r>
              <a:rPr lang="de-DE" altLang="ko-KR" sz="2400" dirty="0" smtClean="0">
                <a:solidFill>
                  <a:schemeClr val="bg1"/>
                </a:solidFill>
              </a:rPr>
              <a:t>mal: Sie </a:t>
            </a:r>
            <a:r>
              <a:rPr lang="de-DE" altLang="ko-KR" sz="2400" dirty="0">
                <a:solidFill>
                  <a:schemeClr val="bg1"/>
                </a:solidFill>
              </a:rPr>
              <a:t>haben deine Spur</a:t>
            </a:r>
            <a:r>
              <a:rPr lang="de-DE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4941168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“나도 절대 그에게 그것을 주지 않을 거야” 이번에는 모였다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“하지만 그는 </a:t>
            </a:r>
            <a:r>
              <a:rPr lang="ko-KR" altLang="en-US" sz="2400" dirty="0" err="1">
                <a:solidFill>
                  <a:schemeClr val="bg1"/>
                </a:solidFill>
              </a:rPr>
              <a:t>어떤식으로든</a:t>
            </a:r>
            <a:r>
              <a:rPr lang="ko-KR" altLang="en-US" sz="2400" dirty="0">
                <a:solidFill>
                  <a:schemeClr val="bg1"/>
                </a:solidFill>
              </a:rPr>
              <a:t> 얻으려 할거야</a:t>
            </a:r>
            <a:r>
              <a:rPr lang="en-US" altLang="ko-KR" sz="2400" dirty="0">
                <a:solidFill>
                  <a:schemeClr val="bg1"/>
                </a:solidFill>
              </a:rPr>
              <a:t>! </a:t>
            </a:r>
            <a:r>
              <a:rPr lang="ko-KR" altLang="en-US" sz="2400" dirty="0">
                <a:solidFill>
                  <a:schemeClr val="bg1"/>
                </a:solidFill>
              </a:rPr>
              <a:t>다시 한 번 말하겠네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2564904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그자가 그걸 가지도록 내버려 두지 않을 걸세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</a:rPr>
              <a:t>이번에는 </a:t>
            </a:r>
            <a:r>
              <a:rPr lang="ko-KR" altLang="en-US" sz="2400" dirty="0">
                <a:solidFill>
                  <a:schemeClr val="bg1"/>
                </a:solidFill>
              </a:rPr>
              <a:t>모였다</a:t>
            </a:r>
            <a:r>
              <a:rPr lang="en-US" altLang="ko-KR" sz="2400" dirty="0">
                <a:solidFill>
                  <a:schemeClr val="bg1"/>
                </a:solidFill>
              </a:rPr>
              <a:t>. "</a:t>
            </a:r>
            <a:r>
              <a:rPr lang="ko-KR" altLang="en-US" sz="2400" dirty="0">
                <a:solidFill>
                  <a:schemeClr val="bg1"/>
                </a:solidFill>
              </a:rPr>
              <a:t>하지만 그는 아직도 이렇게든 저렇게든 끈을 가지고 있어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그자들이 자네를 쫓고 있다니까</a:t>
            </a:r>
            <a:r>
              <a:rPr lang="en-US" altLang="ko-KR" sz="2400" dirty="0">
                <a:solidFill>
                  <a:schemeClr val="bg1"/>
                </a:solidFill>
              </a:rPr>
              <a:t>."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3933056"/>
            <a:ext cx="1368152" cy="10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588224" y="1427064"/>
            <a:ext cx="2376264" cy="345752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2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Spur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자취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흔적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궤도</a:t>
            </a:r>
            <a:endParaRPr lang="de-DE" altLang="ko-KR" sz="16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307951916_9e44421881_b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79512" y="188640"/>
            <a:ext cx="8712968" cy="1800200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9512" y="2492896"/>
            <a:ext cx="8712968" cy="1800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79512" y="4869160"/>
            <a:ext cx="8712968" cy="1800200"/>
          </a:xfrm>
          <a:prstGeom prst="rect">
            <a:avLst/>
          </a:prstGeom>
          <a:ln w="28575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60648"/>
            <a:ext cx="871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sz="2400" dirty="0" smtClean="0">
                <a:solidFill>
                  <a:schemeClr val="bg1"/>
                </a:solidFill>
              </a:rPr>
              <a:t>„Das </a:t>
            </a:r>
            <a:r>
              <a:rPr lang="de-DE" altLang="ko-KR" sz="2400" dirty="0">
                <a:solidFill>
                  <a:schemeClr val="bg1"/>
                </a:solidFill>
              </a:rPr>
              <a:t>wäre nicht das erste </a:t>
            </a:r>
            <a:r>
              <a:rPr lang="de-DE" altLang="ko-KR" sz="2400" dirty="0" smtClean="0">
                <a:solidFill>
                  <a:schemeClr val="bg1"/>
                </a:solidFill>
              </a:rPr>
              <a:t>Mal. Bisher </a:t>
            </a:r>
            <a:r>
              <a:rPr lang="de-DE" altLang="ko-KR" sz="2400" dirty="0">
                <a:solidFill>
                  <a:schemeClr val="bg1"/>
                </a:solidFill>
              </a:rPr>
              <a:t>konnte ich sie immer </a:t>
            </a:r>
            <a:r>
              <a:rPr lang="de-DE" altLang="ko-KR" sz="2400" dirty="0" smtClean="0">
                <a:solidFill>
                  <a:schemeClr val="bg1"/>
                </a:solidFill>
              </a:rPr>
              <a:t>abschütteln.“ „Ach ja? Und wie lange, denkst du, geht das noch gut? Und </a:t>
            </a:r>
            <a:r>
              <a:rPr lang="en-US" altLang="ko-KR" sz="2400" dirty="0" smtClean="0">
                <a:solidFill>
                  <a:schemeClr val="bg1"/>
                </a:solidFill>
              </a:rPr>
              <a:t>was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ist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de-DE" altLang="ko-KR" sz="2400" dirty="0" smtClean="0">
                <a:solidFill>
                  <a:schemeClr val="bg1"/>
                </a:solidFill>
              </a:rPr>
              <a:t>mit deiner Tochter?“</a:t>
            </a:r>
            <a:endParaRPr lang="ko-KR" altLang="en-US" sz="2400" dirty="0" smtClean="0"/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4941168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 smtClean="0">
                <a:solidFill>
                  <a:schemeClr val="bg1"/>
                </a:solidFill>
              </a:rPr>
              <a:t>“</a:t>
            </a:r>
            <a:r>
              <a:rPr lang="ko-KR" altLang="en-US" sz="2400" dirty="0" smtClean="0">
                <a:solidFill>
                  <a:schemeClr val="bg1"/>
                </a:solidFill>
              </a:rPr>
              <a:t>처음 있는 일도 아니잖아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</a:rPr>
              <a:t>전에도 나는 늘 그를 따돌릴 수 있었다네”</a:t>
            </a:r>
            <a:r>
              <a:rPr lang="en-US" altLang="ko-KR" sz="2400" dirty="0" smtClean="0">
                <a:solidFill>
                  <a:schemeClr val="bg1"/>
                </a:solidFill>
              </a:rPr>
              <a:t>. "</a:t>
            </a:r>
            <a:r>
              <a:rPr lang="ko-KR" altLang="en-US" sz="2400" dirty="0">
                <a:solidFill>
                  <a:schemeClr val="bg1"/>
                </a:solidFill>
              </a:rPr>
              <a:t>아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그래</a:t>
            </a:r>
            <a:r>
              <a:rPr lang="en-US" altLang="ko-KR" sz="2400" dirty="0">
                <a:solidFill>
                  <a:schemeClr val="bg1"/>
                </a:solidFill>
              </a:rPr>
              <a:t>?“ </a:t>
            </a:r>
            <a:r>
              <a:rPr lang="ko-KR" altLang="en-US" sz="2400" dirty="0">
                <a:solidFill>
                  <a:schemeClr val="bg1"/>
                </a:solidFill>
              </a:rPr>
              <a:t>너는 그게 얼마나 더 먹힐 것 같다고 생각해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r>
              <a:rPr lang="ko-KR" altLang="en-US" sz="2400" dirty="0">
                <a:solidFill>
                  <a:schemeClr val="bg1"/>
                </a:solidFill>
              </a:rPr>
              <a:t>자네 딸은 어찌하고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sz="2400" dirty="0">
              <a:solidFill>
                <a:schemeClr val="bg1"/>
              </a:solidFill>
            </a:endParaRPr>
          </a:p>
          <a:p>
            <a:pPr fontAlgn="base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2564904"/>
            <a:ext cx="8766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"</a:t>
            </a:r>
            <a:r>
              <a:rPr lang="ko-KR" altLang="en-US" sz="2400" dirty="0">
                <a:solidFill>
                  <a:schemeClr val="bg1"/>
                </a:solidFill>
              </a:rPr>
              <a:t>처음도 </a:t>
            </a:r>
            <a:r>
              <a:rPr lang="ko-KR" altLang="en-US" sz="2400" dirty="0" err="1">
                <a:solidFill>
                  <a:schemeClr val="bg1"/>
                </a:solidFill>
              </a:rPr>
              <a:t>아니잖나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전에도 늘 보기 좋게 따돌렸다네</a:t>
            </a:r>
            <a:r>
              <a:rPr lang="en-US" altLang="ko-KR" sz="2400" dirty="0">
                <a:solidFill>
                  <a:schemeClr val="bg1"/>
                </a:solidFill>
              </a:rPr>
              <a:t>." "</a:t>
            </a:r>
            <a:r>
              <a:rPr lang="ko-KR" altLang="en-US" sz="2400" dirty="0">
                <a:solidFill>
                  <a:schemeClr val="bg1"/>
                </a:solidFill>
              </a:rPr>
              <a:t>그래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r>
              <a:rPr lang="ko-KR" altLang="en-US" sz="2400" dirty="0">
                <a:solidFill>
                  <a:schemeClr val="bg1"/>
                </a:solidFill>
              </a:rPr>
              <a:t>앞으로도 계속 그럴 수 </a:t>
            </a:r>
            <a:r>
              <a:rPr lang="ko-KR" altLang="en-US" sz="2400" dirty="0" err="1">
                <a:solidFill>
                  <a:schemeClr val="bg1"/>
                </a:solidFill>
              </a:rPr>
              <a:t>있을거라고</a:t>
            </a:r>
            <a:r>
              <a:rPr lang="ko-KR" altLang="en-US" sz="2400" dirty="0">
                <a:solidFill>
                  <a:schemeClr val="bg1"/>
                </a:solidFill>
              </a:rPr>
              <a:t> 생각하나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r>
              <a:rPr lang="ko-KR" altLang="en-US" sz="2400" dirty="0">
                <a:solidFill>
                  <a:schemeClr val="bg1"/>
                </a:solidFill>
              </a:rPr>
              <a:t>자네 딸은 어떻게 하고</a:t>
            </a:r>
            <a:r>
              <a:rPr lang="en-US" altLang="ko-KR" sz="2400" dirty="0" smtClean="0">
                <a:solidFill>
                  <a:schemeClr val="bg1"/>
                </a:solidFill>
              </a:rPr>
              <a:t>?”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3933056"/>
            <a:ext cx="1368152" cy="10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716016" y="1427064"/>
            <a:ext cx="4248472" cy="338554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2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abschütteln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뿌리치다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흔들어 털어 버리다</a:t>
            </a:r>
            <a:endParaRPr lang="de-DE" altLang="ko-KR" sz="16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307951916_9e44421881_b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79512" y="188640"/>
            <a:ext cx="8712968" cy="1800200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9512" y="2492896"/>
            <a:ext cx="8712968" cy="1800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79512" y="4869160"/>
            <a:ext cx="8712968" cy="1800200"/>
          </a:xfrm>
          <a:prstGeom prst="rect">
            <a:avLst/>
          </a:prstGeom>
          <a:ln w="28575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60648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sz="2400" dirty="0">
                <a:solidFill>
                  <a:schemeClr val="bg1"/>
                </a:solidFill>
              </a:rPr>
              <a:t>Willst du mir etwa erzählen, dass es ihr gefällt, ständig von Ort zu Ort zu ziehen? Glaub mir, ich </a:t>
            </a:r>
            <a:r>
              <a:rPr lang="de-DE" altLang="ko-KR" sz="2400" dirty="0" smtClean="0">
                <a:solidFill>
                  <a:schemeClr val="bg1"/>
                </a:solidFill>
              </a:rPr>
              <a:t>weiß, wovon </a:t>
            </a:r>
            <a:r>
              <a:rPr lang="de-DE" altLang="ko-KR" sz="2400" dirty="0">
                <a:solidFill>
                  <a:schemeClr val="bg1"/>
                </a:solidFill>
              </a:rPr>
              <a:t>ich rede.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4941168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설마 그 아이가 시도 때도 없이 이 장소 저 장소를 </a:t>
            </a:r>
            <a:r>
              <a:rPr lang="ko-KR" altLang="en-US" sz="2400" dirty="0" err="1">
                <a:solidFill>
                  <a:schemeClr val="bg1"/>
                </a:solidFill>
              </a:rPr>
              <a:t>옮겨다니는</a:t>
            </a:r>
            <a:r>
              <a:rPr lang="ko-KR" altLang="en-US" sz="2400" dirty="0">
                <a:solidFill>
                  <a:schemeClr val="bg1"/>
                </a:solidFill>
              </a:rPr>
              <a:t> 것을 좋아한다고 말하려는 거야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r>
              <a:rPr lang="ko-KR" altLang="en-US" sz="2400" dirty="0" smtClean="0">
                <a:solidFill>
                  <a:schemeClr val="bg1"/>
                </a:solidFill>
              </a:rPr>
              <a:t>내 말 </a:t>
            </a:r>
            <a:r>
              <a:rPr lang="ko-KR" altLang="en-US" sz="2400" dirty="0">
                <a:solidFill>
                  <a:schemeClr val="bg1"/>
                </a:solidFill>
              </a:rPr>
              <a:t>믿게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나는 확신하네</a:t>
            </a:r>
            <a:r>
              <a:rPr lang="en-US" altLang="ko-KR" dirty="0"/>
              <a:t>.”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1520" y="2636912"/>
            <a:ext cx="8622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설마 그 아이가 시도 때도 없이 옮겨 다니는 걸 좋아한다고 말하려는 건 아니겠지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r>
              <a:rPr lang="ko-KR" altLang="en-US" sz="2400" dirty="0">
                <a:solidFill>
                  <a:schemeClr val="bg1"/>
                </a:solidFill>
              </a:rPr>
              <a:t>나를 믿어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난 내가 무슨 소리를 하는지 잘 알고 있으니</a:t>
            </a:r>
            <a:r>
              <a:rPr lang="en-US" altLang="ko-KR" sz="2400" dirty="0">
                <a:solidFill>
                  <a:schemeClr val="bg1"/>
                </a:solidFill>
              </a:rPr>
              <a:t>??"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3933056"/>
            <a:ext cx="1368152" cy="10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156176" y="1427064"/>
            <a:ext cx="2808312" cy="345752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2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de-DE" altLang="ko-KR" sz="1600" b="1" dirty="0" smtClean="0"/>
              <a:t>Ort zu Ort : </a:t>
            </a:r>
            <a:r>
              <a:rPr lang="ko-KR" altLang="en-US" sz="1600" dirty="0" smtClean="0"/>
              <a:t>이곳 저곳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각지</a:t>
            </a:r>
            <a:endParaRPr lang="de-DE" altLang="ko-KR" sz="16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307951916_9e44421881_b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79512" y="188640"/>
            <a:ext cx="8712968" cy="1800200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9512" y="2492896"/>
            <a:ext cx="8712968" cy="1800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79512" y="4869160"/>
            <a:ext cx="8712968" cy="1800200"/>
          </a:xfrm>
          <a:prstGeom prst="rect">
            <a:avLst/>
          </a:prstGeom>
          <a:ln w="28575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251520" y="4941168"/>
            <a:ext cx="8496944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0" algn="l"/>
              </a:tabLst>
            </a:pPr>
            <a:r>
              <a:rPr lang="ko-KR" altLang="en-US" sz="2400" dirty="0">
                <a:solidFill>
                  <a:schemeClr val="bg1"/>
                </a:solidFill>
              </a:rPr>
              <a:t>문 뒤편에서 정적이 흐르자 메기는 두 사람이 자신을 들을지도 모른다는 불안감에 숨조차 제대로 쉬지 못했다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0" algn="l"/>
              </a:tabLs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60648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sz="2400" dirty="0">
                <a:solidFill>
                  <a:schemeClr val="bg1"/>
                </a:solidFill>
              </a:rPr>
              <a:t>Hinter der Tür wurde es so still, dass Meggie kaum zu atmen wagte, aus Angst, die beiden Männer könnten es hören.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5272" y="2564904"/>
            <a:ext cx="85872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사방이 너무나 조용한 탓에 메기는 두 사람이 자신의 숨소리를 들을지도 모른다고 생각하고 숨조차 제대로 쉬지 못했다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3933056"/>
            <a:ext cx="1368152" cy="10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72000" y="1427064"/>
            <a:ext cx="4392488" cy="584775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2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de-DE" altLang="ko-KR" sz="1600" b="1" dirty="0" smtClean="0"/>
              <a:t>atmen : </a:t>
            </a:r>
            <a:r>
              <a:rPr lang="ko-KR" altLang="en-US" sz="1600" dirty="0" smtClean="0"/>
              <a:t>숨 쉬다</a:t>
            </a:r>
            <a:endParaRPr lang="de-DE" altLang="ko-KR" sz="1600" dirty="0" smtClean="0"/>
          </a:p>
          <a:p>
            <a:r>
              <a:rPr lang="de-DE" altLang="ko-KR" sz="1600" b="1" dirty="0" smtClean="0"/>
              <a:t>wagen : </a:t>
            </a:r>
            <a:r>
              <a:rPr lang="ko-KR" altLang="en-US" sz="1600" dirty="0" smtClean="0"/>
              <a:t>감히 </a:t>
            </a:r>
            <a:r>
              <a:rPr lang="en-US" altLang="ko-KR" sz="1600" dirty="0" smtClean="0"/>
              <a:t>…</a:t>
            </a:r>
            <a:r>
              <a:rPr lang="ko-KR" altLang="en-US" sz="1600" dirty="0" smtClean="0"/>
              <a:t>하다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감행하다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과감히 행하다</a:t>
            </a:r>
            <a:endParaRPr lang="de-DE" altLang="ko-KR" sz="16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307951916_9e44421881_b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79512" y="188640"/>
            <a:ext cx="8712968" cy="1800200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9512" y="2492896"/>
            <a:ext cx="8712968" cy="1800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79512" y="4869160"/>
            <a:ext cx="8712968" cy="1800200"/>
          </a:xfrm>
          <a:prstGeom prst="rect">
            <a:avLst/>
          </a:prstGeom>
          <a:ln w="28575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60648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sz="2400" dirty="0">
                <a:solidFill>
                  <a:schemeClr val="bg1"/>
                </a:solidFill>
              </a:rPr>
              <a:t>Dann sprach ihr Vater wieder, zögernd, als fiele es seiner </a:t>
            </a:r>
            <a:r>
              <a:rPr lang="de-DE" altLang="ko-KR" sz="2400" dirty="0" smtClean="0">
                <a:solidFill>
                  <a:schemeClr val="bg1"/>
                </a:solidFill>
              </a:rPr>
              <a:t>Zunge schwer</a:t>
            </a:r>
            <a:r>
              <a:rPr lang="de-DE" altLang="ko-KR" sz="2400" dirty="0">
                <a:solidFill>
                  <a:schemeClr val="bg1"/>
                </a:solidFill>
              </a:rPr>
              <a:t>, die Wörter zu formen. "Und was soll ich deiner </a:t>
            </a:r>
            <a:r>
              <a:rPr lang="de-DE" altLang="ko-KR" sz="2400" dirty="0" smtClean="0">
                <a:solidFill>
                  <a:schemeClr val="bg1"/>
                </a:solidFill>
              </a:rPr>
              <a:t>Meinung </a:t>
            </a:r>
            <a:r>
              <a:rPr lang="de-DE" altLang="ko-KR" sz="2400" dirty="0">
                <a:solidFill>
                  <a:schemeClr val="bg1"/>
                </a:solidFill>
              </a:rPr>
              <a:t>nach tun?"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1520" y="4919008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이윽고 메기의 아버지가 망설이며 다시 입을 열었다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좀처럼 입이 떨어지지 않아 말을 잘 잊지 못하는 듯 했다</a:t>
            </a:r>
            <a:r>
              <a:rPr lang="en-US" altLang="ko-KR" sz="2400" dirty="0">
                <a:solidFill>
                  <a:schemeClr val="bg1"/>
                </a:solidFill>
              </a:rPr>
              <a:t>. “</a:t>
            </a:r>
            <a:r>
              <a:rPr lang="ko-KR" altLang="en-US" sz="2400" dirty="0">
                <a:solidFill>
                  <a:schemeClr val="bg1"/>
                </a:solidFill>
              </a:rPr>
              <a:t>그럼</a:t>
            </a:r>
            <a:r>
              <a:rPr lang="en-US" altLang="ko-KR" sz="2400" dirty="0">
                <a:solidFill>
                  <a:schemeClr val="bg1"/>
                </a:solidFill>
              </a:rPr>
              <a:t>...</a:t>
            </a:r>
            <a:r>
              <a:rPr lang="ko-KR" altLang="en-US" sz="2400" dirty="0">
                <a:solidFill>
                  <a:schemeClr val="bg1"/>
                </a:solidFill>
              </a:rPr>
              <a:t>자네 생각에는 내가 어떻게 해야 하나</a:t>
            </a:r>
            <a:r>
              <a:rPr lang="en-US" altLang="ko-KR" sz="2400" dirty="0">
                <a:solidFill>
                  <a:schemeClr val="bg1"/>
                </a:solidFill>
              </a:rPr>
              <a:t>?”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2564904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이윽고 메기의 아빠가 다시 입을 열었다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좀처럼 입이 떨어지지 않는 듯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많이 망설이는 목소리였다</a:t>
            </a:r>
            <a:r>
              <a:rPr lang="en-US" altLang="ko-KR" sz="2400" dirty="0" smtClean="0">
                <a:solidFill>
                  <a:schemeClr val="bg1"/>
                </a:solidFill>
              </a:rPr>
              <a:t>. “</a:t>
            </a:r>
            <a:r>
              <a:rPr lang="ko-KR" altLang="en-US" sz="2400" dirty="0" smtClean="0">
                <a:solidFill>
                  <a:schemeClr val="bg1"/>
                </a:solidFill>
              </a:rPr>
              <a:t>그럼 나더러 어떻게 하라는 건가</a:t>
            </a:r>
            <a:r>
              <a:rPr lang="en-US" altLang="ko-KR" sz="2400" dirty="0" smtClean="0">
                <a:solidFill>
                  <a:schemeClr val="bg1"/>
                </a:solidFill>
              </a:rPr>
              <a:t>?”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3933056"/>
            <a:ext cx="1368152" cy="10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499992" y="1427064"/>
            <a:ext cx="4464496" cy="338554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2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de-DE" altLang="ko-KR" sz="1600" b="1" dirty="0" smtClean="0"/>
              <a:t>zögernd : </a:t>
            </a:r>
            <a:r>
              <a:rPr lang="ko-KR" altLang="en-US" sz="1600" dirty="0" smtClean="0"/>
              <a:t>주저하다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우물쭈물하다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머뭇거리다</a:t>
            </a:r>
            <a:endParaRPr lang="de-DE" altLang="ko-KR" sz="16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307951916_9e44421881_b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79512" y="188640"/>
            <a:ext cx="8712968" cy="1800200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9512" y="2492896"/>
            <a:ext cx="8712968" cy="1800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79512" y="4869160"/>
            <a:ext cx="8712968" cy="1800200"/>
          </a:xfrm>
          <a:prstGeom prst="rect">
            <a:avLst/>
          </a:prstGeom>
          <a:ln w="28575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60648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sz="2400" dirty="0">
                <a:solidFill>
                  <a:schemeClr val="bg1"/>
                </a:solidFill>
              </a:rPr>
              <a:t>"Komm mit mir. Ich bring dich zu </a:t>
            </a:r>
            <a:r>
              <a:rPr lang="de-DE" altLang="ko-KR" sz="2400" dirty="0" smtClean="0">
                <a:solidFill>
                  <a:schemeClr val="bg1"/>
                </a:solidFill>
              </a:rPr>
              <a:t>ihnen" </a:t>
            </a:r>
            <a:r>
              <a:rPr lang="de-DE" altLang="ko-KR" sz="2400" dirty="0">
                <a:solidFill>
                  <a:schemeClr val="bg1"/>
                </a:solidFill>
              </a:rPr>
              <a:t>Eine Tasse klirrte.</a:t>
            </a:r>
          </a:p>
          <a:p>
            <a:r>
              <a:rPr lang="de-DE" altLang="ko-KR" sz="2400" dirty="0">
                <a:solidFill>
                  <a:schemeClr val="bg1"/>
                </a:solidFill>
              </a:rPr>
              <a:t>Ein Löffel schlug gegen Porzellan. Wie groß kleine Geräusche </a:t>
            </a:r>
            <a:r>
              <a:rPr lang="de-DE" altLang="ko-KR" sz="2400" dirty="0" smtClean="0">
                <a:solidFill>
                  <a:schemeClr val="bg1"/>
                </a:solidFill>
              </a:rPr>
              <a:t>in der Stille werden.</a:t>
            </a:r>
            <a:endParaRPr lang="de-DE" altLang="ko-KR" sz="24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2376" y="4941168"/>
            <a:ext cx="8454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“나랑 같이 가세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내가 그들에게 데려다 </a:t>
            </a:r>
            <a:r>
              <a:rPr lang="ko-KR" altLang="en-US" sz="2400" dirty="0" err="1">
                <a:solidFill>
                  <a:schemeClr val="bg1"/>
                </a:solidFill>
              </a:rPr>
              <a:t>줄테니까</a:t>
            </a:r>
            <a:r>
              <a:rPr lang="ko-KR" altLang="en-US" sz="2400" dirty="0">
                <a:solidFill>
                  <a:schemeClr val="bg1"/>
                </a:solidFill>
              </a:rPr>
              <a:t>” 찻잔이 달그락거렸다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숟가락이 찻잔에 부딪쳤다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아무리 작은 소리도 적막 속에서 얼마나 크게 들리는가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2564904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"</a:t>
            </a:r>
            <a:r>
              <a:rPr lang="ko-KR" altLang="en-US" sz="2400" dirty="0">
                <a:solidFill>
                  <a:schemeClr val="bg1"/>
                </a:solidFill>
              </a:rPr>
              <a:t>나랑 같이 가세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내가 그들에게 데려다 줄 테니까</a:t>
            </a:r>
            <a:r>
              <a:rPr lang="en-US" altLang="ko-KR" sz="2400" dirty="0">
                <a:solidFill>
                  <a:schemeClr val="bg1"/>
                </a:solidFill>
              </a:rPr>
              <a:t>." </a:t>
            </a:r>
            <a:r>
              <a:rPr lang="ko-KR" altLang="en-US" sz="2400" dirty="0">
                <a:solidFill>
                  <a:schemeClr val="bg1"/>
                </a:solidFill>
              </a:rPr>
              <a:t>찻잔 달그락거리는 소리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찻잔에 숟가락이 부딪히는 소리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적막 속에서는 아무리 조그만 소리도 크게 들리기 마련이다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3933056"/>
            <a:ext cx="1368152" cy="10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499992" y="1427064"/>
            <a:ext cx="4464496" cy="584775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2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de-DE" altLang="ko-KR" sz="1600" b="1" dirty="0" smtClean="0"/>
              <a:t>schlagen : </a:t>
            </a:r>
            <a:r>
              <a:rPr lang="ko-KR" altLang="en-US" sz="1600" dirty="0" smtClean="0"/>
              <a:t> 쳐서 소리를 내다</a:t>
            </a:r>
            <a:r>
              <a:rPr lang="en-US" altLang="ko-KR" sz="1600" dirty="0" smtClean="0"/>
              <a:t>;</a:t>
            </a:r>
            <a:r>
              <a:rPr lang="ko-KR" altLang="en-US" sz="1600" dirty="0" smtClean="0"/>
              <a:t>울리다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때리다</a:t>
            </a:r>
            <a:endParaRPr lang="en-US" altLang="ko-KR" sz="1600" dirty="0" smtClean="0"/>
          </a:p>
          <a:p>
            <a:r>
              <a:rPr lang="de-DE" altLang="ko-KR" sz="1600" b="1" dirty="0" smtClean="0"/>
              <a:t>Porzellan : </a:t>
            </a:r>
            <a:r>
              <a:rPr lang="ko-KR" altLang="en-US" sz="1600" b="1" dirty="0" smtClean="0"/>
              <a:t>사기 그릇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도자기제 식기</a:t>
            </a:r>
            <a:endParaRPr lang="de-DE" altLang="ko-KR" sz="1600" b="1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307951916_9e44421881_b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79512" y="188640"/>
            <a:ext cx="8712968" cy="1800200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9512" y="2492896"/>
            <a:ext cx="8712968" cy="1800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79512" y="4869160"/>
            <a:ext cx="8712968" cy="1800200"/>
          </a:xfrm>
          <a:prstGeom prst="rect">
            <a:avLst/>
          </a:prstGeom>
          <a:ln w="28575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4941168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</a:pPr>
            <a:r>
              <a:rPr lang="en-US" altLang="ko-KR" sz="2400" dirty="0">
                <a:solidFill>
                  <a:schemeClr val="bg1"/>
                </a:solidFill>
              </a:rPr>
              <a:t>“</a:t>
            </a:r>
            <a:r>
              <a:rPr lang="ko-KR" altLang="en-US" sz="2400" dirty="0">
                <a:solidFill>
                  <a:schemeClr val="bg1"/>
                </a:solidFill>
              </a:rPr>
              <a:t>자네도 알다시피 </a:t>
            </a:r>
            <a:r>
              <a:rPr lang="ko-KR" altLang="en-US" sz="2400" dirty="0" err="1">
                <a:solidFill>
                  <a:schemeClr val="bg1"/>
                </a:solidFill>
              </a:rPr>
              <a:t>카프리콘은</a:t>
            </a:r>
            <a:r>
              <a:rPr lang="ko-KR" altLang="en-US" sz="2400" dirty="0">
                <a:solidFill>
                  <a:schemeClr val="bg1"/>
                </a:solidFill>
              </a:rPr>
              <a:t> 자네의 재능을 높이 사지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자네가 그에게 직접 그것을 가져 다 준다면 그는 분명히 기뻐할 걸세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자네 대신 데려온 신참이 아주 형편없더군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</a:pPr>
            <a:r>
              <a:rPr lang="en-US" altLang="ko-KR" sz="2400" dirty="0">
                <a:solidFill>
                  <a:schemeClr val="bg1"/>
                </a:solidFill>
              </a:rPr>
              <a:t> 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1520" y="260648"/>
            <a:ext cx="84786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sz="2400" dirty="0" smtClean="0">
                <a:solidFill>
                  <a:schemeClr val="bg1"/>
                </a:solidFill>
              </a:rPr>
              <a:t>"</a:t>
            </a:r>
            <a:r>
              <a:rPr lang="de-DE" altLang="ko-KR" sz="2400" dirty="0">
                <a:solidFill>
                  <a:schemeClr val="bg1"/>
                </a:solidFill>
              </a:rPr>
              <a:t>Du weißt, Capricorn hält sehr viel von </a:t>
            </a:r>
            <a:r>
              <a:rPr lang="de-DE" altLang="ko-KR" sz="2400" dirty="0" smtClean="0">
                <a:solidFill>
                  <a:schemeClr val="bg1"/>
                </a:solidFill>
              </a:rPr>
              <a:t>deinen Talenten</a:t>
            </a:r>
            <a:r>
              <a:rPr lang="de-DE" altLang="ko-KR" sz="2400" dirty="0">
                <a:solidFill>
                  <a:schemeClr val="bg1"/>
                </a:solidFill>
              </a:rPr>
              <a:t>, er würde sich sicherlich freuen, wenn du es ihm </a:t>
            </a:r>
            <a:r>
              <a:rPr lang="de-DE" altLang="ko-KR" sz="2400" dirty="0" smtClean="0">
                <a:solidFill>
                  <a:schemeClr val="bg1"/>
                </a:solidFill>
              </a:rPr>
              <a:t>selber bringst</a:t>
            </a:r>
            <a:r>
              <a:rPr lang="de-DE" altLang="ko-KR" sz="2400" dirty="0">
                <a:solidFill>
                  <a:schemeClr val="bg1"/>
                </a:solidFill>
              </a:rPr>
              <a:t>! Der Neue, den er als Ersatz für dich </a:t>
            </a:r>
            <a:r>
              <a:rPr lang="de-DE" altLang="ko-KR" sz="2400" dirty="0" smtClean="0">
                <a:solidFill>
                  <a:schemeClr val="bg1"/>
                </a:solidFill>
              </a:rPr>
              <a:t>aufgetrieben hat</a:t>
            </a:r>
            <a:r>
              <a:rPr lang="de-DE" altLang="ko-KR" sz="2400" dirty="0">
                <a:solidFill>
                  <a:schemeClr val="bg1"/>
                </a:solidFill>
              </a:rPr>
              <a:t>, ist</a:t>
            </a:r>
          </a:p>
          <a:p>
            <a:r>
              <a:rPr lang="de-DE" altLang="ko-KR" sz="2400" dirty="0">
                <a:solidFill>
                  <a:schemeClr val="bg1"/>
                </a:solidFill>
              </a:rPr>
              <a:t>ein furchtbarer Stümper."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2564904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"</a:t>
            </a:r>
            <a:r>
              <a:rPr lang="ko-KR" altLang="en-US" sz="2400" dirty="0" err="1">
                <a:solidFill>
                  <a:schemeClr val="bg1"/>
                </a:solidFill>
              </a:rPr>
              <a:t>카프리콘이</a:t>
            </a:r>
            <a:r>
              <a:rPr lang="ko-KR" altLang="en-US" sz="2400" dirty="0">
                <a:solidFill>
                  <a:schemeClr val="bg1"/>
                </a:solidFill>
              </a:rPr>
              <a:t> 자네의 재능을 얼마나 높이 평가하는지 </a:t>
            </a:r>
            <a:r>
              <a:rPr lang="ko-KR" altLang="en-US" sz="2400" dirty="0" err="1">
                <a:solidFill>
                  <a:schemeClr val="bg1"/>
                </a:solidFill>
              </a:rPr>
              <a:t>알잖나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자네가 </a:t>
            </a:r>
            <a:r>
              <a:rPr lang="ko-KR" altLang="en-US" sz="2400" dirty="0" smtClean="0">
                <a:solidFill>
                  <a:schemeClr val="bg1"/>
                </a:solidFill>
              </a:rPr>
              <a:t>제 발로 </a:t>
            </a:r>
            <a:r>
              <a:rPr lang="ko-KR" altLang="en-US" sz="2400" dirty="0">
                <a:solidFill>
                  <a:schemeClr val="bg1"/>
                </a:solidFill>
              </a:rPr>
              <a:t>그를 찾아간다면 그도 크게 기뻐할 거야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틀림없다니까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자네 대신 데려온 양반이 아주 형편없거든</a:t>
            </a:r>
            <a:r>
              <a:rPr lang="en-US" altLang="ko-KR" sz="2400" dirty="0">
                <a:solidFill>
                  <a:schemeClr val="bg1"/>
                </a:solidFill>
              </a:rPr>
              <a:t>."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3933056"/>
            <a:ext cx="1368152" cy="10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499992" y="1427064"/>
            <a:ext cx="4464496" cy="83099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2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de-DE" altLang="ko-KR" sz="1600" b="1" dirty="0" smtClean="0"/>
              <a:t>Ersatz : </a:t>
            </a:r>
            <a:r>
              <a:rPr lang="ko-KR" altLang="en-US" sz="1600" dirty="0" smtClean="0"/>
              <a:t>대체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물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대용품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교체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선수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보충병</a:t>
            </a:r>
            <a:endParaRPr lang="en-US" altLang="ko-KR" sz="1600" dirty="0" smtClean="0"/>
          </a:p>
          <a:p>
            <a:r>
              <a:rPr lang="de-DE" altLang="ko-KR" sz="1600" b="1" dirty="0" smtClean="0"/>
              <a:t>auftreiben : </a:t>
            </a:r>
            <a:r>
              <a:rPr lang="ko-KR" altLang="en-US" sz="1600" dirty="0" smtClean="0"/>
              <a:t>조달하다</a:t>
            </a:r>
            <a:endParaRPr lang="en-US" altLang="ko-KR" sz="1600" dirty="0" smtClean="0"/>
          </a:p>
          <a:p>
            <a:r>
              <a:rPr lang="de-DE" altLang="ko-KR" sz="1600" b="1" dirty="0" smtClean="0"/>
              <a:t>Stümper </a:t>
            </a:r>
            <a:r>
              <a:rPr lang="de-DE" altLang="ko-KR" sz="1600" dirty="0" smtClean="0"/>
              <a:t>: </a:t>
            </a:r>
            <a:r>
              <a:rPr lang="ko-KR" altLang="en-US" sz="1600" dirty="0" smtClean="0"/>
              <a:t>무능한 사람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서투른 사람</a:t>
            </a:r>
            <a:endParaRPr lang="de-DE" altLang="ko-KR" sz="16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3" descr="307951916_9e44421881_b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20000" contrast="-40000"/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10" name="직사각형 9"/>
          <p:cNvSpPr/>
          <p:nvPr/>
        </p:nvSpPr>
        <p:spPr>
          <a:xfrm>
            <a:off x="179512" y="332656"/>
            <a:ext cx="1728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</a:rPr>
              <a:t>총평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196752"/>
            <a:ext cx="835292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가독성</a:t>
            </a:r>
            <a:r>
              <a:rPr lang="ko-KR" altLang="en-US" sz="2800" dirty="0" smtClean="0">
                <a:solidFill>
                  <a:schemeClr val="bg1"/>
                </a:solidFill>
              </a:rPr>
              <a:t>                       ★ ★ ★ ★ ☆ </a:t>
            </a:r>
            <a:r>
              <a:rPr lang="en-US" altLang="ko-KR" sz="2800" dirty="0" smtClean="0">
                <a:solidFill>
                  <a:schemeClr val="bg1"/>
                </a:solidFill>
              </a:rPr>
              <a:t>4.0 / 5.0</a:t>
            </a:r>
          </a:p>
          <a:p>
            <a:endParaRPr lang="en-US" altLang="ko-KR" sz="28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</a:rPr>
              <a:t>시를 번역할 때 너무 정확한 의미를 전달하기 보다는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</a:rPr>
              <a:t>   </a:t>
            </a:r>
            <a:r>
              <a:rPr lang="ko-KR" altLang="en-US" sz="2000" dirty="0" smtClean="0">
                <a:solidFill>
                  <a:schemeClr val="bg1"/>
                </a:solidFill>
              </a:rPr>
              <a:t>조금만 더 </a:t>
            </a:r>
            <a:r>
              <a:rPr lang="ko-KR" altLang="en-US" sz="2400" b="1" dirty="0" smtClean="0"/>
              <a:t>운율</a:t>
            </a:r>
            <a:r>
              <a:rPr lang="ko-KR" altLang="en-US" sz="2000" dirty="0" smtClean="0">
                <a:solidFill>
                  <a:schemeClr val="bg1"/>
                </a:solidFill>
              </a:rPr>
              <a:t>을 고려해서 매끄럽게 번역했다면 좋았을 것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/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</a:rPr>
              <a:t>2. </a:t>
            </a:r>
            <a:r>
              <a:rPr lang="ko-KR" altLang="en-US" sz="2400" b="1" dirty="0" smtClean="0"/>
              <a:t>접속사</a:t>
            </a:r>
            <a:r>
              <a:rPr lang="ko-KR" altLang="en-US" sz="2000" dirty="0" smtClean="0">
                <a:solidFill>
                  <a:schemeClr val="bg1"/>
                </a:solidFill>
              </a:rPr>
              <a:t>를 있는 그대로 모두 번역해주려다 보니 문장이 길어져서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</a:rPr>
              <a:t>  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가독성이</a:t>
            </a:r>
            <a:r>
              <a:rPr lang="ko-KR" altLang="en-US" sz="2000" dirty="0" smtClean="0">
                <a:solidFill>
                  <a:schemeClr val="bg1"/>
                </a:solidFill>
              </a:rPr>
              <a:t> 떨어질 때가 있었음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/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원문충실성</a:t>
            </a:r>
            <a:r>
              <a:rPr lang="ko-KR" altLang="en-US" sz="2800" dirty="0" smtClean="0">
                <a:solidFill>
                  <a:schemeClr val="bg1"/>
                </a:solidFill>
              </a:rPr>
              <a:t>                 ★ ★ ★ ★ ☆ </a:t>
            </a:r>
            <a:r>
              <a:rPr lang="en-US" altLang="ko-KR" sz="2800" dirty="0" smtClean="0">
                <a:solidFill>
                  <a:schemeClr val="bg1"/>
                </a:solidFill>
              </a:rPr>
              <a:t>4.0 / 5.0</a:t>
            </a:r>
          </a:p>
          <a:p>
            <a:pPr marL="457200" indent="-457200"/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55576" y="1772816"/>
            <a:ext cx="770485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55576" y="4581128"/>
            <a:ext cx="770485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83568" y="4869160"/>
            <a:ext cx="79208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</a:rPr>
              <a:t>원문의 단어를 그대로 살려서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</a:rPr>
              <a:t>번역을 하려다 보니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</a:rPr>
              <a:t>   </a:t>
            </a:r>
            <a:r>
              <a:rPr lang="ko-KR" altLang="en-US" sz="2000" dirty="0" smtClean="0">
                <a:solidFill>
                  <a:schemeClr val="bg1"/>
                </a:solidFill>
              </a:rPr>
              <a:t>중간중간 </a:t>
            </a:r>
            <a:r>
              <a:rPr lang="ko-KR" altLang="en-US" sz="2400" b="1" dirty="0" smtClean="0"/>
              <a:t>문어체</a:t>
            </a:r>
            <a:r>
              <a:rPr lang="ko-KR" altLang="en-US" sz="2000" dirty="0" smtClean="0">
                <a:solidFill>
                  <a:schemeClr val="bg1"/>
                </a:solidFill>
              </a:rPr>
              <a:t>가 등장함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/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</a:rPr>
              <a:t>2. </a:t>
            </a:r>
            <a:r>
              <a:rPr lang="ko-KR" altLang="en-US" sz="2400" b="1" dirty="0" smtClean="0"/>
              <a:t>주어가 생략</a:t>
            </a:r>
            <a:r>
              <a:rPr lang="ko-KR" altLang="en-US" sz="2000" dirty="0" smtClean="0">
                <a:solidFill>
                  <a:schemeClr val="bg1"/>
                </a:solidFill>
              </a:rPr>
              <a:t>된 문장이 종종 보임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9435505902_1d32bddd58_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51520" y="2564904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</a:rPr>
              <a:t>ENDE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307951916_9e44421881_b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79512" y="188640"/>
            <a:ext cx="8712968" cy="1800200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9512" y="2492896"/>
            <a:ext cx="8712968" cy="1800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79512" y="4869160"/>
            <a:ext cx="8712968" cy="1800200"/>
          </a:xfrm>
          <a:prstGeom prst="rect">
            <a:avLst/>
          </a:prstGeom>
          <a:ln w="28575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60648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sz="2400" dirty="0" smtClean="0">
                <a:solidFill>
                  <a:schemeClr val="bg1"/>
                </a:solidFill>
              </a:rPr>
              <a:t>Manche Bücher müssen gekostet werden, </a:t>
            </a:r>
          </a:p>
          <a:p>
            <a:r>
              <a:rPr lang="de-DE" altLang="ko-KR" sz="2400" dirty="0" smtClean="0">
                <a:solidFill>
                  <a:schemeClr val="bg1"/>
                </a:solidFill>
              </a:rPr>
              <a:t>manche verschlingt man, </a:t>
            </a:r>
          </a:p>
          <a:p>
            <a:r>
              <a:rPr lang="de-DE" altLang="ko-KR" sz="2400" dirty="0" smtClean="0">
                <a:solidFill>
                  <a:schemeClr val="bg1"/>
                </a:solidFill>
              </a:rPr>
              <a:t>und nur einige wenige kaut man</a:t>
            </a:r>
          </a:p>
          <a:p>
            <a:r>
              <a:rPr lang="de-DE" altLang="ko-KR" sz="2400" dirty="0" smtClean="0">
                <a:solidFill>
                  <a:schemeClr val="bg1"/>
                </a:solidFill>
              </a:rPr>
              <a:t>und verdaut sie ganz.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5013176"/>
            <a:ext cx="50223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어떤 책들은 맛을 </a:t>
            </a:r>
            <a:r>
              <a:rPr lang="ko-KR" altLang="en-US" sz="2400" dirty="0" err="1">
                <a:solidFill>
                  <a:schemeClr val="bg1"/>
                </a:solidFill>
              </a:rPr>
              <a:t>봐야하고</a:t>
            </a:r>
            <a:endParaRPr lang="ko-KR" altLang="en-US" sz="2400" dirty="0">
              <a:solidFill>
                <a:schemeClr val="bg1"/>
              </a:solidFill>
            </a:endParaRP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어떤 책들은 꿀꺽 삼켜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봐야하고</a:t>
            </a:r>
            <a:endParaRPr lang="ko-KR" altLang="en-US" sz="2400" dirty="0">
              <a:solidFill>
                <a:schemeClr val="bg1"/>
              </a:solidFill>
            </a:endParaRP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극히 소수의 책들은 꼭꼭 씹어 </a:t>
            </a: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완전히 소화시켜야 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2564904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맛만 봐도 되는 책이 있고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맛있게 먹어 치워야 하는 책도 있지만</a:t>
            </a: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더러는 잘근잘근 </a:t>
            </a:r>
            <a:r>
              <a:rPr lang="ko-KR" altLang="en-US" sz="2400" dirty="0">
                <a:solidFill>
                  <a:schemeClr val="bg1"/>
                </a:solidFill>
              </a:rPr>
              <a:t>씹어서 완벽하게 소화해야 </a:t>
            </a:r>
            <a:r>
              <a:rPr lang="ko-KR" altLang="en-US" sz="2400" dirty="0" smtClean="0">
                <a:solidFill>
                  <a:schemeClr val="bg1"/>
                </a:solidFill>
              </a:rPr>
              <a:t>할 책들도 </a:t>
            </a:r>
            <a:r>
              <a:rPr lang="ko-KR" altLang="en-US" sz="2400" dirty="0">
                <a:solidFill>
                  <a:schemeClr val="bg1"/>
                </a:solidFill>
              </a:rPr>
              <a:t>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3933056"/>
            <a:ext cx="1368152" cy="10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076056" y="1412776"/>
            <a:ext cx="3888432" cy="83099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2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de-DE" altLang="ko-KR" sz="1600" b="1" dirty="0" smtClean="0"/>
              <a:t>verschlingen</a:t>
            </a:r>
            <a:r>
              <a:rPr lang="de-DE" altLang="ko-KR" sz="1600" dirty="0" smtClean="0"/>
              <a:t> : </a:t>
            </a:r>
            <a:r>
              <a:rPr lang="ko-KR" altLang="en-US" sz="1600" dirty="0" smtClean="0"/>
              <a:t>삼키다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꿀꺽 삼켜 넘기다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게걸스레 먹다</a:t>
            </a:r>
            <a:r>
              <a:rPr lang="en-US" altLang="ko-KR" sz="1600" dirty="0" smtClean="0"/>
              <a:t>, [</a:t>
            </a:r>
            <a:r>
              <a:rPr lang="ko-KR" altLang="en-US" sz="1600" dirty="0" smtClean="0"/>
              <a:t>구어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탐독하다</a:t>
            </a:r>
            <a:endParaRPr lang="en-US" altLang="ko-KR" sz="1600" dirty="0" smtClean="0"/>
          </a:p>
          <a:p>
            <a:r>
              <a:rPr lang="en-US" altLang="ko-KR" sz="1600" b="1" dirty="0" err="1" smtClean="0"/>
              <a:t>verdauen</a:t>
            </a:r>
            <a:r>
              <a:rPr lang="en-US" altLang="ko-KR" sz="1600" b="1" dirty="0" smtClean="0"/>
              <a:t> 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소화하다</a:t>
            </a:r>
            <a:r>
              <a:rPr lang="en-US" altLang="ko-KR" sz="1600" dirty="0" smtClean="0"/>
              <a:t>, [</a:t>
            </a:r>
            <a:r>
              <a:rPr lang="ko-KR" altLang="en-US" sz="1600" dirty="0" smtClean="0"/>
              <a:t>비유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이해하다</a:t>
            </a:r>
          </a:p>
        </p:txBody>
      </p:sp>
      <p:pic>
        <p:nvPicPr>
          <p:cNvPr id="12" name="내용 개체 틀 3" descr="307951916_9e44421881_b.jpg"/>
          <p:cNvPicPr>
            <a:picLocks noChangeAspect="1"/>
          </p:cNvPicPr>
          <p:nvPr/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152400" y="152400"/>
            <a:ext cx="9144000" cy="6858000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331912" y="341040"/>
            <a:ext cx="8712968" cy="1800200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31912" y="2645296"/>
            <a:ext cx="8712968" cy="1800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331912" y="5021560"/>
            <a:ext cx="8712968" cy="1800200"/>
          </a:xfrm>
          <a:prstGeom prst="rect">
            <a:avLst/>
          </a:prstGeom>
          <a:ln w="28575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32312" y="4085456"/>
            <a:ext cx="1368152" cy="10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372200" y="1612808"/>
            <a:ext cx="2592288" cy="461665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2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독일어 사전 의미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104968" y="908720"/>
            <a:ext cx="29306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원문 텍스트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77464" y="3212976"/>
            <a:ext cx="4137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기존 번역 텍스트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20912" y="5589240"/>
            <a:ext cx="39068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2</a:t>
            </a:r>
            <a:r>
              <a:rPr lang="ko-KR" altLang="en-US" sz="4000" dirty="0" smtClean="0">
                <a:solidFill>
                  <a:schemeClr val="bg1"/>
                </a:solidFill>
              </a:rPr>
              <a:t>차 번역 텍스트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3" descr="307951916_9e44421881_b.jpg"/>
          <p:cNvPicPr>
            <a:picLocks noChangeAspect="1"/>
          </p:cNvPicPr>
          <p:nvPr/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79512" y="188640"/>
            <a:ext cx="8712968" cy="1800200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79512" y="2492896"/>
            <a:ext cx="8712968" cy="1800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9512" y="4869160"/>
            <a:ext cx="8712968" cy="1800200"/>
          </a:xfrm>
          <a:prstGeom prst="rect">
            <a:avLst/>
          </a:prstGeom>
          <a:ln w="28575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260648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sz="2400" dirty="0" smtClean="0">
                <a:solidFill>
                  <a:schemeClr val="bg1"/>
                </a:solidFill>
              </a:rPr>
              <a:t>Manche Bücher müssen gekostet werden, </a:t>
            </a:r>
          </a:p>
          <a:p>
            <a:r>
              <a:rPr lang="de-DE" altLang="ko-KR" sz="2400" dirty="0" smtClean="0">
                <a:solidFill>
                  <a:schemeClr val="bg1"/>
                </a:solidFill>
              </a:rPr>
              <a:t>manche verschlingt man, </a:t>
            </a:r>
          </a:p>
          <a:p>
            <a:r>
              <a:rPr lang="de-DE" altLang="ko-KR" sz="2400" dirty="0" smtClean="0">
                <a:solidFill>
                  <a:schemeClr val="bg1"/>
                </a:solidFill>
              </a:rPr>
              <a:t>und nur einige wenige kaut man</a:t>
            </a:r>
          </a:p>
          <a:p>
            <a:r>
              <a:rPr lang="de-DE" altLang="ko-KR" sz="2400" dirty="0" smtClean="0">
                <a:solidFill>
                  <a:schemeClr val="bg1"/>
                </a:solidFill>
              </a:rPr>
              <a:t>und verdaut sie ganz.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5013176"/>
            <a:ext cx="50223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어떤 책들은 맛을 </a:t>
            </a:r>
            <a:r>
              <a:rPr lang="ko-KR" altLang="en-US" sz="2400" dirty="0" err="1">
                <a:solidFill>
                  <a:schemeClr val="bg1"/>
                </a:solidFill>
              </a:rPr>
              <a:t>봐야하고</a:t>
            </a:r>
            <a:endParaRPr lang="ko-KR" altLang="en-US" sz="2400" dirty="0">
              <a:solidFill>
                <a:schemeClr val="bg1"/>
              </a:solidFill>
            </a:endParaRP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어떤 책들은 꿀꺽 삼켜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봐야하고</a:t>
            </a:r>
            <a:endParaRPr lang="ko-KR" altLang="en-US" sz="2400" dirty="0">
              <a:solidFill>
                <a:schemeClr val="bg1"/>
              </a:solidFill>
            </a:endParaRP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극히 소수의 책들은 꼭꼭 씹어 </a:t>
            </a: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완전히 소화시켜야 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2564904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맛만 봐도 되는 책이 있고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맛있게 먹어 치워야 하는 책도 있지만</a:t>
            </a: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더러는 잘근잘근 </a:t>
            </a:r>
            <a:r>
              <a:rPr lang="ko-KR" altLang="en-US" sz="2400" dirty="0">
                <a:solidFill>
                  <a:schemeClr val="bg1"/>
                </a:solidFill>
              </a:rPr>
              <a:t>씹어서 완벽하게 소화해야 </a:t>
            </a:r>
            <a:r>
              <a:rPr lang="ko-KR" altLang="en-US" sz="2400" dirty="0" smtClean="0">
                <a:solidFill>
                  <a:schemeClr val="bg1"/>
                </a:solidFill>
              </a:rPr>
              <a:t>할 책들도 </a:t>
            </a:r>
            <a:r>
              <a:rPr lang="ko-KR" altLang="en-US" sz="2400" dirty="0">
                <a:solidFill>
                  <a:schemeClr val="bg1"/>
                </a:solidFill>
              </a:rPr>
              <a:t>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3933056"/>
            <a:ext cx="1368152" cy="10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419872" y="1612808"/>
            <a:ext cx="5544616" cy="584775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2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de-DE" altLang="ko-KR" sz="1600" b="1" dirty="0" smtClean="0"/>
              <a:t>verschlingen </a:t>
            </a:r>
            <a:r>
              <a:rPr lang="de-DE" altLang="ko-KR" sz="1600" dirty="0" smtClean="0"/>
              <a:t>: </a:t>
            </a:r>
            <a:r>
              <a:rPr lang="ko-KR" altLang="en-US" sz="1600" dirty="0" smtClean="0"/>
              <a:t>삼키다, 꿀꺽 삼켜 넘기다</a:t>
            </a:r>
            <a:r>
              <a:rPr lang="en-US" altLang="ko-KR" sz="1600" dirty="0" smtClean="0"/>
              <a:t>, [</a:t>
            </a:r>
            <a:r>
              <a:rPr lang="ko-KR" altLang="en-US" sz="1600" dirty="0" smtClean="0"/>
              <a:t>구어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탐독하다</a:t>
            </a:r>
            <a:endParaRPr lang="en-US" altLang="ko-KR" sz="1600" dirty="0" smtClean="0"/>
          </a:p>
          <a:p>
            <a:r>
              <a:rPr lang="en-US" altLang="ko-KR" sz="1600" b="1" dirty="0" err="1" smtClean="0"/>
              <a:t>verdauen</a:t>
            </a:r>
            <a:r>
              <a:rPr lang="en-US" altLang="ko-KR" sz="1600" b="1" dirty="0" smtClean="0"/>
              <a:t>  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소화하다</a:t>
            </a:r>
            <a:r>
              <a:rPr lang="en-US" altLang="ko-KR" sz="1600" dirty="0" smtClean="0"/>
              <a:t>, [</a:t>
            </a:r>
            <a:r>
              <a:rPr lang="ko-KR" altLang="en-US" sz="1600" dirty="0" smtClean="0"/>
              <a:t>비유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이해하다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307951916_9e44421881_b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79512" y="188640"/>
            <a:ext cx="8712968" cy="1800200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9512" y="2492896"/>
            <a:ext cx="8712968" cy="1800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79512" y="4869160"/>
            <a:ext cx="8712968" cy="1800200"/>
          </a:xfrm>
          <a:prstGeom prst="rect">
            <a:avLst/>
          </a:prstGeom>
          <a:ln w="28575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3264" y="-25680"/>
            <a:ext cx="89107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altLang="ko-KR" dirty="0" smtClean="0"/>
          </a:p>
          <a:p>
            <a:r>
              <a:rPr lang="de-DE" altLang="ko-KR" sz="2400" dirty="0">
                <a:solidFill>
                  <a:schemeClr val="bg1"/>
                </a:solidFill>
              </a:rPr>
              <a:t>Damals, als sie noch auf eine Kiste hatte klettern müssen, </a:t>
            </a:r>
            <a:endParaRPr lang="de-DE" altLang="ko-KR" sz="2400" dirty="0" smtClean="0">
              <a:solidFill>
                <a:schemeClr val="bg1"/>
              </a:solidFill>
            </a:endParaRPr>
          </a:p>
          <a:p>
            <a:r>
              <a:rPr lang="de-DE" altLang="ko-KR" sz="2400" dirty="0" smtClean="0">
                <a:solidFill>
                  <a:schemeClr val="bg1"/>
                </a:solidFill>
              </a:rPr>
              <a:t>um das Schild zu entziffern, hatte sie geglaubt, dass das Kauen wörtlich gemeint war,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4919008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그 판을 읽기 위해서 상자에 올라가야만 했을 무렵에는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fontAlgn="base"/>
            <a:r>
              <a:rPr lang="ko-KR" altLang="en-US" sz="2400" dirty="0" smtClean="0">
                <a:solidFill>
                  <a:schemeClr val="bg1"/>
                </a:solidFill>
              </a:rPr>
              <a:t>메기는 ‘씹다’라는 단어를 곧이곧대로 받아들였다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3933056"/>
            <a:ext cx="1368152" cy="10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251520" y="2535760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그때만 해도 그 판을 읽으려면 상자를 가져다 놓고 올라서야 했지만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그때마다 메기는 씹어서 소화한다는 말을 곧이곧대로 </a:t>
            </a:r>
            <a:r>
              <a:rPr lang="ko-KR" altLang="en-US" sz="2400" dirty="0" smtClean="0">
                <a:solidFill>
                  <a:schemeClr val="bg1"/>
                </a:solidFill>
              </a:rPr>
              <a:t>해석하고는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5776" y="1612808"/>
            <a:ext cx="6408712" cy="584775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2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de-DE" altLang="ko-KR" sz="1600" b="1" dirty="0" smtClean="0"/>
              <a:t>klettern</a:t>
            </a:r>
            <a:r>
              <a:rPr lang="de-DE" altLang="ko-KR" sz="1600" dirty="0" smtClean="0"/>
              <a:t> : </a:t>
            </a:r>
            <a:r>
              <a:rPr lang="ko-KR" altLang="en-US" sz="1600" dirty="0" smtClean="0"/>
              <a:t>올라가다</a:t>
            </a:r>
            <a:r>
              <a:rPr lang="en-US" altLang="ko-KR" sz="1600" dirty="0" smtClean="0"/>
              <a:t>, (</a:t>
            </a:r>
            <a:r>
              <a:rPr lang="ko-KR" altLang="en-US" sz="1600" dirty="0" smtClean="0"/>
              <a:t>손과 발을 사용하여 암벽 따위를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등반을 하다 </a:t>
            </a:r>
            <a:r>
              <a:rPr lang="en-US" altLang="ko-KR" sz="1600" b="1" dirty="0" err="1" smtClean="0"/>
              <a:t>entziffern</a:t>
            </a:r>
            <a:r>
              <a:rPr lang="en-US" altLang="ko-KR" sz="1600" b="1" dirty="0" smtClean="0"/>
              <a:t>  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판독하다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307951916_9e44421881_b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79512" y="188640"/>
            <a:ext cx="8712968" cy="1800200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9512" y="2492896"/>
            <a:ext cx="8712968" cy="1800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79512" y="4869160"/>
            <a:ext cx="8712968" cy="1800200"/>
          </a:xfrm>
          <a:prstGeom prst="rect">
            <a:avLst/>
          </a:prstGeom>
          <a:ln w="28575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60648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sz="2400" dirty="0" smtClean="0">
                <a:solidFill>
                  <a:schemeClr val="bg1"/>
                </a:solidFill>
              </a:rPr>
              <a:t>und sich voll Abscheu gefragt, warum Mo ausge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rechnet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de-DE" altLang="ko-KR" sz="2400" dirty="0" smtClean="0">
                <a:solidFill>
                  <a:schemeClr val="bg1"/>
                </a:solidFill>
              </a:rPr>
              <a:t>die Worte eines Bücherschänders an seine Tür gehängt hatte.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4941168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그리고 거부감이 들어서 왜 굳이 책을 훼손하는 사람들이나 하는 말을 문에 걸어놓았는지 곰곰이 생각했다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1520" y="2564904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왜 모가 작업실 문에다 책을 망가뜨리는 얘기를 적어 놓았는지 모르겠다고 생각하곤 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3933056"/>
            <a:ext cx="1368152" cy="10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156176" y="1412776"/>
            <a:ext cx="2808312" cy="584775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2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de-DE" altLang="ko-KR" sz="1600" b="1" dirty="0" smtClean="0"/>
              <a:t>Abscheu </a:t>
            </a:r>
            <a:r>
              <a:rPr lang="de-DE" altLang="ko-KR" sz="1600" dirty="0" smtClean="0"/>
              <a:t>: </a:t>
            </a:r>
            <a:r>
              <a:rPr lang="ko-KR" altLang="en-US" sz="1600" dirty="0" smtClean="0"/>
              <a:t>혐오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거부감</a:t>
            </a:r>
            <a:endParaRPr lang="en-US" altLang="ko-KR" sz="1600" dirty="0" smtClean="0"/>
          </a:p>
          <a:p>
            <a:r>
              <a:rPr lang="en-US" altLang="ko-KR" sz="1600" b="1" dirty="0" err="1" smtClean="0"/>
              <a:t>Schänder</a:t>
            </a:r>
            <a:r>
              <a:rPr lang="en-US" altLang="ko-KR" sz="1600" b="1" dirty="0" smtClean="0"/>
              <a:t>  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모욕자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모독자</a:t>
            </a:r>
            <a:endParaRPr lang="ko-KR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307951916_9e44421881_b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79512" y="188640"/>
            <a:ext cx="8712968" cy="1800200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9512" y="2492896"/>
            <a:ext cx="8712968" cy="1800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79512" y="4869160"/>
            <a:ext cx="8712968" cy="1800200"/>
          </a:xfrm>
          <a:prstGeom prst="rect">
            <a:avLst/>
          </a:prstGeom>
          <a:ln w="28575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332656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sz="2400" dirty="0">
                <a:solidFill>
                  <a:schemeClr val="bg1"/>
                </a:solidFill>
              </a:rPr>
              <a:t>Inzwischen wusste sie, was gemeint war, </a:t>
            </a:r>
            <a:r>
              <a:rPr lang="de-DE" altLang="ko-KR" sz="2400" dirty="0" smtClean="0">
                <a:solidFill>
                  <a:schemeClr val="bg1"/>
                </a:solidFill>
              </a:rPr>
              <a:t>aber heute, in </a:t>
            </a:r>
            <a:r>
              <a:rPr lang="de-DE" altLang="ko-KR" sz="2400" dirty="0">
                <a:solidFill>
                  <a:schemeClr val="bg1"/>
                </a:solidFill>
              </a:rPr>
              <a:t>dieser Nacht, </a:t>
            </a:r>
            <a:r>
              <a:rPr lang="de-DE" altLang="ko-KR" sz="2400" dirty="0" smtClean="0">
                <a:solidFill>
                  <a:schemeClr val="bg1"/>
                </a:solidFill>
              </a:rPr>
              <a:t>interessierten </a:t>
            </a:r>
            <a:r>
              <a:rPr lang="de-DE" altLang="ko-KR" sz="2400" dirty="0">
                <a:solidFill>
                  <a:schemeClr val="bg1"/>
                </a:solidFill>
              </a:rPr>
              <a:t>sie </a:t>
            </a:r>
            <a:r>
              <a:rPr lang="de-DE" altLang="ko-KR" sz="2400" dirty="0" smtClean="0">
                <a:solidFill>
                  <a:schemeClr val="bg1"/>
                </a:solidFill>
              </a:rPr>
              <a:t>die </a:t>
            </a:r>
            <a:r>
              <a:rPr lang="de-DE" altLang="ko-KR" sz="2400" dirty="0">
                <a:solidFill>
                  <a:schemeClr val="bg1"/>
                </a:solidFill>
              </a:rPr>
              <a:t>geschriebenen Wörter nicht.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4941168"/>
            <a:ext cx="76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메기는 자라면서 그것이 어떤 의미였는지 알게 되었다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하지만 이날 밤은 글로 쓰인 말에는 관심이 없었다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2564904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물론 지금이야 그게 무슨 뜻인지 잘 알고 있었다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하지만 오늘 밤 메기는 글로 </a:t>
            </a:r>
            <a:r>
              <a:rPr lang="ko-KR" altLang="en-US" sz="2400" dirty="0" smtClean="0">
                <a:solidFill>
                  <a:schemeClr val="bg1"/>
                </a:solidFill>
              </a:rPr>
              <a:t>쓰인 말 </a:t>
            </a:r>
            <a:r>
              <a:rPr lang="ko-KR" altLang="en-US" sz="2400" dirty="0">
                <a:solidFill>
                  <a:schemeClr val="bg1"/>
                </a:solidFill>
              </a:rPr>
              <a:t>따위에는 조금도 관심이 없었다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3933056"/>
            <a:ext cx="1368152" cy="10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004048" y="1427064"/>
            <a:ext cx="3960440" cy="338554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2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de-DE" altLang="ko-KR" sz="1600" b="1" dirty="0" smtClean="0"/>
              <a:t>Inzwischen </a:t>
            </a:r>
            <a:r>
              <a:rPr lang="de-DE" altLang="ko-KR" sz="1600" dirty="0" smtClean="0"/>
              <a:t>: </a:t>
            </a:r>
            <a:r>
              <a:rPr lang="ko-KR" altLang="en-US" sz="1600" dirty="0" smtClean="0"/>
              <a:t>그러는 사이에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동안에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307951916_9e44421881_b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79512" y="188640"/>
            <a:ext cx="8712968" cy="1800200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9512" y="2492896"/>
            <a:ext cx="8712968" cy="1800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79512" y="4869160"/>
            <a:ext cx="8712968" cy="1800200"/>
          </a:xfrm>
          <a:prstGeom prst="rect">
            <a:avLst/>
          </a:prstGeom>
          <a:ln w="28575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60648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sz="2400" dirty="0">
                <a:solidFill>
                  <a:schemeClr val="bg1"/>
                </a:solidFill>
              </a:rPr>
              <a:t>Die gesprochenen Wörter wollte sie verstehen, </a:t>
            </a:r>
            <a:r>
              <a:rPr lang="de-DE" altLang="ko-KR" sz="2400" dirty="0" smtClean="0">
                <a:solidFill>
                  <a:schemeClr val="bg1"/>
                </a:solidFill>
              </a:rPr>
              <a:t>die geraunten</a:t>
            </a:r>
            <a:r>
              <a:rPr lang="de-DE" altLang="ko-KR" sz="2400" dirty="0">
                <a:solidFill>
                  <a:schemeClr val="bg1"/>
                </a:solidFill>
              </a:rPr>
              <a:t>, leisen, fast unverständlichen Wörter, die die beiden Männer hinter der Tür wechselten</a:t>
            </a:r>
            <a:r>
              <a:rPr lang="de-DE" altLang="ko-KR" dirty="0" smtClean="0"/>
              <a:t>.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1520" y="4941168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메기는 문 뒤편에서 두 </a:t>
            </a:r>
            <a:r>
              <a:rPr lang="ko-KR" altLang="en-US" sz="2400" dirty="0" smtClean="0">
                <a:solidFill>
                  <a:schemeClr val="bg1"/>
                </a:solidFill>
              </a:rPr>
              <a:t>사람의 입으로 오가는 말을 </a:t>
            </a:r>
            <a:r>
              <a:rPr lang="ko-KR" altLang="en-US" sz="2400" dirty="0">
                <a:solidFill>
                  <a:schemeClr val="bg1"/>
                </a:solidFill>
              </a:rPr>
              <a:t>알고 싶었다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속삭이는 듯 나지막하게 거의 알아들을 수 없는 말들을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2564904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오로지 저 문 건너편에서 두 사람이 나지막한 소리로 주고받는 말이 무슨 내용인지를 알고 싶을 뿐이었다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3933056"/>
            <a:ext cx="1368152" cy="10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995936" y="1427064"/>
            <a:ext cx="4968552" cy="584775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2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raunen</a:t>
            </a:r>
            <a:r>
              <a:rPr lang="en-US" altLang="ko-KR" sz="1600" b="1" dirty="0" smtClean="0"/>
              <a:t> : </a:t>
            </a:r>
            <a:r>
              <a:rPr lang="ko-KR" altLang="en-US" sz="1600" dirty="0" smtClean="0"/>
              <a:t>중얼거리다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속삭이다</a:t>
            </a:r>
            <a:endParaRPr lang="de-DE" altLang="ko-KR" sz="1600" dirty="0" err="1" smtClean="0"/>
          </a:p>
          <a:p>
            <a:r>
              <a:rPr lang="en-US" altLang="ko-KR" sz="1600" b="1" dirty="0" err="1" smtClean="0"/>
              <a:t>unverständlich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이해할 수 없는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알아들을 수 없는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307951916_9e44421881_b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79512" y="188640"/>
            <a:ext cx="8712968" cy="1800200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9512" y="2492896"/>
            <a:ext cx="8712968" cy="1800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79512" y="4869160"/>
            <a:ext cx="8712968" cy="1800200"/>
          </a:xfrm>
          <a:prstGeom prst="rect">
            <a:avLst/>
          </a:prstGeom>
          <a:ln w="28575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260648"/>
            <a:ext cx="84066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sz="2400" dirty="0" smtClean="0">
                <a:solidFill>
                  <a:schemeClr val="bg1"/>
                </a:solidFill>
              </a:rPr>
              <a:t>„Unterschätz </a:t>
            </a:r>
            <a:r>
              <a:rPr lang="de-DE" altLang="ko-KR" sz="2400" dirty="0">
                <a:solidFill>
                  <a:schemeClr val="bg1"/>
                </a:solidFill>
              </a:rPr>
              <a:t>ihn </a:t>
            </a:r>
            <a:r>
              <a:rPr lang="de-DE" altLang="ko-KR" sz="2400" dirty="0" smtClean="0">
                <a:solidFill>
                  <a:schemeClr val="bg1"/>
                </a:solidFill>
              </a:rPr>
              <a:t>nicht!“ hörte </a:t>
            </a:r>
            <a:r>
              <a:rPr lang="de-DE" altLang="ko-KR" sz="2400" dirty="0">
                <a:solidFill>
                  <a:schemeClr val="bg1"/>
                </a:solidFill>
              </a:rPr>
              <a:t>sie Staubfinger sagen. Seine Stimme klang so anders als Mos Stimme. </a:t>
            </a:r>
            <a:r>
              <a:rPr lang="de-DE" altLang="ko-KR" sz="2400" dirty="0" smtClean="0">
                <a:solidFill>
                  <a:schemeClr val="bg1"/>
                </a:solidFill>
              </a:rPr>
              <a:t>Keine </a:t>
            </a:r>
            <a:r>
              <a:rPr lang="de-DE" altLang="ko-KR" sz="2400" dirty="0">
                <a:solidFill>
                  <a:schemeClr val="bg1"/>
                </a:solidFill>
              </a:rPr>
              <a:t>Stimme klang so </a:t>
            </a:r>
            <a:r>
              <a:rPr lang="de-DE" altLang="ko-KR" sz="2400" dirty="0" smtClean="0">
                <a:solidFill>
                  <a:schemeClr val="bg1"/>
                </a:solidFill>
              </a:rPr>
              <a:t>redeten wie die ihres Vaters. Mo konnte Bilder mit ihr in die blanke Luft malen.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4941168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“그를 과소평가하지 마</a:t>
            </a:r>
            <a:r>
              <a:rPr lang="en-US" altLang="ko-KR" sz="2400" dirty="0">
                <a:solidFill>
                  <a:schemeClr val="bg1"/>
                </a:solidFill>
              </a:rPr>
              <a:t>!“ </a:t>
            </a:r>
            <a:r>
              <a:rPr lang="ko-KR" altLang="en-US" sz="2400" dirty="0" err="1">
                <a:solidFill>
                  <a:schemeClr val="bg1"/>
                </a:solidFill>
              </a:rPr>
              <a:t>슈타우프핑어의</a:t>
            </a:r>
            <a:r>
              <a:rPr lang="ko-KR" altLang="en-US" sz="2400" dirty="0">
                <a:solidFill>
                  <a:schemeClr val="bg1"/>
                </a:solidFill>
              </a:rPr>
              <a:t> 목소리가 들렸다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그의 목소리는 모와는 완전히 딴판이었다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메기의 아버지와 같은 목소리는 세상에 둘도 없을 터였다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모는 목소리만으로도 허공에 그림을 그릴 수 있는 사람이었다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2564904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"</a:t>
            </a:r>
            <a:r>
              <a:rPr lang="ko-KR" altLang="en-US" sz="2400" dirty="0">
                <a:solidFill>
                  <a:schemeClr val="bg1"/>
                </a:solidFill>
              </a:rPr>
              <a:t>그를 과소평가하지 마</a:t>
            </a:r>
            <a:r>
              <a:rPr lang="en-US" altLang="ko-KR" sz="2400" dirty="0" smtClean="0">
                <a:solidFill>
                  <a:schemeClr val="bg1"/>
                </a:solidFill>
              </a:rPr>
              <a:t>!“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더스트핑거의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목소리가 들렸다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그의 목소리는 모와는 전혀 달랐다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이 세상에 모와 같은 목소리를 지닌 사람은 둘도 없을 터였다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모는 목소리만으로도 허공에 그림을 그릴 수 있는 사람이었다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4077072"/>
            <a:ext cx="1368152" cy="87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724128" y="1427064"/>
            <a:ext cx="3240360" cy="584775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2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Unterschätzen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과소 평가하다</a:t>
            </a:r>
            <a:endParaRPr lang="de-DE" altLang="ko-KR" sz="1600" b="1" dirty="0" smtClean="0"/>
          </a:p>
          <a:p>
            <a:r>
              <a:rPr lang="de-DE" altLang="ko-KR" sz="1600" b="1" dirty="0" smtClean="0"/>
              <a:t>Stimme </a:t>
            </a:r>
            <a:r>
              <a:rPr lang="de-DE" altLang="ko-KR" sz="1600" dirty="0" smtClean="0"/>
              <a:t>: </a:t>
            </a:r>
            <a:r>
              <a:rPr lang="ko-KR" altLang="en-US" sz="1600" dirty="0" smtClean="0"/>
              <a:t>목소리</a:t>
            </a:r>
            <a:endParaRPr lang="de-DE" altLang="ko-KR" sz="16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307951916_9e44421881_b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79512" y="188640"/>
            <a:ext cx="8712968" cy="1800200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9512" y="2492896"/>
            <a:ext cx="8712968" cy="1800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79512" y="4869160"/>
            <a:ext cx="8712968" cy="1800200"/>
          </a:xfrm>
          <a:prstGeom prst="rect">
            <a:avLst/>
          </a:prstGeom>
          <a:ln w="28575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M" pitchFamily="18" charset="-127"/>
                <a:ea typeface="한컴 바겐세일 M" pitchFamily="18" charset="-127"/>
                <a:cs typeface="+mj-cs"/>
              </a:rPr>
              <a:t> 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바겐세일 M" pitchFamily="18" charset="-127"/>
              <a:ea typeface="한컴 바겐세일 M" pitchFamily="18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512" y="188640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sz="2400" dirty="0" smtClean="0">
                <a:solidFill>
                  <a:schemeClr val="bg1"/>
                </a:solidFill>
              </a:rPr>
              <a:t>Er </a:t>
            </a:r>
            <a:r>
              <a:rPr lang="de-DE" altLang="ko-KR" sz="2400" dirty="0">
                <a:solidFill>
                  <a:schemeClr val="bg1"/>
                </a:solidFill>
              </a:rPr>
              <a:t>würde alles tun, um es zu </a:t>
            </a:r>
            <a:r>
              <a:rPr lang="de-DE" altLang="ko-KR" sz="2400" dirty="0" smtClean="0">
                <a:solidFill>
                  <a:schemeClr val="bg1"/>
                </a:solidFill>
              </a:rPr>
              <a:t>bekommen. </a:t>
            </a:r>
            <a:r>
              <a:rPr lang="de-DE" altLang="ko-KR" sz="2400" dirty="0">
                <a:solidFill>
                  <a:schemeClr val="bg1"/>
                </a:solidFill>
              </a:rPr>
              <a:t>Das war wieder Staubfinger. </a:t>
            </a:r>
            <a:r>
              <a:rPr lang="de-DE" altLang="ko-KR" sz="2400" dirty="0" smtClean="0">
                <a:solidFill>
                  <a:schemeClr val="bg1"/>
                </a:solidFill>
              </a:rPr>
              <a:t>„Und </a:t>
            </a:r>
            <a:r>
              <a:rPr lang="de-DE" altLang="ko-KR" sz="2400" dirty="0">
                <a:solidFill>
                  <a:schemeClr val="bg1"/>
                </a:solidFill>
              </a:rPr>
              <a:t>alles, glaub mir, heißt alles</a:t>
            </a:r>
            <a:r>
              <a:rPr lang="de-DE" altLang="ko-KR" sz="2400" dirty="0" smtClean="0">
                <a:solidFill>
                  <a:schemeClr val="bg1"/>
                </a:solidFill>
              </a:rPr>
              <a:t>.“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4941168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“그자는 그것을 얻기 위해서 무슨 일이든 할거야</a:t>
            </a:r>
            <a:r>
              <a:rPr lang="en-US" altLang="ko-KR" sz="2400" dirty="0">
                <a:solidFill>
                  <a:schemeClr val="bg1"/>
                </a:solidFill>
              </a:rPr>
              <a:t>!” </a:t>
            </a:r>
            <a:r>
              <a:rPr lang="ko-KR" altLang="en-US" sz="2400" dirty="0">
                <a:solidFill>
                  <a:schemeClr val="bg1"/>
                </a:solidFill>
              </a:rPr>
              <a:t>다시 </a:t>
            </a:r>
            <a:r>
              <a:rPr lang="ko-KR" altLang="en-US" sz="2400" dirty="0" err="1">
                <a:solidFill>
                  <a:schemeClr val="bg1"/>
                </a:solidFill>
              </a:rPr>
              <a:t>슈타우프핑어의</a:t>
            </a:r>
            <a:r>
              <a:rPr lang="ko-KR" altLang="en-US" sz="2400" dirty="0">
                <a:solidFill>
                  <a:schemeClr val="bg1"/>
                </a:solidFill>
              </a:rPr>
              <a:t> 목소리였다</a:t>
            </a:r>
            <a:r>
              <a:rPr lang="en-US" altLang="ko-KR" sz="2400" dirty="0">
                <a:solidFill>
                  <a:schemeClr val="bg1"/>
                </a:solidFill>
              </a:rPr>
              <a:t>. “</a:t>
            </a:r>
            <a:r>
              <a:rPr lang="ko-KR" altLang="en-US" sz="2400" dirty="0">
                <a:solidFill>
                  <a:schemeClr val="bg1"/>
                </a:solidFill>
              </a:rPr>
              <a:t>그러니까 장담컨대 정말로 말이야”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1520" y="2564904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"</a:t>
            </a:r>
            <a:r>
              <a:rPr lang="ko-KR" altLang="en-US" sz="2400" dirty="0">
                <a:solidFill>
                  <a:schemeClr val="bg1"/>
                </a:solidFill>
              </a:rPr>
              <a:t>그걸 지키기 위해서는 무슨 짓이든 할 사람이야</a:t>
            </a:r>
            <a:r>
              <a:rPr lang="en-US" altLang="ko-KR" sz="2400" dirty="0">
                <a:solidFill>
                  <a:schemeClr val="bg1"/>
                </a:solidFill>
              </a:rPr>
              <a:t>"</a:t>
            </a:r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다시 </a:t>
            </a:r>
            <a:r>
              <a:rPr lang="ko-KR" altLang="en-US" sz="2400" dirty="0" err="1">
                <a:solidFill>
                  <a:schemeClr val="bg1"/>
                </a:solidFill>
              </a:rPr>
              <a:t>더스트핑거의</a:t>
            </a:r>
            <a:r>
              <a:rPr lang="ko-KR" altLang="en-US" sz="2400" dirty="0">
                <a:solidFill>
                  <a:schemeClr val="bg1"/>
                </a:solidFill>
              </a:rPr>
              <a:t> 목소리였다</a:t>
            </a:r>
            <a:r>
              <a:rPr lang="en-US" altLang="ko-KR" sz="2400" dirty="0">
                <a:solidFill>
                  <a:schemeClr val="bg1"/>
                </a:solidFill>
              </a:rPr>
              <a:t>. "</a:t>
            </a:r>
            <a:r>
              <a:rPr lang="ko-KR" altLang="en-US" sz="2400" dirty="0">
                <a:solidFill>
                  <a:schemeClr val="bg1"/>
                </a:solidFill>
              </a:rPr>
              <a:t>내가 빈말이나 하고 다니는 사람은 아니라는 건 자네도 알겠지</a:t>
            </a:r>
            <a:r>
              <a:rPr lang="en-US" altLang="ko-KR" sz="2400" dirty="0" smtClean="0">
                <a:solidFill>
                  <a:schemeClr val="bg1"/>
                </a:solidFill>
              </a:rPr>
              <a:t>?”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3933056"/>
            <a:ext cx="1368152" cy="10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1402</Words>
  <Application>Microsoft Office PowerPoint</Application>
  <PresentationFormat>화면 슬라이드 쇼(4:3)</PresentationFormat>
  <Paragraphs>170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Tintenherz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Tintenherz</dc:title>
  <dc:creator>orancherry@naver.com</dc:creator>
  <cp:lastModifiedBy>orancherry@naver.com</cp:lastModifiedBy>
  <cp:revision>121</cp:revision>
  <dcterms:created xsi:type="dcterms:W3CDTF">2015-05-17T10:17:15Z</dcterms:created>
  <dcterms:modified xsi:type="dcterms:W3CDTF">2015-05-25T13:29:21Z</dcterms:modified>
</cp:coreProperties>
</file>