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BA62D-D828-48F3-9A82-CC94578C4A2E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5827C-5E23-4717-ACFD-00454304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1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5827C-5E23-4717-ACFD-0045430490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669D-10C0-46BF-92F7-ECD77A8C2043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F8-C568-45FB-904A-70B523549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1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669D-10C0-46BF-92F7-ECD77A8C2043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F8-C568-45FB-904A-70B523549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3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669D-10C0-46BF-92F7-ECD77A8C2043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F8-C568-45FB-904A-70B523549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8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669D-10C0-46BF-92F7-ECD77A8C2043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F8-C568-45FB-904A-70B523549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1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669D-10C0-46BF-92F7-ECD77A8C2043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F8-C568-45FB-904A-70B523549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4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669D-10C0-46BF-92F7-ECD77A8C2043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F8-C568-45FB-904A-70B523549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9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669D-10C0-46BF-92F7-ECD77A8C2043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F8-C568-45FB-904A-70B523549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669D-10C0-46BF-92F7-ECD77A8C2043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F8-C568-45FB-904A-70B523549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4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669D-10C0-46BF-92F7-ECD77A8C2043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F8-C568-45FB-904A-70B523549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8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669D-10C0-46BF-92F7-ECD77A8C2043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F8-C568-45FB-904A-70B523549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669D-10C0-46BF-92F7-ECD77A8C2043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F8-C568-45FB-904A-70B523549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9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669D-10C0-46BF-92F7-ECD77A8C2043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02F8-C568-45FB-904A-70B523549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9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 생태문학의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순수시</a:t>
            </a:r>
            <a:r>
              <a:rPr lang="en-US" altLang="ko-KR" dirty="0" smtClean="0"/>
              <a:t> vs </a:t>
            </a:r>
            <a:r>
              <a:rPr lang="ko-KR" altLang="en-US" dirty="0" smtClean="0"/>
              <a:t>참여시 </a:t>
            </a:r>
            <a:r>
              <a:rPr lang="en-US" altLang="ko-KR" dirty="0" smtClean="0"/>
              <a:t>-&gt; “</a:t>
            </a:r>
            <a:r>
              <a:rPr lang="ko-KR" altLang="en-US" dirty="0" smtClean="0"/>
              <a:t>생태주의 시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1960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경제개발계획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급진적 산업화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환경오염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한국 생태문학 태동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1970</a:t>
            </a:r>
            <a:r>
              <a:rPr lang="ko-KR" altLang="en-US" dirty="0" smtClean="0"/>
              <a:t>년대 자연 훼손의 심각성 자각 </a:t>
            </a:r>
            <a:r>
              <a:rPr lang="en-US" altLang="ko-KR" dirty="0" smtClean="0"/>
              <a:t>-&gt; </a:t>
            </a:r>
          </a:p>
          <a:p>
            <a:pPr marL="0" indent="0">
              <a:buNone/>
            </a:pPr>
            <a:r>
              <a:rPr lang="ko-KR" altLang="en-US" dirty="0" smtClean="0"/>
              <a:t>생태문학 발달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 err="1" smtClean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에는 넣지 말고 문단 내 생태문학의 지위도 이 슬라이드에서 설명해주기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빨간 글씨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</a:rPr>
              <a:t>) -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혼잣말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생태문학과 관련된 작가들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 smtClean="0"/>
              <a:t>소설 분야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조세희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난장이가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쏘아올린</a:t>
            </a:r>
            <a:r>
              <a:rPr lang="ko-KR" altLang="en-US" sz="2400" dirty="0" smtClean="0"/>
              <a:t> 작은 공</a:t>
            </a:r>
            <a:r>
              <a:rPr lang="en-US" altLang="ko-KR" sz="2400" dirty="0" smtClean="0"/>
              <a:t>), </a:t>
            </a:r>
            <a:r>
              <a:rPr lang="ko-KR" altLang="en-US" sz="2800" dirty="0" smtClean="0"/>
              <a:t>이효석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메밀꽃 필 무렵</a:t>
            </a:r>
            <a:r>
              <a:rPr lang="en-US" altLang="ko-KR" sz="2400" dirty="0" smtClean="0"/>
              <a:t>)</a:t>
            </a:r>
            <a:r>
              <a:rPr lang="ko-KR" altLang="en-US" sz="2800" dirty="0" smtClean="0"/>
              <a:t> 등</a:t>
            </a:r>
            <a:endParaRPr lang="en-US" altLang="ko-KR" sz="2800" dirty="0" smtClean="0"/>
          </a:p>
          <a:p>
            <a:r>
              <a:rPr lang="ko-KR" altLang="en-US" sz="2800" dirty="0" smtClean="0"/>
              <a:t>시 분야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1960</a:t>
            </a:r>
            <a:r>
              <a:rPr lang="ko-KR" altLang="en-US" sz="2800" dirty="0" smtClean="0"/>
              <a:t>년대 박두진</a:t>
            </a:r>
            <a:r>
              <a:rPr lang="en-US" altLang="ko-KR" sz="2800" dirty="0"/>
              <a:t>(</a:t>
            </a:r>
            <a:r>
              <a:rPr lang="ko-KR" altLang="en-US" sz="2800" dirty="0" smtClean="0"/>
              <a:t>인간밀림</a:t>
            </a:r>
            <a:r>
              <a:rPr lang="en-US" altLang="ko-KR" sz="2800" dirty="0" smtClean="0"/>
              <a:t>), </a:t>
            </a:r>
            <a:r>
              <a:rPr lang="ko-KR" altLang="en-US" sz="2800" dirty="0" smtClean="0"/>
              <a:t>김광섭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성북동비둘기</a:t>
            </a:r>
            <a:r>
              <a:rPr lang="en-US" altLang="ko-KR" sz="2800" dirty="0" smtClean="0"/>
              <a:t>)</a:t>
            </a:r>
          </a:p>
          <a:p>
            <a:pPr marL="0" indent="0">
              <a:buNone/>
            </a:pPr>
            <a:r>
              <a:rPr lang="en-US" altLang="ko-KR" sz="2800" dirty="0" smtClean="0"/>
              <a:t>1970</a:t>
            </a:r>
            <a:r>
              <a:rPr lang="ko-KR" altLang="en-US" sz="2800" dirty="0" smtClean="0"/>
              <a:t>년대 </a:t>
            </a:r>
            <a:r>
              <a:rPr lang="ko-KR" altLang="en-US" sz="2800" dirty="0" err="1" smtClean="0"/>
              <a:t>이하석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부서진 활주로</a:t>
            </a:r>
            <a:r>
              <a:rPr lang="en-US" altLang="ko-KR" sz="2800" dirty="0" smtClean="0"/>
              <a:t>), </a:t>
            </a:r>
            <a:r>
              <a:rPr lang="ko-KR" altLang="en-US" sz="2800" dirty="0" smtClean="0"/>
              <a:t>김명인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동두천</a:t>
            </a:r>
            <a:r>
              <a:rPr lang="en-US" altLang="ko-KR" sz="2800" dirty="0" smtClean="0"/>
              <a:t>)</a:t>
            </a:r>
          </a:p>
          <a:p>
            <a:pPr marL="0" indent="0">
              <a:buNone/>
            </a:pPr>
            <a:r>
              <a:rPr lang="en-US" altLang="ko-KR" sz="2800" dirty="0" smtClean="0"/>
              <a:t>1980</a:t>
            </a:r>
            <a:r>
              <a:rPr lang="ko-KR" altLang="en-US" sz="2800" dirty="0" smtClean="0"/>
              <a:t>년대 김지하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생명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최승호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수소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정현종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생명 만다라</a:t>
            </a:r>
            <a:r>
              <a:rPr lang="en-US" altLang="ko-KR" sz="2800" dirty="0" smtClean="0"/>
              <a:t>)</a:t>
            </a:r>
          </a:p>
          <a:p>
            <a:pPr marL="0" indent="0">
              <a:buNone/>
            </a:pPr>
            <a:r>
              <a:rPr lang="en-US" altLang="ko-KR" sz="2800" dirty="0" smtClean="0"/>
              <a:t>1990</a:t>
            </a:r>
            <a:r>
              <a:rPr lang="ko-KR" altLang="en-US" sz="2800" dirty="0" smtClean="0"/>
              <a:t>년대 김광규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작은 꽃들</a:t>
            </a:r>
            <a:r>
              <a:rPr lang="en-US" altLang="ko-KR" sz="2800" dirty="0" smtClean="0"/>
              <a:t>)</a:t>
            </a:r>
          </a:p>
          <a:p>
            <a:pPr marL="0" indent="0">
              <a:buNone/>
            </a:pPr>
            <a:r>
              <a:rPr lang="en-US" altLang="ko-KR" sz="2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600" dirty="0" smtClean="0">
                <a:solidFill>
                  <a:schemeClr val="bg1">
                    <a:lumMod val="65000"/>
                  </a:schemeClr>
                </a:solidFill>
              </a:rPr>
              <a:t>참고로 </a:t>
            </a:r>
            <a:r>
              <a:rPr lang="en-US" altLang="ko-KR" sz="26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2600" dirty="0" smtClean="0">
                <a:solidFill>
                  <a:schemeClr val="bg1">
                    <a:lumMod val="65000"/>
                  </a:schemeClr>
                </a:solidFill>
              </a:rPr>
              <a:t>부서진 활주로</a:t>
            </a:r>
            <a:r>
              <a:rPr lang="en-US" altLang="ko-KR" sz="2600" dirty="0" smtClean="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ko-KR" altLang="en-US" sz="2600" dirty="0" smtClean="0">
                <a:solidFill>
                  <a:schemeClr val="bg1">
                    <a:lumMod val="65000"/>
                  </a:schemeClr>
                </a:solidFill>
              </a:rPr>
              <a:t>는 </a:t>
            </a:r>
            <a:r>
              <a:rPr lang="en-US" altLang="ko-KR" sz="2600" dirty="0" smtClean="0">
                <a:solidFill>
                  <a:schemeClr val="bg1">
                    <a:lumMod val="65000"/>
                  </a:schemeClr>
                </a:solidFill>
              </a:rPr>
              <a:t>80</a:t>
            </a:r>
            <a:r>
              <a:rPr lang="ko-KR" altLang="en-US" sz="2600" dirty="0" smtClean="0">
                <a:solidFill>
                  <a:schemeClr val="bg1">
                    <a:lumMod val="65000"/>
                  </a:schemeClr>
                </a:solidFill>
              </a:rPr>
              <a:t>년에 쓰여졌으나 작품에서 반영하는 시기는 </a:t>
            </a:r>
            <a:r>
              <a:rPr lang="en-US" altLang="ko-KR" sz="2600" dirty="0" smtClean="0">
                <a:solidFill>
                  <a:schemeClr val="bg1">
                    <a:lumMod val="65000"/>
                  </a:schemeClr>
                </a:solidFill>
              </a:rPr>
              <a:t>70</a:t>
            </a:r>
            <a:r>
              <a:rPr lang="ko-KR" altLang="en-US" sz="2600" dirty="0" smtClean="0">
                <a:solidFill>
                  <a:schemeClr val="bg1">
                    <a:lumMod val="65000"/>
                  </a:schemeClr>
                </a:solidFill>
              </a:rPr>
              <a:t>년대</a:t>
            </a:r>
            <a:r>
              <a:rPr lang="en-US" altLang="ko-KR" sz="26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2600" dirty="0" smtClean="0">
                <a:solidFill>
                  <a:schemeClr val="bg1">
                    <a:lumMod val="65000"/>
                  </a:schemeClr>
                </a:solidFill>
              </a:rPr>
              <a:t>즉 여기서는 창작 시기가 아니라 작품에서 반영하는 시기를 기준으로 한 것</a:t>
            </a:r>
            <a:r>
              <a:rPr lang="en-US" altLang="ko-KR" sz="2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1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대표적 작품 </a:t>
            </a:r>
            <a:r>
              <a:rPr lang="en-US" altLang="ko-KR" dirty="0" smtClean="0"/>
              <a:t>1 - &lt;</a:t>
            </a:r>
            <a:r>
              <a:rPr lang="ko-KR" altLang="en-US" dirty="0" smtClean="0"/>
              <a:t>성북동 비둘기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산업화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도시화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자연으로부터 소외된 현대인을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성북동 비둘기</a:t>
            </a:r>
            <a:r>
              <a:rPr lang="en-US" altLang="ko-KR" sz="2400" dirty="0" smtClean="0"/>
              <a:t>’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에 비유</a:t>
            </a:r>
            <a:endParaRPr lang="en-US" altLang="ko-K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dirty="0" smtClean="0"/>
              <a:t>문명에 의한 자연 파괴와 인간 소외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인간성 상실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참다운 삶의 회복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155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대표적 작품 </a:t>
            </a:r>
            <a:r>
              <a:rPr lang="en-US" altLang="ko-KR" dirty="0" smtClean="0"/>
              <a:t>1 - &lt;</a:t>
            </a:r>
            <a:r>
              <a:rPr lang="ko-KR" altLang="en-US" dirty="0" smtClean="0"/>
              <a:t>성북동 비둘기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r>
              <a:rPr lang="ko-KR" altLang="en-US" sz="2400" dirty="0" smtClean="0"/>
              <a:t>성북동 산에 </a:t>
            </a:r>
            <a:r>
              <a:rPr lang="ko-KR" altLang="en-US" sz="2400" b="1" dirty="0" smtClean="0"/>
              <a:t>번지가 새로 생기면서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 smtClean="0"/>
              <a:t>본래 살던 성북동 비둘기만이 </a:t>
            </a:r>
            <a:r>
              <a:rPr lang="ko-KR" altLang="en-US" sz="2400" b="1" dirty="0" smtClean="0"/>
              <a:t>번지가 없어졌다</a:t>
            </a:r>
            <a:r>
              <a:rPr lang="en-US" altLang="ko-KR" sz="2400" dirty="0" smtClean="0"/>
              <a:t> </a:t>
            </a:r>
          </a:p>
          <a:p>
            <a:pPr marL="0" indent="0" algn="ctr">
              <a:buNone/>
            </a:pPr>
            <a:r>
              <a:rPr lang="ko-KR" altLang="en-US" sz="2400" b="1" dirty="0" smtClean="0">
                <a:effectLst/>
              </a:rPr>
              <a:t>새벽부터 </a:t>
            </a:r>
            <a:r>
              <a:rPr lang="ko-KR" altLang="en-US" sz="2400" b="1" dirty="0" err="1" smtClean="0">
                <a:effectLst/>
              </a:rPr>
              <a:t>돌깨는</a:t>
            </a:r>
            <a:r>
              <a:rPr lang="ko-KR" altLang="en-US" sz="2400" b="1" dirty="0" smtClean="0">
                <a:effectLst/>
              </a:rPr>
              <a:t> 산울림</a:t>
            </a:r>
            <a:r>
              <a:rPr lang="ko-KR" altLang="en-US" sz="2400" dirty="0" smtClean="0">
                <a:effectLst/>
              </a:rPr>
              <a:t>에 떨다가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b="1" dirty="0" smtClean="0">
                <a:effectLst/>
              </a:rPr>
              <a:t>가슴에 금이 갔다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 smtClean="0"/>
              <a:t>∙∙∙</a:t>
            </a:r>
          </a:p>
          <a:p>
            <a:pPr marL="0" indent="0" algn="ctr">
              <a:buNone/>
            </a:pPr>
            <a:r>
              <a:rPr lang="ko-KR" altLang="en-US" sz="2400" dirty="0" smtClean="0"/>
              <a:t>가는 데마다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b="1" dirty="0" smtClean="0"/>
              <a:t>채석장 포성</a:t>
            </a:r>
            <a:r>
              <a:rPr lang="ko-KR" altLang="en-US" sz="2400" dirty="0" smtClean="0"/>
              <a:t>이 </a:t>
            </a:r>
            <a:r>
              <a:rPr lang="ko-KR" altLang="en-US" sz="2400" dirty="0" err="1" smtClean="0"/>
              <a:t>메아리져서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∙∙∙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4052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대표적 작품 </a:t>
            </a:r>
            <a:r>
              <a:rPr lang="en-US" altLang="ko-KR" sz="2800" dirty="0" smtClean="0"/>
              <a:t>2 - &lt;</a:t>
            </a:r>
            <a:r>
              <a:rPr lang="ko-KR" altLang="en-US" sz="2800" dirty="0" err="1" smtClean="0"/>
              <a:t>난장이가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쏘아올린</a:t>
            </a:r>
            <a:r>
              <a:rPr lang="ko-KR" altLang="en-US" sz="2800" dirty="0" smtClean="0"/>
              <a:t> 작은 공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 smtClean="0"/>
              <a:t>집필 동기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/>
              <a:t>“</a:t>
            </a:r>
            <a:r>
              <a:rPr lang="ko-KR" altLang="en-US" sz="2400" dirty="0" smtClean="0"/>
              <a:t>인간의 기본권이 말살된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칼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의 시간에 나는 작은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펜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으로 작은 노트에 글을 써나가며 이 작품들이 하나하나 작은 덩어리에 불과하지만 무슨 일이 있어도 파괴를 견디고 따뜻한 사랑과 </a:t>
            </a:r>
            <a:r>
              <a:rPr lang="ko-KR" altLang="en-US" sz="2400" dirty="0" err="1" smtClean="0"/>
              <a:t>고통받는</a:t>
            </a:r>
            <a:r>
              <a:rPr lang="ko-KR" altLang="en-US" sz="2400" dirty="0" smtClean="0"/>
              <a:t> 피의 이야기로 살아 독자들에게 전달되지 않으면 안 된다는 생각을 나는 했었다</a:t>
            </a:r>
            <a:r>
              <a:rPr lang="en-US" altLang="ko-KR" sz="2400" dirty="0" smtClean="0"/>
              <a:t>”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– </a:t>
            </a:r>
            <a:r>
              <a:rPr lang="ko-KR" altLang="en-US" sz="2400" dirty="0" smtClean="0"/>
              <a:t>조세희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ko-KR" altLang="ko-KR" sz="2400" dirty="0"/>
              <a:t>「파괴와 거짓 희망</a:t>
            </a:r>
            <a:r>
              <a:rPr lang="en-US" altLang="ko-KR" sz="2400" dirty="0"/>
              <a:t>, </a:t>
            </a:r>
            <a:r>
              <a:rPr lang="ko-KR" altLang="ko-KR" sz="2400" dirty="0"/>
              <a:t>모멸의 시대」</a:t>
            </a:r>
            <a:r>
              <a:rPr lang="en-US" altLang="ko-KR" sz="2400" dirty="0"/>
              <a:t>,</a:t>
            </a:r>
            <a:r>
              <a:rPr lang="ko-KR" altLang="ko-KR" sz="2400" dirty="0"/>
              <a:t>『</a:t>
            </a:r>
            <a:r>
              <a:rPr lang="ko-KR" altLang="ko-KR" sz="2400" dirty="0" err="1"/>
              <a:t>난장이가</a:t>
            </a:r>
            <a:r>
              <a:rPr lang="ko-KR" altLang="ko-KR" sz="2400" dirty="0"/>
              <a:t> </a:t>
            </a:r>
            <a:r>
              <a:rPr lang="ko-KR" altLang="ko-KR" sz="2400" dirty="0" err="1"/>
              <a:t>쏘아올린</a:t>
            </a:r>
            <a:r>
              <a:rPr lang="ko-KR" altLang="ko-KR" sz="2400" dirty="0"/>
              <a:t> 작은 공』</a:t>
            </a:r>
            <a:r>
              <a:rPr lang="en-US" altLang="ko-KR" sz="2400" dirty="0"/>
              <a:t>, </a:t>
            </a:r>
            <a:r>
              <a:rPr lang="ko-KR" altLang="ko-KR" sz="2400" dirty="0"/>
              <a:t>이성과 힘</a:t>
            </a:r>
            <a:r>
              <a:rPr lang="en-US" altLang="ko-KR" sz="2400" dirty="0"/>
              <a:t>, 2002, pp.8-9</a:t>
            </a:r>
            <a:endParaRPr lang="ko-KR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8814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대표적 작품 </a:t>
            </a:r>
            <a:r>
              <a:rPr lang="en-US" altLang="ko-KR" sz="2800" dirty="0" smtClean="0"/>
              <a:t>2 - &lt;</a:t>
            </a:r>
            <a:r>
              <a:rPr lang="ko-KR" altLang="en-US" sz="2800" dirty="0" err="1" smtClean="0"/>
              <a:t>난장이가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쏘아올린</a:t>
            </a:r>
            <a:r>
              <a:rPr lang="ko-KR" altLang="en-US" sz="2800" dirty="0" smtClean="0"/>
              <a:t> 작은 공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ko-KR" sz="2400" dirty="0" smtClean="0"/>
              <a:t>아이들을 </a:t>
            </a:r>
            <a:r>
              <a:rPr lang="ko-KR" altLang="ko-KR" sz="2400" dirty="0"/>
              <a:t>안고 병원으로 달려가던 어른들도 악취 때문에 제대로 숨을 쉴 수 없었다</a:t>
            </a:r>
            <a:r>
              <a:rPr lang="en-US" altLang="ko-KR" sz="2400" dirty="0"/>
              <a:t>. </a:t>
            </a:r>
            <a:r>
              <a:rPr lang="ko-KR" altLang="ko-KR" sz="2400" dirty="0"/>
              <a:t>눈이 아프고</a:t>
            </a:r>
            <a:r>
              <a:rPr lang="en-US" altLang="ko-KR" sz="2400" dirty="0"/>
              <a:t>, </a:t>
            </a:r>
            <a:r>
              <a:rPr lang="ko-KR" altLang="ko-KR" sz="2400" dirty="0"/>
              <a:t>목이 </a:t>
            </a:r>
            <a:r>
              <a:rPr lang="ko-KR" altLang="ko-KR" sz="2400" dirty="0" err="1"/>
              <a:t>따가왔다</a:t>
            </a:r>
            <a:r>
              <a:rPr lang="en-US" altLang="ko-KR" sz="2400" dirty="0"/>
              <a:t>. </a:t>
            </a:r>
            <a:r>
              <a:rPr lang="ko-KR" altLang="ko-KR" sz="2400" dirty="0"/>
              <a:t>견딜 수 없는 사람들이 거리로 뛰어나왔다</a:t>
            </a:r>
            <a:r>
              <a:rPr lang="en-US" altLang="ko-KR" sz="2400" dirty="0"/>
              <a:t>. </a:t>
            </a:r>
            <a:r>
              <a:rPr lang="ko-KR" altLang="ko-KR" sz="2400" dirty="0"/>
              <a:t>시가지와 주거지에 안개가 내리고</a:t>
            </a:r>
            <a:r>
              <a:rPr lang="en-US" altLang="ko-KR" sz="2400" dirty="0"/>
              <a:t>, </a:t>
            </a:r>
            <a:r>
              <a:rPr lang="ko-KR" altLang="ko-KR" sz="2400" dirty="0"/>
              <a:t>가로등은 보이지 않았다</a:t>
            </a:r>
            <a:r>
              <a:rPr lang="en-US" altLang="ko-KR" sz="2400" dirty="0"/>
              <a:t>. </a:t>
            </a:r>
            <a:r>
              <a:rPr lang="ko-KR" altLang="ko-KR" sz="2400" dirty="0" err="1"/>
              <a:t>대혼잡이</a:t>
            </a:r>
            <a:r>
              <a:rPr lang="ko-KR" altLang="ko-KR" sz="2400" dirty="0"/>
              <a:t> 일어 질서는 순식간에 무너졌다</a:t>
            </a:r>
            <a:r>
              <a:rPr lang="en-US" altLang="ko-KR" sz="2400" dirty="0"/>
              <a:t>. </a:t>
            </a:r>
            <a:r>
              <a:rPr lang="ko-KR" altLang="ko-KR" sz="2400" dirty="0"/>
              <a:t>도둑과 불량배가 꿈에도 생각 못했던 기회를 잡아 날뛰었다</a:t>
            </a:r>
            <a:r>
              <a:rPr lang="en-US" altLang="ko-KR" sz="2400" dirty="0"/>
              <a:t>. </a:t>
            </a:r>
            <a:r>
              <a:rPr lang="ko-KR" altLang="ko-KR" sz="2400" dirty="0"/>
              <a:t>시민들은 주거지를 벗어나 중앙으로 이어지는 국도 쪽으로 대피했다</a:t>
            </a:r>
            <a:r>
              <a:rPr lang="en-US" altLang="ko-KR" sz="2400" dirty="0"/>
              <a:t>. </a:t>
            </a:r>
            <a:r>
              <a:rPr lang="ko-KR" altLang="ko-KR" sz="2400" dirty="0" err="1"/>
              <a:t>아홉시에서</a:t>
            </a:r>
            <a:r>
              <a:rPr lang="ko-KR" altLang="ko-KR" sz="2400" dirty="0"/>
              <a:t> 자정까지</a:t>
            </a:r>
            <a:r>
              <a:rPr lang="en-US" altLang="ko-KR" sz="2400" dirty="0"/>
              <a:t>, </a:t>
            </a:r>
            <a:r>
              <a:rPr lang="ko-KR" altLang="ko-KR" sz="2400" dirty="0"/>
              <a:t>세 시간에 지나지 않았지만 </a:t>
            </a:r>
            <a:r>
              <a:rPr lang="ko-KR" altLang="ko-KR" sz="2400" dirty="0" err="1"/>
              <a:t>은강</a:t>
            </a:r>
            <a:r>
              <a:rPr lang="ko-KR" altLang="ko-KR" sz="2400" dirty="0"/>
              <a:t> 사람들은 큰 공포 앞에 맨몸으로 노출된 자신들을 깨닫고 몸서리쳤다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-&gt; </a:t>
            </a:r>
            <a:r>
              <a:rPr lang="ko-KR" altLang="ko-KR" sz="2400" dirty="0" smtClean="0"/>
              <a:t>조세희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「기계도시」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앞의 책</a:t>
            </a:r>
            <a:r>
              <a:rPr lang="en-US" altLang="ko-KR" sz="2400" dirty="0" smtClean="0"/>
              <a:t>, pp.186-187.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이처럼 공장 굴뚝 매연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대기 오염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폐수와 폐유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호흡장애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소음 공해</a:t>
            </a:r>
            <a:r>
              <a:rPr lang="en-US" altLang="ko-KR" sz="2400" dirty="0" smtClean="0"/>
              <a:t>.. -&gt; </a:t>
            </a:r>
            <a:r>
              <a:rPr lang="ko-KR" altLang="en-US" sz="2400" dirty="0" smtClean="0"/>
              <a:t>다양한 생태학적 요소가 있다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4908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대표적 작품 </a:t>
            </a:r>
            <a:r>
              <a:rPr lang="en-US" altLang="ko-KR" sz="2800" dirty="0" smtClean="0"/>
              <a:t>2 - &lt;</a:t>
            </a:r>
            <a:r>
              <a:rPr lang="ko-KR" altLang="en-US" sz="2800" dirty="0" err="1" smtClean="0"/>
              <a:t>난장이가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쏘아올린</a:t>
            </a:r>
            <a:r>
              <a:rPr lang="ko-KR" altLang="en-US" sz="2800" dirty="0" smtClean="0"/>
              <a:t> 작은 공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‘</a:t>
            </a:r>
            <a:r>
              <a:rPr lang="ko-KR" altLang="en-US" sz="2400" dirty="0" smtClean="0"/>
              <a:t>뫼비우스의 띠</a:t>
            </a:r>
            <a:r>
              <a:rPr lang="en-US" altLang="ko-KR" sz="2400" dirty="0" smtClean="0"/>
              <a:t>’ &amp; ‘</a:t>
            </a:r>
            <a:r>
              <a:rPr lang="ko-KR" altLang="en-US" sz="2400" dirty="0" err="1" smtClean="0"/>
              <a:t>클라인</a:t>
            </a:r>
            <a:r>
              <a:rPr lang="ko-KR" altLang="en-US" sz="2400" dirty="0" smtClean="0"/>
              <a:t> 씨의 병</a:t>
            </a:r>
            <a:r>
              <a:rPr lang="en-US" altLang="ko-KR" sz="2400" dirty="0" smtClean="0"/>
              <a:t>’ : </a:t>
            </a:r>
            <a:r>
              <a:rPr lang="ko-KR" altLang="en-US" sz="2400" dirty="0" smtClean="0"/>
              <a:t>공생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상호 관계적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사진넣어줘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1115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생태문학의 </a:t>
            </a:r>
            <a:r>
              <a:rPr lang="ko-KR" altLang="en-US" dirty="0" err="1" smtClean="0"/>
              <a:t>현위치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자세한 </a:t>
            </a:r>
            <a:r>
              <a:rPr lang="ko-KR" altLang="en-US" dirty="0" err="1" smtClean="0"/>
              <a:t>현위치는</a:t>
            </a:r>
            <a:r>
              <a:rPr lang="ko-KR" altLang="en-US" dirty="0" smtClean="0"/>
              <a:t> 오빠가 찾도록 깔깔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의의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개발주의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생태주의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무엇을 취하고 선택해야 할 것인가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 </a:t>
            </a:r>
            <a:r>
              <a:rPr lang="en-US" altLang="ko-KR" dirty="0" smtClean="0"/>
              <a:t>: 1. </a:t>
            </a:r>
            <a:r>
              <a:rPr lang="ko-KR" altLang="en-US" dirty="0" smtClean="0"/>
              <a:t>구체적 대안 제시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단순히 자연에 대한 낭만적 대응에 머무름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2. </a:t>
            </a:r>
            <a:r>
              <a:rPr lang="ko-KR" altLang="en-US" dirty="0" smtClean="0"/>
              <a:t>나아가야 할 방향이 분명치 않음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61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생태문학이 나아가야 할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언어의 본질에 대한 탐구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정치적∙사회적 실천의 가능성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50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499</Words>
  <Application>Microsoft Office PowerPoint</Application>
  <PresentationFormat>화면 슬라이드 쇼(4:3)</PresentationFormat>
  <Paragraphs>56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한국 생태문학의 역사</vt:lpstr>
      <vt:lpstr>생태문학과 관련된 작가들</vt:lpstr>
      <vt:lpstr>대표적 작품 1 - &lt;성북동 비둘기&gt;</vt:lpstr>
      <vt:lpstr>대표적 작품 1 - &lt;성북동 비둘기&gt;</vt:lpstr>
      <vt:lpstr>대표적 작품 2 - &lt;난장이가 쏘아올린 작은 공&gt;</vt:lpstr>
      <vt:lpstr>대표적 작품 2 - &lt;난장이가 쏘아올린 작은 공&gt;</vt:lpstr>
      <vt:lpstr>대표적 작품 2 - &lt;난장이가 쏘아올린 작은 공&gt;</vt:lpstr>
      <vt:lpstr>생태문학의 현위치</vt:lpstr>
      <vt:lpstr>생태문학이 나아가야 할 방향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2016-05-15T02:58:02Z</dcterms:created>
  <dcterms:modified xsi:type="dcterms:W3CDTF">2016-05-15T04:15:07Z</dcterms:modified>
</cp:coreProperties>
</file>