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7" r:id="rId4"/>
    <p:sldId id="259" r:id="rId5"/>
    <p:sldId id="260" r:id="rId6"/>
    <p:sldId id="262" r:id="rId7"/>
    <p:sldId id="273" r:id="rId8"/>
    <p:sldId id="269" r:id="rId9"/>
    <p:sldId id="270" r:id="rId10"/>
    <p:sldId id="272" r:id="rId11"/>
    <p:sldId id="274" r:id="rId12"/>
    <p:sldId id="275" r:id="rId13"/>
    <p:sldId id="276" r:id="rId14"/>
    <p:sldId id="282" r:id="rId15"/>
    <p:sldId id="283" r:id="rId16"/>
    <p:sldId id="277" r:id="rId17"/>
    <p:sldId id="278" r:id="rId18"/>
    <p:sldId id="279" r:id="rId19"/>
    <p:sldId id="264" r:id="rId20"/>
    <p:sldId id="280" r:id="rId21"/>
    <p:sldId id="281" r:id="rId22"/>
    <p:sldId id="261" r:id="rId23"/>
  </p:sldIdLst>
  <p:sldSz cx="9144000" cy="6858000" type="screen4x3"/>
  <p:notesSz cx="6858000" cy="9144000"/>
  <p:embeddedFontLst>
    <p:embeddedFont>
      <p:font typeface="-윤고딕320" panose="02030504000101010101" pitchFamily="18" charset="-127"/>
      <p:regular r:id="rId25"/>
    </p:embeddedFont>
    <p:embeddedFont>
      <p:font typeface="-윤고딕310" panose="02030504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-윤고딕330" panose="02030504000101010101" pitchFamily="18" charset="-127"/>
      <p:regular r:id="rId29"/>
    </p:embeddedFont>
    <p:embeddedFont>
      <p:font typeface="Estrangelo Edessa" panose="03080600000000000000" pitchFamily="66" charset="0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731"/>
    <a:srgbClr val="95B751"/>
    <a:srgbClr val="BDD292"/>
    <a:srgbClr val="283214"/>
    <a:srgbClr val="39471D"/>
    <a:srgbClr val="ECF2DE"/>
    <a:srgbClr val="E4ECD0"/>
    <a:srgbClr val="D6E2BC"/>
    <a:srgbClr val="C5D69E"/>
    <a:srgbClr val="9EB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494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22907-49B0-4E23-A9B7-56397CC075CB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A75FB-7BA0-4662-BD27-BC77EE6424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4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정치적 성격의 </a:t>
            </a:r>
            <a:r>
              <a:rPr lang="ko-KR" altLang="en-US" dirty="0" err="1" smtClean="0"/>
              <a:t>자연시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인간의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자각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없는 행동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상황을 악화시키기만 할 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자연이 무분별하게 파괴된 원인은 결국 인간에게 있는 것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A75FB-7BA0-4662-BD27-BC77EE64243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A094-4515-4D8B-BC89-E673A1EA544C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DDB2-9F4C-42BA-AFD0-12352366C7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2" name="직사각형 21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106459" y="2276872"/>
            <a:ext cx="11306301" cy="4338483"/>
            <a:chOff x="169425" y="2270050"/>
            <a:chExt cx="11306301" cy="4338483"/>
          </a:xfrm>
        </p:grpSpPr>
        <p:sp>
          <p:nvSpPr>
            <p:cNvPr id="40" name="TextBox 39"/>
            <p:cNvSpPr txBox="1"/>
            <p:nvPr/>
          </p:nvSpPr>
          <p:spPr>
            <a:xfrm>
              <a:off x="169425" y="2270050"/>
              <a:ext cx="11306301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0" b="1" spc="-450" dirty="0" smtClean="0">
                  <a:gradFill flip="none" rotWithShape="1">
                    <a:gsLst>
                      <a:gs pos="0">
                        <a:srgbClr val="DDEBCF"/>
                      </a:gs>
                      <a:gs pos="50000">
                        <a:srgbClr val="9CB86E"/>
                      </a:gs>
                      <a:gs pos="100000">
                        <a:srgbClr val="156B13"/>
                      </a:gs>
                    </a:gsLst>
                    <a:lin ang="10800000" scaled="0"/>
                    <a:tileRect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  <a:cs typeface="Estrangelo Edessa" panose="03080600000000000000" pitchFamily="66" charset="0"/>
                </a:rPr>
                <a:t>생태주의 문학의        </a:t>
              </a:r>
              <a:endParaRPr lang="en-US" altLang="ko-KR" sz="80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Estrangelo Edessa" panose="03080600000000000000" pitchFamily="66" charset="0"/>
              </a:endParaRPr>
            </a:p>
            <a:p>
              <a:pPr algn="ctr"/>
              <a:r>
                <a:rPr lang="ko-KR" altLang="en-US" sz="8000" b="1" spc="-450" dirty="0" smtClean="0">
                  <a:gradFill flip="none" rotWithShape="1">
                    <a:gsLst>
                      <a:gs pos="0">
                        <a:srgbClr val="DDEBCF"/>
                      </a:gs>
                      <a:gs pos="50000">
                        <a:srgbClr val="9CB86E"/>
                      </a:gs>
                      <a:gs pos="100000">
                        <a:srgbClr val="156B13"/>
                      </a:gs>
                    </a:gsLst>
                    <a:lin ang="10800000" scaled="0"/>
                    <a:tileRect/>
                  </a:gradFill>
                  <a:latin typeface="-윤고딕330" panose="02030504000101010101" pitchFamily="18" charset="-127"/>
                  <a:ea typeface="-윤고딕330" panose="02030504000101010101" pitchFamily="18" charset="-127"/>
                  <a:cs typeface="Estrangelo Edessa" panose="03080600000000000000" pitchFamily="66" charset="0"/>
                </a:rPr>
                <a:t>     대안적 가능성              </a:t>
              </a:r>
              <a:endParaRPr lang="ko-KR" altLang="en-US" sz="80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Estrangelo Edessa" panose="03080600000000000000" pitchFamily="66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516" y="5654426"/>
              <a:ext cx="32303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2014130069 </a:t>
              </a:r>
              <a:r>
                <a:rPr lang="ko-KR" altLang="en-US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박찬희</a:t>
              </a:r>
              <a:endParaRPr lang="en-US" altLang="ko-KR" sz="2800" spc="-50" dirty="0" smtClean="0">
                <a:solidFill>
                  <a:srgbClr val="95B751">
                    <a:alpha val="94000"/>
                  </a:srgbClr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2016130019 </a:t>
              </a:r>
              <a:r>
                <a:rPr lang="ko-KR" altLang="en-US" sz="2800" spc="-50" dirty="0" smtClean="0">
                  <a:solidFill>
                    <a:srgbClr val="95B751">
                      <a:alpha val="94000"/>
                    </a:srgb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남명현</a:t>
              </a: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0" y="0"/>
            <a:ext cx="2393090" cy="3140968"/>
            <a:chOff x="0" y="0"/>
            <a:chExt cx="2525996" cy="3315409"/>
          </a:xfrm>
        </p:grpSpPr>
        <p:sp>
          <p:nvSpPr>
            <p:cNvPr id="65" name="직사각형 64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 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3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사과에 대한 조사</a:t>
            </a:r>
            <a:r>
              <a:rPr lang="en-US" altLang="ko-KR" sz="3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3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弔詞</a:t>
            </a:r>
            <a:r>
              <a:rPr lang="en-US" altLang="ko-KR" sz="34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0" indent="0" algn="r">
              <a:buNone/>
            </a:pP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한스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마그누스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엔첸스베르거</a:t>
            </a:r>
            <a:endParaRPr lang="en-US" altLang="ko-KR" sz="24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이곳엔 사과가 놓여 있었지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이곳엔 식탁이 서 있었어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저것은 집이었고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저것은 도시였어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이곳의 땅은 쉬고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있다구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저기 있는 이 사과가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지구란다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참 아름다운 별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그곳엔 사과가 있었고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사과를 먹는 사람들이 살았었지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6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825495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1960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경제개발계획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급진적 산업화 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-&gt;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환경오염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-&gt;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 생태문학 태동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1970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자연 훼손의 심각성 자각 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-&gt;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생태문학 발달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1990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이후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-&gt;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본격적인 연구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논의 시작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70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825495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소설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분야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조세희</a:t>
            </a: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r>
              <a:rPr lang="en-US" altLang="ko-KR" sz="2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	  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이효석</a:t>
            </a:r>
            <a:r>
              <a:rPr lang="en-US" altLang="ko-KR" sz="2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산</a:t>
            </a:r>
            <a:r>
              <a:rPr lang="en-US" altLang="ko-KR" sz="2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등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시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분야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1960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박두진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인간밀림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김광섭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성북동비둘기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1970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</a:t>
            </a:r>
            <a:r>
              <a:rPr lang="ko-KR" altLang="en-US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이하석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부서진 활주로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김명인 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동두천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1980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김지하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최승호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수소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),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정현종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		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만다라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400050" lvl="1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1990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김광규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작은 꽃들</a:t>
            </a: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70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8254954" cy="4857403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3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성북동 비둘기</a:t>
            </a:r>
            <a:endParaRPr lang="en-US" altLang="ko-KR" sz="3600" b="1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김광섭</a:t>
            </a:r>
            <a:endParaRPr lang="en-US" altLang="ko-KR" sz="28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성북동 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산에 </a:t>
            </a:r>
            <a:r>
              <a:rPr lang="ko-KR" altLang="en-US" sz="28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번지가 새로 생기면서</a:t>
            </a:r>
            <a:endParaRPr lang="en-US" altLang="ko-KR" sz="2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본래 살던 성북동 비둘기만이 </a:t>
            </a:r>
            <a:r>
              <a:rPr lang="ko-KR" altLang="en-US" sz="28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번지가 없어졌다</a:t>
            </a: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새벽부터 </a:t>
            </a:r>
            <a:r>
              <a:rPr lang="ko-KR" altLang="en-US" sz="2800" b="1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돌깨는</a:t>
            </a:r>
            <a:r>
              <a:rPr lang="ko-KR" altLang="en-US" sz="28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산울림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떨다가</a:t>
            </a:r>
            <a:endParaRPr lang="en-US" altLang="ko-KR" sz="2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가슴에 금이 갔다</a:t>
            </a:r>
            <a:endParaRPr lang="en-US" altLang="ko-KR" sz="2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∙∙∙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가는 데마다</a:t>
            </a:r>
            <a:endParaRPr lang="en-US" altLang="ko-KR" sz="2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8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채석장 포성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 </a:t>
            </a:r>
            <a:r>
              <a:rPr lang="ko-KR" altLang="en-US" sz="2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메아리져서</a:t>
            </a:r>
            <a:r>
              <a:rPr lang="ko-KR" altLang="en-US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∙∙∙</a:t>
            </a:r>
          </a:p>
        </p:txBody>
      </p:sp>
    </p:spTree>
    <p:extLst>
      <p:ext uri="{BB962C8B-B14F-4D97-AF65-F5344CB8AC3E}">
        <p14:creationId xmlns:p14="http://schemas.microsoft.com/office/powerpoint/2010/main" val="24681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61730" y="1124745"/>
            <a:ext cx="8496944" cy="5472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sz="2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연탄재</a:t>
            </a:r>
            <a:r>
              <a:rPr lang="ko-KR" altLang="en-US" sz="2800" b="1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들</a:t>
            </a:r>
            <a:endParaRPr lang="en-US" altLang="ko-KR" sz="2800" b="1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sz="20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이하</a:t>
            </a:r>
            <a:r>
              <a:rPr lang="ko-KR" altLang="en-US" sz="20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석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인제 부근 산골 부대 쓰레기 </a:t>
            </a:r>
            <a:r>
              <a:rPr lang="ko-KR" altLang="en-US" sz="20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하지장</a:t>
            </a:r>
            <a:r>
              <a:rPr lang="en-US" altLang="ko-KR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마분지 조각 쇠 조각 </a:t>
            </a:r>
            <a:r>
              <a:rPr lang="ko-KR" altLang="en-US" sz="20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껌종이</a:t>
            </a: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서류 같은 것들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불에 그을어</a:t>
            </a:r>
            <a:r>
              <a:rPr lang="en-US" altLang="ko-KR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연탄재 더미 사이로 몸을 숨긴다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하치장 부근의 오리나무도 불에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그을어</a:t>
            </a:r>
            <a:r>
              <a:rPr lang="en-US" altLang="ko-KR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어깨가 처진 채로 가지 하나를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힘겹게 하늘로 밀어 올린다</a:t>
            </a:r>
            <a:r>
              <a:rPr lang="en-US" altLang="ko-KR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민들레꽃이</a:t>
            </a: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황토 비탈에서 잠깐 피었다 진 후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병사들은 다시 주위의 풀들을 뽑아 버렸다</a:t>
            </a:r>
            <a:r>
              <a:rPr lang="en-US" altLang="ko-KR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깊은 밤 먼 논의 개구리 울음소리에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연탄이 하나 허물어져 내린다</a:t>
            </a:r>
            <a:r>
              <a:rPr lang="en-US" altLang="ko-KR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뼈들은 바람에 실리어 가고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마음은 흙에 묻히며</a:t>
            </a:r>
            <a:r>
              <a:rPr lang="en-US" altLang="ko-KR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70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361730" y="1124745"/>
            <a:ext cx="8496944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이슬</a:t>
            </a:r>
            <a:endParaRPr lang="en-US" altLang="ko-KR" sz="2800" b="1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정현</a:t>
            </a:r>
            <a:r>
              <a:rPr lang="ko-KR" altLang="en-US" sz="20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종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강물을 보세요 우리들의 피를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바람을 보세요 우리들의 숨을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흙을 보세요 우리들의 살을</a:t>
            </a: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607731"/>
                </a:solidFill>
                <a:latin typeface="맑은 고딕"/>
                <a:ea typeface="맑은 고딕"/>
              </a:rPr>
              <a:t>(∙∙∙)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607731"/>
              </a:solidFill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맑은 고딕"/>
                <a:ea typeface="맑은 고딕"/>
              </a:rPr>
              <a:t>나무는 구름을 낳고 구름은</a:t>
            </a:r>
            <a:endParaRPr lang="en-US" altLang="ko-KR" sz="2000" dirty="0" smtClean="0">
              <a:solidFill>
                <a:srgbClr val="607731"/>
              </a:solidFill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맑은 고딕"/>
                <a:ea typeface="맑은 고딕"/>
              </a:rPr>
              <a:t>강물을 낳고 강물은 새들을 낳고</a:t>
            </a:r>
            <a:endParaRPr lang="en-US" altLang="ko-KR" sz="2000" dirty="0" smtClean="0">
              <a:solidFill>
                <a:srgbClr val="607731"/>
              </a:solidFill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맑은 고딕"/>
                <a:ea typeface="맑은 고딕"/>
              </a:rPr>
              <a:t>새들은 바람을 낳고 바람은</a:t>
            </a:r>
            <a:endParaRPr lang="en-US" altLang="ko-KR" sz="2000" dirty="0" smtClean="0">
              <a:solidFill>
                <a:srgbClr val="607731"/>
              </a:solidFill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 smtClean="0">
                <a:solidFill>
                  <a:srgbClr val="607731"/>
                </a:solidFill>
                <a:latin typeface="맑은 고딕"/>
                <a:ea typeface="맑은 고딕"/>
              </a:rPr>
              <a:t>나무를 낳고</a:t>
            </a:r>
            <a:r>
              <a:rPr lang="en-US" altLang="ko-KR" sz="2000" dirty="0">
                <a:solidFill>
                  <a:srgbClr val="607731"/>
                </a:solidFill>
              </a:rPr>
              <a:t> ∙∙∙</a:t>
            </a:r>
            <a:endParaRPr lang="en-US" altLang="ko-KR" sz="2000" dirty="0" smtClean="0">
              <a:solidFill>
                <a:srgbClr val="607731"/>
              </a:solidFill>
              <a:latin typeface="맑은 고딕"/>
              <a:ea typeface="맑은 고딕"/>
            </a:endParaRPr>
          </a:p>
          <a:p>
            <a:pPr marL="0" indent="0">
              <a:buNone/>
            </a:pPr>
            <a:endParaRPr lang="en-US" altLang="ko-KR" sz="20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2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endParaRPr lang="en-US" altLang="ko-KR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15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5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en-US" sz="25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집필 동기</a:t>
            </a:r>
            <a:endParaRPr lang="en-US" altLang="ko-KR" sz="25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인간의 기본권이 말살된 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칼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의 시간에 나는 작은 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펜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으로 작은 노트에 글을 써나가며 이 작품들이 하나하나 작은 덩어리에 불과하지만 무슨 일이 있어도 파괴를 견디고 따뜻한 사랑과 </a:t>
            </a:r>
            <a:r>
              <a:rPr lang="ko-KR" altLang="en-US" sz="26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고통받는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피의 이야기로 살아 독자들에게 전달되지 않으면 안 된다는 생각을 나는 했었다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”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–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조세희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「파괴와 거짓 희망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모멸의 시대」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『</a:t>
            </a:r>
            <a:r>
              <a:rPr lang="ko-KR" altLang="ko-KR" sz="2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ko-KR" sz="26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공』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이성과 힘</a:t>
            </a:r>
            <a:r>
              <a:rPr lang="en-US" altLang="ko-KR" sz="2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2002, pp.8-9</a:t>
            </a:r>
            <a:endParaRPr lang="ko-KR" altLang="ko-KR" sz="2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44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sz="4600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sz="4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600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sz="4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endParaRPr lang="en-US" altLang="ko-KR" sz="46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아이들을 안고 병원으로 달려가던 어른들도 악취 때문에 제대로 숨을 쉴 수 없었다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눈이 아프고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목이 </a:t>
            </a:r>
            <a:r>
              <a:rPr lang="ko-KR" altLang="ko-KR" sz="34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따가왔다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견딜 수 없는 사람들이 거리로 뛰어나왔다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시가지와 주거지에 안개가 내리고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가로등은 보이지 않았다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4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대혼잡이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일어 질서는 순식간에 무너졌다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도둑과 불량배가 꿈에도 생각 못했던 기회를 잡아 날뛰었다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시민들은 주거지를 벗어나 중앙으로 이어지는 국도 쪽으로 대피했다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 </a:t>
            </a:r>
            <a:r>
              <a:rPr lang="ko-KR" altLang="ko-KR" sz="34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아홉시에서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자정까지</a:t>
            </a:r>
            <a:r>
              <a:rPr lang="en-US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세 시간에 지나지 않았지만 </a:t>
            </a:r>
            <a:r>
              <a:rPr lang="ko-KR" altLang="ko-KR" sz="34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은강</a:t>
            </a:r>
            <a:r>
              <a:rPr lang="ko-KR" altLang="ko-KR" sz="3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사람들은 큰 공포 앞에 맨몸으로 노출된 자신들을 깨닫고 몸서리쳤다</a:t>
            </a:r>
            <a:r>
              <a:rPr lang="en-US" altLang="ko-KR" sz="3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- </a:t>
            </a:r>
            <a:r>
              <a:rPr lang="ko-KR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조세희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「기계도시」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앞의 책</a:t>
            </a: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pp.186-187. </a:t>
            </a:r>
          </a:p>
        </p:txBody>
      </p:sp>
    </p:spTree>
    <p:extLst>
      <p:ext uri="{BB962C8B-B14F-4D97-AF65-F5344CB8AC3E}">
        <p14:creationId xmlns:p14="http://schemas.microsoft.com/office/powerpoint/2010/main" val="2890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4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752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한국의  생태문학    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268761"/>
            <a:ext cx="4680520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난장이가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b="1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쏘아올린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작은 공</a:t>
            </a:r>
            <a:endParaRPr lang="en-US" altLang="ko-KR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1520" y="1916832"/>
            <a:ext cx="8840540" cy="2057400"/>
            <a:chOff x="251520" y="1916832"/>
            <a:chExt cx="8840540" cy="2057400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916832"/>
              <a:ext cx="5524500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5804485" y="1918906"/>
              <a:ext cx="3287575" cy="7200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altLang="ko-KR" b="1" dirty="0" smtClean="0">
                  <a:solidFill>
                    <a:srgbClr val="60773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&lt; </a:t>
              </a:r>
              <a:r>
                <a:rPr lang="ko-KR" altLang="en-US" b="1" dirty="0" smtClean="0">
                  <a:solidFill>
                    <a:srgbClr val="60773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뫼비우스의 띠</a:t>
              </a:r>
              <a:endParaRPr lang="en-US" altLang="ko-KR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0" indent="0">
                <a:buFont typeface="Arial" pitchFamily="34" charset="0"/>
                <a:buNone/>
              </a:pPr>
              <a:endPara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0" indent="0">
                <a:buFont typeface="Arial" pitchFamily="34" charset="0"/>
                <a:buNone/>
              </a:pPr>
              <a:endPara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223888" y="3962005"/>
            <a:ext cx="8452568" cy="2883768"/>
            <a:chOff x="223888" y="3962005"/>
            <a:chExt cx="8452568" cy="2883768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450" y="3962005"/>
              <a:ext cx="5279006" cy="2883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223888" y="5704341"/>
              <a:ext cx="2929906" cy="7200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Font typeface="Arial" pitchFamily="34" charset="0"/>
                <a:buNone/>
              </a:pPr>
              <a:r>
                <a:rPr lang="ko-KR" altLang="en-US" b="1" dirty="0" err="1" smtClean="0">
                  <a:solidFill>
                    <a:srgbClr val="60773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클라인씨의병</a:t>
              </a:r>
              <a:r>
                <a:rPr lang="ko-KR" altLang="en-US" b="1" dirty="0" smtClean="0">
                  <a:solidFill>
                    <a:srgbClr val="60773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</a:t>
              </a:r>
              <a:r>
                <a:rPr lang="en-US" altLang="ko-KR" b="1" dirty="0" smtClean="0">
                  <a:solidFill>
                    <a:srgbClr val="60773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&gt;</a:t>
              </a:r>
              <a:endPara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  <a:p>
              <a:pPr marL="0" indent="0">
                <a:buFont typeface="Arial" pitchFamily="34" charset="0"/>
                <a:buNone/>
              </a:pPr>
              <a:endPara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32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3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2" name="직사각형 21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5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139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평가와  제언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의의</a:t>
            </a:r>
            <a:endParaRPr lang="en-US" altLang="ko-KR" sz="37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1) </a:t>
            </a:r>
            <a:r>
              <a:rPr lang="ko-KR" altLang="en-US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개발주의 </a:t>
            </a: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vs </a:t>
            </a:r>
            <a:r>
              <a:rPr lang="ko-KR" altLang="en-US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생태주의 </a:t>
            </a: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=&gt; </a:t>
            </a:r>
            <a:r>
              <a:rPr lang="ko-KR" altLang="en-US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무엇을 취하고 선택할 것인가</a:t>
            </a: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2) </a:t>
            </a:r>
            <a:r>
              <a:rPr lang="ko-KR" altLang="en-US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환경파괴를 </a:t>
            </a:r>
            <a:r>
              <a:rPr lang="ko-KR" altLang="en-US" sz="30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문학이 예민한 감수성으로 진단</a:t>
            </a: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0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평가</a:t>
            </a: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0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해결 방안 등을 작가의 독특한 시적 </a:t>
            </a:r>
            <a:r>
              <a:rPr lang="ko-KR" altLang="en-US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표현으로 </a:t>
            </a:r>
            <a:r>
              <a:rPr lang="ko-KR" altLang="en-US" sz="30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드러냄</a:t>
            </a:r>
            <a:r>
              <a:rPr lang="en-US" altLang="ko-KR" sz="3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37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한계점</a:t>
            </a:r>
            <a:endParaRPr lang="en-US" altLang="ko-KR" sz="37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1)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구체적 대안 제시 미흡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2)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나아갈 방향이 분명치 않음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3)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 문학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연구 </a:t>
            </a:r>
            <a:r>
              <a:rPr lang="ko-KR" altLang="en-US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대상 시인이 몇 명에 한정되어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있음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&amp;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파괴된 자연 혹은 순수한 모습만을 보여주는 데 그침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4000" dirty="0"/>
          </a:p>
          <a:p>
            <a:pPr marL="0" indent="0">
              <a:buNone/>
            </a:pPr>
            <a:endParaRPr lang="en-US" altLang="ko-KR" sz="40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3040458" y="836712"/>
            <a:ext cx="36134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Index    </a:t>
            </a:r>
            <a:endParaRPr lang="ko-KR" altLang="en-US" sz="8000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25663" y="2391812"/>
            <a:ext cx="288000" cy="216000"/>
          </a:xfrm>
          <a:prstGeom prst="rect">
            <a:avLst/>
          </a:prstGeom>
          <a:solidFill>
            <a:srgbClr val="283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3422768" y="2276872"/>
            <a:ext cx="1917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283214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생태주의의 정</a:t>
            </a:r>
            <a:r>
              <a:rPr lang="ko-KR" altLang="en-US" sz="2200" b="1" spc="-180" dirty="0">
                <a:solidFill>
                  <a:srgbClr val="283214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의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135188" y="3113053"/>
            <a:ext cx="288000" cy="216000"/>
          </a:xfrm>
          <a:prstGeom prst="rect">
            <a:avLst/>
          </a:prstGeom>
          <a:solidFill>
            <a:srgbClr val="394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/>
          <p:cNvSpPr/>
          <p:nvPr/>
        </p:nvSpPr>
        <p:spPr>
          <a:xfrm>
            <a:off x="3432293" y="2998113"/>
            <a:ext cx="293990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39471D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문학과 생태주의의 연관성</a:t>
            </a:r>
            <a:endParaRPr lang="ko-KR" altLang="en-US" sz="2200" b="1" spc="-180" dirty="0">
              <a:solidFill>
                <a:srgbClr val="39471D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28869" y="3833133"/>
            <a:ext cx="288000" cy="216000"/>
          </a:xfrm>
          <a:prstGeom prst="rect">
            <a:avLst/>
          </a:prstGeom>
          <a:solidFill>
            <a:srgbClr val="6077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/>
          <p:cNvSpPr/>
          <p:nvPr/>
        </p:nvSpPr>
        <p:spPr>
          <a:xfrm>
            <a:off x="3425974" y="3718193"/>
            <a:ext cx="1917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607731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독일의 생태문학</a:t>
            </a:r>
            <a:endParaRPr lang="ko-KR" altLang="en-US" sz="2200" b="1" spc="-180" dirty="0">
              <a:solidFill>
                <a:srgbClr val="607731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27266" y="4553213"/>
            <a:ext cx="288000" cy="216000"/>
          </a:xfrm>
          <a:prstGeom prst="rect">
            <a:avLst/>
          </a:prstGeom>
          <a:solidFill>
            <a:srgbClr val="95B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직사각형 26"/>
          <p:cNvSpPr/>
          <p:nvPr/>
        </p:nvSpPr>
        <p:spPr>
          <a:xfrm>
            <a:off x="3424371" y="4438273"/>
            <a:ext cx="19171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95B751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한국의 생태문학</a:t>
            </a:r>
            <a:endParaRPr lang="ko-KR" altLang="en-US" sz="2200" b="1" spc="-180" dirty="0">
              <a:solidFill>
                <a:srgbClr val="95B751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25663" y="5273293"/>
            <a:ext cx="288000" cy="216000"/>
          </a:xfrm>
          <a:prstGeom prst="rect">
            <a:avLst/>
          </a:prstGeom>
          <a:solidFill>
            <a:srgbClr val="BDD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3" name="직사각형 32"/>
          <p:cNvSpPr/>
          <p:nvPr/>
        </p:nvSpPr>
        <p:spPr>
          <a:xfrm>
            <a:off x="3422768" y="5158353"/>
            <a:ext cx="144398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200" b="1" spc="-180" dirty="0" smtClean="0">
                <a:solidFill>
                  <a:srgbClr val="BDD292">
                    <a:alpha val="97000"/>
                  </a:srgb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평가와 제언</a:t>
            </a:r>
            <a:endParaRPr lang="ko-KR" altLang="en-US" sz="2200" b="1" spc="-180" dirty="0">
              <a:solidFill>
                <a:srgbClr val="BDD292">
                  <a:alpha val="97000"/>
                </a:srgb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5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1395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평가와  제언 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67544" y="1379909"/>
            <a:ext cx="849694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37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나아갈 방향</a:t>
            </a:r>
            <a:endParaRPr lang="en-US" altLang="ko-KR" sz="1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11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“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언어의 본질에 대한 탐구 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+ 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정치적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사회적 실천 가능성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”</a:t>
            </a:r>
          </a:p>
          <a:p>
            <a:pPr marL="0" indent="0" algn="just">
              <a:buNone/>
            </a:pPr>
            <a:endParaRPr lang="en-US" altLang="ko-KR" sz="28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r>
              <a:rPr lang="en-US" altLang="ko-KR" sz="24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정확한 기준과 정확한 용어 속에 논의되어야</a:t>
            </a:r>
            <a:endParaRPr lang="en-US" altLang="ko-KR" sz="24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/>
            <a:endParaRPr lang="en-US" altLang="ko-KR" sz="24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단순 자연 예찬에 머무르지 말고</a:t>
            </a:r>
            <a:r>
              <a:rPr lang="en-US" altLang="ko-KR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자연과 인간은 하나라는 유기체적 인식 지향해야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4000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855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72971" y="77723"/>
            <a:ext cx="417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참고문</a:t>
            </a:r>
            <a:r>
              <a:rPr lang="ko-KR" altLang="en-US" sz="48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헌</a:t>
            </a:r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5446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1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1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단행본</a:t>
            </a:r>
            <a:r>
              <a:rPr lang="en-US" altLang="ko-KR" sz="1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직선들의 폭풍우 속에서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독일의 </a:t>
            </a:r>
            <a:r>
              <a:rPr lang="ko-KR" altLang="en-US" sz="1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1950-1980&gt;,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시문학사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1998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&lt;</a:t>
            </a:r>
            <a:r>
              <a:rPr lang="ko-KR" altLang="en-US" sz="1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생태시와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저항의식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1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다운샘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김용민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생태문학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대안 사회를 위한 꿈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책세상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김해옥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&lt;</a:t>
            </a: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생태문학론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18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새미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2005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독일의 </a:t>
            </a:r>
            <a:r>
              <a:rPr lang="ko-KR" altLang="en-US" sz="1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생명의식과 저항의식의 상관성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18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새미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2007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김종성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 환경생태소설 연구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서정시학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2012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1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논문</a:t>
            </a:r>
            <a:r>
              <a:rPr lang="en-US" altLang="ko-KR" sz="18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  <a:endParaRPr lang="en-US" altLang="ko-KR" sz="18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남진숙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(1997), 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18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한국환경생태시연구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동국대학교 대학원</a:t>
            </a:r>
            <a:endParaRPr lang="en-US" altLang="ko-KR" sz="1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사지원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(2004).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 생태문학의 발전 과정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카프카연구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11, 79-96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손민달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(2007), 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현대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생태주의 시문학 연구의 의미와 </a:t>
            </a: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방향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&gt;,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한국어문학국제학술포럼 학술대회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300-319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이혜원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(2008).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도시생태의 시적 수용과 전망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1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문학과환경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7(2), 115-139.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이하석</a:t>
            </a: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(2011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). &lt;[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나의 삶과 문학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버려진 것들의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열린 </a:t>
            </a: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마음으로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작가세계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23(2), 27-35.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(2011).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‘</a:t>
            </a:r>
            <a:r>
              <a:rPr lang="ko-KR" altLang="en-US" sz="1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’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나타난 주제의식과 언술방식의 상관성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카프카연구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26, 305-330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송용구 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(2012). &lt;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독일과 한국의 </a:t>
            </a:r>
            <a:r>
              <a:rPr lang="ko-KR" altLang="en-US" sz="1800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생태시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비교 연구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&gt;. </a:t>
            </a:r>
            <a:r>
              <a:rPr lang="ko-KR" altLang="en-US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카프카연구</a:t>
            </a:r>
            <a:r>
              <a:rPr lang="en-US" altLang="ko-KR" sz="1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28, 369-397</a:t>
            </a:r>
            <a:r>
              <a:rPr lang="en-US" altLang="ko-KR" sz="1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endParaRPr lang="en-US" altLang="ko-KR" sz="1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7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569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090823" y="2564904"/>
            <a:ext cx="759374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2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Thank You         </a:t>
            </a:r>
            <a:endParaRPr lang="ko-KR" altLang="en-US" sz="82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1" name="직사각형 20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0" y="0"/>
            <a:ext cx="2393090" cy="3140968"/>
            <a:chOff x="0" y="0"/>
            <a:chExt cx="2525996" cy="3315409"/>
          </a:xfrm>
        </p:grpSpPr>
        <p:sp>
          <p:nvSpPr>
            <p:cNvPr id="34" name="직사각형 33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1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3666" y="0"/>
            <a:ext cx="5521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생태주의의  정의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생태학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Oekologie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이란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유기체나 유기체의 무리가 자신을 둘러싼 환경과 맺는 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상호 관계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대한 학문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(Eugene. P. 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Odum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0" indent="0" algn="r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유기체들 간의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그리고 유기체와 그것을 둘러싼 환경 간의 </a:t>
            </a: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상호 영향 관계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 대한 학문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(Wilhelm 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Kut</a:t>
            </a:r>
            <a:r>
              <a:rPr lang="en-US" altLang="ko-KR" dirty="0" err="1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t</a:t>
            </a:r>
            <a:r>
              <a:rPr lang="en-US" altLang="ko-KR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ler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)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7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853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1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53666" y="0"/>
            <a:ext cx="5521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생태주의의  정의  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4114800" cy="485740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자연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공생 관계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 ⊂ 자연 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순환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조</a:t>
            </a:r>
            <a:r>
              <a:rPr lang="ko-KR" altLang="en-US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화</a:t>
            </a: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777680" y="1379909"/>
            <a:ext cx="41148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문명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지배와 착취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인간 ≫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</a:t>
            </a:r>
            <a:endParaRPr lang="en-US" altLang="ko-KR" sz="3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Symbol"/>
              <a:buChar char="Þ"/>
            </a:pPr>
            <a:r>
              <a:rPr lang="en-US" altLang="ko-KR" sz="36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발전</a:t>
            </a:r>
            <a:r>
              <a:rPr lang="en-US" altLang="ko-KR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3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편중</a:t>
            </a:r>
            <a:endParaRPr lang="ko-KR" altLang="en-US" sz="36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028" name="Picture 4" descr="C:\Users\user\Downloads\noun_131794_cc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3612"/>
          <a:stretch/>
        </p:blipFill>
        <p:spPr bwMode="auto">
          <a:xfrm>
            <a:off x="1115616" y="2276872"/>
            <a:ext cx="2232248" cy="192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ownloads\noun_300227_cc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1"/>
          <a:stretch/>
        </p:blipFill>
        <p:spPr bwMode="auto">
          <a:xfrm>
            <a:off x="5292080" y="2204864"/>
            <a:ext cx="2376264" cy="205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259396" y="1721124"/>
            <a:ext cx="4222506" cy="3703784"/>
          </a:xfrm>
          <a:prstGeom prst="roundRect">
            <a:avLst/>
          </a:prstGeom>
          <a:solidFill>
            <a:srgbClr val="95B751"/>
          </a:solidFill>
          <a:ln>
            <a:solidFill>
              <a:srgbClr val="607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945410" y="3809249"/>
            <a:ext cx="804907" cy="79208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rgbClr val="6077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5087E-6 L 0.09462 -0.0712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-356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3"/>
          <p:cNvGrpSpPr/>
          <p:nvPr/>
        </p:nvGrpSpPr>
        <p:grpSpPr>
          <a:xfrm rot="10800000">
            <a:off x="6750910" y="3717032"/>
            <a:ext cx="2393090" cy="3140968"/>
            <a:chOff x="0" y="0"/>
            <a:chExt cx="2525996" cy="3315409"/>
          </a:xfrm>
        </p:grpSpPr>
        <p:sp>
          <p:nvSpPr>
            <p:cNvPr id="22" name="직사각형 21"/>
            <p:cNvSpPr/>
            <p:nvPr/>
          </p:nvSpPr>
          <p:spPr>
            <a:xfrm>
              <a:off x="631499" y="476671"/>
              <a:ext cx="631499" cy="473123"/>
            </a:xfrm>
            <a:prstGeom prst="rect">
              <a:avLst/>
            </a:prstGeom>
            <a:solidFill>
              <a:srgbClr val="D6E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262998" y="949794"/>
              <a:ext cx="631499" cy="473123"/>
            </a:xfrm>
            <a:prstGeom prst="rect">
              <a:avLst/>
            </a:prstGeom>
            <a:solidFill>
              <a:srgbClr val="BDD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894497" y="1422917"/>
              <a:ext cx="631499" cy="473123"/>
            </a:xfrm>
            <a:prstGeom prst="rect">
              <a:avLst/>
            </a:prstGeom>
            <a:solidFill>
              <a:srgbClr val="95B7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262998" y="1896040"/>
              <a:ext cx="607990" cy="455992"/>
            </a:xfrm>
            <a:prstGeom prst="rect">
              <a:avLst/>
            </a:prstGeom>
            <a:solidFill>
              <a:srgbClr val="6077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31499" y="2369163"/>
              <a:ext cx="631499" cy="473123"/>
            </a:xfrm>
            <a:prstGeom prst="rect">
              <a:avLst/>
            </a:prstGeom>
            <a:solidFill>
              <a:srgbClr val="3947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0" y="0"/>
              <a:ext cx="631499" cy="473123"/>
            </a:xfrm>
            <a:prstGeom prst="rect">
              <a:avLst/>
            </a:prstGeom>
            <a:solidFill>
              <a:srgbClr val="ECF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0" y="2842286"/>
              <a:ext cx="631499" cy="473123"/>
            </a:xfrm>
            <a:prstGeom prst="rect">
              <a:avLst/>
            </a:prstGeom>
            <a:solidFill>
              <a:srgbClr val="2832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0"/>
            <a:ext cx="2699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2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6284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문학과 생태주의의 연관성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왜 문학일까</a:t>
            </a:r>
            <a:r>
              <a:rPr lang="en-US" altLang="ko-KR" sz="40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문학의 정의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문학의 역할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</a:p>
          <a:p>
            <a:pPr>
              <a:buFontTx/>
              <a:buChar char="-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문학과 생태주의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?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pic>
        <p:nvPicPr>
          <p:cNvPr id="13" name="Picture 2" descr="C:\Users\user\Desktop\수업\2학년 2학기\대안문화론\NISI20090716_0001314585_we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552" y="1503420"/>
            <a:ext cx="3261039" cy="47734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user\Desktop\수업\2학년 2학기\대안문화론\소설추천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06603"/>
            <a:ext cx="3416346" cy="51031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</a:t>
            </a:r>
            <a:r>
              <a:rPr lang="en-US" altLang="ko-KR" sz="48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자연시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vs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정치시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=&gt; 1930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이후 주된 대립 양상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에리히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프리트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&lt;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새로운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자연시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&gt;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=&gt; 1970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년대 독일 생태시의 태동</a:t>
            </a: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이미 파괴된 자연을 노래하기 위해선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 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사회 비판이 필연적이다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</a:p>
          <a:p>
            <a:pPr marL="0" indent="0">
              <a:buNone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 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파괴된 </a:t>
            </a:r>
            <a:r>
              <a:rPr lang="ko-KR" altLang="en-US" sz="4800" dirty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생태계 </a:t>
            </a: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묘사</a:t>
            </a:r>
            <a:r>
              <a:rPr lang="en-US" altLang="ko-KR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기술 </a:t>
            </a: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문명 비판</a:t>
            </a:r>
            <a:endParaRPr lang="en-US" altLang="ko-KR" sz="48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8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디스토피아</a:t>
            </a:r>
            <a:r>
              <a:rPr lang="en-US" altLang="ko-KR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묘사</a:t>
            </a:r>
            <a:endParaRPr lang="en-US" altLang="ko-KR" sz="48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반전반핵 메시지</a:t>
            </a:r>
            <a:endParaRPr lang="en-US" altLang="ko-KR" sz="48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48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대안사회 제시</a:t>
            </a:r>
            <a:endParaRPr lang="en-US" altLang="ko-KR" sz="48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15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</a:t>
            </a:r>
            <a:r>
              <a:rPr lang="en-US" altLang="ko-KR" sz="48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43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이 나라의 자연</a:t>
            </a:r>
            <a:endParaRPr lang="en-US" altLang="ko-KR" sz="43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페터</a:t>
            </a:r>
            <a:r>
              <a:rPr lang="ko-KR" altLang="en-US" sz="24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마이발트</a:t>
            </a:r>
            <a:endParaRPr lang="en-US" altLang="ko-KR" sz="2400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어느 토요일 오후에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그들이 라인 강변에 누워 있을 때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B</a:t>
            </a: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씨는</a:t>
            </a:r>
            <a:endParaRPr lang="en-US" altLang="ko-KR" sz="2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자기 나라의 자연을 새삼 느끼고는</a:t>
            </a:r>
            <a:r>
              <a:rPr lang="en-US" altLang="ko-KR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</a:t>
            </a:r>
          </a:p>
          <a:p>
            <a:pPr marL="0" indent="0">
              <a:buNone/>
            </a:pP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푸른 하늘과</a:t>
            </a:r>
            <a:endParaRPr lang="en-US" altLang="ko-KR" sz="2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600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유혹하듯 흐르는 강물을 바라보았네</a:t>
            </a:r>
            <a:endParaRPr lang="en-US" altLang="ko-KR" sz="2600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sz="2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그리고 강가에 서 있는 팻말도 함께 </a:t>
            </a:r>
            <a:r>
              <a:rPr lang="en-US" altLang="ko-KR" sz="2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:</a:t>
            </a:r>
          </a:p>
          <a:p>
            <a:pPr marL="0" indent="0">
              <a:buNone/>
            </a:pPr>
            <a:r>
              <a:rPr lang="ko-KR" altLang="en-US" sz="2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주의</a:t>
            </a:r>
            <a:r>
              <a:rPr lang="en-US" altLang="ko-KR" sz="2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 </a:t>
            </a:r>
            <a:r>
              <a:rPr lang="ko-KR" altLang="en-US" sz="2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생명에 위험</a:t>
            </a:r>
            <a:r>
              <a:rPr lang="en-US" altLang="ko-KR" sz="2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r>
              <a:rPr lang="ko-KR" altLang="en-US" sz="2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sz="26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Tx/>
              <a:buChar char="-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88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0" y="0"/>
            <a:ext cx="27991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Chapter 3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3666" y="0"/>
            <a:ext cx="5213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독일의 </a:t>
            </a:r>
            <a:r>
              <a:rPr lang="en-US" altLang="ko-KR" sz="4800" b="1" spc="-450" dirty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800" b="1" spc="-450" dirty="0" smtClean="0">
                <a:gradFill flip="none" rotWithShape="1">
                  <a:gsLst>
                    <a:gs pos="0">
                      <a:srgbClr val="DDEBCF"/>
                    </a:gs>
                    <a:gs pos="50000">
                      <a:srgbClr val="9CB86E"/>
                    </a:gs>
                    <a:gs pos="100000">
                      <a:srgbClr val="156B13"/>
                    </a:gs>
                  </a:gsLst>
                  <a:lin ang="10800000" scaled="0"/>
                  <a:tileRect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생태문학        </a:t>
            </a:r>
            <a:endParaRPr lang="ko-KR" altLang="en-US" sz="4800" b="1" spc="-450" dirty="0">
              <a:gradFill flip="none" rotWithShape="1">
                <a:gsLst>
                  <a:gs pos="0">
                    <a:srgbClr val="DDEBCF"/>
                  </a:gs>
                  <a:gs pos="50000">
                    <a:srgbClr val="9CB86E"/>
                  </a:gs>
                  <a:gs pos="100000">
                    <a:srgbClr val="156B13"/>
                  </a:gs>
                </a:gsLst>
                <a:lin ang="10800000" scaled="0"/>
                <a:tileRect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37526" y="1379909"/>
            <a:ext cx="7894914" cy="48574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4600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자연 </a:t>
            </a:r>
            <a:endParaRPr lang="en-US" altLang="ko-KR" sz="4600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 algn="r">
              <a:buNone/>
            </a:pP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루드비히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err="1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펠스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여기에다 우리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친지들이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내게 말한다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집을 지을 거네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그들의 토지 위에서는 소들이 풀을 뜯고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토끼풀 속에서는 꽃들이 자라고 있다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여기는 아직 모든 것이 이렇듯 자연스럽다네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그들이 말한다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공기와 숲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언덕과 들판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여기서 우리는 살게 될 것이네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……</a:t>
            </a: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당신들만 없다면</a:t>
            </a:r>
            <a:endParaRPr lang="en-US" altLang="ko-KR" b="1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내가 말한다</a:t>
            </a: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그렇게 남아 있을 것이네</a:t>
            </a:r>
            <a:r>
              <a:rPr lang="en-US" altLang="ko-KR" dirty="0" smtClean="0">
                <a:solidFill>
                  <a:srgbClr val="607731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dirty="0" smtClean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rgbClr val="607731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200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1077</Words>
  <Application>Microsoft Office PowerPoint</Application>
  <PresentationFormat>화면 슬라이드 쇼(4:3)</PresentationFormat>
  <Paragraphs>263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Arial</vt:lpstr>
      <vt:lpstr>-윤고딕320</vt:lpstr>
      <vt:lpstr>Symbol</vt:lpstr>
      <vt:lpstr>-윤고딕310</vt:lpstr>
      <vt:lpstr>맑은 고딕</vt:lpstr>
      <vt:lpstr>-윤고딕330</vt:lpstr>
      <vt:lpstr>Wingdings</vt:lpstr>
      <vt:lpstr>Estrangelo Edessa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김순용</dc:creator>
  <cp:lastModifiedBy>박찬희</cp:lastModifiedBy>
  <cp:revision>61</cp:revision>
  <dcterms:created xsi:type="dcterms:W3CDTF">2014-05-09T01:29:38Z</dcterms:created>
  <dcterms:modified xsi:type="dcterms:W3CDTF">2016-05-17T10:35:04Z</dcterms:modified>
</cp:coreProperties>
</file>