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59" r:id="rId9"/>
    <p:sldId id="264" r:id="rId10"/>
    <p:sldId id="26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44D5C-BF8F-4008-97E3-E556AC81132E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E8814-5898-4BF3-B198-097EEBE3F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32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/>
            </a:pPr>
            <a:r>
              <a:rPr lang="ko-KR" altLang="en-US" dirty="0" smtClean="0"/>
              <a:t>아가멤논 왕이 트로이 전쟁을 위해 출병</a:t>
            </a:r>
            <a:endParaRPr lang="en-US" altLang="ko-KR" dirty="0" smtClean="0"/>
          </a:p>
          <a:p>
            <a:pPr marL="550926" indent="-514350">
              <a:buFont typeface="+mj-lt"/>
              <a:buAutoNum type="arabicPeriod"/>
            </a:pPr>
            <a:r>
              <a:rPr lang="ko-KR" altLang="en-US" dirty="0" smtClean="0"/>
              <a:t>신이 노하여 바다에 바람이 불지 않음</a:t>
            </a:r>
            <a:endParaRPr lang="en-US" altLang="ko-KR" dirty="0" smtClean="0"/>
          </a:p>
          <a:p>
            <a:pPr marL="550926" indent="-514350">
              <a:buFont typeface="+mj-lt"/>
              <a:buAutoNum type="arabicPeriod"/>
            </a:pPr>
            <a:r>
              <a:rPr lang="ko-KR" altLang="en-US" dirty="0" smtClean="0"/>
              <a:t>왕은 자신의 맏딸 </a:t>
            </a:r>
            <a:r>
              <a:rPr lang="ko-KR" altLang="en-US" dirty="0" err="1" smtClean="0"/>
              <a:t>이피게니아를</a:t>
            </a:r>
            <a:r>
              <a:rPr lang="ko-KR" altLang="en-US" dirty="0" smtClean="0"/>
              <a:t> 제물로 바침</a:t>
            </a:r>
            <a:endParaRPr lang="en-US" altLang="ko-KR" dirty="0" smtClean="0"/>
          </a:p>
          <a:p>
            <a:pPr marL="550926" indent="-514350">
              <a:buFont typeface="+mj-lt"/>
              <a:buAutoNum type="arabicPeriod"/>
            </a:pPr>
            <a:r>
              <a:rPr lang="ko-KR" altLang="en-US" dirty="0" smtClean="0"/>
              <a:t>신이 </a:t>
            </a:r>
            <a:r>
              <a:rPr lang="ko-KR" altLang="en-US" dirty="0" err="1" smtClean="0"/>
              <a:t>이피게니아를</a:t>
            </a:r>
            <a:r>
              <a:rPr lang="ko-KR" altLang="en-US" dirty="0" smtClean="0"/>
              <a:t> 크림 반도의 </a:t>
            </a:r>
            <a:r>
              <a:rPr lang="ko-KR" altLang="en-US" dirty="0" err="1" smtClean="0"/>
              <a:t>타우리스로</a:t>
            </a:r>
            <a:r>
              <a:rPr lang="ko-KR" altLang="en-US" dirty="0" smtClean="0"/>
              <a:t> 보내어 그곳의 신관을 맡게 함</a:t>
            </a:r>
            <a:endParaRPr lang="en-US" altLang="ko-KR" dirty="0" smtClean="0"/>
          </a:p>
          <a:p>
            <a:pPr marL="550926" indent="-514350">
              <a:buFont typeface="+mj-lt"/>
              <a:buAutoNum type="arabicPeriod"/>
            </a:pPr>
            <a:r>
              <a:rPr lang="ko-KR" altLang="en-US" dirty="0" err="1" smtClean="0"/>
              <a:t>클레템네스트라는</a:t>
            </a:r>
            <a:r>
              <a:rPr lang="ko-KR" altLang="en-US" dirty="0" smtClean="0"/>
              <a:t> 트로이 전쟁을 마치고 돌아온 아가멤논 왕을 직접 죽임</a:t>
            </a:r>
            <a:endParaRPr lang="en-US" altLang="ko-KR" dirty="0" smtClean="0"/>
          </a:p>
          <a:p>
            <a:pPr marL="550926" indent="-514350">
              <a:buFont typeface="+mj-lt"/>
              <a:buAutoNum type="arabicPeriod"/>
            </a:pPr>
            <a:r>
              <a:rPr lang="ko-KR" altLang="en-US" dirty="0" smtClean="0"/>
              <a:t>분노한 아들 </a:t>
            </a:r>
            <a:r>
              <a:rPr lang="ko-KR" altLang="en-US" dirty="0" err="1" smtClean="0"/>
              <a:t>오레스테스가</a:t>
            </a:r>
            <a:r>
              <a:rPr lang="ko-KR" altLang="en-US" dirty="0" smtClean="0"/>
              <a:t> 자신의 어머니를 죽임</a:t>
            </a:r>
            <a:endParaRPr lang="en-US" altLang="ko-KR" dirty="0" smtClean="0"/>
          </a:p>
          <a:p>
            <a:pPr marL="550926" indent="-514350">
              <a:buFont typeface="+mj-lt"/>
              <a:buAutoNum type="arabicPeriod"/>
            </a:pPr>
            <a:r>
              <a:rPr lang="ko-KR" altLang="en-US" dirty="0" smtClean="0"/>
              <a:t>이로 인하여 여신들의 분노를</a:t>
            </a:r>
            <a:endParaRPr lang="en-US" altLang="ko-KR" dirty="0" smtClean="0"/>
          </a:p>
          <a:p>
            <a:pPr marL="550926" indent="-514350">
              <a:buFont typeface="+mj-lt"/>
              <a:buAutoNum type="arabicPeriod"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E8814-5898-4BF3-B198-097EEBE3F8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89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6FA-54D8-46E0-AA3D-713B398B0133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A6C1-30B1-4D7A-B163-124E8D9755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6FA-54D8-46E0-AA3D-713B398B0133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A6C1-30B1-4D7A-B163-124E8D9755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6FA-54D8-46E0-AA3D-713B398B0133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A6C1-30B1-4D7A-B163-124E8D9755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6FA-54D8-46E0-AA3D-713B398B0133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A6C1-30B1-4D7A-B163-124E8D9755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6FA-54D8-46E0-AA3D-713B398B0133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A6C1-30B1-4D7A-B163-124E8D9755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6FA-54D8-46E0-AA3D-713B398B0133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A6C1-30B1-4D7A-B163-124E8D9755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6FA-54D8-46E0-AA3D-713B398B0133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A6C1-30B1-4D7A-B163-124E8D9755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6FA-54D8-46E0-AA3D-713B398B0133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66A6C1-30B1-4D7A-B163-124E8D9755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6FA-54D8-46E0-AA3D-713B398B0133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A6C1-30B1-4D7A-B163-124E8D9755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6FA-54D8-46E0-AA3D-713B398B0133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866A6C1-30B1-4D7A-B163-124E8D9755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67466FA-54D8-46E0-AA3D-713B398B0133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A6C1-30B1-4D7A-B163-124E8D9755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67466FA-54D8-46E0-AA3D-713B398B0133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866A6C1-30B1-4D7A-B163-124E8D9755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타우리스의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이피게니아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800" dirty="0" smtClean="0"/>
              <a:t>-</a:t>
            </a:r>
            <a:r>
              <a:rPr lang="ko-KR" altLang="en-US" sz="2800" dirty="0" err="1" smtClean="0"/>
              <a:t>에우리피데스와</a:t>
            </a:r>
            <a:r>
              <a:rPr lang="ko-KR" altLang="en-US" sz="2800" dirty="0" smtClean="0"/>
              <a:t> 괴테의 작품 비교</a:t>
            </a:r>
            <a:r>
              <a:rPr lang="en-US" altLang="ko-KR" sz="2800" dirty="0" smtClean="0"/>
              <a:t>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국어국문학과 박찬희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52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783944"/>
            <a:ext cx="5943136" cy="2301240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Das </a:t>
            </a:r>
            <a:r>
              <a:rPr lang="en-US" altLang="ko-KR" sz="6000" dirty="0" err="1" smtClean="0"/>
              <a:t>ende</a:t>
            </a:r>
            <a:endParaRPr lang="ko-KR" altLang="en-US" sz="6000" dirty="0"/>
          </a:p>
        </p:txBody>
      </p:sp>
      <p:sp>
        <p:nvSpPr>
          <p:cNvPr id="5" name="내용 개체 틀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2630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가계도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펠롭스</a:t>
            </a:r>
            <a:r>
              <a:rPr lang="ko-KR" altLang="en-US" dirty="0" smtClean="0"/>
              <a:t> 가문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2132856"/>
            <a:ext cx="1296144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아가멤논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64088" y="2132856"/>
            <a:ext cx="1944216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클리탐네스트라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24128" y="4365104"/>
            <a:ext cx="1656184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오레스테스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75856" y="4365104"/>
            <a:ext cx="1440160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엘렉트라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1326" y="4365104"/>
            <a:ext cx="1608426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이피게니아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>
            <a:stCxn id="4" idx="3"/>
            <a:endCxn id="5" idx="1"/>
          </p:cNvCxnSpPr>
          <p:nvPr/>
        </p:nvCxnSpPr>
        <p:spPr>
          <a:xfrm>
            <a:off x="2627784" y="2492896"/>
            <a:ext cx="273630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7" idx="0"/>
          </p:cNvCxnSpPr>
          <p:nvPr/>
        </p:nvCxnSpPr>
        <p:spPr>
          <a:xfrm>
            <a:off x="3995936" y="2492896"/>
            <a:ext cx="0" cy="187220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0"/>
          </p:cNvCxnSpPr>
          <p:nvPr/>
        </p:nvCxnSpPr>
        <p:spPr>
          <a:xfrm flipV="1">
            <a:off x="1535539" y="3429000"/>
            <a:ext cx="0" cy="93610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0"/>
          </p:cNvCxnSpPr>
          <p:nvPr/>
        </p:nvCxnSpPr>
        <p:spPr>
          <a:xfrm flipV="1">
            <a:off x="6552220" y="3431650"/>
            <a:ext cx="0" cy="93345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535539" y="3356992"/>
            <a:ext cx="5016681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2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작품의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50926" indent="-514350">
              <a:buFont typeface="+mj-lt"/>
              <a:buAutoNum type="arabicPeriod"/>
            </a:pPr>
            <a:r>
              <a:rPr lang="ko-KR" altLang="en-US" dirty="0" smtClean="0"/>
              <a:t>아가멤논 왕이 트로이 전쟁을 위해 출병</a:t>
            </a:r>
            <a:endParaRPr lang="en-US" altLang="ko-KR" dirty="0" smtClean="0"/>
          </a:p>
          <a:p>
            <a:pPr marL="550926" indent="-514350">
              <a:buFont typeface="+mj-lt"/>
              <a:buAutoNum type="arabicPeriod"/>
            </a:pPr>
            <a:r>
              <a:rPr lang="ko-KR" altLang="en-US" dirty="0" smtClean="0"/>
              <a:t>신이 노하여 바다에 바람이 불지 않음</a:t>
            </a:r>
            <a:endParaRPr lang="en-US" altLang="ko-KR" dirty="0" smtClean="0"/>
          </a:p>
          <a:p>
            <a:pPr marL="550926" indent="-514350">
              <a:buFont typeface="+mj-lt"/>
              <a:buAutoNum type="arabicPeriod"/>
            </a:pPr>
            <a:r>
              <a:rPr lang="ko-KR" altLang="en-US" dirty="0" smtClean="0"/>
              <a:t>왕은 자신의 맏딸 </a:t>
            </a:r>
            <a:r>
              <a:rPr lang="ko-KR" altLang="en-US" dirty="0" err="1" smtClean="0"/>
              <a:t>이피게니아를</a:t>
            </a:r>
            <a:r>
              <a:rPr lang="ko-KR" altLang="en-US" dirty="0" smtClean="0"/>
              <a:t> 제물로 바침</a:t>
            </a:r>
            <a:endParaRPr lang="en-US" altLang="ko-KR" dirty="0" smtClean="0"/>
          </a:p>
          <a:p>
            <a:pPr marL="550926" indent="-514350">
              <a:buFont typeface="+mj-lt"/>
              <a:buAutoNum type="arabicPeriod"/>
            </a:pPr>
            <a:r>
              <a:rPr lang="ko-KR" altLang="en-US" dirty="0" smtClean="0"/>
              <a:t>신이 </a:t>
            </a:r>
            <a:r>
              <a:rPr lang="ko-KR" altLang="en-US" dirty="0" err="1" smtClean="0"/>
              <a:t>이피게니아를</a:t>
            </a:r>
            <a:r>
              <a:rPr lang="ko-KR" altLang="en-US" dirty="0" smtClean="0"/>
              <a:t> 크림 반도의 </a:t>
            </a:r>
            <a:r>
              <a:rPr lang="ko-KR" altLang="en-US" dirty="0" err="1" smtClean="0"/>
              <a:t>타우리스로</a:t>
            </a:r>
            <a:r>
              <a:rPr lang="ko-KR" altLang="en-US" dirty="0" smtClean="0"/>
              <a:t> 보내어 그곳의 신관을 맡게 함</a:t>
            </a:r>
            <a:endParaRPr lang="en-US" altLang="ko-KR" dirty="0" smtClean="0"/>
          </a:p>
          <a:p>
            <a:pPr marL="550926" indent="-514350">
              <a:buFont typeface="+mj-lt"/>
              <a:buAutoNum type="arabicPeriod"/>
            </a:pPr>
            <a:r>
              <a:rPr lang="ko-KR" altLang="en-US" dirty="0" err="1" smtClean="0"/>
              <a:t>클레템네스트라는</a:t>
            </a:r>
            <a:r>
              <a:rPr lang="ko-KR" altLang="en-US" dirty="0" smtClean="0"/>
              <a:t> 트로이 전쟁을 마치고 돌아온 아가멤논 왕을 직접 죽임</a:t>
            </a:r>
            <a:endParaRPr lang="en-US" altLang="ko-KR" dirty="0" smtClean="0"/>
          </a:p>
          <a:p>
            <a:pPr marL="550926" indent="-514350">
              <a:buFont typeface="+mj-lt"/>
              <a:buAutoNum type="arabicPeriod"/>
            </a:pPr>
            <a:r>
              <a:rPr lang="ko-KR" altLang="en-US" dirty="0" smtClean="0"/>
              <a:t>분노한 아들 </a:t>
            </a:r>
            <a:r>
              <a:rPr lang="ko-KR" altLang="en-US" dirty="0" err="1" smtClean="0"/>
              <a:t>오레스테스가</a:t>
            </a:r>
            <a:r>
              <a:rPr lang="ko-KR" altLang="en-US" dirty="0" smtClean="0"/>
              <a:t> 자신의 어머니를 죽임</a:t>
            </a:r>
            <a:endParaRPr lang="en-US" altLang="ko-KR" dirty="0" smtClean="0"/>
          </a:p>
          <a:p>
            <a:pPr marL="550926" indent="-514350">
              <a:buFont typeface="+mj-lt"/>
              <a:buAutoNum type="arabicPeriod"/>
            </a:pPr>
            <a:r>
              <a:rPr lang="ko-KR" altLang="en-US" dirty="0" smtClean="0"/>
              <a:t>이로 인하여 여신들의 분노를 산 </a:t>
            </a:r>
            <a:r>
              <a:rPr lang="ko-KR" altLang="en-US" dirty="0" err="1" smtClean="0"/>
              <a:t>오레스테스는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타우리스에</a:t>
            </a:r>
            <a:r>
              <a:rPr lang="ko-KR" altLang="en-US" dirty="0" smtClean="0"/>
              <a:t> 있는 여신의 신상을 가져와야만 죄를 면할 수 있게 됨</a:t>
            </a:r>
            <a:endParaRPr lang="en-US" altLang="ko-KR" dirty="0" smtClean="0"/>
          </a:p>
          <a:p>
            <a:pPr marL="550926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7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작품의 배경</a:t>
            </a:r>
            <a:endParaRPr lang="ko-KR" altLang="en-US" dirty="0"/>
          </a:p>
        </p:txBody>
      </p:sp>
      <p:pic>
        <p:nvPicPr>
          <p:cNvPr id="1026" name="Picture 2" descr="C:\Users\pchma\Desktop\noun_15804_cc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37"/>
          <a:stretch/>
        </p:blipFill>
        <p:spPr bwMode="auto">
          <a:xfrm>
            <a:off x="3014493" y="2060848"/>
            <a:ext cx="2277587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chma\Desktop\noun_215494_cc.png"/>
          <p:cNvPicPr>
            <a:picLocks noChangeAspect="1" noChangeArrowheads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34"/>
          <a:stretch/>
        </p:blipFill>
        <p:spPr bwMode="auto">
          <a:xfrm>
            <a:off x="344002" y="1772816"/>
            <a:ext cx="2599687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chma\Downloads\noun_464772_cc.png"/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9"/>
          <a:stretch/>
        </p:blipFill>
        <p:spPr bwMode="auto">
          <a:xfrm>
            <a:off x="5438547" y="1788389"/>
            <a:ext cx="3093893" cy="254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줄거리 설명</a:t>
            </a:r>
            <a:endParaRPr lang="ko-KR" altLang="en-US" dirty="0"/>
          </a:p>
        </p:txBody>
      </p:sp>
      <p:pic>
        <p:nvPicPr>
          <p:cNvPr id="7" name="Picture 6" descr="C:\Users\pchma\Downloads\noun_660292_cc.png"/>
          <p:cNvPicPr>
            <a:picLocks noChangeAspect="1" noChangeArrowheads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32"/>
          <a:stretch/>
        </p:blipFill>
        <p:spPr bwMode="auto">
          <a:xfrm>
            <a:off x="539552" y="1700808"/>
            <a:ext cx="2736304" cy="239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pchma\Downloads\noun_28256_cc.png"/>
          <p:cNvPicPr>
            <a:picLocks noChangeAspect="1" noChangeArrowheads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15"/>
          <a:stretch/>
        </p:blipFill>
        <p:spPr bwMode="auto">
          <a:xfrm>
            <a:off x="5220072" y="1700808"/>
            <a:ext cx="2755073" cy="241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chma\Downloads\noun_5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520" y="4149207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chma\Downloads\noun_2.png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70" y="4129686"/>
            <a:ext cx="1603698" cy="160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pchma\Downloads\noun_2.png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518" y="4119290"/>
            <a:ext cx="1603698" cy="160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44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줄거리 설명</a:t>
            </a:r>
            <a:endParaRPr lang="ko-KR" altLang="en-US" dirty="0"/>
          </a:p>
        </p:txBody>
      </p:sp>
      <p:pic>
        <p:nvPicPr>
          <p:cNvPr id="2050" name="Picture 2" descr="C:\Users\pchma\Downloads\noun_28256_cc.png"/>
          <p:cNvPicPr>
            <a:picLocks noChangeAspect="1" noChangeArrowheads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15"/>
          <a:stretch/>
        </p:blipFill>
        <p:spPr bwMode="auto">
          <a:xfrm>
            <a:off x="5220072" y="1700808"/>
            <a:ext cx="2755073" cy="241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chma\Downloads\noun_5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11011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chma\Downloads\noun_2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236" y="4110112"/>
            <a:ext cx="1239221" cy="12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pchma\Downloads\noun_2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694" y="4083192"/>
            <a:ext cx="1239221" cy="12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pchma\Desktop\noun_215494_cc.png"/>
          <p:cNvPicPr>
            <a:picLocks noChangeAspect="1" noChangeArrowheads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34"/>
          <a:stretch/>
        </p:blipFill>
        <p:spPr bwMode="auto">
          <a:xfrm>
            <a:off x="467544" y="1844824"/>
            <a:ext cx="2599687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pchma\Downloads\noun_31506_cc.png"/>
          <p:cNvPicPr>
            <a:picLocks noChangeAspect="1" noChangeArrowheads="1"/>
          </p:cNvPicPr>
          <p:nvPr/>
        </p:nvPicPr>
        <p:blipFill rotWithShape="1"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08"/>
          <a:stretch/>
        </p:blipFill>
        <p:spPr bwMode="auto">
          <a:xfrm>
            <a:off x="3203848" y="1700808"/>
            <a:ext cx="1733547" cy="145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pchma\Downloads\noun_139075_cc.png"/>
          <p:cNvPicPr>
            <a:picLocks noChangeAspect="1" noChangeArrowheads="1"/>
          </p:cNvPicPr>
          <p:nvPr/>
        </p:nvPicPr>
        <p:blipFill rotWithShape="1"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85"/>
          <a:stretch/>
        </p:blipFill>
        <p:spPr bwMode="auto">
          <a:xfrm>
            <a:off x="5309951" y="4317797"/>
            <a:ext cx="2412530" cy="206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69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01 4.07407E-6 L -0.4901 4.07407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837 -3.33333E-6 L -0.48837 -3.33333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045 1.85185E-6 L -0.49045 1.85185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괴테 </a:t>
            </a:r>
            <a:r>
              <a:rPr lang="ko-KR" altLang="en-US" dirty="0" err="1" smtClean="0"/>
              <a:t>각편에</a:t>
            </a:r>
            <a:r>
              <a:rPr lang="ko-KR" altLang="en-US" dirty="0" smtClean="0"/>
              <a:t> 드러난 인물상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이피게니아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고향을 잃은 불행한 사제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그러나 인간을 제물로 바치는 관습을 타파하고 왕을 이성적으로 설득해내는 지혜를 가진 인물</a:t>
            </a:r>
            <a:endParaRPr lang="en-US" altLang="ko-KR" sz="2400" dirty="0" smtClean="0"/>
          </a:p>
          <a:p>
            <a:r>
              <a:rPr lang="ko-KR" altLang="en-US" sz="2400" dirty="0" err="1" smtClean="0"/>
              <a:t>토아스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아들을 잃고 상심한 왕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여사제를</a:t>
            </a:r>
            <a:r>
              <a:rPr lang="ko-KR" altLang="en-US" sz="2400" dirty="0" smtClean="0"/>
              <a:t> 아내로 맞이하고 싶어함</a:t>
            </a:r>
            <a:r>
              <a:rPr lang="en-US" altLang="ko-KR" sz="2400" dirty="0" smtClean="0"/>
              <a:t>. </a:t>
            </a:r>
          </a:p>
          <a:p>
            <a:r>
              <a:rPr lang="ko-KR" altLang="en-US" sz="2400" dirty="0" err="1" smtClean="0"/>
              <a:t>오레스테스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모친살해의 죄책감으로 정신착란증세를 보이는 젊은이</a:t>
            </a:r>
            <a:endParaRPr lang="en-US" altLang="ko-KR" sz="2400" dirty="0" smtClean="0"/>
          </a:p>
          <a:p>
            <a:r>
              <a:rPr lang="ko-KR" altLang="en-US" sz="2400" dirty="0" err="1" smtClean="0"/>
              <a:t>필라데스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신탁을 교묘히 해석</a:t>
            </a:r>
            <a:r>
              <a:rPr lang="en-US" altLang="ko-KR" sz="2400" dirty="0" smtClean="0"/>
              <a:t>(die </a:t>
            </a:r>
            <a:r>
              <a:rPr lang="en-US" altLang="ko-KR" sz="2400" dirty="0" err="1" smtClean="0"/>
              <a:t>Schwester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하는 기지를 지닌 젊은이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03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작품 비교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err="1" smtClean="0"/>
              <a:t>에우리피데스</a:t>
            </a:r>
            <a:endParaRPr lang="en-US" altLang="ko-KR" dirty="0" smtClean="0"/>
          </a:p>
          <a:p>
            <a:pPr marL="36576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모든 것이 신 중심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인간은 </a:t>
            </a:r>
            <a:r>
              <a:rPr lang="ko-KR" altLang="en-US" dirty="0" err="1" smtClean="0"/>
              <a:t>장기말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신탁의 힘이 강했다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괴테</a:t>
            </a:r>
            <a:endParaRPr lang="en-US" altLang="ko-KR" dirty="0" smtClean="0"/>
          </a:p>
          <a:p>
            <a:pPr marL="36576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비교적 인물 중심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개개인의 사연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신의 의지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자신의 소원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283968" y="476672"/>
            <a:ext cx="3024336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die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Humanisierung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des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G</a:t>
            </a:r>
            <a:r>
              <a:rPr lang="en-US" altLang="ko-KR" sz="2000" b="1" dirty="0" err="1" smtClean="0">
                <a:effectLst/>
              </a:rPr>
              <a:t>ötterglaubens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1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작품 비교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에우리피데스</a:t>
            </a:r>
            <a:endParaRPr lang="en-US" altLang="ko-KR" dirty="0" smtClean="0"/>
          </a:p>
          <a:p>
            <a:pPr marL="36576" indent="0">
              <a:buNone/>
            </a:pPr>
            <a:endParaRPr lang="en-US" altLang="ko-KR" dirty="0" smtClean="0"/>
          </a:p>
          <a:p>
            <a:pPr marL="36576" indent="0">
              <a:buNone/>
            </a:pPr>
            <a:r>
              <a:rPr lang="en-US" altLang="ko-KR" sz="2000" dirty="0" smtClean="0"/>
              <a:t>“</a:t>
            </a:r>
            <a:r>
              <a:rPr lang="ko-KR" altLang="en-US" sz="2000" dirty="0" smtClean="0"/>
              <a:t>좋아</a:t>
            </a:r>
            <a:r>
              <a:rPr lang="en-US" altLang="ko-KR" sz="2000" dirty="0"/>
              <a:t>! </a:t>
            </a:r>
            <a:r>
              <a:rPr lang="ko-KR" altLang="en-US" sz="2000" dirty="0"/>
              <a:t>여신께 봉사하는 것이 내 첫 번째 임무여야 하니까</a:t>
            </a:r>
            <a:r>
              <a:rPr lang="en-US" altLang="ko-KR" sz="2000" dirty="0" smtClean="0"/>
              <a:t>.”</a:t>
            </a:r>
            <a:endParaRPr lang="en-US" altLang="ko-KR" dirty="0" smtClean="0"/>
          </a:p>
          <a:p>
            <a:pPr marL="36576" indent="0">
              <a:buNone/>
            </a:pPr>
            <a:endParaRPr lang="en-US" altLang="ko-KR" sz="2000" dirty="0"/>
          </a:p>
          <a:p>
            <a:pPr marL="36576" indent="0">
              <a:buNone/>
            </a:pPr>
            <a:r>
              <a:rPr lang="en-US" altLang="ko-KR" sz="2000" dirty="0" smtClean="0"/>
              <a:t>“</a:t>
            </a:r>
            <a:r>
              <a:rPr lang="ko-KR" altLang="en-US" sz="2000" dirty="0" smtClean="0"/>
              <a:t>나는 포이보스의 신탁에 복종하여 여기로 온 거예요</a:t>
            </a:r>
            <a:r>
              <a:rPr lang="en-US" altLang="ko-KR" sz="2000" dirty="0" smtClean="0"/>
              <a:t>.”</a:t>
            </a:r>
          </a:p>
          <a:p>
            <a:pPr marL="36576" indent="0">
              <a:buNone/>
            </a:pPr>
            <a:endParaRPr lang="en-US" altLang="ko-KR" sz="2000" dirty="0"/>
          </a:p>
          <a:p>
            <a:pPr marL="36576" indent="0">
              <a:buNone/>
            </a:pPr>
            <a:r>
              <a:rPr lang="en-US" altLang="ko-KR" sz="2000" dirty="0" smtClean="0"/>
              <a:t>“</a:t>
            </a:r>
            <a:r>
              <a:rPr lang="ko-KR" altLang="en-US" sz="2000" dirty="0" smtClean="0"/>
              <a:t>나는 아테나이니라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그대는 내 말을 들어라</a:t>
            </a:r>
            <a:r>
              <a:rPr lang="en-US" altLang="ko-KR" sz="2000" dirty="0" smtClean="0"/>
              <a:t>! </a:t>
            </a:r>
            <a:r>
              <a:rPr lang="ko-KR" altLang="en-US" sz="2000" dirty="0" smtClean="0"/>
              <a:t>그대는 추격을 멈추고 밀물 같은 군대를 철수하라</a:t>
            </a:r>
            <a:r>
              <a:rPr lang="en-US" altLang="ko-KR" sz="2000" dirty="0" smtClean="0"/>
              <a:t>.”</a:t>
            </a:r>
            <a:endParaRPr lang="en-US" altLang="ko-KR" sz="2000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553272" cy="4525963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괴테</a:t>
            </a:r>
            <a:endParaRPr lang="en-US" altLang="ko-KR" dirty="0" smtClean="0"/>
          </a:p>
          <a:p>
            <a:pPr marL="36576" indent="0">
              <a:buNone/>
            </a:pPr>
            <a:endParaRPr lang="en-US" altLang="ko-KR" dirty="0" smtClean="0"/>
          </a:p>
          <a:p>
            <a:pPr marL="36576" indent="0">
              <a:buNone/>
            </a:pPr>
            <a:r>
              <a:rPr lang="en-US" altLang="ko-KR" sz="2000" dirty="0" smtClean="0"/>
              <a:t>“</a:t>
            </a:r>
            <a:r>
              <a:rPr lang="ko-KR" altLang="en-US" sz="2000" dirty="0" smtClean="0"/>
              <a:t>삶이란 </a:t>
            </a:r>
            <a:r>
              <a:rPr lang="ko-KR" altLang="en-US" sz="2000" dirty="0"/>
              <a:t>숨쉬는 것만으로 이루어지지는 않지요</a:t>
            </a:r>
            <a:r>
              <a:rPr lang="en-US" altLang="ko-KR" sz="2000" dirty="0"/>
              <a:t>. </a:t>
            </a:r>
            <a:r>
              <a:rPr lang="ko-KR" altLang="en-US" sz="2000" dirty="0"/>
              <a:t>자기 무덤을 돌아다니는 그림자처럼 이 성스러운 곳에서 그저 탄식만 해야 한다면 그게 무슨 삶인가요</a:t>
            </a:r>
            <a:r>
              <a:rPr lang="en-US" altLang="ko-KR" sz="2000" dirty="0" smtClean="0"/>
              <a:t>?”</a:t>
            </a:r>
          </a:p>
          <a:p>
            <a:pPr marL="36576" indent="0">
              <a:buNone/>
            </a:pPr>
            <a:endParaRPr lang="en-US" altLang="ko-KR" sz="2000" dirty="0" smtClean="0"/>
          </a:p>
          <a:p>
            <a:pPr marL="36576" indent="0">
              <a:buNone/>
            </a:pPr>
            <a:r>
              <a:rPr lang="en-US" altLang="ko-KR" sz="2000" dirty="0" smtClean="0"/>
              <a:t>“</a:t>
            </a:r>
            <a:r>
              <a:rPr lang="ko-KR" altLang="en-US" sz="2000" dirty="0" smtClean="0"/>
              <a:t>여신이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피에 굶주렸다고 잘못 생각하고 있다면 하늘의 뜻을 오해하는 것입니다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자신들의 잔인한 욕망을 신에게 덮어씌우는 것일 뿐입니다</a:t>
            </a:r>
            <a:r>
              <a:rPr lang="en-US" altLang="ko-KR" sz="2000" dirty="0" smtClean="0"/>
              <a:t>.”</a:t>
            </a:r>
            <a:endParaRPr lang="en-US" altLang="ko-KR" sz="2000" dirty="0"/>
          </a:p>
          <a:p>
            <a:pPr marL="36576" indent="0">
              <a:buNone/>
            </a:pPr>
            <a:endParaRPr lang="en-US" altLang="ko-KR" sz="2000" dirty="0"/>
          </a:p>
          <a:p>
            <a:pPr marL="36576" indent="0">
              <a:buNone/>
            </a:pPr>
            <a:r>
              <a:rPr lang="en-US" altLang="ko-KR" sz="2000" dirty="0" smtClean="0"/>
              <a:t>“</a:t>
            </a:r>
            <a:r>
              <a:rPr lang="ko-KR" altLang="en-US" sz="2000" dirty="0" smtClean="0"/>
              <a:t>신기한 기술로 신들의 의지와 자네의 소원을 영리하게 하나로 엮어대는군</a:t>
            </a:r>
            <a:r>
              <a:rPr lang="en-US" altLang="ko-KR" sz="2000" dirty="0" smtClean="0"/>
              <a:t>.”</a:t>
            </a:r>
            <a:endParaRPr lang="en-US" altLang="ko-KR" sz="2000" dirty="0"/>
          </a:p>
          <a:p>
            <a:pPr marL="36576" indent="0">
              <a:buNone/>
            </a:pP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283968" y="476672"/>
            <a:ext cx="3024336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die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Humanisierung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des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G</a:t>
            </a:r>
            <a:r>
              <a:rPr lang="en-US" altLang="ko-KR" sz="2000" b="1" dirty="0" err="1" smtClean="0">
                <a:effectLst/>
              </a:rPr>
              <a:t>ötterglaubens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67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72</TotalTime>
  <Words>314</Words>
  <Application>Microsoft Office PowerPoint</Application>
  <PresentationFormat>화면 슬라이드 쇼(4:3)</PresentationFormat>
  <Paragraphs>65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테크닉</vt:lpstr>
      <vt:lpstr>타우리스의 이피게니아 -에우리피데스와 괴테의 작품 비교-</vt:lpstr>
      <vt:lpstr>가계도 – 펠롭스 가문</vt:lpstr>
      <vt:lpstr>작품의 배경</vt:lpstr>
      <vt:lpstr>작품의 배경</vt:lpstr>
      <vt:lpstr>줄거리 설명</vt:lpstr>
      <vt:lpstr>줄거리 설명</vt:lpstr>
      <vt:lpstr>괴테 각편에 드러난 인물상</vt:lpstr>
      <vt:lpstr>두 작품 비교</vt:lpstr>
      <vt:lpstr>두 작품 비교</vt:lpstr>
      <vt:lpstr>Das ende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타우리스의 이피게니아 -에우리피데스와 괴테의 작품 비교-</dc:title>
  <dc:creator>Windows 사용자</dc:creator>
  <cp:lastModifiedBy>Windows 사용자</cp:lastModifiedBy>
  <cp:revision>7</cp:revision>
  <dcterms:created xsi:type="dcterms:W3CDTF">2016-10-11T02:17:04Z</dcterms:created>
  <dcterms:modified xsi:type="dcterms:W3CDTF">2016-10-11T03:29:12Z</dcterms:modified>
</cp:coreProperties>
</file>