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5C41082-341B-4B25-B896-128B6A93627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A35958B-9AE6-482B-9FF0-10D062B1D9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.kr/url?sa=i&amp;rct=j&amp;q=&amp;esrc=s&amp;source=images&amp;cd=&amp;cad=rja&amp;uact=8&amp;ved=0ahUKEwikzuq6tNnPAhUMKo8KHZ23At8QjRwIBw&amp;url=http://www.ebay.de/itm/Neuer-Masskrug-Bierkrug-Bierglas-Krug-Kuebel-Humpen-Masskrug-1-Liter-Helles-Bier-/121423298505&amp;bvm=bv.135475266,d.c2I&amp;psig=AFQjCNG81MKuqeHM5OqCjTW0GWImym2frA&amp;ust=147650407599966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.kr/url?sa=i&amp;rct=j&amp;q=&amp;esrc=s&amp;source=images&amp;cd=&amp;cad=rja&amp;uact=8&amp;ved=0ahUKEwikgpWCs9nPAhUBso8KHR1sBjQQjRwIBw&amp;url=https://en.wikipedia.org/wiki/Bavaria_statue&amp;bvm=bv.135475266,d.c2I&amp;psig=AFQjCNEdwMqF7vuitgV6NFjWptJ6jSyoSg&amp;ust=1476503687569326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국어국문학과 </a:t>
            </a:r>
            <a:r>
              <a:rPr lang="ko-KR" altLang="en-US" sz="4000" dirty="0" smtClean="0"/>
              <a:t>박찬희</a:t>
            </a:r>
            <a:endParaRPr lang="en-US" altLang="ko-KR" sz="4000" dirty="0" smtClean="0"/>
          </a:p>
          <a:p>
            <a:endParaRPr lang="en-US" altLang="ko-KR" sz="2400" dirty="0" smtClean="0"/>
          </a:p>
          <a:p>
            <a:pPr algn="l"/>
            <a:r>
              <a:rPr lang="en-US" altLang="ko-KR" sz="2000" dirty="0" err="1" smtClean="0"/>
              <a:t>erstellen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만들어 내다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완성하다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ko-KR" b="1" dirty="0"/>
              <a:t>17 Oktoberfest-Tipps für US-Bürger </a:t>
            </a:r>
            <a:r>
              <a:rPr lang="de-DE" altLang="ko-KR" b="1" u="sng" dirty="0"/>
              <a:t>erstellt</a:t>
            </a:r>
            <a:r>
              <a:rPr lang="de-DE" altLang="ko-KR" b="1" dirty="0"/>
              <a:t> vom US-Konsulat</a:t>
            </a:r>
            <a:br>
              <a:rPr lang="de-DE" altLang="ko-KR" b="1" dirty="0"/>
            </a:br>
            <a:r>
              <a:rPr lang="ko-KR" altLang="en-US" b="1" dirty="0" smtClean="0"/>
              <a:t>미국영사관에서 </a:t>
            </a:r>
            <a:r>
              <a:rPr lang="ko-KR" altLang="en-US" b="1" dirty="0" smtClean="0"/>
              <a:t>미국 시민들을 위해 지정한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17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옥토버페스트</a:t>
            </a:r>
            <a:r>
              <a:rPr lang="ko-KR" altLang="en-US" b="1" dirty="0" smtClean="0"/>
              <a:t> 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보안카메라가 부착된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야광등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기둥에는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비상전화가 있습니다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수화기를 들면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끝에 있는 경찰관이 응답합니다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</a:t>
            </a:r>
            <a:r>
              <a:rPr lang="en-US" altLang="ko-KR" sz="2400" dirty="0" smtClean="0"/>
              <a:t>as </a:t>
            </a:r>
            <a:r>
              <a:rPr lang="en-US" altLang="ko-KR" sz="2400" dirty="0" err="1" smtClean="0"/>
              <a:t>Flutlicht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투광 조명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야광 조명</a:t>
            </a:r>
            <a:endParaRPr lang="en-US" altLang="ko-KR" sz="2400" dirty="0" smtClean="0"/>
          </a:p>
          <a:p>
            <a:r>
              <a:rPr lang="en-US" altLang="ko-KR" sz="2400" dirty="0"/>
              <a:t>d</a:t>
            </a:r>
            <a:r>
              <a:rPr lang="en-US" altLang="ko-KR" sz="2400" dirty="0" smtClean="0"/>
              <a:t>er Mast : </a:t>
            </a:r>
            <a:r>
              <a:rPr lang="ko-KR" altLang="en-US" sz="2400" dirty="0" smtClean="0"/>
              <a:t>돛대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전신주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안테나 탑</a:t>
            </a:r>
            <a:endParaRPr lang="en-US" altLang="ko-KR" sz="2400" dirty="0" smtClean="0"/>
          </a:p>
          <a:p>
            <a:r>
              <a:rPr lang="en-US" altLang="ko-KR" sz="2400" dirty="0" err="1" smtClean="0"/>
              <a:t>melden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sich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응답하다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연락이 닿다</a:t>
            </a:r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400" dirty="0" smtClean="0"/>
          </a:p>
          <a:p>
            <a:pPr marL="0" indent="0" fontAlgn="base">
              <a:buNone/>
            </a:pPr>
            <a:r>
              <a:rPr lang="de-DE" altLang="ko-KR" sz="2800" dirty="0"/>
              <a:t>Tipp 6: An den </a:t>
            </a:r>
            <a:r>
              <a:rPr lang="de-DE" altLang="ko-KR" sz="2800" u="sng" dirty="0"/>
              <a:t>Flutlichtmasten</a:t>
            </a:r>
            <a:r>
              <a:rPr lang="de-DE" altLang="ko-KR" sz="2800" dirty="0"/>
              <a:t> mit Sicherheitskamera finden Sie Notfalltelefone. Wenn Sie den Hörer abnehmen, </a:t>
            </a:r>
            <a:r>
              <a:rPr lang="de-DE" altLang="ko-KR" sz="2800" u="sng" dirty="0"/>
              <a:t>meldet sich</a:t>
            </a:r>
            <a:r>
              <a:rPr lang="de-DE" altLang="ko-KR" sz="2800" dirty="0"/>
              <a:t> ein Polizist am anderen Ende.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45" y="3429000"/>
            <a:ext cx="2383547" cy="318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1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27934 -0.2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-1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독일 맥주는 독합니다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무엇보다도 대량으로 마셨을 때요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1L</a:t>
            </a:r>
            <a:r>
              <a:rPr lang="ko-KR" altLang="en-US" sz="2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들이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 맥주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잔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맥주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캔 분량의 알코올이 함유되어 있습니다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</a:t>
            </a:r>
            <a:r>
              <a:rPr lang="en-US" altLang="ko-KR" sz="2400" dirty="0" smtClean="0"/>
              <a:t>er </a:t>
            </a:r>
            <a:r>
              <a:rPr lang="en-US" altLang="ko-KR" sz="2400" dirty="0" err="1" smtClean="0"/>
              <a:t>Humpen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큰 맥주잔</a:t>
            </a:r>
            <a:endParaRPr lang="en-US" altLang="ko-KR" sz="2400" dirty="0"/>
          </a:p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들이 </a:t>
            </a:r>
            <a:r>
              <a:rPr lang="en-US" altLang="ko-KR" sz="2400" dirty="0" smtClean="0"/>
              <a:t>: ‘</a:t>
            </a:r>
            <a:r>
              <a:rPr lang="ko-KR" altLang="en-US" sz="2400" dirty="0" smtClean="0"/>
              <a:t>그만큼 담을 수 있는 용량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뜻을 더하는 접미사</a:t>
            </a:r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400" dirty="0" smtClean="0"/>
          </a:p>
          <a:p>
            <a:pPr marL="0" indent="0" fontAlgn="base">
              <a:buNone/>
            </a:pPr>
            <a:r>
              <a:rPr lang="de-DE" altLang="ko-KR" sz="3000" dirty="0"/>
              <a:t>Tipp 7: Deutsches Bier ist stark! Und vor allem ist es stark, wenn man es literweise trinkt. Ein traditioneller Liter </a:t>
            </a:r>
            <a:r>
              <a:rPr lang="de-DE" altLang="ko-KR" sz="3000" u="sng" dirty="0"/>
              <a:t>Humpen</a:t>
            </a:r>
            <a:r>
              <a:rPr lang="de-DE" altLang="ko-KR" sz="3000" dirty="0"/>
              <a:t> Bier enthält </a:t>
            </a:r>
            <a:r>
              <a:rPr lang="de-DE" altLang="ko-KR" sz="3000" dirty="0">
                <a:solidFill>
                  <a:schemeClr val="tx2"/>
                </a:solidFill>
              </a:rPr>
              <a:t>so</a:t>
            </a:r>
            <a:r>
              <a:rPr lang="de-DE" altLang="ko-KR" sz="3000" dirty="0"/>
              <a:t> viel Alkohol, </a:t>
            </a:r>
            <a:r>
              <a:rPr lang="de-DE" altLang="ko-KR" sz="3000" dirty="0">
                <a:solidFill>
                  <a:schemeClr val="tx2"/>
                </a:solidFill>
              </a:rPr>
              <a:t>wie</a:t>
            </a:r>
            <a:r>
              <a:rPr lang="de-DE" altLang="ko-KR" sz="3000" dirty="0"/>
              <a:t> ein Sixpack amerikanisches Bier.</a:t>
            </a:r>
          </a:p>
        </p:txBody>
      </p:sp>
      <p:pic>
        <p:nvPicPr>
          <p:cNvPr id="3074" name="Picture 2" descr="Humpen bier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010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축제용 맥주잔을 훔치는 것은 불법이며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고액의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배상금을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 수도 있습니다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기념잔을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사는 것이 훨씬 합리적입니다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</a:t>
            </a:r>
            <a:r>
              <a:rPr lang="en-US" altLang="ko-KR" sz="2400" dirty="0" smtClean="0"/>
              <a:t>ie Strafe : </a:t>
            </a:r>
            <a:r>
              <a:rPr lang="ko-KR" altLang="en-US" sz="2400" dirty="0" smtClean="0"/>
              <a:t>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징계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벌금</a:t>
            </a:r>
            <a:endParaRPr lang="en-US" altLang="ko-KR" sz="2400" dirty="0" smtClean="0"/>
          </a:p>
          <a:p>
            <a:r>
              <a:rPr lang="en-US" altLang="ko-KR" sz="2400" dirty="0"/>
              <a:t>die </a:t>
            </a:r>
            <a:r>
              <a:rPr lang="en-US" altLang="ko-KR" sz="2400" dirty="0" err="1"/>
              <a:t>Gebühr</a:t>
            </a:r>
            <a:r>
              <a:rPr lang="en-US" altLang="ko-KR" sz="2400" dirty="0"/>
              <a:t> : </a:t>
            </a:r>
            <a:r>
              <a:rPr lang="ko-KR" altLang="en-US" sz="2400" dirty="0"/>
              <a:t>수수료</a:t>
            </a:r>
            <a:r>
              <a:rPr lang="en-US" altLang="ko-KR" sz="2400" dirty="0"/>
              <a:t>, </a:t>
            </a:r>
            <a:r>
              <a:rPr lang="ko-KR" altLang="en-US" sz="2400" dirty="0"/>
              <a:t>요금</a:t>
            </a:r>
            <a:r>
              <a:rPr lang="en-US" altLang="ko-KR" sz="2400" dirty="0"/>
              <a:t>, </a:t>
            </a:r>
            <a:r>
              <a:rPr lang="ko-KR" altLang="en-US" sz="2400" dirty="0"/>
              <a:t>보수</a:t>
            </a:r>
            <a:r>
              <a:rPr lang="en-US" altLang="ko-KR" sz="2400" dirty="0"/>
              <a:t>, </a:t>
            </a:r>
            <a:r>
              <a:rPr lang="ko-KR" altLang="en-US" sz="2400" dirty="0"/>
              <a:t>의무</a:t>
            </a:r>
            <a:r>
              <a:rPr lang="en-US" altLang="ko-KR" sz="2400" dirty="0"/>
              <a:t>, </a:t>
            </a:r>
            <a:r>
              <a:rPr lang="ko-KR" altLang="en-US" sz="2400" dirty="0"/>
              <a:t>책임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400" dirty="0" smtClean="0"/>
          </a:p>
          <a:p>
            <a:pPr marL="0" indent="0" fontAlgn="base">
              <a:buNone/>
            </a:pPr>
            <a:r>
              <a:rPr lang="de-DE" altLang="ko-KR" sz="3000" dirty="0"/>
              <a:t>Tipp 8:</a:t>
            </a:r>
            <a:r>
              <a:rPr lang="de-DE" altLang="ko-KR" sz="3000" dirty="0">
                <a:solidFill>
                  <a:schemeClr val="tx2"/>
                </a:solidFill>
              </a:rPr>
              <a:t> Es </a:t>
            </a:r>
            <a:r>
              <a:rPr lang="de-DE" altLang="ko-KR" sz="3000" dirty="0"/>
              <a:t>ist illegal </a:t>
            </a:r>
            <a:r>
              <a:rPr lang="de-DE" altLang="ko-KR" sz="3000" dirty="0">
                <a:solidFill>
                  <a:schemeClr val="tx2"/>
                </a:solidFill>
              </a:rPr>
              <a:t>Bierkrüge vom Oktoberfest zu stehlen</a:t>
            </a:r>
            <a:r>
              <a:rPr lang="de-DE" altLang="ko-KR" sz="3000" dirty="0"/>
              <a:t>, und es stehen hohe Strafgebühren darauf. </a:t>
            </a:r>
            <a:r>
              <a:rPr lang="de-DE" altLang="ko-KR" sz="3000" dirty="0">
                <a:solidFill>
                  <a:schemeClr val="tx2"/>
                </a:solidFill>
              </a:rPr>
              <a:t>Es</a:t>
            </a:r>
            <a:r>
              <a:rPr lang="de-DE" altLang="ko-KR" sz="3000" dirty="0"/>
              <a:t> ist viel günstiger, </a:t>
            </a:r>
            <a:r>
              <a:rPr lang="de-DE" altLang="ko-KR" sz="3000" dirty="0">
                <a:solidFill>
                  <a:schemeClr val="tx2"/>
                </a:solidFill>
              </a:rPr>
              <a:t>einen Souvenir-Krug an einem der Stände zu kaufen</a:t>
            </a:r>
            <a:r>
              <a:rPr lang="de-DE" altLang="ko-KR" sz="3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0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옥토버페스트는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독일에서 가장 큰 </a:t>
            </a:r>
            <a:r>
              <a:rPr lang="ko-KR" altLang="en-US" sz="24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관광명소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속한다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옥토버페스트는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독일에 방문한 관광객들에게 가장 인기 있는 부류에 속한다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Touristenmagneten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관광자석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관광명소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관광객들을 끌어당기는 명소</a:t>
            </a:r>
            <a:r>
              <a:rPr lang="en-US" altLang="ko-KR" sz="2400" dirty="0" smtClean="0"/>
              <a:t>?</a:t>
            </a:r>
            <a:endParaRPr lang="en-US" altLang="ko-KR" sz="2400" dirty="0" smtClean="0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800" dirty="0"/>
          </a:p>
          <a:p>
            <a:pPr marL="0" indent="0" fontAlgn="base">
              <a:buNone/>
            </a:pPr>
            <a:r>
              <a:rPr lang="de-DE" altLang="ko-KR" sz="2800" dirty="0" smtClean="0"/>
              <a:t>Das </a:t>
            </a:r>
            <a:r>
              <a:rPr lang="de-DE" altLang="ko-KR" sz="2800" dirty="0"/>
              <a:t>Oktoberfest gehört zu den größten </a:t>
            </a:r>
            <a:r>
              <a:rPr lang="de-DE" altLang="ko-KR" sz="2800" u="sng" dirty="0">
                <a:solidFill>
                  <a:schemeClr val="tx2"/>
                </a:solidFill>
              </a:rPr>
              <a:t>Touristenmagneten</a:t>
            </a:r>
            <a:r>
              <a:rPr lang="de-DE" altLang="ko-KR" sz="2800" dirty="0"/>
              <a:t> Deutschlands.</a:t>
            </a:r>
          </a:p>
        </p:txBody>
      </p:sp>
    </p:spTree>
    <p:extLst>
      <p:ext uri="{BB962C8B-B14F-4D97-AF65-F5344CB8AC3E}">
        <p14:creationId xmlns:p14="http://schemas.microsoft.com/office/powerpoint/2010/main" val="40094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미국대사관이 뮌헨의 독일영사관과 함께 </a:t>
            </a:r>
            <a:r>
              <a:rPr lang="ko-KR" altLang="en-US" sz="24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미국시민들이 안전하고 즐거운 </a:t>
            </a:r>
            <a:r>
              <a:rPr lang="ko-KR" altLang="en-US" sz="24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옥토버페스트를</a:t>
            </a:r>
            <a:r>
              <a:rPr lang="ko-KR" altLang="en-US" sz="24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경험할 수 있도록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팁을 발표했다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149080"/>
            <a:ext cx="7920880" cy="1800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err="1"/>
              <a:t>j</a:t>
            </a:r>
            <a:r>
              <a:rPr lang="en-US" altLang="ko-KR" sz="2400" dirty="0" err="1" smtClean="0"/>
              <a:t>etzt</a:t>
            </a:r>
            <a:r>
              <a:rPr lang="en-US" altLang="ko-KR" sz="2400" dirty="0" smtClean="0"/>
              <a:t>: :</a:t>
            </a:r>
            <a:r>
              <a:rPr lang="ko-KR" altLang="en-US" sz="2400" dirty="0" smtClean="0"/>
              <a:t>지금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현재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요즘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곧</a:t>
            </a:r>
            <a:endParaRPr lang="en-US" altLang="ko-KR" sz="2400" dirty="0" smtClean="0"/>
          </a:p>
          <a:p>
            <a:r>
              <a:rPr lang="en-US" altLang="ko-KR" sz="2400" dirty="0" smtClean="0"/>
              <a:t>Die </a:t>
            </a:r>
            <a:r>
              <a:rPr lang="en-US" altLang="ko-KR" sz="2400" dirty="0" err="1" smtClean="0"/>
              <a:t>Botschaft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대사관</a:t>
            </a:r>
            <a:endParaRPr lang="en-US" altLang="ko-KR" sz="2400" dirty="0" smtClean="0"/>
          </a:p>
          <a:p>
            <a:r>
              <a:rPr lang="en-US" altLang="ko-KR" sz="2400" dirty="0" smtClean="0"/>
              <a:t>Das </a:t>
            </a:r>
            <a:r>
              <a:rPr lang="en-US" altLang="ko-KR" sz="2400" dirty="0" err="1" smtClean="0"/>
              <a:t>Konsulat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영사관</a:t>
            </a:r>
            <a:endParaRPr lang="en-US" altLang="ko-KR" sz="2400" dirty="0" smtClean="0"/>
          </a:p>
          <a:p>
            <a:r>
              <a:rPr lang="en-US" altLang="ko-KR" sz="2400" dirty="0" err="1"/>
              <a:t>h</a:t>
            </a:r>
            <a:r>
              <a:rPr lang="en-US" altLang="ko-KR" sz="2400" dirty="0" err="1" smtClean="0"/>
              <a:t>erausgeben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내주다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인도하다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출판하다</a:t>
            </a:r>
            <a:endParaRPr lang="en-US" altLang="ko-KR" sz="2400" dirty="0" smtClean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e-DE" altLang="ko-KR" sz="2800" u="sng" dirty="0" smtClean="0"/>
              <a:t>Jetzt</a:t>
            </a:r>
            <a:r>
              <a:rPr lang="de-DE" altLang="ko-KR" sz="2800" dirty="0" smtClean="0"/>
              <a:t> </a:t>
            </a:r>
            <a:r>
              <a:rPr lang="de-DE" altLang="ko-KR" sz="2800" dirty="0"/>
              <a:t>hat die US-</a:t>
            </a:r>
            <a:r>
              <a:rPr lang="de-DE" altLang="ko-KR" sz="2800" u="sng" dirty="0"/>
              <a:t>Botschaft</a:t>
            </a:r>
            <a:r>
              <a:rPr lang="de-DE" altLang="ko-KR" sz="2800" dirty="0"/>
              <a:t> gemeinsam mit dem deutschen </a:t>
            </a:r>
            <a:r>
              <a:rPr lang="de-DE" altLang="ko-KR" sz="2800" u="sng" dirty="0"/>
              <a:t>Konsulat</a:t>
            </a:r>
            <a:r>
              <a:rPr lang="de-DE" altLang="ko-KR" sz="2800" dirty="0"/>
              <a:t> in </a:t>
            </a:r>
            <a:r>
              <a:rPr lang="de-DE" altLang="ko-KR" sz="2800" dirty="0" smtClean="0"/>
              <a:t>München </a:t>
            </a:r>
            <a:r>
              <a:rPr lang="de-DE" altLang="ko-KR" sz="2800" dirty="0"/>
              <a:t>17 Tipps </a:t>
            </a:r>
            <a:r>
              <a:rPr lang="de-DE" altLang="ko-KR" sz="2800" u="sng" dirty="0"/>
              <a:t>herausgegeben</a:t>
            </a:r>
            <a:r>
              <a:rPr lang="de-DE" altLang="ko-KR" sz="2800" dirty="0"/>
              <a:t>, </a:t>
            </a:r>
            <a:r>
              <a:rPr lang="de-DE" altLang="ko-KR" sz="2800" dirty="0">
                <a:solidFill>
                  <a:schemeClr val="tx2"/>
                </a:solidFill>
              </a:rPr>
              <a:t>mit denen US-Bürger ein sicheres und lustiges Oktoberfest erleben sollen.</a:t>
            </a:r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그것들을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번역해보았다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altLang="ko-KR" sz="2400" dirty="0" smtClean="0"/>
          </a:p>
          <a:p>
            <a:pPr marL="0" indent="0" fontAlgn="base">
              <a:buNone/>
            </a:pPr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3200" dirty="0" err="1" smtClean="0"/>
              <a:t>Wir</a:t>
            </a:r>
            <a:r>
              <a:rPr lang="en-US" altLang="ko-KR" sz="3200" dirty="0" smtClean="0"/>
              <a:t> </a:t>
            </a:r>
            <a:r>
              <a:rPr lang="en-US" altLang="ko-KR" sz="3200" dirty="0" err="1"/>
              <a:t>haben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sie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übersetzt</a:t>
            </a:r>
            <a:r>
              <a:rPr lang="en-US" altLang="ko-K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뮌헨은 세상에서 가장 안전한 도시 중 하나일 지 모르지만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많이 모이는 곳에는 소매치기도 있는 법입니다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귀중품에 각별히 신경을 쓰시기 바랍니다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</a:t>
            </a:r>
            <a:r>
              <a:rPr lang="en-US" altLang="ko-KR" sz="2400" dirty="0" err="1" smtClean="0"/>
              <a:t>ein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mögen</a:t>
            </a:r>
            <a:r>
              <a:rPr lang="en-US" altLang="ko-KR" sz="2400" dirty="0" smtClean="0"/>
              <a:t> : ~</a:t>
            </a:r>
            <a:r>
              <a:rPr lang="ko-KR" altLang="en-US" sz="2400" dirty="0" smtClean="0"/>
              <a:t>일지도 모른다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err="1" smtClean="0"/>
              <a:t>ein</a:t>
            </a:r>
            <a:r>
              <a:rPr lang="en-US" altLang="ko-KR" sz="2400" dirty="0" smtClean="0"/>
              <a:t>(e</a:t>
            </a:r>
            <a:r>
              <a:rPr lang="en-US" altLang="ko-KR" sz="2400" dirty="0" smtClean="0"/>
              <a:t>) + 2</a:t>
            </a:r>
            <a:r>
              <a:rPr lang="ko-KR" altLang="en-US" sz="2400" dirty="0" smtClean="0"/>
              <a:t>격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최상급 형용사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명사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가장 </a:t>
            </a:r>
            <a:r>
              <a:rPr lang="en-US" altLang="ko-KR" sz="2400" dirty="0" smtClean="0"/>
              <a:t>~</a:t>
            </a:r>
            <a:r>
              <a:rPr lang="ko-KR" altLang="en-US" sz="2400" dirty="0" smtClean="0"/>
              <a:t>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명사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중 </a:t>
            </a:r>
            <a:r>
              <a:rPr lang="ko-KR" altLang="en-US" sz="2400" dirty="0" smtClean="0"/>
              <a:t>하나</a:t>
            </a:r>
            <a:endParaRPr lang="en-US" altLang="ko-KR" sz="2400" dirty="0" smtClean="0"/>
          </a:p>
          <a:p>
            <a:r>
              <a:rPr lang="en-US" altLang="ko-KR" sz="2400" dirty="0"/>
              <a:t>der </a:t>
            </a:r>
            <a:r>
              <a:rPr lang="en-US" altLang="ko-KR" sz="2400" dirty="0" err="1"/>
              <a:t>Taschendieb</a:t>
            </a:r>
            <a:r>
              <a:rPr lang="en-US" altLang="ko-KR" sz="2400" dirty="0"/>
              <a:t> : </a:t>
            </a:r>
            <a:r>
              <a:rPr lang="ko-KR" altLang="en-US" sz="2400" dirty="0" smtClean="0"/>
              <a:t>소매치기</a:t>
            </a:r>
            <a:endParaRPr lang="en-US" altLang="ko-KR" sz="2400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Tipp 1: München </a:t>
            </a:r>
            <a:r>
              <a:rPr lang="de-DE" altLang="ko-KR" sz="2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mag</a:t>
            </a:r>
            <a:r>
              <a:rPr lang="de-DE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de-DE" altLang="ko-KR" sz="2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eine der sichersten Städte</a:t>
            </a:r>
            <a:r>
              <a:rPr lang="de-DE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der Welt </a:t>
            </a:r>
            <a:r>
              <a:rPr lang="de-DE" altLang="ko-KR" sz="2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sein</a:t>
            </a:r>
            <a:r>
              <a:rPr lang="de-DE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aber wo viele Menschen sind, da gibt es </a:t>
            </a:r>
            <a:r>
              <a:rPr lang="de-DE" altLang="ko-KR" sz="2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Taschendiebe</a:t>
            </a:r>
            <a:r>
              <a:rPr lang="de-DE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Also passen Sie gut auf Ihre Wertsachen auf!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바이에른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사람들이 숨겨진 가방을 가지고 다닌다는 점 알고 계셨나요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돈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신분증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비상연락망을 보관하기에 아주 좋은 장소죠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v</a:t>
            </a:r>
            <a:r>
              <a:rPr lang="en-US" altLang="ko-KR" sz="2400" dirty="0" err="1" smtClean="0"/>
              <a:t>erstecken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숨기다</a:t>
            </a:r>
            <a:endParaRPr lang="en-US" altLang="ko-KR" sz="2400" dirty="0" smtClean="0"/>
          </a:p>
          <a:p>
            <a:r>
              <a:rPr lang="en-US" altLang="ko-KR" sz="2400" dirty="0" err="1" smtClean="0"/>
              <a:t>aufbewahren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보관하다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보존하다</a:t>
            </a:r>
            <a:endParaRPr lang="en-US" altLang="ko-KR" sz="2400" dirty="0" smtClean="0"/>
          </a:p>
          <a:p>
            <a:r>
              <a:rPr lang="en-US" altLang="ko-KR" sz="2400" dirty="0" smtClean="0"/>
              <a:t>um – </a:t>
            </a:r>
            <a:r>
              <a:rPr lang="en-US" altLang="ko-KR" sz="2400" dirty="0" err="1" smtClean="0"/>
              <a:t>zu</a:t>
            </a:r>
            <a:r>
              <a:rPr lang="en-US" altLang="ko-KR" sz="2400" dirty="0" smtClean="0"/>
              <a:t> : ~</a:t>
            </a:r>
            <a:r>
              <a:rPr lang="ko-KR" altLang="en-US" sz="2400" dirty="0" smtClean="0"/>
              <a:t>하기 위해서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1026" name="Picture 2" descr="C:\Users\pchma\Desktop\61AGLTHd31L._SY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21088"/>
            <a:ext cx="2050727" cy="20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e-DE" altLang="ko-KR" sz="2800" dirty="0" smtClean="0"/>
              <a:t>Tipp </a:t>
            </a:r>
            <a:r>
              <a:rPr lang="de-DE" altLang="ko-KR" sz="2800" dirty="0"/>
              <a:t>2: Wussten Sie, dass viele Dirndl eine </a:t>
            </a:r>
            <a:r>
              <a:rPr lang="de-DE" altLang="ko-KR" sz="2800" u="sng" dirty="0"/>
              <a:t>versteckte</a:t>
            </a:r>
            <a:r>
              <a:rPr lang="de-DE" altLang="ko-KR" sz="2800" dirty="0"/>
              <a:t> Tasche haben? Das ist ein sehr guter Ort, </a:t>
            </a:r>
            <a:r>
              <a:rPr lang="de-DE" altLang="ko-KR" sz="2800" dirty="0">
                <a:solidFill>
                  <a:schemeClr val="tx2"/>
                </a:solidFill>
              </a:rPr>
              <a:t>um</a:t>
            </a:r>
            <a:r>
              <a:rPr lang="de-DE" altLang="ko-KR" sz="2800" dirty="0"/>
              <a:t> Geld, den Ausweis und einen Notfallkontakt </a:t>
            </a:r>
            <a:r>
              <a:rPr lang="de-DE" altLang="ko-KR" sz="2800" u="sng" dirty="0"/>
              <a:t>auf</a:t>
            </a:r>
            <a:r>
              <a:rPr lang="de-DE" altLang="ko-KR" sz="2800" u="sng" dirty="0">
                <a:solidFill>
                  <a:schemeClr val="tx2"/>
                </a:solidFill>
              </a:rPr>
              <a:t>zu</a:t>
            </a:r>
            <a:r>
              <a:rPr lang="de-DE" altLang="ko-KR" sz="2800" u="sng" dirty="0"/>
              <a:t>bewahren</a:t>
            </a:r>
            <a:r>
              <a:rPr lang="de-DE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뮌헨주재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駐在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영사관에서는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팁이 너무나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하다고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판단하였기에 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다시 한 번 그대로 반복합니다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offenbar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공공연한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분명한</a:t>
            </a:r>
            <a:endParaRPr lang="en-US" altLang="ko-KR" sz="2400" dirty="0" smtClean="0"/>
          </a:p>
          <a:p>
            <a:r>
              <a:rPr lang="en-US" altLang="ko-KR" sz="2400" dirty="0"/>
              <a:t>s</a:t>
            </a:r>
            <a:r>
              <a:rPr lang="en-US" altLang="ko-KR" sz="2400" dirty="0" smtClean="0"/>
              <a:t>o </a:t>
            </a:r>
            <a:r>
              <a:rPr lang="ko-KR" altLang="en-US" sz="2400" dirty="0" smtClean="0"/>
              <a:t>형용사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dass</a:t>
            </a:r>
            <a:r>
              <a:rPr lang="en-US" altLang="ko-KR" sz="2400" dirty="0" smtClean="0"/>
              <a:t> ~ : </a:t>
            </a:r>
            <a:r>
              <a:rPr lang="ko-KR" altLang="en-US" sz="2400" dirty="0" smtClean="0"/>
              <a:t>너무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형용사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해서 </a:t>
            </a:r>
            <a:r>
              <a:rPr lang="en-US" altLang="ko-KR" sz="2400" dirty="0" smtClean="0"/>
              <a:t>~ </a:t>
            </a:r>
            <a:r>
              <a:rPr lang="ko-KR" altLang="en-US" sz="2400" dirty="0" smtClean="0"/>
              <a:t>하다</a:t>
            </a:r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800" dirty="0" smtClean="0"/>
          </a:p>
          <a:p>
            <a:pPr marL="0" indent="0" fontAlgn="base">
              <a:buNone/>
            </a:pPr>
            <a:r>
              <a:rPr lang="de-DE" altLang="ko-KR" sz="2800" dirty="0" smtClean="0"/>
              <a:t>Tipp </a:t>
            </a:r>
            <a:r>
              <a:rPr lang="de-DE" altLang="ko-KR" sz="2800" dirty="0"/>
              <a:t>3: Tipp 2 fand das US-Konsulat in München </a:t>
            </a:r>
            <a:r>
              <a:rPr lang="de-DE" altLang="ko-KR" sz="2800" u="sng" dirty="0"/>
              <a:t>offenbar</a:t>
            </a:r>
            <a:r>
              <a:rPr lang="de-DE" altLang="ko-KR" sz="2800" dirty="0"/>
              <a:t> </a:t>
            </a:r>
            <a:r>
              <a:rPr lang="de-DE" altLang="ko-KR" sz="2800" dirty="0">
                <a:solidFill>
                  <a:schemeClr val="tx2"/>
                </a:solidFill>
              </a:rPr>
              <a:t>so</a:t>
            </a:r>
            <a:r>
              <a:rPr lang="de-DE" altLang="ko-KR" sz="2800" dirty="0"/>
              <a:t> gut, </a:t>
            </a:r>
            <a:r>
              <a:rPr lang="de-DE" altLang="ko-KR" sz="2800" dirty="0">
                <a:solidFill>
                  <a:schemeClr val="tx2"/>
                </a:solidFill>
              </a:rPr>
              <a:t>dass</a:t>
            </a:r>
            <a:r>
              <a:rPr lang="de-DE" altLang="ko-KR" sz="2800" dirty="0"/>
              <a:t> er in Tipp 3 gleich nochmal wiederholt wird. </a:t>
            </a:r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집으로 돌아가는 방법을 숙지하시기 바랍니다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대중교통이 밤새 운행되긴 하지만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내릴 정류장을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모르면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아무런 도움이 되지 않습니다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de-DE" altLang="ko-KR" sz="2400" dirty="0" smtClean="0"/>
          </a:p>
          <a:p>
            <a:pPr marL="0" indent="0" fontAlgn="base">
              <a:buNone/>
            </a:pPr>
            <a:r>
              <a:rPr lang="de-DE" altLang="ko-KR" sz="3000" dirty="0" smtClean="0"/>
              <a:t>Tipp </a:t>
            </a:r>
            <a:r>
              <a:rPr lang="de-DE" altLang="ko-KR" sz="3000" dirty="0"/>
              <a:t>4: Stellen Sie sicher, dass Sie wissen, wie Sie nach Hause kommen. Die öffentlichen Verkehrsmittel fahren zwar die ganze Nacht, das hilft aber nichts, wenn man seine Haltestelle nicht kennt!</a:t>
            </a:r>
          </a:p>
        </p:txBody>
      </p:sp>
    </p:spTree>
    <p:extLst>
      <p:ext uri="{BB962C8B-B14F-4D97-AF65-F5344CB8AC3E}">
        <p14:creationId xmlns:p14="http://schemas.microsoft.com/office/powerpoint/2010/main" val="325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284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팁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경찰서는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딱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곳만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천막들에 가려 거의 눈에 띄지 않습니다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바바리아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동상이 보이시면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왼편에 경찰서가 있습니다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539552" y="332656"/>
            <a:ext cx="7922840" cy="197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e-DE" altLang="ko-KR" sz="2800" dirty="0" smtClean="0"/>
              <a:t>Tipp </a:t>
            </a:r>
            <a:r>
              <a:rPr lang="de-DE" altLang="ko-KR" sz="2800" dirty="0"/>
              <a:t>5: Es </a:t>
            </a:r>
            <a:r>
              <a:rPr lang="de-DE" altLang="ko-KR" sz="2800" dirty="0" smtClean="0"/>
              <a:t>gibt nur </a:t>
            </a:r>
            <a:r>
              <a:rPr lang="de-DE" altLang="ko-KR" sz="2800" dirty="0"/>
              <a:t>eine Polizeistation, </a:t>
            </a:r>
            <a:r>
              <a:rPr lang="de-DE" altLang="ko-KR" sz="2800" dirty="0">
                <a:solidFill>
                  <a:schemeClr val="tx2"/>
                </a:solidFill>
              </a:rPr>
              <a:t>und die sieht ganz und gar nicht </a:t>
            </a:r>
            <a:r>
              <a:rPr lang="de-DE" altLang="ko-KR" sz="2800" b="1" dirty="0">
                <a:solidFill>
                  <a:schemeClr val="tx2"/>
                </a:solidFill>
              </a:rPr>
              <a:t>so</a:t>
            </a:r>
            <a:r>
              <a:rPr lang="de-DE" altLang="ko-KR" sz="2800" dirty="0">
                <a:solidFill>
                  <a:schemeClr val="tx2"/>
                </a:solidFill>
              </a:rPr>
              <a:t> aus, </a:t>
            </a:r>
            <a:r>
              <a:rPr lang="de-DE" altLang="ko-KR" sz="2800" b="1" dirty="0">
                <a:solidFill>
                  <a:schemeClr val="tx2"/>
                </a:solidFill>
              </a:rPr>
              <a:t>wie</a:t>
            </a:r>
            <a:r>
              <a:rPr lang="de-DE" altLang="ko-KR" sz="2800" dirty="0">
                <a:solidFill>
                  <a:schemeClr val="tx2"/>
                </a:solidFill>
              </a:rPr>
              <a:t> die restlichen Zelte</a:t>
            </a:r>
            <a:r>
              <a:rPr lang="de-DE" altLang="ko-KR" sz="2800" dirty="0"/>
              <a:t>. Wenn Sie die Bavaria-Statue sehen, </a:t>
            </a:r>
            <a:r>
              <a:rPr lang="de-DE" altLang="ko-KR" sz="2800" u="sng" dirty="0"/>
              <a:t>befindet</a:t>
            </a:r>
            <a:r>
              <a:rPr lang="de-DE" altLang="ko-KR" sz="2800" dirty="0"/>
              <a:t> sie </a:t>
            </a:r>
            <a:r>
              <a:rPr lang="de-DE" altLang="ko-KR" sz="2800" u="sng" dirty="0"/>
              <a:t>sich</a:t>
            </a:r>
            <a:r>
              <a:rPr lang="de-DE" altLang="ko-KR" sz="2800" dirty="0"/>
              <a:t> davor, zu ihrer Linken. </a:t>
            </a:r>
          </a:p>
        </p:txBody>
      </p:sp>
      <p:sp>
        <p:nvSpPr>
          <p:cNvPr id="7" name="내용 개체 틀 8"/>
          <p:cNvSpPr>
            <a:spLocks noGrp="1"/>
          </p:cNvSpPr>
          <p:nvPr>
            <p:ph sz="quarter" idx="14"/>
          </p:nvPr>
        </p:nvSpPr>
        <p:spPr>
          <a:xfrm flipH="1">
            <a:off x="611560" y="4365104"/>
            <a:ext cx="7920880" cy="180020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b</a:t>
            </a:r>
            <a:r>
              <a:rPr lang="en-US" altLang="ko-KR" sz="2400" dirty="0" err="1" smtClean="0"/>
              <a:t>efinden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sich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존재하다</a:t>
            </a:r>
            <a:endParaRPr lang="en-US" altLang="ko-KR" sz="2400" dirty="0" smtClean="0"/>
          </a:p>
        </p:txBody>
      </p:sp>
      <p:cxnSp>
        <p:nvCxnSpPr>
          <p:cNvPr id="13" name="꺾인 연결선 12"/>
          <p:cNvCxnSpPr/>
          <p:nvPr/>
        </p:nvCxnSpPr>
        <p:spPr>
          <a:xfrm rot="16200000" flipH="1">
            <a:off x="5400092" y="1736812"/>
            <a:ext cx="432048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5400000">
            <a:off x="7596336" y="1700808"/>
            <a:ext cx="43204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860032" y="2060848"/>
            <a:ext cx="1800200" cy="24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ie </a:t>
            </a:r>
            <a:r>
              <a:rPr lang="en-US" altLang="ko-KR" dirty="0" err="1" smtClean="0"/>
              <a:t>Polizeistation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950224" y="2060848"/>
            <a:ext cx="1798240" cy="24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ie Bavaria-</a:t>
            </a:r>
            <a:r>
              <a:rPr lang="en-US" altLang="ko-KR" dirty="0" err="1" smtClean="0"/>
              <a:t>Staute</a:t>
            </a:r>
            <a:endParaRPr lang="ko-KR" altLang="en-US" dirty="0"/>
          </a:p>
        </p:txBody>
      </p:sp>
      <p:pic>
        <p:nvPicPr>
          <p:cNvPr id="2050" name="Picture 2" descr="bavaria statue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7"/>
            <a:ext cx="4807908" cy="271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9202 -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1" y="-1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130</TotalTime>
  <Words>724</Words>
  <Application>Microsoft Office PowerPoint</Application>
  <PresentationFormat>화면 슬라이드 쇼(4:3)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수평선</vt:lpstr>
      <vt:lpstr>17 Oktoberfest-Tipps für US-Bürger erstellt vom US-Konsulat 미국영사관에서 미국 시민들을 위해 지정한 17개의 옥토버페스트 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박찬희</cp:lastModifiedBy>
  <cp:revision>11</cp:revision>
  <dcterms:created xsi:type="dcterms:W3CDTF">2016-10-14T02:41:46Z</dcterms:created>
  <dcterms:modified xsi:type="dcterms:W3CDTF">2016-10-17T04:19:05Z</dcterms:modified>
</cp:coreProperties>
</file>