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61" r:id="rId4"/>
    <p:sldId id="260" r:id="rId5"/>
    <p:sldId id="257" r:id="rId6"/>
    <p:sldId id="258" r:id="rId7"/>
    <p:sldId id="263" r:id="rId8"/>
    <p:sldId id="262" r:id="rId9"/>
    <p:sldId id="264" r:id="rId10"/>
    <p:sldId id="266" r:id="rId11"/>
    <p:sldId id="265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7780-FCE5-4CFC-9F7E-C405CFF2DEEF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F4B1-844A-4440-B1BD-1D021B5D3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9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7780-FCE5-4CFC-9F7E-C405CFF2DEEF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F4B1-844A-4440-B1BD-1D021B5D3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28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7780-FCE5-4CFC-9F7E-C405CFF2DEEF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F4B1-844A-4440-B1BD-1D021B5D3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22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7780-FCE5-4CFC-9F7E-C405CFF2DEEF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F4B1-844A-4440-B1BD-1D021B5D3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79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7780-FCE5-4CFC-9F7E-C405CFF2DEEF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F4B1-844A-4440-B1BD-1D021B5D3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08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7780-FCE5-4CFC-9F7E-C405CFF2DEEF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F4B1-844A-4440-B1BD-1D021B5D3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80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7780-FCE5-4CFC-9F7E-C405CFF2DEEF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F4B1-844A-4440-B1BD-1D021B5D3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74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7780-FCE5-4CFC-9F7E-C405CFF2DEEF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F4B1-844A-4440-B1BD-1D021B5D3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77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7780-FCE5-4CFC-9F7E-C405CFF2DEEF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F4B1-844A-4440-B1BD-1D021B5D3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78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7780-FCE5-4CFC-9F7E-C405CFF2DEEF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F4B1-844A-4440-B1BD-1D021B5D3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59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7780-FCE5-4CFC-9F7E-C405CFF2DEEF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F4B1-844A-4440-B1BD-1D021B5D3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86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67780-FCE5-4CFC-9F7E-C405CFF2DEEF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EF4B1-844A-4440-B1BD-1D021B5D3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52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800" dirty="0" smtClean="0"/>
              <a:t>전체 목차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sz="2000" dirty="0" smtClean="0"/>
              <a:t>제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부 총론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1-1 / 1-2 / 1-3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제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부 한국 근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대 소설사의 전개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2-1/ (…) / 2-10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제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부 한국 근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대 소설 </a:t>
            </a:r>
            <a:r>
              <a:rPr lang="ko-KR" altLang="en-US" sz="2000" dirty="0" err="1" smtClean="0"/>
              <a:t>선독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무정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약한 자의 슬픔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표본실의 청개구리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날개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태평천하</a:t>
            </a:r>
            <a:r>
              <a:rPr lang="en-US" altLang="ko-KR" sz="2000" dirty="0" smtClean="0"/>
              <a:t>…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9025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38138"/>
          </a:xfrm>
        </p:spPr>
        <p:txBody>
          <a:bodyPr>
            <a:normAutofit/>
          </a:bodyPr>
          <a:lstStyle/>
          <a:p>
            <a:pPr algn="just"/>
            <a:r>
              <a:rPr lang="ko-KR" altLang="en-US" sz="2400" dirty="0" err="1" smtClean="0"/>
              <a:t>시모어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채트먼</a:t>
            </a:r>
            <a:r>
              <a:rPr lang="ko-KR" altLang="en-US" sz="2400" dirty="0" err="1" smtClean="0">
                <a:latin typeface="+mj-ea"/>
              </a:rPr>
              <a:t>의</a:t>
            </a:r>
            <a:r>
              <a:rPr lang="ko-KR" altLang="en-US" sz="2400" dirty="0" smtClean="0">
                <a:latin typeface="+mj-ea"/>
              </a:rPr>
              <a:t> 서사적 소통 상황에 대한 </a:t>
            </a:r>
            <a:r>
              <a:rPr lang="ko-KR" altLang="en-US" sz="2400" dirty="0" err="1" smtClean="0">
                <a:latin typeface="+mj-ea"/>
              </a:rPr>
              <a:t>리몬</a:t>
            </a:r>
            <a:r>
              <a:rPr lang="en-US" altLang="ko-KR" sz="2400" dirty="0" smtClean="0">
                <a:latin typeface="+mj-ea"/>
              </a:rPr>
              <a:t>-</a:t>
            </a:r>
            <a:r>
              <a:rPr lang="ko-KR" altLang="en-US" sz="2400" dirty="0" smtClean="0">
                <a:latin typeface="MS PMincho" pitchFamily="18" charset="-128"/>
              </a:rPr>
              <a:t>캐넌</a:t>
            </a:r>
            <a:r>
              <a:rPr lang="en-US" altLang="ko-KR" sz="2400" dirty="0" smtClean="0">
                <a:latin typeface="MS PMincho" pitchFamily="18" charset="-128"/>
                <a:ea typeface="MS PMincho" pitchFamily="18" charset="-128"/>
              </a:rPr>
              <a:t>S. </a:t>
            </a:r>
            <a:r>
              <a:rPr lang="en-US" altLang="ko-KR" sz="2400" dirty="0" err="1" smtClean="0">
                <a:latin typeface="MS PMincho" pitchFamily="18" charset="-128"/>
                <a:ea typeface="MS PMincho" pitchFamily="18" charset="-128"/>
              </a:rPr>
              <a:t>Rimon-Kenan</a:t>
            </a:r>
            <a:r>
              <a:rPr lang="ko-KR" altLang="en-US" sz="2400" dirty="0" smtClean="0">
                <a:latin typeface="MS PMincho" pitchFamily="18" charset="-128"/>
              </a:rPr>
              <a:t>의</a:t>
            </a:r>
            <a:r>
              <a:rPr lang="ko-KR" altLang="en-US" sz="2400" dirty="0" smtClean="0">
                <a:latin typeface="+mj-ea"/>
              </a:rPr>
              <a:t> 수정</a:t>
            </a:r>
            <a:endParaRPr lang="ko-KR" altLang="en-US" sz="2400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98066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sz="2000" dirty="0" smtClean="0"/>
          </a:p>
          <a:p>
            <a:pPr marL="0" indent="0" algn="just">
              <a:buNone/>
            </a:pPr>
            <a:endParaRPr lang="en-US" altLang="ko-KR" sz="2000" dirty="0"/>
          </a:p>
          <a:p>
            <a:pPr marL="0" indent="0" algn="just">
              <a:buNone/>
            </a:pPr>
            <a:endParaRPr lang="en-US" altLang="ko-KR" sz="2000" dirty="0" smtClean="0"/>
          </a:p>
          <a:p>
            <a:pPr marL="0" indent="0" algn="just">
              <a:buNone/>
            </a:pPr>
            <a:endParaRPr lang="en-US" altLang="ko-KR" sz="2000" dirty="0"/>
          </a:p>
          <a:p>
            <a:pPr marL="0" indent="0" algn="just">
              <a:buNone/>
            </a:pPr>
            <a:r>
              <a:rPr lang="en-US" altLang="ko-KR" sz="2000" dirty="0" smtClean="0"/>
              <a:t>                                   </a:t>
            </a:r>
            <a:r>
              <a:rPr lang="ko-KR" altLang="en-US" sz="2000" dirty="0" smtClean="0"/>
              <a:t>서사적 텍스트</a:t>
            </a:r>
            <a:endParaRPr lang="en-US" altLang="ko-KR" sz="2000" dirty="0" smtClean="0"/>
          </a:p>
          <a:p>
            <a:pPr marL="0" indent="0" algn="just">
              <a:buNone/>
            </a:pPr>
            <a:endParaRPr lang="en-US" altLang="ko-KR" sz="2000" dirty="0"/>
          </a:p>
          <a:p>
            <a:pPr marL="0" indent="0" algn="just">
              <a:buNone/>
            </a:pPr>
            <a:r>
              <a:rPr lang="ko-KR" altLang="en-US" sz="2000" dirty="0" smtClean="0"/>
              <a:t>실제작가→                                                             →실제독자  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1835696" y="3717032"/>
            <a:ext cx="5328592" cy="790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35696" y="3861048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</a:rPr>
              <a:t>         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</a:rPr>
              <a:t>내포작가</a:t>
            </a:r>
            <a:r>
              <a:rPr lang="en-US" altLang="ko-KR" dirty="0" smtClean="0">
                <a:solidFill>
                  <a:prstClr val="black"/>
                </a:solidFill>
              </a:rPr>
              <a:t>)→</a:t>
            </a:r>
            <a:r>
              <a:rPr lang="ko-KR" altLang="en-US" dirty="0" smtClean="0">
                <a:solidFill>
                  <a:prstClr val="black"/>
                </a:solidFill>
              </a:rPr>
              <a:t>화자</a:t>
            </a:r>
            <a:r>
              <a:rPr lang="en-US" altLang="ko-KR" dirty="0" smtClean="0">
                <a:solidFill>
                  <a:prstClr val="black"/>
                </a:solidFill>
              </a:rPr>
              <a:t>→</a:t>
            </a:r>
            <a:r>
              <a:rPr lang="ko-KR" altLang="en-US" dirty="0" smtClean="0">
                <a:solidFill>
                  <a:prstClr val="black"/>
                </a:solidFill>
              </a:rPr>
              <a:t>청자</a:t>
            </a:r>
            <a:r>
              <a:rPr lang="en-US" altLang="ko-KR" dirty="0" smtClean="0">
                <a:solidFill>
                  <a:prstClr val="black"/>
                </a:solidFill>
              </a:rPr>
              <a:t>→(</a:t>
            </a:r>
            <a:r>
              <a:rPr lang="ko-KR" altLang="en-US" dirty="0" smtClean="0">
                <a:solidFill>
                  <a:prstClr val="black"/>
                </a:solidFill>
              </a:rPr>
              <a:t>내포독자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54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ko-KR" altLang="en-US" sz="2600" dirty="0" smtClean="0"/>
              <a:t>언어를 매체로 삼는 소통의 한 방식이다</a:t>
            </a:r>
            <a:r>
              <a:rPr lang="en-US" altLang="ko-KR" sz="2600" dirty="0" smtClean="0"/>
              <a:t>.</a:t>
            </a:r>
          </a:p>
          <a:p>
            <a:pPr algn="just"/>
            <a:r>
              <a:rPr lang="ko-KR" altLang="en-US" sz="2600" dirty="0" smtClean="0"/>
              <a:t>이야기의 언어적 재현이다</a:t>
            </a:r>
            <a:r>
              <a:rPr lang="en-US" altLang="ko-KR" sz="2600" dirty="0" smtClean="0"/>
              <a:t>. </a:t>
            </a:r>
            <a:r>
              <a:rPr lang="ko-KR" altLang="en-US" sz="2600" dirty="0" smtClean="0"/>
              <a:t>이를 달리 말해 </a:t>
            </a:r>
            <a:r>
              <a:rPr lang="ko-KR" altLang="en-US" sz="2600" dirty="0" smtClean="0">
                <a:latin typeface="MS PMincho" pitchFamily="18" charset="-128"/>
              </a:rPr>
              <a:t>서사담론</a:t>
            </a:r>
            <a:r>
              <a:rPr lang="en-US" altLang="ko-KR" sz="2600" dirty="0" smtClean="0">
                <a:latin typeface="MS PMincho" pitchFamily="18" charset="-128"/>
              </a:rPr>
              <a:t>narrative discourse</a:t>
            </a:r>
            <a:r>
              <a:rPr lang="ko-KR" altLang="en-US" sz="2600" dirty="0" smtClean="0">
                <a:latin typeface="MS PMincho" pitchFamily="18" charset="-128"/>
              </a:rPr>
              <a:t>이라고</a:t>
            </a:r>
            <a:r>
              <a:rPr lang="ko-KR" altLang="en-US" sz="2600" dirty="0" smtClean="0"/>
              <a:t> 한다</a:t>
            </a:r>
            <a:r>
              <a:rPr lang="en-US" altLang="ko-KR" sz="2600" dirty="0" smtClean="0"/>
              <a:t>. </a:t>
            </a:r>
          </a:p>
          <a:p>
            <a:pPr algn="just"/>
            <a:endParaRPr lang="en-US" altLang="ko-KR" sz="2600" dirty="0"/>
          </a:p>
          <a:p>
            <a:pPr marL="0" indent="0" algn="just">
              <a:buNone/>
            </a:pPr>
            <a:r>
              <a:rPr lang="ko-KR" altLang="en-US" sz="2600" dirty="0" smtClean="0"/>
              <a:t>   </a:t>
            </a:r>
            <a:endParaRPr lang="en-US" altLang="ko-KR" sz="2600" dirty="0" smtClean="0"/>
          </a:p>
          <a:p>
            <a:pPr marL="0" indent="0" algn="just">
              <a:buNone/>
            </a:pPr>
            <a:r>
              <a:rPr lang="en-US" altLang="ko-KR" sz="2600" dirty="0"/>
              <a:t> </a:t>
            </a:r>
            <a:r>
              <a:rPr lang="en-US" altLang="ko-KR" sz="2600" dirty="0" smtClean="0"/>
              <a:t>  </a:t>
            </a:r>
          </a:p>
          <a:p>
            <a:pPr marL="0" indent="0" algn="just">
              <a:buNone/>
            </a:pPr>
            <a:r>
              <a:rPr lang="ko-KR" altLang="en-US" sz="2600" dirty="0" smtClean="0"/>
              <a:t> 서사</a:t>
            </a:r>
            <a:r>
              <a:rPr lang="en-US" altLang="ko-KR" sz="2600" dirty="0" smtClean="0"/>
              <a:t>(</a:t>
            </a:r>
            <a:r>
              <a:rPr lang="ko-KR" altLang="en-US" sz="2600" dirty="0" smtClean="0"/>
              <a:t>이야기</a:t>
            </a:r>
            <a:r>
              <a:rPr lang="en-US" altLang="ko-KR" sz="2600" dirty="0" smtClean="0"/>
              <a:t>) →            </a:t>
            </a:r>
            <a:r>
              <a:rPr lang="ko-KR" altLang="en-US" sz="2600" dirty="0" smtClean="0"/>
              <a:t>담론               </a:t>
            </a:r>
            <a:r>
              <a:rPr lang="en-US" altLang="ko-KR" sz="2600" dirty="0" smtClean="0"/>
              <a:t>→  </a:t>
            </a:r>
            <a:r>
              <a:rPr lang="ko-KR" altLang="en-US" sz="2600" dirty="0" smtClean="0"/>
              <a:t>서사체</a:t>
            </a:r>
            <a:r>
              <a:rPr lang="en-US" altLang="ko-KR" sz="2600" dirty="0" smtClean="0"/>
              <a:t>(</a:t>
            </a:r>
            <a:r>
              <a:rPr lang="ko-KR" altLang="en-US" sz="2600" dirty="0" smtClean="0"/>
              <a:t>작품</a:t>
            </a:r>
            <a:r>
              <a:rPr lang="en-US" altLang="ko-KR" sz="2600" dirty="0" smtClean="0"/>
              <a:t>)</a:t>
            </a:r>
          </a:p>
          <a:p>
            <a:pPr algn="just"/>
            <a:endParaRPr lang="en-US" altLang="ko-KR" sz="2600" dirty="0" smtClean="0"/>
          </a:p>
          <a:p>
            <a:pPr algn="just"/>
            <a:endParaRPr lang="en-US" altLang="ko-KR" sz="2400" dirty="0"/>
          </a:p>
          <a:p>
            <a:pPr marL="0" indent="0" algn="just">
              <a:buNone/>
            </a:pPr>
            <a:endParaRPr lang="en-US" altLang="ko-KR" sz="2400" dirty="0" smtClean="0"/>
          </a:p>
          <a:p>
            <a:pPr marL="0" indent="0" algn="just">
              <a:buNone/>
            </a:pPr>
            <a:endParaRPr lang="ko-KR" altLang="en-US" sz="2400" dirty="0" smtClean="0"/>
          </a:p>
          <a:p>
            <a:pPr marL="0" indent="0" algn="just">
              <a:buNone/>
            </a:pPr>
            <a:r>
              <a:rPr lang="en-US" altLang="ko-KR" sz="2400" dirty="0" smtClean="0"/>
              <a:t>               </a:t>
            </a:r>
            <a:r>
              <a:rPr lang="ko-KR" altLang="en-US" sz="2400" dirty="0" smtClean="0"/>
              <a:t>                                                             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3203848" y="3573016"/>
            <a:ext cx="2592288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218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흥미를 추구하는 허구 서사체이다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소설의 허구는 진실을 내포한다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진실을 내포한 허구를 일컬어 개연성이라고 부른다</a:t>
            </a:r>
            <a:r>
              <a:rPr lang="en-US" altLang="ko-KR" sz="2400" dirty="0" smtClean="0"/>
              <a:t>. </a:t>
            </a:r>
          </a:p>
          <a:p>
            <a:r>
              <a:rPr lang="ko-KR" altLang="en-US" sz="2400" dirty="0" smtClean="0"/>
              <a:t>한 편의 소설 작품은 장르적 관습과 긴장 관계에 있으며 당대 현실과 다양한 방식으로 관련을 맺는다</a:t>
            </a:r>
            <a:r>
              <a:rPr lang="en-US" altLang="ko-KR" sz="2400" dirty="0" smtClean="0"/>
              <a:t>. </a:t>
            </a:r>
          </a:p>
          <a:p>
            <a:endParaRPr lang="en-US" altLang="ko-KR" sz="2400" dirty="0"/>
          </a:p>
          <a:p>
            <a:pPr>
              <a:buFont typeface="Wingdings" pitchFamily="2" charset="2"/>
              <a:buChar char="v"/>
            </a:pPr>
            <a:r>
              <a:rPr lang="ko-KR" altLang="en-US" sz="2400" dirty="0" smtClean="0"/>
              <a:t>잠정적 정의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소설 </a:t>
            </a:r>
            <a:r>
              <a:rPr lang="ko-KR" altLang="en-US" sz="2400" dirty="0"/>
              <a:t>텍스트는 언어로 된 흥미로운 허구 서사체로서 개연성을 지녀서 실감을 획득하며 문화적으로 형성된 장르적 관습과 긴장 관계를 형성한다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pPr>
              <a:buFont typeface="Wingdings" pitchFamily="2" charset="2"/>
              <a:buChar char="v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9237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나에게 한국 소설은 </a:t>
            </a:r>
            <a:r>
              <a:rPr lang="en-US" altLang="ko-KR" dirty="0" smtClean="0"/>
              <a:t>           )  </a:t>
            </a:r>
            <a:r>
              <a:rPr lang="ko-KR" altLang="en-US" dirty="0" smtClean="0"/>
              <a:t>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었</a:t>
            </a:r>
            <a:r>
              <a:rPr lang="en-US" altLang="ko-KR" dirty="0" smtClean="0"/>
              <a:t>)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83968" y="3068960"/>
            <a:ext cx="172819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15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 총론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3861048"/>
            <a:ext cx="6400800" cy="17526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/>
            <a:r>
              <a:rPr lang="en-US" altLang="ko-KR" sz="2000" dirty="0" smtClean="0">
                <a:solidFill>
                  <a:schemeClr val="tx1"/>
                </a:solidFill>
              </a:rPr>
              <a:t>1-1. </a:t>
            </a:r>
            <a:r>
              <a:rPr lang="ko-KR" altLang="en-US" sz="2000" dirty="0" smtClean="0">
                <a:solidFill>
                  <a:schemeClr val="tx1"/>
                </a:solidFill>
              </a:rPr>
              <a:t>소설이란 무엇인가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just"/>
            <a:r>
              <a:rPr lang="en-US" altLang="ko-KR" sz="2000" dirty="0" smtClean="0">
                <a:solidFill>
                  <a:schemeClr val="tx1"/>
                </a:solidFill>
              </a:rPr>
              <a:t>1-2. </a:t>
            </a:r>
            <a:r>
              <a:rPr lang="ko-KR" altLang="en-US" sz="2000" dirty="0" smtClean="0">
                <a:solidFill>
                  <a:schemeClr val="tx1"/>
                </a:solidFill>
              </a:rPr>
              <a:t>소설을 </a:t>
            </a:r>
            <a:r>
              <a:rPr lang="ko-KR" altLang="en-US" sz="2000" dirty="0" smtClean="0">
                <a:solidFill>
                  <a:schemeClr val="tx1"/>
                </a:solidFill>
              </a:rPr>
              <a:t>어떻게 읽을 것인가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430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sz="2800" dirty="0" smtClean="0"/>
              <a:t>1-1. </a:t>
            </a:r>
            <a:r>
              <a:rPr lang="ko-KR" altLang="en-US" sz="2800" dirty="0" smtClean="0"/>
              <a:t>소설이란 무엇인가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언어를 매체로 삼는 소통의 한 방식이다</a:t>
            </a:r>
            <a:r>
              <a:rPr lang="en-US" altLang="ko-KR" sz="2400" dirty="0" smtClean="0"/>
              <a:t>.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4074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2800" dirty="0" err="1" smtClean="0"/>
              <a:t>야콥슨</a:t>
            </a:r>
            <a:r>
              <a:rPr lang="en-US" altLang="ko-KR" sz="2800" dirty="0" smtClean="0">
                <a:latin typeface="MS PMincho" pitchFamily="18" charset="-128"/>
                <a:ea typeface="MS PMincho" pitchFamily="18" charset="-128"/>
              </a:rPr>
              <a:t>R. </a:t>
            </a:r>
            <a:r>
              <a:rPr lang="en-US" altLang="ko-KR" sz="2800" dirty="0" err="1" smtClean="0">
                <a:latin typeface="MS PMincho" pitchFamily="18" charset="-128"/>
                <a:ea typeface="MS PMincho" pitchFamily="18" charset="-128"/>
              </a:rPr>
              <a:t>Jakobson</a:t>
            </a:r>
            <a:r>
              <a:rPr lang="ko-KR" altLang="en-US" sz="2800" dirty="0" smtClean="0"/>
              <a:t>의 통화 모형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ko-KR" altLang="en-US" dirty="0"/>
          </a:p>
          <a:p>
            <a:pPr marL="0" indent="0" fontAlgn="base">
              <a:buNone/>
            </a:pPr>
            <a:r>
              <a:rPr lang="ko-KR" altLang="en-US" sz="2400" dirty="0" smtClean="0"/>
              <a:t>                        관련 상황</a:t>
            </a:r>
            <a:r>
              <a:rPr lang="en-US" altLang="ko-KR" sz="2400" dirty="0" smtClean="0"/>
              <a:t>context </a:t>
            </a:r>
            <a:endParaRPr lang="en-US" altLang="ko-KR" sz="2400" dirty="0"/>
          </a:p>
          <a:p>
            <a:pPr marL="0" indent="0" fontAlgn="base">
              <a:buNone/>
            </a:pPr>
            <a:r>
              <a:rPr lang="ko-KR" altLang="en-US" sz="2400" dirty="0" smtClean="0"/>
              <a:t>                          전언</a:t>
            </a:r>
            <a:r>
              <a:rPr lang="en-US" altLang="ko-KR" sz="2400" dirty="0" smtClean="0"/>
              <a:t>message</a:t>
            </a:r>
            <a:endParaRPr lang="en-US" altLang="ko-KR" sz="2400" dirty="0"/>
          </a:p>
          <a:p>
            <a:pPr marL="0" indent="0" fontAlgn="base">
              <a:buNone/>
            </a:pPr>
            <a:r>
              <a:rPr lang="ko-KR" altLang="en-US" sz="2400" dirty="0" smtClean="0"/>
              <a:t>발신자</a:t>
            </a:r>
            <a:r>
              <a:rPr lang="en-US" altLang="ko-KR" sz="2400" dirty="0" smtClean="0"/>
              <a:t> addresser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----------------------</a:t>
            </a:r>
            <a:r>
              <a:rPr lang="ko-KR" altLang="en-US" sz="2400" dirty="0" smtClean="0"/>
              <a:t>수신자</a:t>
            </a:r>
            <a:r>
              <a:rPr lang="en-US" altLang="ko-KR" sz="2400" dirty="0" smtClean="0"/>
              <a:t>addressee</a:t>
            </a:r>
            <a:r>
              <a:rPr lang="ko-KR" altLang="en-US" sz="2400" dirty="0" smtClean="0"/>
              <a:t> </a:t>
            </a:r>
            <a:endParaRPr lang="ko-KR" altLang="en-US" sz="2400" dirty="0"/>
          </a:p>
          <a:p>
            <a:pPr marL="0" indent="0" fontAlgn="base">
              <a:buNone/>
            </a:pPr>
            <a:r>
              <a:rPr lang="ko-KR" altLang="en-US" sz="2400" dirty="0" smtClean="0"/>
              <a:t>                          접촉 </a:t>
            </a:r>
            <a:r>
              <a:rPr lang="en-US" altLang="ko-KR" sz="2400" dirty="0" smtClean="0"/>
              <a:t>contact</a:t>
            </a:r>
            <a:endParaRPr lang="en-US" altLang="ko-KR" sz="2400" dirty="0"/>
          </a:p>
          <a:p>
            <a:pPr marL="0" indent="0" fontAlgn="base">
              <a:buNone/>
            </a:pPr>
            <a:r>
              <a:rPr lang="ko-KR" altLang="en-US" sz="2400" dirty="0" smtClean="0"/>
              <a:t>                        약호 </a:t>
            </a:r>
            <a:r>
              <a:rPr lang="ko-KR" altLang="en-US" sz="2400" dirty="0"/>
              <a:t>체계 </a:t>
            </a:r>
            <a:r>
              <a:rPr lang="en-US" altLang="ko-KR" sz="24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4179818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 smtClean="0"/>
              <a:t>야콥슨의</a:t>
            </a:r>
            <a:r>
              <a:rPr lang="ko-KR" altLang="en-US" sz="2800" dirty="0" smtClean="0"/>
              <a:t> 통화 모형에 의거한 소설의 소통 방식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endParaRPr lang="en-US" altLang="ko-KR" sz="2400" dirty="0" smtClean="0"/>
          </a:p>
          <a:p>
            <a:pPr marL="0" indent="0" fontAlgn="base">
              <a:buNone/>
            </a:pPr>
            <a:endParaRPr lang="en-US" altLang="ko-KR" sz="2400" dirty="0"/>
          </a:p>
          <a:p>
            <a:pPr marL="0" indent="0" fontAlgn="base">
              <a:buNone/>
            </a:pPr>
            <a:r>
              <a:rPr lang="ko-KR" altLang="en-US" sz="2400" dirty="0" smtClean="0"/>
              <a:t>                   작품 </a:t>
            </a:r>
            <a:r>
              <a:rPr lang="ko-KR" altLang="en-US" sz="2400" dirty="0"/>
              <a:t>외적 </a:t>
            </a:r>
            <a:r>
              <a:rPr lang="ko-KR" altLang="en-US" sz="2400" dirty="0" smtClean="0"/>
              <a:t>사실들</a:t>
            </a:r>
            <a:r>
              <a:rPr lang="en-US" altLang="ko-KR" sz="2400" dirty="0" smtClean="0"/>
              <a:t>context </a:t>
            </a:r>
            <a:endParaRPr lang="en-US" altLang="ko-KR" sz="2400" dirty="0"/>
          </a:p>
          <a:p>
            <a:pPr marL="0" indent="0" fontAlgn="base">
              <a:buNone/>
            </a:pPr>
            <a:r>
              <a:rPr lang="ko-KR" altLang="en-US" sz="2400" dirty="0" smtClean="0"/>
              <a:t>                         본문</a:t>
            </a:r>
            <a:r>
              <a:rPr lang="en-US" altLang="ko-KR" sz="2400" dirty="0" smtClean="0"/>
              <a:t>text</a:t>
            </a:r>
            <a:endParaRPr lang="ko-KR" altLang="en-US" sz="2400" dirty="0"/>
          </a:p>
          <a:p>
            <a:pPr marL="0" indent="0" fontAlgn="base">
              <a:buNone/>
            </a:pPr>
            <a:r>
              <a:rPr lang="ko-KR" altLang="en-US" sz="2400" dirty="0" smtClean="0"/>
              <a:t>작가</a:t>
            </a:r>
            <a:r>
              <a:rPr lang="en-US" altLang="ko-KR" sz="2400" dirty="0" smtClean="0"/>
              <a:t>writer</a:t>
            </a:r>
            <a:r>
              <a:rPr lang="ko-KR" altLang="en-US" sz="2400" dirty="0" smtClean="0"/>
              <a:t> </a:t>
            </a:r>
            <a:r>
              <a:rPr lang="en-US" altLang="ko-KR" sz="2400" dirty="0"/>
              <a:t>------------------------------------</a:t>
            </a:r>
            <a:r>
              <a:rPr lang="ko-KR" altLang="en-US" sz="2400" dirty="0" smtClean="0"/>
              <a:t>독자</a:t>
            </a:r>
            <a:r>
              <a:rPr lang="en-US" altLang="ko-KR" sz="2400" dirty="0" smtClean="0"/>
              <a:t>reader</a:t>
            </a:r>
            <a:r>
              <a:rPr lang="ko-KR" altLang="en-US" sz="2400" dirty="0" smtClean="0"/>
              <a:t> </a:t>
            </a:r>
            <a:endParaRPr lang="ko-KR" altLang="en-US" sz="2400" dirty="0"/>
          </a:p>
          <a:p>
            <a:pPr marL="0" indent="0" fontAlgn="base">
              <a:buNone/>
            </a:pPr>
            <a:r>
              <a:rPr lang="ko-KR" altLang="en-US" sz="2400" dirty="0" smtClean="0"/>
              <a:t>                          책</a:t>
            </a:r>
            <a:r>
              <a:rPr lang="en-US" altLang="ko-KR" sz="2400" dirty="0" smtClean="0"/>
              <a:t>book </a:t>
            </a:r>
            <a:endParaRPr lang="ko-KR" altLang="en-US" sz="2400" dirty="0"/>
          </a:p>
          <a:p>
            <a:pPr marL="0" indent="0" fontAlgn="base">
              <a:buNone/>
            </a:pPr>
            <a:r>
              <a:rPr lang="ko-KR" altLang="en-US" sz="2400" dirty="0" smtClean="0"/>
              <a:t>                소설적 관습</a:t>
            </a:r>
            <a:r>
              <a:rPr lang="en-US" altLang="ko-KR" sz="2400" dirty="0" smtClean="0"/>
              <a:t>convention</a:t>
            </a:r>
            <a:endParaRPr lang="ko-KR" altLang="en-US" sz="2400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3034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sz="2800" dirty="0" smtClean="0"/>
              <a:t>&lt;</a:t>
            </a:r>
            <a:r>
              <a:rPr lang="ko-KR" altLang="en-US" sz="2800" dirty="0" smtClean="0"/>
              <a:t>예문</a:t>
            </a:r>
            <a:r>
              <a:rPr lang="en-US" altLang="ko-KR" sz="2800" dirty="0" smtClean="0"/>
              <a:t>&gt;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훗날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대극장을 설계한 건축가에 의해 처음 그 존재가 알려져 세상에 흔히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‘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붉은 벽돌의 여왕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’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으로 소개된 그 여자 벽돌공의 이름은 춘희이다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전쟁이 끝나가던 해 겨울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그녀는 한 거지 여자에 의해 마구간에서 태어났다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세상에 나왔을 때 이미 칠 킬로그램에 달했던 그녀의 몸무게는 열네 살이 되기 전에 백 킬로그램을 넘어섰다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벙어리였던 그녀는 자신만의 세계에 고립되어 외롭게 자랐으며 의붓아버지인 文으로부터 벽돌 굽는 모든 방법을 배웠다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.… 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천명관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『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고래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』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중에서</a:t>
            </a:r>
            <a:endParaRPr lang="ko-KR" altLang="en-US" sz="20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415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2800" dirty="0" err="1" smtClean="0"/>
              <a:t>시모어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채트먼</a:t>
            </a:r>
            <a:r>
              <a:rPr lang="en-US" altLang="ko-KR" sz="2800" dirty="0" smtClean="0">
                <a:latin typeface="MS PMincho" pitchFamily="18" charset="-128"/>
                <a:ea typeface="MS PMincho" pitchFamily="18" charset="-128"/>
              </a:rPr>
              <a:t>S. Chatman</a:t>
            </a:r>
            <a:r>
              <a:rPr lang="ko-KR" altLang="en-US" sz="2800" dirty="0" smtClean="0">
                <a:latin typeface="+mj-ea"/>
              </a:rPr>
              <a:t>의 서사적 소통 상황</a:t>
            </a:r>
            <a:endParaRPr lang="ko-KR" altLang="en-US" sz="2800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98066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sz="2000" dirty="0" smtClean="0"/>
          </a:p>
          <a:p>
            <a:pPr marL="0" indent="0" algn="just">
              <a:buNone/>
            </a:pPr>
            <a:endParaRPr lang="en-US" altLang="ko-KR" sz="2000" dirty="0"/>
          </a:p>
          <a:p>
            <a:pPr marL="0" indent="0" algn="just">
              <a:buNone/>
            </a:pPr>
            <a:endParaRPr lang="en-US" altLang="ko-KR" sz="2000" dirty="0" smtClean="0"/>
          </a:p>
          <a:p>
            <a:pPr marL="0" indent="0" algn="just">
              <a:buNone/>
            </a:pPr>
            <a:endParaRPr lang="en-US" altLang="ko-KR" sz="2000" dirty="0"/>
          </a:p>
          <a:p>
            <a:pPr marL="0" indent="0" algn="just">
              <a:buNone/>
            </a:pPr>
            <a:r>
              <a:rPr lang="en-US" altLang="ko-KR" sz="2000" dirty="0" smtClean="0"/>
              <a:t>                                   </a:t>
            </a:r>
            <a:r>
              <a:rPr lang="ko-KR" altLang="en-US" sz="2000" dirty="0" smtClean="0"/>
              <a:t>서사적 텍스트</a:t>
            </a:r>
            <a:endParaRPr lang="en-US" altLang="ko-KR" sz="2000" dirty="0" smtClean="0"/>
          </a:p>
          <a:p>
            <a:pPr marL="0" indent="0" algn="just">
              <a:buNone/>
            </a:pPr>
            <a:endParaRPr lang="en-US" altLang="ko-KR" sz="2000" dirty="0"/>
          </a:p>
          <a:p>
            <a:pPr marL="0" indent="0" algn="just">
              <a:buNone/>
            </a:pPr>
            <a:r>
              <a:rPr lang="ko-KR" altLang="en-US" sz="2000" dirty="0" smtClean="0"/>
              <a:t>실제작가→                                                             →실제독자  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1835696" y="3717032"/>
            <a:ext cx="5328592" cy="790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35696" y="3861048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      내포작가</a:t>
            </a:r>
            <a:r>
              <a:rPr lang="en-US" altLang="ko-KR" dirty="0" smtClean="0"/>
              <a:t>→(</a:t>
            </a:r>
            <a:r>
              <a:rPr lang="ko-KR" altLang="en-US" dirty="0" smtClean="0"/>
              <a:t>서술자</a:t>
            </a:r>
            <a:r>
              <a:rPr lang="en-US" altLang="ko-KR" dirty="0" smtClean="0"/>
              <a:t>)→(</a:t>
            </a:r>
            <a:r>
              <a:rPr lang="ko-KR" altLang="en-US" dirty="0" smtClean="0"/>
              <a:t>피화자</a:t>
            </a:r>
            <a:r>
              <a:rPr lang="en-US" altLang="ko-KR" dirty="0" smtClean="0"/>
              <a:t>)→</a:t>
            </a:r>
            <a:r>
              <a:rPr lang="ko-KR" altLang="en-US" dirty="0" smtClean="0"/>
              <a:t>내포독자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4091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sz="2800" dirty="0" smtClean="0"/>
              <a:t>&lt;</a:t>
            </a:r>
            <a:r>
              <a:rPr lang="ko-KR" altLang="en-US" sz="2800" dirty="0" smtClean="0"/>
              <a:t>예문</a:t>
            </a:r>
            <a:r>
              <a:rPr lang="en-US" altLang="ko-KR" sz="2800" dirty="0" smtClean="0"/>
              <a:t>&gt;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우리 아저씨 말이지요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아따 저 거시키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한참 당년에 그 무엇이냐 그 놈의 것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사회주의라더냐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막걸리라더냐 그걸 하다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징역을 살고 나와서 폐병으로 시방 앓아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누웠는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우리 오촌 고모부 그 양반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…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채만식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「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치숙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」 중에서</a:t>
            </a:r>
            <a:endParaRPr lang="en-US" altLang="ko-KR" sz="20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어머니의 칼끝에는 평생 누군가를 거둬 먹인 사람의 무심함이 서려 있다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어머니는 내게 우는 여자도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사랑하는 여자도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순종하는 여자도 아닌 칼을 쥔 여자였다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건강하고 아름답지만 정장을 입고도 우적우적 먹는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그러면서도 자신이 음식을 우적우적 씹고 있다는 사실을 모르는 촌부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김애란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「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칼자국」 중에서</a:t>
            </a:r>
            <a:endParaRPr lang="ko-KR" altLang="en-US" sz="20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6453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468</Words>
  <Application>Microsoft Office PowerPoint</Application>
  <PresentationFormat>화면 슬라이드 쇼(4:3)</PresentationFormat>
  <Paragraphs>79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제 1부 총론</vt:lpstr>
      <vt:lpstr>1-1. 소설이란 무엇인가</vt:lpstr>
      <vt:lpstr>야콥슨R. Jakobson의 통화 모형</vt:lpstr>
      <vt:lpstr>야콥슨의 통화 모형에 의거한 소설의 소통 방식</vt:lpstr>
      <vt:lpstr>&lt;예문&gt;</vt:lpstr>
      <vt:lpstr>시모어 채트먼S. Chatman의 서사적 소통 상황</vt:lpstr>
      <vt:lpstr>&lt;예문&gt;</vt:lpstr>
      <vt:lpstr>시모어 채트먼의 서사적 소통 상황에 대한 리몬-캐넌S. Rimon-Kenan의 수정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야콥슨R. Jakobson의 통화 모형</dc:title>
  <dc:creator>강헌국</dc:creator>
  <cp:lastModifiedBy>강헌국</cp:lastModifiedBy>
  <cp:revision>22</cp:revision>
  <dcterms:created xsi:type="dcterms:W3CDTF">2012-08-28T00:58:03Z</dcterms:created>
  <dcterms:modified xsi:type="dcterms:W3CDTF">2016-09-06T06:51:38Z</dcterms:modified>
</cp:coreProperties>
</file>