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974B-46B2-4A3A-99B9-08DABEBF847A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3786-8C13-47C8-B445-018E56885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09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974B-46B2-4A3A-99B9-08DABEBF847A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3786-8C13-47C8-B445-018E56885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01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974B-46B2-4A3A-99B9-08DABEBF847A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3786-8C13-47C8-B445-018E56885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15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974B-46B2-4A3A-99B9-08DABEBF847A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3786-8C13-47C8-B445-018E56885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22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974B-46B2-4A3A-99B9-08DABEBF847A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3786-8C13-47C8-B445-018E56885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7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974B-46B2-4A3A-99B9-08DABEBF847A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3786-8C13-47C8-B445-018E56885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6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974B-46B2-4A3A-99B9-08DABEBF847A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3786-8C13-47C8-B445-018E56885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8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974B-46B2-4A3A-99B9-08DABEBF847A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3786-8C13-47C8-B445-018E56885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24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974B-46B2-4A3A-99B9-08DABEBF847A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3786-8C13-47C8-B445-018E56885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97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974B-46B2-4A3A-99B9-08DABEBF847A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3786-8C13-47C8-B445-018E56885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81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974B-46B2-4A3A-99B9-08DABEBF847A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3786-8C13-47C8-B445-018E56885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79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D974B-46B2-4A3A-99B9-08DABEBF847A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33786-8C13-47C8-B445-018E56885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35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800" smtClean="0"/>
              <a:t>1-2. </a:t>
            </a:r>
            <a:r>
              <a:rPr lang="ko-KR" altLang="en-US" sz="2800" dirty="0" smtClean="0"/>
              <a:t>소설을 어떻게 읽을 것인가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독자는 그가 읽는 소설에 대해 기본적으로 우호적인 태도를 취한다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>
              <a:buFont typeface="Wingdings" pitchFamily="2" charset="2"/>
              <a:buChar char="u"/>
            </a:pPr>
            <a:endParaRPr lang="en-US" altLang="ko-KR" sz="2800" dirty="0" smtClean="0"/>
          </a:p>
          <a:p>
            <a:r>
              <a:rPr lang="ko-KR" altLang="en-US" sz="2800" dirty="0" smtClean="0"/>
              <a:t>시공간적 조건을 용인한다</a:t>
            </a:r>
            <a:r>
              <a:rPr lang="en-US" altLang="ko-KR" sz="2800" dirty="0" smtClean="0"/>
              <a:t>. </a:t>
            </a:r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&lt;</a:t>
            </a:r>
            <a:r>
              <a:rPr lang="ko-KR" altLang="en-US" sz="2800" dirty="0" smtClean="0"/>
              <a:t>예문</a:t>
            </a:r>
            <a:r>
              <a:rPr lang="en-US" altLang="ko-KR" sz="2800" dirty="0" smtClean="0"/>
              <a:t>&gt;</a:t>
            </a:r>
          </a:p>
          <a:p>
            <a:pPr marL="0" indent="0" algn="just">
              <a:buNone/>
            </a:pPr>
            <a:r>
              <a:rPr lang="ko-KR" altLang="en-US" sz="29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  </a:t>
            </a:r>
            <a:r>
              <a:rPr lang="ko-KR" altLang="en-US" sz="26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나는 내 </a:t>
            </a:r>
            <a:r>
              <a:rPr lang="ko-KR" altLang="en-US" sz="2600" dirty="0" err="1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삐삐를</a:t>
            </a:r>
            <a:r>
              <a:rPr lang="ko-KR" altLang="en-US" sz="26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 꺼내 만지작거려보았다</a:t>
            </a:r>
            <a:r>
              <a:rPr lang="en-US" altLang="ko-KR" sz="26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. 3</a:t>
            </a:r>
            <a:r>
              <a:rPr lang="ko-KR" altLang="en-US" sz="26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만원이면 살 수 있는 보급형 </a:t>
            </a:r>
            <a:r>
              <a:rPr lang="ko-KR" altLang="en-US" sz="2600" dirty="0" err="1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삐삐였다</a:t>
            </a:r>
            <a:r>
              <a:rPr lang="en-US" altLang="ko-KR" sz="26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. </a:t>
            </a:r>
            <a:r>
              <a:rPr lang="ko-KR" altLang="en-US" sz="26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검은색 바탕에 뭉툭하고 멋없는 디자인으로 시계 기능이 없는 것은 당연하고 오로지 자신을 호출한 전화번호만 찍히는 가장 단순한 형태의 호출기였다</a:t>
            </a:r>
            <a:r>
              <a:rPr lang="en-US" altLang="ko-KR" sz="26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. </a:t>
            </a:r>
            <a:r>
              <a:rPr lang="ko-KR" altLang="en-US" sz="26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게다가 요즘처럼 늘 집에 처박혀 글에 매달리는 때에는 별 소용됨이 없이 한 달에 만원 가량의 요금만 까먹는 애물이었다</a:t>
            </a:r>
            <a:r>
              <a:rPr lang="en-US" altLang="ko-KR" sz="26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. </a:t>
            </a:r>
            <a:endParaRPr lang="ko-KR" altLang="en-US" sz="2600" dirty="0" smtClean="0">
              <a:latin typeface="한컴바탕" pitchFamily="18" charset="2"/>
              <a:ea typeface="한컴바탕" pitchFamily="18" charset="2"/>
              <a:cs typeface="한컴바탕" pitchFamily="18" charset="2"/>
            </a:endParaRPr>
          </a:p>
          <a:p>
            <a:pPr marL="0" indent="0" algn="just">
              <a:buNone/>
            </a:pPr>
            <a:r>
              <a:rPr lang="ko-KR" altLang="en-US" sz="26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  </a:t>
            </a:r>
            <a:r>
              <a:rPr lang="ko-KR" altLang="en-US" sz="2600" dirty="0" err="1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삐삐를</a:t>
            </a:r>
            <a:r>
              <a:rPr lang="ko-KR" altLang="en-US" sz="26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 저 여자에게 줘버린다면</a:t>
            </a:r>
            <a:r>
              <a:rPr lang="en-US" altLang="ko-KR" sz="26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, </a:t>
            </a:r>
            <a:r>
              <a:rPr lang="ko-KR" altLang="en-US" sz="26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이라는 생각이 떠오른 것도 그때였다</a:t>
            </a:r>
            <a:r>
              <a:rPr lang="en-US" altLang="ko-KR" sz="26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. </a:t>
            </a:r>
            <a:r>
              <a:rPr lang="ko-KR" altLang="en-US" sz="26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바로 그것이다</a:t>
            </a:r>
            <a:r>
              <a:rPr lang="en-US" altLang="ko-KR" sz="26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. </a:t>
            </a:r>
            <a:r>
              <a:rPr lang="ko-KR" altLang="en-US" sz="26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나는 들뜨기 시작했다</a:t>
            </a:r>
            <a:r>
              <a:rPr lang="en-US" altLang="ko-KR" sz="26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. </a:t>
            </a:r>
            <a:r>
              <a:rPr lang="ko-KR" altLang="en-US" sz="26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만약 내가 </a:t>
            </a:r>
            <a:r>
              <a:rPr lang="ko-KR" altLang="en-US" sz="2600" dirty="0" err="1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삐삐만</a:t>
            </a:r>
            <a:r>
              <a:rPr lang="ko-KR" altLang="en-US" sz="26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 덥석 안겨주고 그냥 내려버린다면</a:t>
            </a:r>
            <a:r>
              <a:rPr lang="en-US" altLang="ko-KR" sz="26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? </a:t>
            </a:r>
            <a:r>
              <a:rPr lang="ko-KR" altLang="en-US" sz="26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필경 저 여자는 당황할 것이다</a:t>
            </a:r>
            <a:r>
              <a:rPr lang="en-US" altLang="ko-KR" sz="26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. </a:t>
            </a:r>
          </a:p>
          <a:p>
            <a:pPr marL="0" indent="0" algn="r">
              <a:buNone/>
            </a:pPr>
            <a:r>
              <a:rPr lang="en-US" altLang="ko-KR" sz="26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- </a:t>
            </a:r>
            <a:r>
              <a:rPr lang="ko-KR" altLang="en-US" sz="26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김영하</a:t>
            </a:r>
            <a:r>
              <a:rPr lang="en-US" altLang="ko-KR" sz="26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,</a:t>
            </a:r>
            <a:r>
              <a:rPr lang="ko-KR" altLang="en-US" sz="26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「호출」중에서</a:t>
            </a:r>
          </a:p>
          <a:p>
            <a:pPr marL="0" indent="0" algn="just">
              <a:buNone/>
            </a:pPr>
            <a:endParaRPr lang="ko-KR" altLang="en-US" sz="2900" dirty="0">
              <a:latin typeface="한컴바탕" pitchFamily="18" charset="2"/>
              <a:ea typeface="한컴바탕" pitchFamily="18" charset="2"/>
              <a:cs typeface="한컴바탕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0061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400" dirty="0"/>
              <a:t>주요 등장인물에 감정을 이입한다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fontAlgn="base"/>
            <a:endParaRPr lang="en-US" altLang="ko-KR" sz="2400" dirty="0"/>
          </a:p>
          <a:p>
            <a:pPr marL="0" indent="0" fontAlgn="base">
              <a:buNone/>
            </a:pPr>
            <a:r>
              <a:rPr lang="en-US" altLang="ko-KR" sz="2400" dirty="0" smtClean="0"/>
              <a:t>&lt;</a:t>
            </a:r>
            <a:r>
              <a:rPr lang="ko-KR" altLang="en-US" sz="2400" dirty="0" smtClean="0"/>
              <a:t>예문</a:t>
            </a:r>
            <a:r>
              <a:rPr lang="en-US" altLang="ko-KR" sz="2400" dirty="0" smtClean="0"/>
              <a:t>&gt;</a:t>
            </a:r>
          </a:p>
          <a:p>
            <a:pPr marL="0" indent="0" algn="just" fontAlgn="base">
              <a:buNone/>
            </a:pP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그래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,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햇빛이었다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.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머리카락 한 올까지도 선명하게 비춰주던 햇빛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.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연구실의 조교가 내 어깨를 치며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,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누가 찾아왔어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,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했을 때 나는 무심히 일어나 그가 가리키는 연구실로 들어 갔었지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. </a:t>
            </a:r>
            <a:r>
              <a:rPr lang="ko-KR" altLang="en-US" sz="2000" dirty="0" err="1">
                <a:latin typeface="한컴바탕" pitchFamily="18" charset="2"/>
                <a:ea typeface="한컴바탕" pitchFamily="18" charset="2"/>
                <a:cs typeface="한컴바탕" pitchFamily="18" charset="2"/>
              </a:rPr>
              <a:t>커어튼을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 내린 실내에 문에서부터 비쳐 들어오던 길고 긴 햇빛의 줄기들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·…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그 문에 서 있는 여자가 있었어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.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여자의 모습은 선명하게 햇빛 속에 박혀 있어서 마치 후광을 받고 서 있는 것 같았지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.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어두운 실내로 들어오는 빛을 가르며 내려뜨려진 그녀의 긴 그림자를 밟으려 다가갔을 때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,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여자는 미동도 없이 서 있었다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.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저를 찾아오셨습니까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?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여자의 고개가 천천히 꺾였다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.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형을 많이 닮았군요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.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그때 형이 속삭였어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.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인사해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,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아는 여자야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.</a:t>
            </a:r>
            <a:endParaRPr lang="ko-KR" altLang="en-US" sz="2000" dirty="0">
              <a:latin typeface="한컴바탕" pitchFamily="18" charset="2"/>
              <a:ea typeface="한컴바탕" pitchFamily="18" charset="2"/>
              <a:cs typeface="한컴바탕" pitchFamily="18" charset="2"/>
            </a:endParaRPr>
          </a:p>
          <a:p>
            <a:pPr marL="0" indent="0" algn="r" fontAlgn="base">
              <a:buNone/>
            </a:pP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-</a:t>
            </a:r>
            <a:r>
              <a:rPr lang="ko-KR" altLang="en-US" sz="20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한수산</a:t>
            </a:r>
            <a:r>
              <a:rPr lang="en-US" altLang="ko-KR" sz="20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,</a:t>
            </a:r>
            <a:r>
              <a:rPr lang="ko-KR" altLang="en-US" sz="2000" dirty="0" smtClean="0">
                <a:latin typeface="바탕"/>
                <a:ea typeface="바탕"/>
                <a:cs typeface="한컴바탕" pitchFamily="18" charset="2"/>
              </a:rPr>
              <a:t>「</a:t>
            </a:r>
            <a:r>
              <a:rPr lang="ko-KR" altLang="en-US" sz="2000" dirty="0" err="1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대설부</a:t>
            </a:r>
            <a:r>
              <a:rPr lang="ko-KR" altLang="en-US" sz="2000" dirty="0" smtClean="0">
                <a:latin typeface="바탕"/>
                <a:ea typeface="바탕"/>
                <a:cs typeface="한컴바탕" pitchFamily="18" charset="2"/>
              </a:rPr>
              <a:t>」</a:t>
            </a:r>
            <a:r>
              <a:rPr lang="ko-KR" altLang="en-US" sz="20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중에서</a:t>
            </a:r>
            <a:endParaRPr lang="ko-KR" altLang="en-US" sz="2000" dirty="0">
              <a:latin typeface="한컴바탕" pitchFamily="18" charset="2"/>
              <a:ea typeface="한컴바탕" pitchFamily="18" charset="2"/>
              <a:cs typeface="한컴바탕" pitchFamily="18" charset="2"/>
            </a:endParaRPr>
          </a:p>
          <a:p>
            <a:pPr marL="0" indent="0" algn="just" fontAlgn="base">
              <a:buNone/>
            </a:pPr>
            <a:endParaRPr lang="ko-KR" altLang="en-US" sz="2000" dirty="0">
              <a:latin typeface="한컴바탕" pitchFamily="18" charset="2"/>
              <a:ea typeface="한컴바탕" pitchFamily="18" charset="2"/>
              <a:cs typeface="한컴바탕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9986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z="2800" dirty="0"/>
              <a:t>줄거리를 정확하게 파악해야 한다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r>
              <a:rPr lang="ko-KR" altLang="en-US" sz="2800" dirty="0"/>
              <a:t>문장의 </a:t>
            </a:r>
            <a:r>
              <a:rPr lang="ko-KR" altLang="en-US" sz="2800" dirty="0" smtClean="0"/>
              <a:t>결에 </a:t>
            </a:r>
            <a:r>
              <a:rPr lang="ko-KR" altLang="en-US" sz="2800" dirty="0"/>
              <a:t>주목할 수 있어야 한다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&lt;</a:t>
            </a:r>
            <a:r>
              <a:rPr lang="ko-KR" altLang="en-US" sz="2400" dirty="0" smtClean="0"/>
              <a:t>예문</a:t>
            </a:r>
            <a:r>
              <a:rPr lang="en-US" altLang="ko-KR" sz="2400" dirty="0" smtClean="0"/>
              <a:t>&gt;</a:t>
            </a: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무진의 명산물이 없는 게 아니다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.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나는 그것이 무엇인지 알고 있다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.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그것은 안개다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.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아침에 잠자리에서 일어나서 밖으로 나오면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,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밤사이에 진주해온 적군들처럼 안개가 무진을 삥 둘러싸고 있는 것이었다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.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무진을 둘러싸고 있는 산들도 안개에 의하여 보이지 않는 먼 곳으로 유배당해 버리고 없었다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.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안개는 마치 이승에 </a:t>
            </a:r>
            <a:r>
              <a:rPr lang="ko-KR" altLang="en-US" sz="20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한</a:t>
            </a:r>
            <a:r>
              <a:rPr lang="en-US" altLang="ko-KR" sz="20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(</a:t>
            </a:r>
            <a:r>
              <a:rPr lang="ko-KR" altLang="en-US" sz="20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恨</a:t>
            </a:r>
            <a:r>
              <a:rPr lang="en-US" altLang="ko-KR" sz="20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)</a:t>
            </a:r>
            <a:r>
              <a:rPr lang="ko-KR" altLang="en-US" sz="20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이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있어서 매일 밤 찾아오는 </a:t>
            </a:r>
            <a:r>
              <a:rPr lang="ko-KR" altLang="en-US" sz="2000" dirty="0" err="1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여귀</a:t>
            </a:r>
            <a:r>
              <a:rPr lang="en-US" altLang="ko-KR" sz="20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(</a:t>
            </a:r>
            <a:r>
              <a:rPr lang="ko-KR" altLang="en-US" sz="2000" dirty="0" err="1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女鬼</a:t>
            </a:r>
            <a:r>
              <a:rPr lang="en-US" altLang="ko-KR" sz="20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)</a:t>
            </a:r>
            <a:r>
              <a:rPr lang="ko-KR" altLang="en-US" sz="20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가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뿜어내놓은 입김과 같았다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.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해가 떠오르고 바람이 바다 쪽에서 바람을 바꾸어 불어오기 전에는 사람들의 힘으로써는 그것을 헤쳐버릴 수가 없었다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.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손으로 잡을 수 없으면서도 그것은 뚜렷이 존재했고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,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사람들을 둘러쌌고 먼 곳에 있는 것으로부터 사람들을 떼어놓았다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.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안개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, </a:t>
            </a:r>
            <a:r>
              <a:rPr lang="ko-KR" altLang="en-US" sz="20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무진의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안개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,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무진의 아침에 사람들이 만나는 안개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,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사람들로 하여금 해를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,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바람을 간절히 부르게 하는 무진의 안개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, </a:t>
            </a:r>
            <a:r>
              <a:rPr lang="ko-KR" altLang="en-US" sz="20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그것이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무진의 명산물이 아닐 수 있을까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!</a:t>
            </a:r>
            <a:endParaRPr lang="ko-KR" altLang="en-US" sz="2000" dirty="0">
              <a:latin typeface="한컴바탕" pitchFamily="18" charset="2"/>
              <a:ea typeface="한컴바탕" pitchFamily="18" charset="2"/>
              <a:cs typeface="한컴바탕" pitchFamily="18" charset="2"/>
            </a:endParaRPr>
          </a:p>
          <a:p>
            <a:pPr marL="0" indent="0" algn="r" fontAlgn="base">
              <a:buNone/>
            </a:pP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-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김승옥</a:t>
            </a:r>
            <a:r>
              <a:rPr lang="en-US" altLang="ko-KR" sz="20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,</a:t>
            </a:r>
            <a:r>
              <a:rPr lang="ko-KR" altLang="en-US" sz="2000" dirty="0" smtClean="0">
                <a:latin typeface="바탕"/>
                <a:ea typeface="바탕"/>
                <a:cs typeface="한컴바탕" pitchFamily="18" charset="2"/>
              </a:rPr>
              <a:t>「</a:t>
            </a:r>
            <a:r>
              <a:rPr lang="ko-KR" altLang="en-US" sz="20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무진기행</a:t>
            </a:r>
            <a:r>
              <a:rPr lang="ko-KR" altLang="en-US" sz="2000" dirty="0" smtClean="0">
                <a:latin typeface="바탕"/>
                <a:ea typeface="바탕"/>
                <a:cs typeface="한컴바탕" pitchFamily="18" charset="2"/>
              </a:rPr>
              <a:t>」</a:t>
            </a:r>
            <a:r>
              <a:rPr lang="ko-KR" altLang="en-US" sz="20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중에서</a:t>
            </a:r>
            <a:endParaRPr lang="ko-KR" altLang="en-US" sz="2000" dirty="0">
              <a:latin typeface="한컴바탕" pitchFamily="18" charset="2"/>
              <a:ea typeface="한컴바탕" pitchFamily="18" charset="2"/>
              <a:cs typeface="한컴바탕" pitchFamily="18" charset="2"/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648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&lt;</a:t>
            </a:r>
            <a:r>
              <a:rPr lang="ko-KR" altLang="en-US" sz="2400" dirty="0"/>
              <a:t>예문</a:t>
            </a:r>
            <a:r>
              <a:rPr lang="en-US" altLang="ko-KR" sz="2400" dirty="0"/>
              <a:t>&gt;</a:t>
            </a:r>
          </a:p>
          <a:p>
            <a:pPr marL="0" indent="0" algn="just" fontAlgn="base">
              <a:buNone/>
            </a:pP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우리는 전철에서 내려 지하의 매캐한 </a:t>
            </a:r>
            <a:r>
              <a:rPr lang="ko-KR" altLang="en-US" sz="20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냄새에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눈살을 찌푸리며 파충류처럼 어기적거리며 계단을 올라갔다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. </a:t>
            </a:r>
            <a:r>
              <a:rPr lang="ko-KR" altLang="en-US" sz="2000" dirty="0" err="1">
                <a:latin typeface="한컴바탕" pitchFamily="18" charset="2"/>
                <a:ea typeface="한컴바탕" pitchFamily="18" charset="2"/>
                <a:cs typeface="한컴바탕" pitchFamily="18" charset="2"/>
              </a:rPr>
              <a:t>베티가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 앞장섰고 </a:t>
            </a:r>
            <a:r>
              <a:rPr lang="ko-KR" altLang="en-US" sz="2000" dirty="0" err="1">
                <a:latin typeface="한컴바탕" pitchFamily="18" charset="2"/>
                <a:ea typeface="한컴바탕" pitchFamily="18" charset="2"/>
                <a:cs typeface="한컴바탕" pitchFamily="18" charset="2"/>
              </a:rPr>
              <a:t>뚜생과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 나는 그녀의 뒤를 따라 ‘</a:t>
            </a:r>
            <a:r>
              <a:rPr lang="ko-KR" altLang="en-US" sz="2000" dirty="0" err="1">
                <a:latin typeface="한컴바탕" pitchFamily="18" charset="2"/>
                <a:ea typeface="한컴바탕" pitchFamily="18" charset="2"/>
                <a:cs typeface="한컴바탕" pitchFamily="18" charset="2"/>
              </a:rPr>
              <a:t>고명중상고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’라고 씌어 있는 출구를 통해 밖으로 나왔다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.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그새 비는 좀 </a:t>
            </a:r>
            <a:r>
              <a:rPr lang="ko-KR" altLang="en-US" sz="2000" dirty="0" err="1">
                <a:latin typeface="한컴바탕" pitchFamily="18" charset="2"/>
                <a:ea typeface="한컴바탕" pitchFamily="18" charset="2"/>
                <a:cs typeface="한컴바탕" pitchFamily="18" charset="2"/>
              </a:rPr>
              <a:t>꺼끔해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 있었으나 미아리고개로 올라가는 길은 안개가 잔뜩 낀 늪지대처럼 흐려 있었다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.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먼빛으로 고가도로에 반쯤 가려진 돈암동 산동네가 눈에 들어왔다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.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목탄화가 비에 젖고 있어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, 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하고 </a:t>
            </a:r>
            <a:r>
              <a:rPr lang="ko-KR" altLang="en-US" sz="2000" dirty="0" err="1">
                <a:latin typeface="한컴바탕" pitchFamily="18" charset="2"/>
                <a:ea typeface="한컴바탕" pitchFamily="18" charset="2"/>
                <a:cs typeface="한컴바탕" pitchFamily="18" charset="2"/>
              </a:rPr>
              <a:t>베티가</a:t>
            </a:r>
            <a:r>
              <a:rPr lang="ko-KR" altLang="en-US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 목이 잠긴 소리로 말했다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. </a:t>
            </a:r>
            <a:endParaRPr lang="ko-KR" altLang="en-US" sz="2000" dirty="0">
              <a:latin typeface="한컴바탕" pitchFamily="18" charset="2"/>
              <a:ea typeface="한컴바탕" pitchFamily="18" charset="2"/>
              <a:cs typeface="한컴바탕" pitchFamily="18" charset="2"/>
            </a:endParaRPr>
          </a:p>
          <a:p>
            <a:pPr marL="0" indent="0" algn="r" fontAlgn="base">
              <a:buNone/>
            </a:pP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-</a:t>
            </a:r>
            <a:r>
              <a:rPr lang="ko-KR" altLang="en-US" sz="2000" dirty="0" err="1">
                <a:latin typeface="한컴바탕" pitchFamily="18" charset="2"/>
                <a:ea typeface="한컴바탕" pitchFamily="18" charset="2"/>
                <a:cs typeface="한컴바탕" pitchFamily="18" charset="2"/>
              </a:rPr>
              <a:t>윤대녕</a:t>
            </a:r>
            <a:r>
              <a:rPr lang="en-US" altLang="ko-KR" sz="20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,</a:t>
            </a:r>
            <a:r>
              <a:rPr lang="ko-KR" altLang="en-US" sz="2000" dirty="0" smtClean="0">
                <a:latin typeface="바탕"/>
                <a:ea typeface="바탕"/>
                <a:cs typeface="한컴바탕" pitchFamily="18" charset="2"/>
              </a:rPr>
              <a:t>「</a:t>
            </a:r>
            <a:r>
              <a:rPr lang="en-US" altLang="ko-KR" sz="2000" dirty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January 9, 1993 </a:t>
            </a:r>
            <a:r>
              <a:rPr lang="ko-KR" altLang="en-US" sz="20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미아리통신</a:t>
            </a:r>
            <a:r>
              <a:rPr lang="ko-KR" altLang="en-US" sz="2000" dirty="0" smtClean="0">
                <a:latin typeface="바탕"/>
                <a:ea typeface="바탕"/>
                <a:cs typeface="한컴바탕" pitchFamily="18" charset="2"/>
              </a:rPr>
              <a:t>」</a:t>
            </a:r>
            <a:r>
              <a:rPr lang="ko-KR" altLang="en-US" sz="2000" dirty="0" smtClean="0">
                <a:latin typeface="한컴바탕" pitchFamily="18" charset="2"/>
                <a:ea typeface="한컴바탕" pitchFamily="18" charset="2"/>
                <a:cs typeface="한컴바탕" pitchFamily="18" charset="2"/>
              </a:rPr>
              <a:t>중에서</a:t>
            </a:r>
            <a:endParaRPr lang="ko-KR" altLang="en-US" sz="2000" dirty="0">
              <a:latin typeface="한컴바탕" pitchFamily="18" charset="2"/>
              <a:ea typeface="한컴바탕" pitchFamily="18" charset="2"/>
              <a:cs typeface="한컴바탕" pitchFamily="18" charset="2"/>
            </a:endParaRPr>
          </a:p>
          <a:p>
            <a:pPr marL="0" indent="0">
              <a:buNone/>
            </a:pPr>
            <a:endParaRPr lang="ko-KR" altLang="en-US" sz="2000" dirty="0">
              <a:latin typeface="한컴바탕" pitchFamily="18" charset="2"/>
              <a:ea typeface="한컴바탕" pitchFamily="18" charset="2"/>
              <a:cs typeface="한컴바탕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1298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467</Words>
  <Application>Microsoft Office PowerPoint</Application>
  <PresentationFormat>화면 슬라이드 쇼(4:3)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1-2. 소설을 어떻게 읽을 것인가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1-3. 소설을 어떻게 읽을 것인가</dc:title>
  <dc:creator>강헌국</dc:creator>
  <cp:lastModifiedBy>강헌국</cp:lastModifiedBy>
  <cp:revision>10</cp:revision>
  <dcterms:created xsi:type="dcterms:W3CDTF">2012-09-04T01:50:34Z</dcterms:created>
  <dcterms:modified xsi:type="dcterms:W3CDTF">2016-09-06T09:07:08Z</dcterms:modified>
</cp:coreProperties>
</file>