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07E-4C74-44F4-8504-10B4EB5F64F5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A42E-934D-4180-9947-F3B36BB83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8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07E-4C74-44F4-8504-10B4EB5F64F5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A42E-934D-4180-9947-F3B36BB83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9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07E-4C74-44F4-8504-10B4EB5F64F5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A42E-934D-4180-9947-F3B36BB83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9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07E-4C74-44F4-8504-10B4EB5F64F5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A42E-934D-4180-9947-F3B36BB83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1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07E-4C74-44F4-8504-10B4EB5F64F5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A42E-934D-4180-9947-F3B36BB83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7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07E-4C74-44F4-8504-10B4EB5F64F5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A42E-934D-4180-9947-F3B36BB83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07E-4C74-44F4-8504-10B4EB5F64F5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A42E-934D-4180-9947-F3B36BB83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4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07E-4C74-44F4-8504-10B4EB5F64F5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A42E-934D-4180-9947-F3B36BB83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5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07E-4C74-44F4-8504-10B4EB5F64F5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A42E-934D-4180-9947-F3B36BB83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07E-4C74-44F4-8504-10B4EB5F64F5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A42E-934D-4180-9947-F3B36BB83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507E-4C74-44F4-8504-10B4EB5F64F5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A42E-934D-4180-9947-F3B36BB83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6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8507E-4C74-44F4-8504-10B4EB5F64F5}" type="datetimeFigureOut">
              <a:rPr lang="ko-KR" altLang="en-US" smtClean="0"/>
              <a:t>2012-09-12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8A42E-934D-4180-9947-F3B36BB83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제 </a:t>
            </a:r>
            <a:r>
              <a:rPr lang="en-US" altLang="ko-KR" sz="3600" dirty="0"/>
              <a:t>2</a:t>
            </a:r>
            <a:r>
              <a:rPr lang="ko-KR" altLang="en-US" sz="3600" dirty="0"/>
              <a:t>부 </a:t>
            </a:r>
            <a:r>
              <a:rPr lang="ko-KR" altLang="en-US" dirty="0"/>
              <a:t>한국</a:t>
            </a:r>
            <a:r>
              <a:rPr lang="ko-KR" altLang="en-US" sz="3600" dirty="0"/>
              <a:t> 근</a:t>
            </a:r>
            <a:r>
              <a:rPr lang="en-US" altLang="ko-KR" sz="3600" dirty="0"/>
              <a:t>(</a:t>
            </a:r>
            <a:r>
              <a:rPr lang="ko-KR" altLang="en-US" sz="3600" dirty="0"/>
              <a:t>현</a:t>
            </a:r>
            <a:r>
              <a:rPr lang="en-US" altLang="ko-KR" sz="3600" dirty="0"/>
              <a:t>)</a:t>
            </a:r>
            <a:r>
              <a:rPr lang="ko-KR" altLang="en-US" sz="3600" dirty="0"/>
              <a:t>대 소설사의 </a:t>
            </a:r>
            <a:r>
              <a:rPr lang="ko-KR" altLang="en-US" sz="3600" dirty="0" smtClean="0"/>
              <a:t>전개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36724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sz="2000" dirty="0">
                <a:solidFill>
                  <a:schemeClr val="tx1"/>
                </a:solidFill>
              </a:rPr>
              <a:t>2-1. </a:t>
            </a:r>
            <a:r>
              <a:rPr lang="ko-KR" altLang="en-US" sz="2000" dirty="0">
                <a:solidFill>
                  <a:schemeClr val="tx1"/>
                </a:solidFill>
              </a:rPr>
              <a:t>근대 소설로 </a:t>
            </a:r>
            <a:r>
              <a:rPr lang="ko-KR" altLang="en-US" sz="2000" dirty="0" smtClean="0">
                <a:solidFill>
                  <a:schemeClr val="tx1"/>
                </a:solidFill>
              </a:rPr>
              <a:t>진전 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>
                <a:solidFill>
                  <a:schemeClr val="tx1"/>
                </a:solidFill>
              </a:rPr>
              <a:t>1900-1910</a:t>
            </a:r>
            <a:r>
              <a:rPr lang="ko-KR" altLang="en-US" sz="2000" dirty="0">
                <a:solidFill>
                  <a:schemeClr val="tx1"/>
                </a:solidFill>
              </a:rPr>
              <a:t>년대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2-2. </a:t>
            </a:r>
            <a:r>
              <a:rPr lang="en-US" altLang="ko-KR" sz="2000" dirty="0">
                <a:solidFill>
                  <a:schemeClr val="tx1"/>
                </a:solidFill>
              </a:rPr>
              <a:t>｢</a:t>
            </a:r>
            <a:r>
              <a:rPr lang="ko-KR" altLang="en-US" sz="2000" dirty="0">
                <a:solidFill>
                  <a:schemeClr val="tx1"/>
                </a:solidFill>
              </a:rPr>
              <a:t>무정</a:t>
            </a:r>
            <a:r>
              <a:rPr lang="en-US" altLang="ko-KR" sz="2000" dirty="0">
                <a:solidFill>
                  <a:schemeClr val="tx1"/>
                </a:solidFill>
              </a:rPr>
              <a:t>｣</a:t>
            </a:r>
            <a:r>
              <a:rPr lang="ko-KR" altLang="en-US" sz="2000" dirty="0">
                <a:solidFill>
                  <a:schemeClr val="tx1"/>
                </a:solidFill>
              </a:rPr>
              <a:t>과 동인지 </a:t>
            </a:r>
            <a:r>
              <a:rPr lang="ko-KR" altLang="en-US" sz="2000" dirty="0" smtClean="0">
                <a:solidFill>
                  <a:schemeClr val="tx1"/>
                </a:solidFill>
              </a:rPr>
              <a:t>시대 </a:t>
            </a:r>
            <a:r>
              <a:rPr lang="en-US" altLang="ko-KR" sz="2000" dirty="0" smtClean="0">
                <a:solidFill>
                  <a:schemeClr val="tx1"/>
                </a:solidFill>
              </a:rPr>
              <a:t>(1920</a:t>
            </a:r>
            <a:r>
              <a:rPr lang="ko-KR" altLang="en-US" sz="2000" dirty="0" smtClean="0">
                <a:solidFill>
                  <a:schemeClr val="tx1"/>
                </a:solidFill>
              </a:rPr>
              <a:t>년대 전반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2-3.</a:t>
            </a:r>
            <a:r>
              <a:rPr lang="ko-KR" altLang="en-US" sz="2000" dirty="0">
                <a:solidFill>
                  <a:schemeClr val="tx1"/>
                </a:solidFill>
              </a:rPr>
              <a:t> 이념의 서사화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서사의 이념화 </a:t>
            </a:r>
            <a:r>
              <a:rPr lang="en-US" altLang="ko-KR" sz="2000" dirty="0" smtClean="0">
                <a:solidFill>
                  <a:schemeClr val="tx1"/>
                </a:solidFill>
              </a:rPr>
              <a:t>(1920</a:t>
            </a:r>
            <a:r>
              <a:rPr lang="ko-KR" altLang="en-US" sz="2000" dirty="0" smtClean="0">
                <a:solidFill>
                  <a:schemeClr val="tx1"/>
                </a:solidFill>
              </a:rPr>
              <a:t>년대 후반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2-4. </a:t>
            </a:r>
            <a:r>
              <a:rPr lang="ko-KR" altLang="en-US" sz="2000" dirty="0" smtClean="0">
                <a:solidFill>
                  <a:schemeClr val="tx1"/>
                </a:solidFill>
              </a:rPr>
              <a:t>소설 </a:t>
            </a:r>
            <a:r>
              <a:rPr lang="ko-KR" altLang="en-US" sz="2000" dirty="0">
                <a:solidFill>
                  <a:schemeClr val="tx1"/>
                </a:solidFill>
              </a:rPr>
              <a:t>문학의 융성 </a:t>
            </a:r>
            <a:r>
              <a:rPr lang="en-US" altLang="ko-KR" sz="2000" dirty="0">
                <a:solidFill>
                  <a:schemeClr val="tx1"/>
                </a:solidFill>
              </a:rPr>
              <a:t>(1930</a:t>
            </a:r>
            <a:r>
              <a:rPr lang="ko-KR" altLang="en-US" sz="2000" dirty="0">
                <a:solidFill>
                  <a:schemeClr val="tx1"/>
                </a:solidFill>
              </a:rPr>
              <a:t>년대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2-5.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일제 말 암흑기와 </a:t>
            </a:r>
            <a:r>
              <a:rPr lang="ko-KR" altLang="en-US" sz="2000" dirty="0" smtClean="0">
                <a:solidFill>
                  <a:schemeClr val="tx1"/>
                </a:solidFill>
              </a:rPr>
              <a:t>해방 공간 </a:t>
            </a:r>
            <a:r>
              <a:rPr lang="en-US" altLang="ko-KR" sz="2000" dirty="0">
                <a:solidFill>
                  <a:schemeClr val="tx1"/>
                </a:solidFill>
              </a:rPr>
              <a:t>(1940</a:t>
            </a:r>
            <a:r>
              <a:rPr lang="ko-KR" altLang="en-US" sz="2000" dirty="0">
                <a:solidFill>
                  <a:schemeClr val="tx1"/>
                </a:solidFill>
              </a:rPr>
              <a:t>년대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2-6. </a:t>
            </a:r>
            <a:r>
              <a:rPr lang="ko-KR" altLang="en-US" sz="2000" dirty="0">
                <a:solidFill>
                  <a:schemeClr val="tx1"/>
                </a:solidFill>
              </a:rPr>
              <a:t>전후 소설의 모색과 방황 </a:t>
            </a:r>
            <a:r>
              <a:rPr lang="en-US" altLang="ko-KR" sz="2000" dirty="0">
                <a:solidFill>
                  <a:schemeClr val="tx1"/>
                </a:solidFill>
              </a:rPr>
              <a:t>(1950</a:t>
            </a:r>
            <a:r>
              <a:rPr lang="ko-KR" altLang="en-US" sz="2000" dirty="0">
                <a:solidFill>
                  <a:schemeClr val="tx1"/>
                </a:solidFill>
              </a:rPr>
              <a:t>년대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algn="just" fontAlgn="base"/>
            <a:r>
              <a:rPr lang="en-US" altLang="ko-KR" sz="2000" dirty="0" smtClean="0">
                <a:solidFill>
                  <a:schemeClr val="tx1"/>
                </a:solidFill>
              </a:rPr>
              <a:t>2-7.</a:t>
            </a:r>
            <a:r>
              <a:rPr lang="ko-KR" altLang="en-US" sz="2000" dirty="0">
                <a:solidFill>
                  <a:schemeClr val="tx1"/>
                </a:solidFill>
              </a:rPr>
              <a:t> 한글세대의 소설 쓰기 </a:t>
            </a:r>
            <a:r>
              <a:rPr lang="en-US" altLang="ko-KR" sz="2000" dirty="0">
                <a:solidFill>
                  <a:schemeClr val="tx1"/>
                </a:solidFill>
              </a:rPr>
              <a:t>(1960</a:t>
            </a:r>
            <a:r>
              <a:rPr lang="ko-KR" altLang="en-US" sz="2000" dirty="0">
                <a:solidFill>
                  <a:schemeClr val="tx1"/>
                </a:solidFill>
              </a:rPr>
              <a:t>년대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2-8. </a:t>
            </a:r>
            <a:r>
              <a:rPr lang="ko-KR" altLang="en-US" sz="2000" dirty="0">
                <a:solidFill>
                  <a:schemeClr val="tx1"/>
                </a:solidFill>
              </a:rPr>
              <a:t>도시화와 산업화 </a:t>
            </a:r>
            <a:r>
              <a:rPr lang="en-US" altLang="ko-KR" sz="2000" dirty="0">
                <a:solidFill>
                  <a:schemeClr val="tx1"/>
                </a:solidFill>
              </a:rPr>
              <a:t>(1970</a:t>
            </a:r>
            <a:r>
              <a:rPr lang="ko-KR" altLang="en-US" sz="2000" dirty="0">
                <a:solidFill>
                  <a:schemeClr val="tx1"/>
                </a:solidFill>
              </a:rPr>
              <a:t>년대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2-9. </a:t>
            </a:r>
            <a:r>
              <a:rPr lang="ko-KR" altLang="en-US" sz="2000">
                <a:solidFill>
                  <a:schemeClr val="tx1"/>
                </a:solidFill>
              </a:rPr>
              <a:t>군사독재와 </a:t>
            </a:r>
            <a:r>
              <a:rPr lang="ko-KR" altLang="en-US" sz="2000" smtClean="0">
                <a:solidFill>
                  <a:schemeClr val="tx1"/>
                </a:solidFill>
              </a:rPr>
              <a:t>민주화 투쟁 </a:t>
            </a:r>
            <a:r>
              <a:rPr lang="en-US" altLang="ko-KR" sz="2000" dirty="0" smtClean="0">
                <a:solidFill>
                  <a:schemeClr val="tx1"/>
                </a:solidFill>
              </a:rPr>
              <a:t>(1980</a:t>
            </a:r>
            <a:r>
              <a:rPr lang="ko-KR" altLang="en-US" sz="2000" dirty="0" smtClean="0">
                <a:solidFill>
                  <a:schemeClr val="tx1"/>
                </a:solidFill>
              </a:rPr>
              <a:t>년대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2-10. </a:t>
            </a:r>
            <a:r>
              <a:rPr lang="ko-KR" altLang="en-US" sz="2000" dirty="0" err="1">
                <a:solidFill>
                  <a:schemeClr val="tx1"/>
                </a:solidFill>
              </a:rPr>
              <a:t>탈이념</a:t>
            </a:r>
            <a:r>
              <a:rPr lang="ko-KR" altLang="en-US" sz="2000" dirty="0">
                <a:solidFill>
                  <a:schemeClr val="tx1"/>
                </a:solidFill>
              </a:rPr>
              <a:t> 시대의 </a:t>
            </a:r>
            <a:r>
              <a:rPr lang="ko-KR" altLang="en-US" sz="2000" dirty="0" smtClean="0">
                <a:solidFill>
                  <a:schemeClr val="tx1"/>
                </a:solidFill>
              </a:rPr>
              <a:t>소설 </a:t>
            </a:r>
            <a:r>
              <a:rPr lang="en-US" altLang="ko-KR" sz="2000" dirty="0" smtClean="0">
                <a:solidFill>
                  <a:schemeClr val="tx1"/>
                </a:solidFill>
              </a:rPr>
              <a:t>(1990</a:t>
            </a:r>
            <a:r>
              <a:rPr lang="ko-KR" altLang="en-US" sz="2000" dirty="0" smtClean="0">
                <a:solidFill>
                  <a:schemeClr val="tx1"/>
                </a:solidFill>
              </a:rPr>
              <a:t>년대 </a:t>
            </a:r>
            <a:r>
              <a:rPr lang="en-US" altLang="ko-KR" sz="2000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</a:rPr>
              <a:t>현재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algn="just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7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800" dirty="0" smtClean="0">
                <a:solidFill>
                  <a:schemeClr val="tx1"/>
                </a:solidFill>
              </a:rPr>
              <a:t>2-1. </a:t>
            </a:r>
            <a:r>
              <a:rPr lang="ko-KR" altLang="en-US" sz="2800" dirty="0" smtClean="0">
                <a:solidFill>
                  <a:schemeClr val="tx1"/>
                </a:solidFill>
              </a:rPr>
              <a:t>근대 소설로 진전 </a:t>
            </a:r>
            <a:r>
              <a:rPr lang="en-US" altLang="ko-KR" sz="2800" dirty="0" smtClean="0">
                <a:solidFill>
                  <a:schemeClr val="tx1"/>
                </a:solidFill>
              </a:rPr>
              <a:t>(1900-1910</a:t>
            </a:r>
            <a:r>
              <a:rPr lang="ko-KR" altLang="en-US" sz="2800" dirty="0" smtClean="0">
                <a:solidFill>
                  <a:schemeClr val="tx1"/>
                </a:solidFill>
              </a:rPr>
              <a:t>년대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전대 양식과 근대를 지향하는 서사체가 혼재하는 양상을 보여준다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애국과 계몽의 주제 의식을 표명한다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새로운 서사체들은 신문을 발표 매체로 삼는다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논설과 서사의 결합 형식을 취한다</a:t>
            </a: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451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고소설과</a:t>
            </a:r>
            <a:r>
              <a:rPr lang="ko-KR" altLang="en-US" sz="2400" dirty="0" smtClean="0"/>
              <a:t> 번역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번안 소설을 제외한다면 이 시기 소설의 주요 흐름을 다음과 같다</a:t>
            </a:r>
            <a:r>
              <a:rPr lang="en-US" altLang="ko-KR" sz="2400" dirty="0" smtClean="0"/>
              <a:t>.</a:t>
            </a:r>
          </a:p>
          <a:p>
            <a:pPr marL="857250" lvl="1" indent="-457200">
              <a:buFont typeface="+mj-ea"/>
              <a:buAutoNum type="circleNumDbPlain"/>
            </a:pPr>
            <a:endParaRPr lang="en-US" altLang="ko-KR" sz="18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1800" dirty="0" smtClean="0"/>
              <a:t>역사 </a:t>
            </a:r>
            <a:r>
              <a:rPr lang="ko-KR" altLang="en-US" sz="1800" dirty="0" err="1" smtClean="0"/>
              <a:t>전기류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장지연 </a:t>
            </a:r>
            <a:r>
              <a:rPr lang="en-US" altLang="ko-KR" sz="1800" dirty="0" smtClean="0"/>
              <a:t>｢</a:t>
            </a:r>
            <a:r>
              <a:rPr lang="ko-KR" altLang="en-US" sz="1800" dirty="0" err="1" smtClean="0"/>
              <a:t>애국부인전</a:t>
            </a:r>
            <a:r>
              <a:rPr lang="en-US" altLang="ko-KR" sz="1800" dirty="0" smtClean="0"/>
              <a:t>｣, </a:t>
            </a:r>
            <a:r>
              <a:rPr lang="ko-KR" altLang="en-US" sz="1800" dirty="0" smtClean="0"/>
              <a:t>신채호 </a:t>
            </a:r>
            <a:r>
              <a:rPr lang="en-US" altLang="ko-KR" sz="1800" dirty="0" smtClean="0"/>
              <a:t>｢</a:t>
            </a:r>
            <a:r>
              <a:rPr lang="ko-KR" altLang="en-US" sz="1800" dirty="0" err="1" smtClean="0"/>
              <a:t>을지문덕전</a:t>
            </a:r>
            <a:r>
              <a:rPr lang="en-US" altLang="ko-KR" sz="1800" dirty="0" smtClean="0"/>
              <a:t>｣ ｢</a:t>
            </a:r>
            <a:r>
              <a:rPr lang="ko-KR" altLang="en-US" sz="1800" dirty="0" smtClean="0"/>
              <a:t>이순신전</a:t>
            </a:r>
            <a:r>
              <a:rPr lang="en-US" altLang="ko-KR" sz="1800" dirty="0" smtClean="0"/>
              <a:t>｣, ｢</a:t>
            </a:r>
            <a:r>
              <a:rPr lang="ko-KR" altLang="en-US" sz="1800" dirty="0" err="1" smtClean="0"/>
              <a:t>최도통전</a:t>
            </a:r>
            <a:r>
              <a:rPr lang="en-US" altLang="ko-KR" sz="1800" dirty="0" smtClean="0"/>
              <a:t>｣ </a:t>
            </a:r>
            <a:r>
              <a:rPr lang="ko-KR" altLang="en-US" sz="1800" dirty="0" smtClean="0"/>
              <a:t>박은식 </a:t>
            </a:r>
            <a:r>
              <a:rPr lang="en-US" altLang="ko-KR" sz="1800" dirty="0" smtClean="0"/>
              <a:t>｢</a:t>
            </a:r>
            <a:r>
              <a:rPr lang="ko-KR" altLang="en-US" sz="1800" dirty="0" err="1" smtClean="0"/>
              <a:t>천개소문전</a:t>
            </a:r>
            <a:r>
              <a:rPr lang="en-US" altLang="ko-KR" sz="1800" dirty="0" smtClean="0"/>
              <a:t>｣ </a:t>
            </a:r>
            <a:endParaRPr lang="ko-KR" altLang="en-US" sz="18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1800" dirty="0" err="1" smtClean="0"/>
              <a:t>문답체</a:t>
            </a:r>
            <a:r>
              <a:rPr lang="ko-KR" altLang="en-US" sz="1800" dirty="0" smtClean="0"/>
              <a:t> 서사 </a:t>
            </a:r>
            <a:r>
              <a:rPr lang="en-US" altLang="ko-KR" sz="1800" dirty="0" smtClean="0"/>
              <a:t>- ｢</a:t>
            </a:r>
            <a:r>
              <a:rPr lang="ko-KR" altLang="en-US" sz="1800" dirty="0" smtClean="0"/>
              <a:t>소경과 </a:t>
            </a:r>
            <a:r>
              <a:rPr lang="ko-KR" altLang="en-US" sz="1800" dirty="0" err="1" smtClean="0"/>
              <a:t>안즘방이</a:t>
            </a:r>
            <a:r>
              <a:rPr lang="ko-KR" altLang="en-US" sz="1800" dirty="0" smtClean="0"/>
              <a:t> 문답</a:t>
            </a:r>
            <a:r>
              <a:rPr lang="en-US" altLang="ko-KR" sz="1800" dirty="0" smtClean="0"/>
              <a:t>｣ ｢</a:t>
            </a:r>
            <a:r>
              <a:rPr lang="ko-KR" altLang="en-US" sz="1800" dirty="0" smtClean="0"/>
              <a:t>거부오해</a:t>
            </a:r>
            <a:r>
              <a:rPr lang="en-US" altLang="ko-KR" sz="1800" dirty="0" smtClean="0"/>
              <a:t>｣ ｢</a:t>
            </a:r>
            <a:r>
              <a:rPr lang="ko-KR" altLang="en-US" sz="1800" dirty="0" smtClean="0"/>
              <a:t>향객담화</a:t>
            </a:r>
            <a:r>
              <a:rPr lang="en-US" altLang="ko-KR" sz="1800" dirty="0" smtClean="0"/>
              <a:t>｣ ｢</a:t>
            </a:r>
            <a:r>
              <a:rPr lang="ko-KR" altLang="en-US" sz="1800" dirty="0" err="1" smtClean="0"/>
              <a:t>향로방문의생</a:t>
            </a:r>
            <a:r>
              <a:rPr lang="en-US" altLang="ko-KR" sz="1800" dirty="0" smtClean="0"/>
              <a:t>｣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1800" dirty="0" smtClean="0"/>
              <a:t>신소설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이인직 </a:t>
            </a:r>
            <a:r>
              <a:rPr lang="en-US" altLang="ko-KR" sz="1800" dirty="0" smtClean="0"/>
              <a:t>｢</a:t>
            </a:r>
            <a:r>
              <a:rPr lang="ko-KR" altLang="en-US" sz="1800" dirty="0" err="1" smtClean="0"/>
              <a:t>혈의루</a:t>
            </a:r>
            <a:r>
              <a:rPr lang="en-US" altLang="ko-KR" sz="1800" dirty="0" smtClean="0"/>
              <a:t>｣ ｢</a:t>
            </a:r>
            <a:r>
              <a:rPr lang="ko-KR" altLang="en-US" sz="1800" dirty="0" smtClean="0"/>
              <a:t>치악산</a:t>
            </a:r>
            <a:r>
              <a:rPr lang="en-US" altLang="ko-KR" sz="1800" dirty="0" smtClean="0"/>
              <a:t>｣ ｢</a:t>
            </a:r>
            <a:r>
              <a:rPr lang="ko-KR" altLang="en-US" sz="1800" dirty="0" smtClean="0"/>
              <a:t>은세계</a:t>
            </a:r>
            <a:r>
              <a:rPr lang="en-US" altLang="ko-KR" sz="1800" dirty="0" smtClean="0"/>
              <a:t>｣, </a:t>
            </a:r>
            <a:r>
              <a:rPr lang="ko-KR" altLang="en-US" sz="1800" dirty="0" err="1" smtClean="0"/>
              <a:t>이해조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｢</a:t>
            </a:r>
            <a:r>
              <a:rPr lang="ko-KR" altLang="en-US" sz="1800" dirty="0" smtClean="0"/>
              <a:t>자유종</a:t>
            </a:r>
            <a:r>
              <a:rPr lang="en-US" altLang="ko-KR" sz="1800" dirty="0" smtClean="0"/>
              <a:t>｣, </a:t>
            </a:r>
            <a:r>
              <a:rPr lang="ko-KR" altLang="en-US" sz="1800" dirty="0" smtClean="0"/>
              <a:t>최찬식 </a:t>
            </a:r>
            <a:r>
              <a:rPr lang="en-US" altLang="ko-KR" sz="1800" dirty="0" smtClean="0"/>
              <a:t>｢</a:t>
            </a:r>
            <a:r>
              <a:rPr lang="ko-KR" altLang="en-US" sz="1800" dirty="0" err="1" smtClean="0"/>
              <a:t>추월색</a:t>
            </a:r>
            <a:r>
              <a:rPr lang="en-US" altLang="ko-KR" sz="1800" dirty="0" smtClean="0"/>
              <a:t>｣ ｢</a:t>
            </a:r>
            <a:r>
              <a:rPr lang="ko-KR" altLang="en-US" sz="1800" dirty="0" smtClean="0"/>
              <a:t>안의성</a:t>
            </a:r>
            <a:r>
              <a:rPr lang="en-US" altLang="ko-KR" sz="1800" dirty="0" smtClean="0"/>
              <a:t>｣, </a:t>
            </a:r>
            <a:r>
              <a:rPr lang="ko-KR" altLang="en-US" sz="1800" dirty="0" smtClean="0"/>
              <a:t>신채호 </a:t>
            </a:r>
            <a:r>
              <a:rPr lang="en-US" altLang="ko-KR" sz="1800" dirty="0" smtClean="0"/>
              <a:t>｢</a:t>
            </a:r>
            <a:r>
              <a:rPr lang="ko-KR" altLang="en-US" sz="1800" dirty="0" smtClean="0"/>
              <a:t>꿈 하늘</a:t>
            </a:r>
            <a:r>
              <a:rPr lang="en-US" altLang="ko-KR" sz="1800" dirty="0" smtClean="0"/>
              <a:t>｣, </a:t>
            </a:r>
            <a:r>
              <a:rPr lang="ko-KR" altLang="en-US" sz="1800" dirty="0" smtClean="0"/>
              <a:t>안국선 </a:t>
            </a:r>
            <a:r>
              <a:rPr lang="en-US" altLang="ko-KR" sz="1800" dirty="0" smtClean="0"/>
              <a:t>｢</a:t>
            </a:r>
            <a:r>
              <a:rPr lang="ko-KR" altLang="en-US" sz="1800" dirty="0" smtClean="0"/>
              <a:t>금수회의록</a:t>
            </a:r>
            <a:r>
              <a:rPr lang="en-US" altLang="ko-KR" sz="1800" dirty="0" smtClean="0"/>
              <a:t>｣ </a:t>
            </a:r>
            <a:r>
              <a:rPr lang="ko-KR" altLang="en-US" sz="1800" dirty="0" smtClean="0"/>
              <a:t>등</a:t>
            </a:r>
          </a:p>
          <a:p>
            <a:endParaRPr lang="ko-KR" altLang="en-US" sz="2400" dirty="0" smtClean="0"/>
          </a:p>
          <a:p>
            <a:pPr algn="just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85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1910</a:t>
            </a:r>
            <a:r>
              <a:rPr lang="ko-KR" altLang="en-US" sz="2400" dirty="0"/>
              <a:t>년대 이후에는 </a:t>
            </a:r>
            <a:r>
              <a:rPr lang="ko-KR" altLang="en-US" sz="2400" dirty="0" smtClean="0"/>
              <a:t>재일 </a:t>
            </a:r>
            <a:r>
              <a:rPr lang="ko-KR" altLang="en-US" sz="2400" dirty="0"/>
              <a:t>한국 유학생들이 발행한 유학생 회보에 근대적인 형태의 단편소설들이 실리기 시작한다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근대 초기의 단편소설의 대표작으로 양건식 </a:t>
            </a:r>
            <a:r>
              <a:rPr lang="en-US" altLang="ko-KR" sz="2400" dirty="0"/>
              <a:t>｢</a:t>
            </a:r>
            <a:r>
              <a:rPr lang="ko-KR" altLang="en-US" sz="2400" dirty="0" err="1"/>
              <a:t>슬픈모순</a:t>
            </a:r>
            <a:r>
              <a:rPr lang="en-US" altLang="ko-KR" sz="2400" dirty="0"/>
              <a:t>｣, </a:t>
            </a:r>
            <a:r>
              <a:rPr lang="ko-KR" altLang="en-US" sz="2400" dirty="0"/>
              <a:t>유종석 </a:t>
            </a:r>
            <a:r>
              <a:rPr lang="en-US" altLang="ko-KR" sz="2400" dirty="0"/>
              <a:t>｢</a:t>
            </a:r>
            <a:r>
              <a:rPr lang="ko-KR" altLang="en-US" sz="2400" dirty="0"/>
              <a:t>냉면 한 그릇</a:t>
            </a:r>
            <a:r>
              <a:rPr lang="en-US" altLang="ko-KR" sz="2400" dirty="0"/>
              <a:t>｣ ,</a:t>
            </a:r>
            <a:r>
              <a:rPr lang="ko-KR" altLang="en-US" sz="2400" dirty="0"/>
              <a:t>현상윤의 </a:t>
            </a:r>
            <a:r>
              <a:rPr lang="en-US" altLang="ko-KR" sz="2400" dirty="0"/>
              <a:t>｢</a:t>
            </a:r>
            <a:r>
              <a:rPr lang="ko-KR" altLang="en-US" sz="2400" dirty="0"/>
              <a:t>핍박</a:t>
            </a:r>
            <a:r>
              <a:rPr lang="en-US" altLang="ko-KR" sz="2400" dirty="0"/>
              <a:t>｣ </a:t>
            </a:r>
            <a:r>
              <a:rPr lang="ko-KR" altLang="en-US" sz="2400" dirty="0" smtClean="0"/>
              <a:t>등이 있다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어느덧 황혼이 되어 시가는 어둑어둑한데 집집이 저녁 등불이 켜졌다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어쩐 일인지 마음이 창연하여지고 이 세상 일이 모다 신산스럽고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귀치않고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슬프고 한스럽다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저물어가는 시가에 수레바퀴 소리 요란히 들리고 길가에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앉았는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사람들은 무슨 이야기를 지껄지껄한다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indent="0" algn="r">
              <a:buNone/>
            </a:pP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유종석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「냉면 한 그릇」중에서</a:t>
            </a:r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ko-KR" altLang="en-US" sz="2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99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800" dirty="0" smtClean="0"/>
              <a:t>2-2. </a:t>
            </a:r>
            <a:r>
              <a:rPr lang="en-US" altLang="ko-KR" sz="2800" dirty="0" smtClean="0">
                <a:solidFill>
                  <a:schemeClr val="tx1"/>
                </a:solidFill>
              </a:rPr>
              <a:t>｢</a:t>
            </a:r>
            <a:r>
              <a:rPr lang="ko-KR" altLang="en-US" sz="2800" dirty="0" smtClean="0">
                <a:solidFill>
                  <a:schemeClr val="tx1"/>
                </a:solidFill>
              </a:rPr>
              <a:t>무정</a:t>
            </a:r>
            <a:r>
              <a:rPr lang="en-US" altLang="ko-KR" sz="2800" dirty="0" smtClean="0">
                <a:solidFill>
                  <a:schemeClr val="tx1"/>
                </a:solidFill>
              </a:rPr>
              <a:t>｣</a:t>
            </a:r>
            <a:r>
              <a:rPr lang="ko-KR" altLang="en-US" sz="2800" dirty="0" smtClean="0">
                <a:solidFill>
                  <a:schemeClr val="tx1"/>
                </a:solidFill>
              </a:rPr>
              <a:t>과 동인지 시대 </a:t>
            </a:r>
            <a:r>
              <a:rPr lang="en-US" altLang="ko-KR" sz="2800" dirty="0" smtClean="0">
                <a:solidFill>
                  <a:schemeClr val="tx1"/>
                </a:solidFill>
              </a:rPr>
              <a:t>(1920</a:t>
            </a:r>
            <a:r>
              <a:rPr lang="ko-KR" altLang="en-US" sz="2800" dirty="0" smtClean="0">
                <a:solidFill>
                  <a:schemeClr val="tx1"/>
                </a:solidFill>
              </a:rPr>
              <a:t>년대 전반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계몽적 지향과 개인의 욕망 실현이라는 두 가지 </a:t>
            </a:r>
            <a:r>
              <a:rPr lang="ko-KR" altLang="en-US" sz="2400" dirty="0" smtClean="0"/>
              <a:t>문제가 소설적 형상화의 주된 관심사가 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이광수는 </a:t>
            </a:r>
            <a:r>
              <a:rPr lang="en-US" altLang="ko-KR" sz="2400" dirty="0"/>
              <a:t>｢</a:t>
            </a:r>
            <a:r>
              <a:rPr lang="ko-KR" altLang="en-US" sz="2400" dirty="0"/>
              <a:t>무정</a:t>
            </a:r>
            <a:r>
              <a:rPr lang="en-US" altLang="ko-KR" sz="2400" dirty="0"/>
              <a:t>｣</a:t>
            </a:r>
            <a:r>
              <a:rPr lang="ko-KR" altLang="en-US" sz="2400" dirty="0"/>
              <a:t>을 통해 자유연애와 계몽 의지를 </a:t>
            </a:r>
            <a:r>
              <a:rPr lang="ko-KR" altLang="en-US" sz="2400" dirty="0" smtClean="0"/>
              <a:t>형상화하려 한다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김동인의 </a:t>
            </a:r>
            <a:r>
              <a:rPr lang="en-US" altLang="ko-KR" sz="2400" dirty="0" smtClean="0"/>
              <a:t>『</a:t>
            </a:r>
            <a:r>
              <a:rPr lang="ko-KR" altLang="en-US" sz="2400" dirty="0" smtClean="0"/>
              <a:t>創造</a:t>
            </a:r>
            <a:r>
              <a:rPr lang="en-US" altLang="ko-KR" sz="2400" dirty="0" smtClean="0"/>
              <a:t>』(1919) </a:t>
            </a:r>
            <a:r>
              <a:rPr lang="ko-KR" altLang="en-US" sz="2400" dirty="0"/>
              <a:t>창간과 더불어 동인지 시대가 개시된다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857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『</a:t>
            </a:r>
            <a:r>
              <a:rPr lang="ko-KR" altLang="en-US" sz="2400" dirty="0"/>
              <a:t>창조</a:t>
            </a:r>
            <a:r>
              <a:rPr lang="en-US" altLang="ko-KR" sz="2400" dirty="0"/>
              <a:t>』(1919) 『</a:t>
            </a:r>
            <a:r>
              <a:rPr lang="ko-KR" altLang="en-US" sz="2400" dirty="0"/>
              <a:t>廢墟</a:t>
            </a:r>
            <a:r>
              <a:rPr lang="en-US" altLang="ko-KR" sz="2400" dirty="0"/>
              <a:t>』(1920) 『</a:t>
            </a:r>
            <a:r>
              <a:rPr lang="ko-KR" altLang="en-US" sz="2400" dirty="0"/>
              <a:t>白潮</a:t>
            </a:r>
            <a:r>
              <a:rPr lang="en-US" altLang="ko-KR" sz="2400" dirty="0"/>
              <a:t>』(1922) </a:t>
            </a:r>
            <a:r>
              <a:rPr lang="ko-KR" altLang="en-US" sz="2400" dirty="0"/>
              <a:t>등의 동인지는 </a:t>
            </a:r>
            <a:r>
              <a:rPr lang="en-US" altLang="ko-KR" sz="2400" dirty="0"/>
              <a:t>1920</a:t>
            </a:r>
            <a:r>
              <a:rPr lang="ko-KR" altLang="en-US" sz="2400" dirty="0"/>
              <a:t>년대를 전후한 시기에 문학가들의 주요 활동무대였다</a:t>
            </a:r>
            <a:r>
              <a:rPr lang="en-US" altLang="ko-KR" sz="2400" dirty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동인지 </a:t>
            </a:r>
            <a:r>
              <a:rPr lang="ko-KR" altLang="en-US" sz="2400" dirty="0"/>
              <a:t>시대가 낳은 소설가로서 주목할 만한 인물은 김동인과 염상섭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현진건을</a:t>
            </a:r>
            <a:r>
              <a:rPr lang="ko-KR" altLang="en-US" sz="2400" dirty="0"/>
              <a:t> 꼽을 수 있다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724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카프의 결성과 더불어 우리 문학은 논쟁과 토론의 시대로 접어든다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목적의식과 </a:t>
            </a:r>
            <a:r>
              <a:rPr lang="ko-KR" altLang="en-US" sz="2400" dirty="0"/>
              <a:t>주제를 지나치게 </a:t>
            </a:r>
            <a:r>
              <a:rPr lang="ko-KR" altLang="en-US" sz="2400" dirty="0" smtClean="0"/>
              <a:t>강조함으로써 소설 창작에서 좋은 성과를 거두지 못한다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카프의 </a:t>
            </a:r>
            <a:r>
              <a:rPr lang="ko-KR" altLang="en-US" sz="2400" dirty="0"/>
              <a:t>논쟁은 크게 내용 형식론</a:t>
            </a:r>
            <a:r>
              <a:rPr lang="en-US" altLang="ko-KR" sz="2400" dirty="0"/>
              <a:t>, </a:t>
            </a:r>
            <a:r>
              <a:rPr lang="ko-KR" altLang="en-US" sz="2400" dirty="0"/>
              <a:t>대중화론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목적의식론</a:t>
            </a:r>
            <a:r>
              <a:rPr lang="en-US" altLang="ko-KR" sz="2400" dirty="0"/>
              <a:t>, </a:t>
            </a:r>
            <a:r>
              <a:rPr lang="ko-KR" altLang="en-US" sz="2400" dirty="0"/>
              <a:t>창작방법론 등으로 </a:t>
            </a:r>
            <a:r>
              <a:rPr lang="ko-KR" altLang="en-US" sz="2400" dirty="0" smtClean="0"/>
              <a:t>전개된다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dirty="0"/>
              <a:t>2-3.</a:t>
            </a:r>
            <a:r>
              <a:rPr lang="ko-KR" altLang="en-US" sz="2800" dirty="0"/>
              <a:t> 이념의 서사화</a:t>
            </a:r>
            <a:r>
              <a:rPr lang="en-US" altLang="ko-KR" sz="2800" dirty="0"/>
              <a:t>, </a:t>
            </a:r>
            <a:r>
              <a:rPr lang="ko-KR" altLang="en-US" sz="2800" dirty="0"/>
              <a:t>서사의 이념화 </a:t>
            </a:r>
            <a:r>
              <a:rPr lang="en-US" altLang="ko-KR" sz="2800" dirty="0"/>
              <a:t>(1920</a:t>
            </a:r>
            <a:r>
              <a:rPr lang="ko-KR" altLang="en-US" sz="2800" dirty="0"/>
              <a:t>년대 후반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89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조명희와 </a:t>
            </a:r>
            <a:r>
              <a:rPr lang="ko-KR" altLang="en-US" sz="2400" dirty="0" err="1"/>
              <a:t>최서해의</a:t>
            </a:r>
            <a:r>
              <a:rPr lang="ko-KR" altLang="en-US" sz="2400" dirty="0"/>
              <a:t> 소설은 도식성과 관념성을 극복한 계급문학의 성과로 평가된다</a:t>
            </a:r>
            <a:r>
              <a:rPr lang="en-US" altLang="ko-KR" sz="2400" dirty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동반자 </a:t>
            </a:r>
            <a:r>
              <a:rPr lang="ko-KR" altLang="en-US" sz="2400" dirty="0"/>
              <a:t>작가로 출발하여 토속적인 성애의 세계를 그린 이효석의 소설도 주목된다</a:t>
            </a:r>
            <a:r>
              <a:rPr lang="en-US" altLang="ko-KR" sz="2400" dirty="0"/>
              <a:t>. </a:t>
            </a:r>
            <a:r>
              <a:rPr lang="ko-KR" altLang="en-US" sz="2400" dirty="0"/>
              <a:t>  </a:t>
            </a:r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659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478</Words>
  <Application>Microsoft Office PowerPoint</Application>
  <PresentationFormat>화면 슬라이드 쇼(4:3)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제 2부 한국 근(현)대 소설사의 전개</vt:lpstr>
      <vt:lpstr>2-1. 근대 소설로 진전 (1900-1910년대)</vt:lpstr>
      <vt:lpstr>PowerPoint 프레젠테이션</vt:lpstr>
      <vt:lpstr>PowerPoint 프레젠테이션</vt:lpstr>
      <vt:lpstr>2-2. ｢무정｣과 동인지 시대 (1920년대 전반) </vt:lpstr>
      <vt:lpstr>PowerPoint 프레젠테이션</vt:lpstr>
      <vt:lpstr>2-3. 이념의 서사화, 서사의 이념화 (1920년대 후반)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2부 한국 근(현)대 소설사의 전개</dc:title>
  <dc:creator>강헌국</dc:creator>
  <cp:lastModifiedBy>강헌국</cp:lastModifiedBy>
  <cp:revision>15</cp:revision>
  <dcterms:created xsi:type="dcterms:W3CDTF">2012-09-06T01:31:06Z</dcterms:created>
  <dcterms:modified xsi:type="dcterms:W3CDTF">2012-09-12T06:20:34Z</dcterms:modified>
</cp:coreProperties>
</file>