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8" r:id="rId4"/>
    <p:sldId id="302" r:id="rId5"/>
    <p:sldId id="303" r:id="rId6"/>
    <p:sldId id="270" r:id="rId7"/>
    <p:sldId id="271" r:id="rId8"/>
    <p:sldId id="272" r:id="rId9"/>
    <p:sldId id="273" r:id="rId10"/>
    <p:sldId id="274" r:id="rId11"/>
    <p:sldId id="275" r:id="rId12"/>
    <p:sldId id="286" r:id="rId13"/>
    <p:sldId id="276" r:id="rId14"/>
    <p:sldId id="277" r:id="rId15"/>
    <p:sldId id="278" r:id="rId16"/>
    <p:sldId id="283" r:id="rId17"/>
    <p:sldId id="282" r:id="rId18"/>
    <p:sldId id="281" r:id="rId19"/>
    <p:sldId id="284" r:id="rId20"/>
    <p:sldId id="28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9" r:id="rId29"/>
    <p:sldId id="301" r:id="rId30"/>
    <p:sldId id="294" r:id="rId31"/>
    <p:sldId id="295" r:id="rId32"/>
    <p:sldId id="296" r:id="rId33"/>
    <p:sldId id="297" r:id="rId34"/>
    <p:sldId id="298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324B-CB99-440B-A547-75AA4F08F176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EFB2-B469-481E-A84D-211A63F2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0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324B-CB99-440B-A547-75AA4F08F176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EFB2-B469-481E-A84D-211A63F2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4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324B-CB99-440B-A547-75AA4F08F176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EFB2-B469-481E-A84D-211A63F2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1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324B-CB99-440B-A547-75AA4F08F176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EFB2-B469-481E-A84D-211A63F2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6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324B-CB99-440B-A547-75AA4F08F176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EFB2-B469-481E-A84D-211A63F2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2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324B-CB99-440B-A547-75AA4F08F176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EFB2-B469-481E-A84D-211A63F2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6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324B-CB99-440B-A547-75AA4F08F176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EFB2-B469-481E-A84D-211A63F2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324B-CB99-440B-A547-75AA4F08F176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EFB2-B469-481E-A84D-211A63F2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4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324B-CB99-440B-A547-75AA4F08F176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EFB2-B469-481E-A84D-211A63F2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3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324B-CB99-440B-A547-75AA4F08F176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EFB2-B469-481E-A84D-211A63F2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2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324B-CB99-440B-A547-75AA4F08F176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EFB2-B469-481E-A84D-211A63F2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82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7324B-CB99-440B-A547-75AA4F08F176}" type="datetimeFigureOut">
              <a:rPr lang="ko-KR" altLang="en-US" smtClean="0"/>
              <a:t>2015-10-28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EFB2-B469-481E-A84D-211A63F2A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9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3200" dirty="0" smtClean="0"/>
              <a:t>「</a:t>
            </a:r>
            <a:r>
              <a:rPr lang="ko-KR" altLang="en-US" sz="3200" dirty="0" smtClean="0"/>
              <a:t>날개」의 비밀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이상의 문학의 입구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「오감도」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r>
              <a:rPr lang="zh-TW" altLang="en-US" sz="4000" dirty="0"/>
              <a:t>鳥瞰圖</a:t>
            </a:r>
            <a:endParaRPr lang="en-US" altLang="zh-TW" sz="4000" dirty="0"/>
          </a:p>
          <a:p>
            <a:pPr marL="0" indent="0" algn="ctr">
              <a:buNone/>
            </a:pPr>
            <a:endParaRPr lang="zh-TW" altLang="en-US" sz="4000" dirty="0"/>
          </a:p>
          <a:p>
            <a:pPr marL="0" indent="0" algn="ctr">
              <a:buNone/>
            </a:pPr>
            <a:r>
              <a:rPr lang="zh-TW" altLang="en-US" sz="4000" dirty="0"/>
              <a:t>烏瞰圖</a:t>
            </a:r>
          </a:p>
          <a:p>
            <a:endParaRPr lang="ko-KR" altLang="en-US" sz="2400" dirty="0"/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9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ea"/>
              <a:buAutoNum type="circleNumDbPlain" startAt="3"/>
            </a:pPr>
            <a:r>
              <a:rPr lang="en-US" altLang="ko-KR" sz="2400" dirty="0" smtClean="0"/>
              <a:t>‘</a:t>
            </a:r>
            <a:r>
              <a:rPr lang="ko-KR" altLang="en-US" sz="2400" dirty="0" smtClean="0"/>
              <a:t>작가의 말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이라는 주장에 대한 반론</a:t>
            </a:r>
            <a:endParaRPr lang="en-US" altLang="ko-KR" sz="2400" dirty="0" smtClean="0"/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 smtClean="0"/>
              <a:t>그러한 </a:t>
            </a:r>
            <a:r>
              <a:rPr lang="ko-KR" altLang="en-US" sz="2400" dirty="0"/>
              <a:t>주장이 설득력을 지니려면 작가의 말이 </a:t>
            </a:r>
            <a:r>
              <a:rPr lang="en-US" altLang="ko-KR" sz="2400" dirty="0"/>
              <a:t>｢</a:t>
            </a:r>
            <a:r>
              <a:rPr lang="ko-KR" altLang="en-US" sz="2400" dirty="0"/>
              <a:t>날개</a:t>
            </a:r>
            <a:r>
              <a:rPr lang="en-US" altLang="ko-KR" sz="2400" dirty="0"/>
              <a:t>｣</a:t>
            </a:r>
            <a:r>
              <a:rPr lang="ko-KR" altLang="en-US" sz="2400" dirty="0"/>
              <a:t>의 ‘박스 글’처럼 표현되는 관습이 전제되어야 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 smtClean="0"/>
              <a:t>편집의 형태</a:t>
            </a:r>
            <a:r>
              <a:rPr lang="en-US" altLang="ko-KR" sz="2400" dirty="0" smtClean="0"/>
              <a:t>: </a:t>
            </a:r>
          </a:p>
          <a:p>
            <a:pPr marL="0" indent="0" algn="just">
              <a:buNone/>
            </a:pPr>
            <a:r>
              <a:rPr lang="ko-KR" altLang="en-US" sz="2200" dirty="0" smtClean="0"/>
              <a:t>제목과 </a:t>
            </a:r>
            <a:r>
              <a:rPr lang="ko-KR" altLang="en-US" sz="2200" dirty="0"/>
              <a:t>작가 이름은 본문과 그 외부를 구별하는 경계 표시이다</a:t>
            </a:r>
            <a:r>
              <a:rPr lang="en-US" altLang="ko-KR" sz="2200" dirty="0"/>
              <a:t>. </a:t>
            </a:r>
            <a:r>
              <a:rPr lang="ko-KR" altLang="en-US" sz="2200" dirty="0"/>
              <a:t>제목과 작가 이름이 순차로 표기되면서 본문은 개시된다</a:t>
            </a:r>
            <a:r>
              <a:rPr lang="en-US" altLang="ko-KR" sz="2200" dirty="0"/>
              <a:t>. </a:t>
            </a:r>
            <a:r>
              <a:rPr lang="ko-KR" altLang="en-US" sz="2200" dirty="0" smtClean="0"/>
              <a:t>‘</a:t>
            </a:r>
            <a:r>
              <a:rPr lang="ko-KR" altLang="en-US" sz="2200" dirty="0"/>
              <a:t>박스 글’은 본문 안쪽에 위치한다</a:t>
            </a:r>
            <a:r>
              <a:rPr lang="en-US" altLang="ko-KR" sz="2200" dirty="0"/>
              <a:t>. </a:t>
            </a:r>
            <a:endParaRPr lang="en-US" altLang="ko-KR" sz="2200" dirty="0" smtClean="0"/>
          </a:p>
          <a:p>
            <a:pPr algn="just"/>
            <a:endParaRPr lang="en-US" altLang="ko-KR" sz="2200" dirty="0"/>
          </a:p>
          <a:p>
            <a:pPr algn="just"/>
            <a:r>
              <a:rPr lang="ko-KR" altLang="en-US" sz="2400" dirty="0" smtClean="0"/>
              <a:t>내용의 면에서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0" indent="0" algn="just">
              <a:buNone/>
            </a:pPr>
            <a:r>
              <a:rPr lang="en-US" altLang="ko-KR" sz="2200" dirty="0" smtClean="0"/>
              <a:t>‘</a:t>
            </a:r>
            <a:r>
              <a:rPr lang="en-US" altLang="ko-KR" sz="2200" dirty="0" err="1"/>
              <a:t>박스</a:t>
            </a:r>
            <a:r>
              <a:rPr lang="en-US" altLang="ko-KR" sz="2200" dirty="0"/>
              <a:t> </a:t>
            </a:r>
            <a:r>
              <a:rPr lang="en-US" altLang="ko-KR" sz="2200" dirty="0" err="1"/>
              <a:t>글’에는</a:t>
            </a:r>
            <a:r>
              <a:rPr lang="en-US" altLang="ko-KR" sz="2200" dirty="0"/>
              <a:t> </a:t>
            </a:r>
            <a:r>
              <a:rPr lang="en-US" altLang="ko-KR" sz="2200" dirty="0" err="1"/>
              <a:t>자연인</a:t>
            </a:r>
            <a:r>
              <a:rPr lang="en-US" altLang="ko-KR" sz="2200" dirty="0"/>
              <a:t> </a:t>
            </a:r>
            <a:r>
              <a:rPr lang="en-US" altLang="ko-KR" sz="2200" dirty="0" err="1"/>
              <a:t>이상에</a:t>
            </a:r>
            <a:r>
              <a:rPr lang="en-US" altLang="ko-KR" sz="2200" dirty="0"/>
              <a:t> </a:t>
            </a:r>
            <a:r>
              <a:rPr lang="en-US" altLang="ko-KR" sz="2200" dirty="0" err="1"/>
              <a:t>대한</a:t>
            </a:r>
            <a:r>
              <a:rPr lang="en-US" altLang="ko-KR" sz="2200" dirty="0"/>
              <a:t> </a:t>
            </a:r>
            <a:r>
              <a:rPr lang="en-US" altLang="ko-KR" sz="2200" dirty="0" err="1"/>
              <a:t>사실</a:t>
            </a:r>
            <a:r>
              <a:rPr lang="en-US" altLang="ko-KR" sz="2200" dirty="0"/>
              <a:t> </a:t>
            </a:r>
            <a:r>
              <a:rPr lang="en-US" altLang="ko-KR" sz="2200" dirty="0" err="1"/>
              <a:t>관계를</a:t>
            </a:r>
            <a:r>
              <a:rPr lang="en-US" altLang="ko-KR" sz="2200" dirty="0"/>
              <a:t> </a:t>
            </a:r>
            <a:r>
              <a:rPr lang="en-US" altLang="ko-KR" sz="2200" dirty="0" err="1"/>
              <a:t>확인해</a:t>
            </a:r>
            <a:r>
              <a:rPr lang="en-US" altLang="ko-KR" sz="2200" dirty="0"/>
              <a:t> </a:t>
            </a:r>
            <a:r>
              <a:rPr lang="en-US" altLang="ko-KR" sz="2200" dirty="0" err="1"/>
              <a:t>주는</a:t>
            </a:r>
            <a:r>
              <a:rPr lang="en-US" altLang="ko-KR" sz="2200" dirty="0"/>
              <a:t> </a:t>
            </a:r>
            <a:r>
              <a:rPr lang="en-US" altLang="ko-KR" sz="2200" dirty="0" err="1"/>
              <a:t>요소가</a:t>
            </a:r>
            <a:r>
              <a:rPr lang="en-US" altLang="ko-KR" sz="2200" dirty="0"/>
              <a:t> </a:t>
            </a:r>
            <a:r>
              <a:rPr lang="en-US" altLang="ko-KR" sz="2200" dirty="0" err="1"/>
              <a:t>전혀</a:t>
            </a:r>
            <a:r>
              <a:rPr lang="en-US" altLang="ko-KR" sz="2200" dirty="0"/>
              <a:t> </a:t>
            </a:r>
            <a:r>
              <a:rPr lang="en-US" altLang="ko-KR" sz="2200" dirty="0" err="1"/>
              <a:t>보이지</a:t>
            </a:r>
            <a:r>
              <a:rPr lang="en-US" altLang="ko-KR" sz="2200" dirty="0"/>
              <a:t> </a:t>
            </a:r>
            <a:r>
              <a:rPr lang="en-US" altLang="ko-KR" sz="2200" dirty="0" err="1"/>
              <a:t>않는다</a:t>
            </a:r>
            <a:r>
              <a:rPr lang="en-US" altLang="ko-KR" sz="2200" dirty="0"/>
              <a:t>.</a:t>
            </a:r>
          </a:p>
          <a:p>
            <a:pPr algn="just"/>
            <a:endParaRPr lang="ko-KR" altLang="en-US" sz="22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664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4"/>
            </a:pPr>
            <a:r>
              <a:rPr lang="en-US" altLang="ko-KR" sz="2400" dirty="0"/>
              <a:t>｢</a:t>
            </a:r>
            <a:r>
              <a:rPr lang="ko-KR" altLang="en-US" sz="2400" dirty="0"/>
              <a:t>날개</a:t>
            </a:r>
            <a:r>
              <a:rPr lang="en-US" altLang="ko-KR" sz="2400" dirty="0"/>
              <a:t>｣ </a:t>
            </a:r>
            <a:r>
              <a:rPr lang="ko-KR" altLang="en-US" sz="2400" dirty="0" smtClean="0"/>
              <a:t>도입부의 본문 </a:t>
            </a:r>
            <a:r>
              <a:rPr lang="ko-KR" altLang="en-US" sz="2400" dirty="0"/>
              <a:t>내적 </a:t>
            </a:r>
            <a:r>
              <a:rPr lang="ko-KR" altLang="en-US" sz="2400" dirty="0" smtClean="0"/>
              <a:t>위상</a:t>
            </a:r>
            <a:r>
              <a:rPr lang="en-US" altLang="ko-KR" sz="2400" dirty="0" smtClean="0"/>
              <a:t>: </a:t>
            </a:r>
            <a:endParaRPr lang="ko-KR" altLang="en-US" sz="2400" dirty="0"/>
          </a:p>
          <a:p>
            <a:pPr marL="0" indent="0" algn="just">
              <a:buNone/>
            </a:pPr>
            <a:r>
              <a:rPr lang="ko-KR" altLang="en-US" sz="2000" dirty="0" smtClean="0"/>
              <a:t>도입부는 </a:t>
            </a:r>
            <a:r>
              <a:rPr lang="ko-KR" altLang="en-US" sz="2000" dirty="0"/>
              <a:t>서술의 상황을 고의로 노출한다</a:t>
            </a:r>
            <a:r>
              <a:rPr lang="en-US" altLang="ko-KR" sz="2000" dirty="0"/>
              <a:t>. </a:t>
            </a:r>
            <a:r>
              <a:rPr lang="ko-KR" altLang="en-US" sz="2000" dirty="0"/>
              <a:t>화자가 본문의 전면에 나타나 청자를 호명하면서 서술 행위 자체를 대상화하는 자기 지시적 서술을 전개한다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0" indent="0" algn="just">
              <a:buNone/>
            </a:pPr>
            <a:r>
              <a:rPr lang="en-US" altLang="ko-KR" sz="2000" dirty="0" smtClean="0"/>
              <a:t> </a:t>
            </a:r>
          </a:p>
          <a:p>
            <a:pPr marL="0" indent="0" algn="just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483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 smtClean="0"/>
              <a:t>&lt;</a:t>
            </a:r>
            <a:r>
              <a:rPr lang="ko-KR" altLang="en-US" sz="2400" dirty="0" smtClean="0"/>
              <a:t>예문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ko-KR" altLang="en-US" sz="2200" dirty="0" smtClean="0"/>
              <a:t>이번엔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그리고 내 생각에 한 번은 더 쓸 수 있겠지만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그러고 나면 내 생각에 이 글쓰기의 세계와도 끝장이 날 듯하다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지금이 마지막에서 두 번째라는 느낌이 든다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모든 것이 희미해진다</a:t>
            </a:r>
            <a:r>
              <a:rPr lang="en-US" altLang="ko-KR" sz="2200" dirty="0" smtClean="0"/>
              <a:t>.</a:t>
            </a:r>
          </a:p>
          <a:p>
            <a:pPr algn="r" fontAlgn="base">
              <a:buFontTx/>
              <a:buChar char="-"/>
            </a:pPr>
            <a:r>
              <a:rPr lang="ko-KR" altLang="en-US" sz="2200" dirty="0" err="1" smtClean="0"/>
              <a:t>베케트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「</a:t>
            </a:r>
            <a:r>
              <a:rPr lang="ko-KR" altLang="en-US" sz="2200" dirty="0" err="1" smtClean="0"/>
              <a:t>몰로이</a:t>
            </a:r>
            <a:r>
              <a:rPr lang="ko-KR" altLang="en-US" sz="2200" dirty="0" smtClean="0"/>
              <a:t>」</a:t>
            </a:r>
            <a:endParaRPr lang="en-US" altLang="ko-KR" sz="2200" dirty="0" smtClean="0"/>
          </a:p>
          <a:p>
            <a:pPr fontAlgn="base">
              <a:buFontTx/>
              <a:buChar char="-"/>
            </a:pPr>
            <a:endParaRPr lang="en-US" altLang="ko-KR" sz="2200" dirty="0"/>
          </a:p>
          <a:p>
            <a:pPr marL="0" indent="0" algn="just" fontAlgn="base">
              <a:buNone/>
            </a:pPr>
            <a:r>
              <a:rPr lang="ko-KR" altLang="en-US" sz="2200" dirty="0" smtClean="0"/>
              <a:t>  우선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이 소설을 읽으려는 당신에게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잠깐 동안 눈을 감도록 권하겠다</a:t>
            </a:r>
            <a:r>
              <a:rPr lang="en-US" altLang="ko-KR" sz="2200" dirty="0" smtClean="0"/>
              <a:t>.</a:t>
            </a:r>
          </a:p>
          <a:p>
            <a:pPr marL="0" indent="0" algn="just" fontAlgn="base">
              <a:buNone/>
            </a:pPr>
            <a:endParaRPr lang="ko-KR" altLang="en-US" sz="2200" dirty="0" smtClean="0"/>
          </a:p>
          <a:p>
            <a:pPr marL="0" indent="0" algn="just" fontAlgn="base">
              <a:buNone/>
            </a:pPr>
            <a:r>
              <a:rPr lang="ko-KR" altLang="en-US" sz="2200" dirty="0" smtClean="0"/>
              <a:t>눈을 감지 않고 위의 비어 있는 한 줄을 뛰어넘었다면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제발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아래의 비어 있는 한 줄을 건너기 전에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꼭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눈을 감아보기 바란다</a:t>
            </a:r>
            <a:r>
              <a:rPr lang="en-US" altLang="ko-KR" sz="2200" dirty="0" smtClean="0"/>
              <a:t>. </a:t>
            </a:r>
            <a:endParaRPr lang="ko-KR" altLang="en-US" sz="2200" dirty="0" smtClean="0"/>
          </a:p>
          <a:p>
            <a:pPr marL="0" indent="0" algn="r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이인성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「당신에 대해서」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479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5"/>
            </a:pPr>
            <a:r>
              <a:rPr lang="ko-KR" altLang="en-US" sz="2400" dirty="0" smtClean="0"/>
              <a:t>결말에 관한 논란</a:t>
            </a:r>
            <a:endParaRPr lang="en-US" altLang="ko-KR" sz="2400" dirty="0" smtClean="0"/>
          </a:p>
          <a:p>
            <a:pPr marL="457200" indent="-457200">
              <a:buFont typeface="+mj-ea"/>
              <a:buAutoNum type="circleNumDbPlain" startAt="5"/>
            </a:pPr>
            <a:endParaRPr lang="en-US" altLang="ko-KR" sz="2400" dirty="0" smtClean="0"/>
          </a:p>
          <a:p>
            <a:pPr algn="just"/>
            <a:r>
              <a:rPr lang="ko-KR" altLang="en-US" sz="2000" dirty="0" smtClean="0"/>
              <a:t>이 </a:t>
            </a:r>
            <a:r>
              <a:rPr lang="ko-KR" altLang="en-US" sz="2000" dirty="0"/>
              <a:t>소설의 결말에서 주인공이 자살한다는 해석이 그 동안 일정한 지지를 획득해왔다</a:t>
            </a:r>
            <a:r>
              <a:rPr lang="en-US" altLang="ko-KR" sz="2000" dirty="0"/>
              <a:t>. </a:t>
            </a:r>
            <a:r>
              <a:rPr lang="ko-KR" altLang="en-US" sz="2000" dirty="0"/>
              <a:t>상승의 궤적을 그리던 주인공은 </a:t>
            </a:r>
            <a:r>
              <a:rPr lang="ko-KR" altLang="en-US" sz="2000" dirty="0" err="1"/>
              <a:t>미쓰코시</a:t>
            </a:r>
            <a:r>
              <a:rPr lang="ko-KR" altLang="en-US" sz="2000" dirty="0"/>
              <a:t> 옥상에서 ‘날자’고 외치며 피안을 향한 현실 초월적인 비상을 시도한다는 것이다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algn="just"/>
            <a:endParaRPr lang="en-US" altLang="ko-KR" sz="2000" dirty="0" smtClean="0"/>
          </a:p>
          <a:p>
            <a:pPr algn="just"/>
            <a:r>
              <a:rPr lang="ko-KR" altLang="en-US" sz="2000" dirty="0"/>
              <a:t>주인공이 ‘날자’고 외친 곳을 </a:t>
            </a:r>
            <a:r>
              <a:rPr lang="ko-KR" altLang="en-US" sz="2000" dirty="0" err="1"/>
              <a:t>미스코시</a:t>
            </a:r>
            <a:r>
              <a:rPr lang="ko-KR" altLang="en-US" sz="2000" dirty="0"/>
              <a:t> 옥상이라고 읽은 것은 본문에 대한 오독이라고 지적되자 주인공의 자살이라는 해석은 </a:t>
            </a:r>
            <a:r>
              <a:rPr lang="ko-KR" altLang="en-US" sz="2000" dirty="0" smtClean="0"/>
              <a:t>설 자리를 </a:t>
            </a:r>
            <a:r>
              <a:rPr lang="ko-KR" altLang="en-US" sz="2000" dirty="0"/>
              <a:t>잃게 되었다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just"/>
            <a:endParaRPr lang="en-US" altLang="ko-KR" sz="2000" dirty="0" smtClean="0"/>
          </a:p>
          <a:p>
            <a:pPr algn="just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34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한편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주인공의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자살이라는</a:t>
            </a:r>
            <a:r>
              <a:rPr lang="en-US" altLang="ko-KR" sz="2000" dirty="0"/>
              <a:t> </a:t>
            </a:r>
            <a:r>
              <a:rPr lang="en-US" altLang="ko-KR" sz="2000" dirty="0" err="1"/>
              <a:t>해석이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본문을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오독한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결과로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지적됨으로써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빈사상태에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빠지게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되자</a:t>
            </a:r>
            <a:r>
              <a:rPr lang="en-US" altLang="ko-KR" sz="2000" dirty="0"/>
              <a:t> 그 </a:t>
            </a:r>
            <a:r>
              <a:rPr lang="en-US" altLang="ko-KR" sz="2000" dirty="0" err="1"/>
              <a:t>해석을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살려보려는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노력도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나타났다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“</a:t>
            </a:r>
            <a:r>
              <a:rPr lang="ko-KR" altLang="en-US" sz="2000" dirty="0" smtClean="0"/>
              <a:t>그것은 날개의 상징성으로 인해 초월이나 비약 등의 화려하고 의미심장한 관념들과 연결될 여지도 지니게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그런 의미에서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날개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는 실제 사건이 아니라 환각적 읽기를 유도하고 도입한다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그러므로 현재로서 중요한 것은 </a:t>
            </a:r>
            <a:r>
              <a:rPr lang="en-US" altLang="ko-KR" sz="2000" dirty="0" smtClean="0"/>
              <a:t>(…) </a:t>
            </a:r>
            <a:r>
              <a:rPr lang="ko-KR" altLang="en-US" sz="2000" dirty="0" smtClean="0"/>
              <a:t>오독이 거듭됨을 지적하는 데에서 한 걸음 더 나아가 왜 그러한 오해가 반복적으로 발생하는가를 질문하는 일이다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그 답으로서 무엇보다도 강조되어야 할  점은 이러한 일이 </a:t>
            </a:r>
            <a:r>
              <a:rPr lang="en-US" altLang="ko-KR" sz="2000" dirty="0" smtClean="0"/>
              <a:t>(…) </a:t>
            </a:r>
            <a:r>
              <a:rPr lang="ko-KR" altLang="en-US" sz="2000" dirty="0" smtClean="0"/>
              <a:t>화자가 직접 계획한 것일 수 있다는 사실이다</a:t>
            </a:r>
            <a:r>
              <a:rPr lang="en-US" altLang="ko-KR" sz="2000" dirty="0" smtClean="0"/>
              <a:t>.”(</a:t>
            </a:r>
            <a:r>
              <a:rPr lang="ko-KR" altLang="en-US" sz="2000" dirty="0" smtClean="0"/>
              <a:t>이경훈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박제의 조감도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533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사건의 </a:t>
            </a:r>
            <a:r>
              <a:rPr lang="ko-KR" altLang="en-US" sz="2000" dirty="0"/>
              <a:t>주인공이던 ‘나’는 사건이 종료된 후에 화자로서 서술을 수행해야 </a:t>
            </a:r>
            <a:r>
              <a:rPr lang="ko-KR" altLang="en-US" sz="2000" dirty="0" smtClean="0"/>
              <a:t>한다</a:t>
            </a:r>
            <a:r>
              <a:rPr lang="en-US" altLang="ko-KR" sz="2000" dirty="0"/>
              <a:t>. </a:t>
            </a:r>
            <a:r>
              <a:rPr lang="ko-KR" altLang="en-US" sz="2000" dirty="0"/>
              <a:t>만일 주인공인 ‘나’가 사건 속에서 죽어버린다면 서술이 개시될 시간에 서술 주체가 부재하여 서술이 수행될 수 없고 결과적으로 본문도 존재할 수 없게 된다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ko-KR" altLang="en-US" sz="2000" dirty="0" err="1"/>
              <a:t>후시서술로</a:t>
            </a:r>
            <a:r>
              <a:rPr lang="ko-KR" altLang="en-US" sz="2000" dirty="0"/>
              <a:t> 된 본문의 존재는 사건 속에서 주인공이 죽지 않았음을 입증하는 가장 확실한 증거이다</a:t>
            </a:r>
            <a:r>
              <a:rPr lang="en-US" altLang="ko-KR" sz="2000" dirty="0"/>
              <a:t>. </a:t>
            </a:r>
            <a:r>
              <a:rPr lang="ko-KR" altLang="en-US" sz="2000" dirty="0"/>
              <a:t>주인공이 사건에서 생존해야만 그는 서술의 상황 속에 화자로서 현존할 수 있다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385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 smtClean="0"/>
              <a:t>3. </a:t>
            </a:r>
            <a:r>
              <a:rPr lang="ko-KR" altLang="en-US" sz="2400" dirty="0" smtClean="0"/>
              <a:t>위장된 무지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altLang="ko-KR" sz="1800" dirty="0" smtClean="0"/>
              <a:t> ｢</a:t>
            </a:r>
            <a:r>
              <a:rPr lang="ko-KR" altLang="en-US" sz="1800" dirty="0" smtClean="0"/>
              <a:t>剝製가 </a:t>
            </a:r>
            <a:r>
              <a:rPr lang="ko-KR" altLang="en-US" sz="1800" dirty="0"/>
              <a:t>되어 버린 </a:t>
            </a:r>
            <a:r>
              <a:rPr lang="ko-KR" altLang="en-US" sz="1800" dirty="0" smtClean="0"/>
              <a:t>天才</a:t>
            </a:r>
            <a:r>
              <a:rPr lang="en-US" altLang="ko-KR" sz="1800" dirty="0" smtClean="0"/>
              <a:t>｣</a:t>
            </a:r>
            <a:r>
              <a:rPr lang="ko-KR" altLang="en-US" sz="1800" dirty="0"/>
              <a:t>를 아시오</a:t>
            </a:r>
            <a:r>
              <a:rPr lang="en-US" altLang="ko-KR" sz="1800" dirty="0"/>
              <a:t>? </a:t>
            </a:r>
            <a:r>
              <a:rPr lang="ko-KR" altLang="en-US" sz="1800" dirty="0"/>
              <a:t>나는 </a:t>
            </a:r>
            <a:r>
              <a:rPr lang="ko-KR" altLang="en-US" sz="1800" dirty="0" smtClean="0"/>
              <a:t>愉快하오</a:t>
            </a:r>
            <a:r>
              <a:rPr lang="en-US" altLang="ko-KR" sz="1800" dirty="0"/>
              <a:t>. </a:t>
            </a:r>
            <a:r>
              <a:rPr lang="ko-KR" altLang="en-US" sz="1800" dirty="0"/>
              <a:t>이런 때 </a:t>
            </a:r>
            <a:r>
              <a:rPr lang="ko-KR" altLang="en-US" sz="1800" dirty="0" err="1" smtClean="0"/>
              <a:t>戀愛까지가</a:t>
            </a:r>
            <a:r>
              <a:rPr lang="ko-KR" altLang="en-US" sz="1800" dirty="0" smtClean="0"/>
              <a:t> 愉快하오</a:t>
            </a:r>
            <a:r>
              <a:rPr lang="en-US" altLang="ko-KR" sz="1800" dirty="0" smtClean="0"/>
              <a:t>.</a:t>
            </a:r>
          </a:p>
          <a:p>
            <a:pPr marL="0" indent="0" algn="just" fontAlgn="base">
              <a:buNone/>
            </a:pPr>
            <a:endParaRPr lang="en-US" altLang="ko-KR" sz="1800" dirty="0"/>
          </a:p>
          <a:p>
            <a:pPr marL="0" indent="0" algn="just" fontAlgn="base">
              <a:buNone/>
            </a:pPr>
            <a:r>
              <a:rPr lang="ko-KR" altLang="en-US" sz="1800" dirty="0" smtClean="0"/>
              <a:t> 肉身이 </a:t>
            </a:r>
            <a:r>
              <a:rPr lang="ko-KR" altLang="en-US" sz="1800" dirty="0"/>
              <a:t>흐느적흐느적하도록 </a:t>
            </a:r>
            <a:r>
              <a:rPr lang="ko-KR" altLang="en-US" sz="1800" dirty="0" err="1" smtClean="0"/>
              <a:t>疲勞했을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때만 </a:t>
            </a:r>
            <a:r>
              <a:rPr lang="ko-KR" altLang="en-US" sz="1800" dirty="0" smtClean="0"/>
              <a:t>精神이 銀貨처럼 </a:t>
            </a:r>
            <a:r>
              <a:rPr lang="ko-KR" altLang="en-US" sz="1800" dirty="0"/>
              <a:t>맑소</a:t>
            </a:r>
            <a:r>
              <a:rPr lang="en-US" altLang="ko-KR" sz="1800" dirty="0"/>
              <a:t>. </a:t>
            </a:r>
            <a:r>
              <a:rPr lang="ko-KR" altLang="en-US" sz="1800" dirty="0"/>
              <a:t>니코틴이 내 </a:t>
            </a:r>
            <a:r>
              <a:rPr lang="ko-KR" altLang="en-US" sz="1800" dirty="0" err="1" smtClean="0"/>
              <a:t>蛔ㅅ배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앓는 뱃속으로 스미면 머리 속에 </a:t>
            </a:r>
            <a:r>
              <a:rPr lang="ko-KR" altLang="en-US" sz="1800" dirty="0" err="1"/>
              <a:t>으례히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白紙가 </a:t>
            </a:r>
            <a:r>
              <a:rPr lang="ko-KR" altLang="en-US" sz="1800" dirty="0"/>
              <a:t>준비되는 법이오</a:t>
            </a:r>
            <a:r>
              <a:rPr lang="en-US" altLang="ko-KR" sz="1800" dirty="0"/>
              <a:t>. </a:t>
            </a:r>
            <a:r>
              <a:rPr lang="ko-KR" altLang="en-US" sz="1800" dirty="0"/>
              <a:t>그 위에다 나는 위트와 </a:t>
            </a:r>
            <a:r>
              <a:rPr lang="ko-KR" altLang="en-US" sz="1800" dirty="0" err="1"/>
              <a:t>파라독스를</a:t>
            </a:r>
            <a:r>
              <a:rPr lang="ko-KR" altLang="en-US" sz="1800" dirty="0"/>
              <a:t> 바둑 </a:t>
            </a:r>
            <a:r>
              <a:rPr lang="ko-KR" altLang="en-US" sz="1800" dirty="0" smtClean="0"/>
              <a:t>布石처럼 </a:t>
            </a:r>
            <a:r>
              <a:rPr lang="ko-KR" altLang="en-US" sz="1800" dirty="0"/>
              <a:t>늘어놓소</a:t>
            </a:r>
            <a:r>
              <a:rPr lang="en-US" altLang="ko-KR" sz="1800" dirty="0"/>
              <a:t>. </a:t>
            </a:r>
            <a:r>
              <a:rPr lang="ko-KR" altLang="en-US" sz="1800" dirty="0" smtClean="0"/>
              <a:t>可憎할 常識의 </a:t>
            </a:r>
            <a:r>
              <a:rPr lang="ko-KR" altLang="en-US" sz="1800" dirty="0"/>
              <a:t>병이오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0" indent="0" algn="just" fontAlgn="base">
              <a:buNone/>
            </a:pPr>
            <a:endParaRPr lang="en-US" altLang="ko-KR" sz="1800" dirty="0" smtClean="0"/>
          </a:p>
          <a:p>
            <a:pPr marL="0" indent="0" algn="just" fontAlgn="base">
              <a:buNone/>
            </a:pPr>
            <a:r>
              <a:rPr lang="ko-KR" altLang="en-US" sz="1800" dirty="0" smtClean="0"/>
              <a:t>  나는 </a:t>
            </a:r>
            <a:r>
              <a:rPr lang="ko-KR" altLang="en-US" sz="1800" dirty="0"/>
              <a:t>또 </a:t>
            </a:r>
            <a:r>
              <a:rPr lang="ko-KR" altLang="en-US" sz="1800" dirty="0" err="1" smtClean="0"/>
              <a:t>女人과</a:t>
            </a:r>
            <a:r>
              <a:rPr lang="ko-KR" altLang="en-US" sz="1800" dirty="0" smtClean="0"/>
              <a:t> 生活을 設計하오</a:t>
            </a:r>
            <a:r>
              <a:rPr lang="en-US" altLang="ko-KR" sz="1800" dirty="0"/>
              <a:t>. </a:t>
            </a:r>
            <a:r>
              <a:rPr lang="ko-KR" altLang="en-US" sz="1800" dirty="0" err="1" smtClean="0"/>
              <a:t>戀愛技法에마저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서먹서먹해진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知性의 極致를 </a:t>
            </a:r>
            <a:r>
              <a:rPr lang="ko-KR" altLang="en-US" sz="1800" dirty="0"/>
              <a:t>흘깃 좀 들여다 본 일이 있는 말하자면 </a:t>
            </a:r>
            <a:r>
              <a:rPr lang="ko-KR" altLang="en-US" sz="1800" dirty="0" smtClean="0"/>
              <a:t>一種의 </a:t>
            </a:r>
            <a:r>
              <a:rPr lang="ko-KR" altLang="en-US" sz="1800" dirty="0" err="1" smtClean="0"/>
              <a:t>精神奔逸者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말이오</a:t>
            </a:r>
            <a:r>
              <a:rPr lang="en-US" altLang="ko-KR" sz="1800" dirty="0"/>
              <a:t>. </a:t>
            </a:r>
            <a:r>
              <a:rPr lang="ko-KR" altLang="en-US" sz="1800" dirty="0"/>
              <a:t>이런 </a:t>
            </a:r>
            <a:r>
              <a:rPr lang="ko-KR" altLang="en-US" sz="1800" dirty="0" err="1" smtClean="0"/>
              <a:t>女人의</a:t>
            </a:r>
            <a:r>
              <a:rPr lang="ko-KR" altLang="en-US" sz="1800" dirty="0" smtClean="0"/>
              <a:t> 半</a:t>
            </a:r>
            <a:r>
              <a:rPr lang="en-US" altLang="ko-KR" sz="1800" dirty="0" smtClean="0"/>
              <a:t>-</a:t>
            </a:r>
            <a:r>
              <a:rPr lang="ko-KR" altLang="en-US" sz="1800" dirty="0"/>
              <a:t>그것은 온갖 것의 </a:t>
            </a:r>
            <a:r>
              <a:rPr lang="ko-KR" altLang="en-US" sz="1800" dirty="0" smtClean="0"/>
              <a:t>半이오</a:t>
            </a:r>
            <a:r>
              <a:rPr lang="en-US" altLang="ko-KR" sz="1800" dirty="0"/>
              <a:t>-</a:t>
            </a:r>
            <a:r>
              <a:rPr lang="ko-KR" altLang="en-US" sz="1800" dirty="0"/>
              <a:t>만을 </a:t>
            </a:r>
            <a:r>
              <a:rPr lang="ko-KR" altLang="en-US" sz="1800" dirty="0" err="1" smtClean="0"/>
              <a:t>領受하는</a:t>
            </a:r>
            <a:r>
              <a:rPr lang="ko-KR" altLang="en-US" sz="1800" dirty="0" smtClean="0"/>
              <a:t> 生活을 設計한다는 </a:t>
            </a:r>
            <a:r>
              <a:rPr lang="ko-KR" altLang="en-US" sz="1800" dirty="0"/>
              <a:t>말이오</a:t>
            </a:r>
            <a:r>
              <a:rPr lang="en-US" altLang="ko-KR" sz="1800" dirty="0"/>
              <a:t>. </a:t>
            </a:r>
            <a:r>
              <a:rPr lang="ko-KR" altLang="en-US" sz="1800" dirty="0"/>
              <a:t>그런 </a:t>
            </a:r>
            <a:r>
              <a:rPr lang="ko-KR" altLang="en-US" sz="1800" dirty="0" smtClean="0"/>
              <a:t>生活 </a:t>
            </a:r>
            <a:r>
              <a:rPr lang="ko-KR" altLang="en-US" sz="1800" dirty="0"/>
              <a:t>속에 한 발만 들여놓고 흡사 두 개의 </a:t>
            </a:r>
            <a:r>
              <a:rPr lang="ko-KR" altLang="en-US" sz="1800" dirty="0" smtClean="0"/>
              <a:t>太陽처럼 </a:t>
            </a:r>
            <a:r>
              <a:rPr lang="ko-KR" altLang="en-US" sz="1800" dirty="0"/>
              <a:t>마주 쳐다보면서 낄낄거리는 것이오</a:t>
            </a:r>
            <a:r>
              <a:rPr lang="en-US" altLang="ko-KR" sz="1800" dirty="0"/>
              <a:t>. </a:t>
            </a:r>
            <a:r>
              <a:rPr lang="ko-KR" altLang="en-US" sz="1800" dirty="0"/>
              <a:t>나는 아마 어지간히 </a:t>
            </a:r>
            <a:r>
              <a:rPr lang="ko-KR" altLang="en-US" sz="1800" dirty="0" smtClean="0"/>
              <a:t>人生의 </a:t>
            </a:r>
            <a:r>
              <a:rPr lang="ko-KR" altLang="en-US" sz="1800" dirty="0" err="1" smtClean="0"/>
              <a:t>諸行이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싱거워서 견딜 수가 없게끔 되고 그만둔 모양이오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꾿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빠이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0" indent="0" algn="just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072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  </a:t>
            </a:r>
            <a:r>
              <a:rPr lang="ko-KR" altLang="en-US" sz="1800" dirty="0" err="1" smtClean="0"/>
              <a:t>꾿빠이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그대는 이따금 그대가 제일 싫어하는 飮食을 貪食하는 아이러니를 實踐해 보는 것도 좋을 것 같소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위트와 </a:t>
            </a:r>
            <a:r>
              <a:rPr lang="ko-KR" altLang="en-US" sz="1800" dirty="0" err="1" smtClean="0"/>
              <a:t>파라독스와</a:t>
            </a:r>
            <a:r>
              <a:rPr lang="en-US" altLang="ko-KR" sz="1800" dirty="0" smtClean="0"/>
              <a:t>……..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  <a:r>
              <a:rPr lang="ko-KR" altLang="en-US" sz="1800" dirty="0" smtClean="0"/>
              <a:t>그대 자신을 僞造하는 것도 할 만한 일이오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그대의 作品은 한번도 본 일이 없는 旣成品에 의하여 차라리 輕便하고 </a:t>
            </a:r>
            <a:r>
              <a:rPr lang="ko-KR" altLang="en-US" sz="1800" dirty="0" err="1" smtClean="0"/>
              <a:t>高邁하리다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  <a:r>
              <a:rPr lang="ko-KR" altLang="en-US" sz="1800" dirty="0" err="1" smtClean="0"/>
              <a:t>十九世紀는</a:t>
            </a:r>
            <a:r>
              <a:rPr lang="ko-KR" altLang="en-US" sz="1800" dirty="0" smtClean="0"/>
              <a:t> 될 수 있거든 封鎖하여 버리오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도스토예프스키 精神이란 자칫하면 浪費인 것 같소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위고를</a:t>
            </a:r>
            <a:r>
              <a:rPr lang="ko-KR" altLang="en-US" sz="1800" dirty="0" smtClean="0"/>
              <a:t> 불란서의 빵 한 조각이라고는 누가 그랬는지 至言인 듯 싶소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그러나 人生 혹은 그 模型에 있어서 디테일 때문에 속는다거나 해서야 되겠소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禍를 보지 마오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부디 </a:t>
            </a:r>
            <a:r>
              <a:rPr lang="ko-KR" altLang="en-US" sz="1800" dirty="0" err="1" smtClean="0"/>
              <a:t>그대께</a:t>
            </a:r>
            <a:r>
              <a:rPr lang="ko-KR" altLang="en-US" sz="1800" dirty="0" smtClean="0"/>
              <a:t> 告하는 것이니</a:t>
            </a:r>
            <a:r>
              <a:rPr lang="en-US" altLang="ko-KR" sz="1800" dirty="0" smtClean="0"/>
              <a:t>…..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(</a:t>
            </a:r>
            <a:r>
              <a:rPr lang="ko-KR" altLang="en-US" sz="1800" dirty="0" err="1" smtClean="0"/>
              <a:t>테잎이</a:t>
            </a:r>
            <a:r>
              <a:rPr lang="ko-KR" altLang="en-US" sz="1800" dirty="0" smtClean="0"/>
              <a:t> 끊어지면 피가 나오 </a:t>
            </a:r>
            <a:r>
              <a:rPr lang="ko-KR" altLang="en-US" sz="1800" dirty="0" err="1" smtClean="0"/>
              <a:t>傷채기도</a:t>
            </a:r>
            <a:r>
              <a:rPr lang="ko-KR" altLang="en-US" sz="1800" dirty="0" smtClean="0"/>
              <a:t> 머지않아 完治될 줄 믿소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꾿빠이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2783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感情은 </a:t>
            </a:r>
            <a:r>
              <a:rPr lang="ko-KR" altLang="en-US" sz="2000" dirty="0" err="1" smtClean="0"/>
              <a:t>포오즈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그 </a:t>
            </a:r>
            <a:r>
              <a:rPr lang="ko-KR" altLang="en-US" sz="2000" dirty="0" err="1" smtClean="0"/>
              <a:t>포오즈의</a:t>
            </a:r>
            <a:r>
              <a:rPr lang="ko-KR" altLang="en-US" sz="2000" dirty="0" smtClean="0"/>
              <a:t> 素만을 指摘하는 것이 </a:t>
            </a:r>
            <a:r>
              <a:rPr lang="ko-KR" altLang="en-US" sz="2000" dirty="0" err="1" smtClean="0"/>
              <a:t>아닌지나</a:t>
            </a:r>
            <a:r>
              <a:rPr lang="ko-KR" altLang="en-US" sz="2000" dirty="0" smtClean="0"/>
              <a:t> 모르겠소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그 </a:t>
            </a:r>
            <a:r>
              <a:rPr lang="ko-KR" altLang="en-US" sz="2000" dirty="0" err="1" smtClean="0"/>
              <a:t>포오즈가</a:t>
            </a:r>
            <a:r>
              <a:rPr lang="ko-KR" altLang="en-US" sz="2000" dirty="0" smtClean="0"/>
              <a:t> 不動姿勢에까지 高度化할 때 感情은 딱 供給을 </a:t>
            </a:r>
            <a:r>
              <a:rPr lang="ko-KR" altLang="en-US" sz="2000" dirty="0" err="1" smtClean="0"/>
              <a:t>停止합네다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나는 내 非凡한 發育을 回顧하여 世上을 보는 眼目을 規定하였소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女王蜂과</a:t>
            </a:r>
            <a:r>
              <a:rPr lang="ko-KR" altLang="en-US" sz="2000" dirty="0" smtClean="0"/>
              <a:t> 未亡人 </a:t>
            </a:r>
            <a:r>
              <a:rPr lang="en-US" altLang="ko-KR" sz="2000" dirty="0" smtClean="0"/>
              <a:t>--- </a:t>
            </a:r>
            <a:r>
              <a:rPr lang="ko-KR" altLang="en-US" sz="2000" dirty="0" smtClean="0"/>
              <a:t>世上의 하고 많은 </a:t>
            </a:r>
            <a:r>
              <a:rPr lang="ko-KR" altLang="en-US" sz="2000" dirty="0" err="1" smtClean="0"/>
              <a:t>女人이</a:t>
            </a:r>
            <a:r>
              <a:rPr lang="ko-KR" altLang="en-US" sz="2000" dirty="0" smtClean="0"/>
              <a:t> 本質的으로 이미 未亡人 아닌 이가 있으리까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아니</a:t>
            </a:r>
            <a:r>
              <a:rPr lang="en-US" altLang="ko-KR" sz="2000" dirty="0" smtClean="0"/>
              <a:t>! </a:t>
            </a:r>
            <a:r>
              <a:rPr lang="ko-KR" altLang="en-US" sz="2000" dirty="0" err="1" smtClean="0"/>
              <a:t>女人의</a:t>
            </a:r>
            <a:r>
              <a:rPr lang="ko-KR" altLang="en-US" sz="2000" dirty="0" smtClean="0"/>
              <a:t> 全部가 그 日常에 있어서 개개 「未亡人」이라는 내 論理가 뜻밖에도 </a:t>
            </a:r>
            <a:r>
              <a:rPr lang="ko-KR" altLang="en-US" sz="2000" dirty="0" err="1" smtClean="0"/>
              <a:t>女性에</a:t>
            </a:r>
            <a:r>
              <a:rPr lang="ko-KR" altLang="en-US" sz="2000" dirty="0" smtClean="0"/>
              <a:t> 대한 冒瀆이 되오</a:t>
            </a:r>
            <a:r>
              <a:rPr lang="en-US" altLang="ko-KR" sz="2000" dirty="0" smtClean="0"/>
              <a:t>? </a:t>
            </a:r>
            <a:r>
              <a:rPr lang="ko-KR" altLang="en-US" sz="2000" dirty="0" err="1" smtClean="0"/>
              <a:t>꾿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빠이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461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도입부의 처음 세 문단은 의미의 면에서 </a:t>
            </a:r>
            <a:r>
              <a:rPr lang="ko-KR" altLang="en-US" sz="2400" dirty="0" err="1"/>
              <a:t>문단별로</a:t>
            </a:r>
            <a:r>
              <a:rPr lang="ko-KR" altLang="en-US" sz="2400" dirty="0"/>
              <a:t> ‘</a:t>
            </a:r>
            <a:r>
              <a:rPr lang="en-US" altLang="ko-KR" sz="2400" dirty="0"/>
              <a:t>1)</a:t>
            </a:r>
            <a:r>
              <a:rPr lang="ko-KR" altLang="en-US" sz="2400" dirty="0"/>
              <a:t>화자에 대한 소개’</a:t>
            </a:r>
            <a:r>
              <a:rPr lang="en-US" altLang="ko-KR" sz="2400" dirty="0"/>
              <a:t>, ‘2)</a:t>
            </a:r>
            <a:r>
              <a:rPr lang="ko-KR" altLang="en-US" sz="2400" dirty="0"/>
              <a:t>화자의 글쓰기 방식’</a:t>
            </a:r>
            <a:r>
              <a:rPr lang="en-US" altLang="ko-KR" sz="2400" dirty="0"/>
              <a:t>, ‘3)</a:t>
            </a:r>
            <a:r>
              <a:rPr lang="ko-KR" altLang="en-US" sz="2400" dirty="0"/>
              <a:t>화자가 구상한 글의 대강’으로 선명하게 구획될 뿐 아니라 단계적 발전 순서에 따라 정연하게 배열되어 있다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en-US" altLang="ko-KR" sz="2400" dirty="0"/>
              <a:t>1)과 </a:t>
            </a:r>
            <a:r>
              <a:rPr lang="en-US" altLang="ko-KR" sz="2400" dirty="0" err="1"/>
              <a:t>맥락을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이루는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구절과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문장들은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일곱째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문단의</a:t>
            </a:r>
            <a:r>
              <a:rPr lang="en-US" altLang="ko-KR" sz="2400" dirty="0"/>
              <a:t> ‘</a:t>
            </a:r>
            <a:r>
              <a:rPr lang="en-US" altLang="ko-KR" sz="2400" dirty="0" err="1"/>
              <a:t>감정은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어떤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포오즈’와</a:t>
            </a:r>
            <a:r>
              <a:rPr lang="en-US" altLang="ko-KR" sz="2400" dirty="0"/>
              <a:t> “그 </a:t>
            </a:r>
            <a:r>
              <a:rPr lang="en-US" altLang="ko-KR" sz="2400" dirty="0" err="1"/>
              <a:t>포오즈가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부동자세에까지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고도화할</a:t>
            </a:r>
            <a:r>
              <a:rPr lang="en-US" altLang="ko-KR" sz="2400" dirty="0"/>
              <a:t> 때 </a:t>
            </a:r>
            <a:r>
              <a:rPr lang="en-US" altLang="ko-KR" sz="2400" dirty="0" err="1"/>
              <a:t>감정은</a:t>
            </a:r>
            <a:r>
              <a:rPr lang="en-US" altLang="ko-KR" sz="2400" dirty="0"/>
              <a:t> 딱 </a:t>
            </a:r>
            <a:r>
              <a:rPr lang="en-US" altLang="ko-KR" sz="2400" dirty="0" err="1"/>
              <a:t>공급을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중지합네다</a:t>
            </a:r>
            <a:r>
              <a:rPr lang="en-US" altLang="ko-KR" sz="2400" dirty="0"/>
              <a:t>”, </a:t>
            </a:r>
            <a:r>
              <a:rPr lang="en-US" altLang="ko-KR" sz="2400" dirty="0" err="1"/>
              <a:t>그리고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하나의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문장으로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이루어진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아홉째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문단이다</a:t>
            </a:r>
            <a:r>
              <a:rPr lang="en-US" altLang="ko-KR" sz="2400" dirty="0"/>
              <a:t>. ‘</a:t>
            </a:r>
            <a:r>
              <a:rPr lang="en-US" altLang="ko-KR" sz="2400" dirty="0" err="1"/>
              <a:t>감정은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어떤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포오즈’는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상식적인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진술이다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765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2040" y="1196752"/>
            <a:ext cx="3240360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1196752"/>
            <a:ext cx="3240360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70" y="1196752"/>
            <a:ext cx="34671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172910"/>
            <a:ext cx="34671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79712" y="60212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양화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60212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음화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9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/>
              <a:t>2)</a:t>
            </a:r>
            <a:r>
              <a:rPr lang="ko-KR" altLang="en-US" sz="2400" dirty="0"/>
              <a:t>에는 넷째와 다섯째</a:t>
            </a:r>
            <a:r>
              <a:rPr lang="en-US" altLang="ko-KR" sz="2400" dirty="0"/>
              <a:t>, </a:t>
            </a:r>
            <a:r>
              <a:rPr lang="ko-KR" altLang="en-US" sz="2400" dirty="0"/>
              <a:t>여섯째 문단이 관련된다</a:t>
            </a:r>
            <a:r>
              <a:rPr lang="en-US" altLang="ko-KR" sz="2400" dirty="0"/>
              <a:t>. </a:t>
            </a:r>
            <a:r>
              <a:rPr lang="ko-KR" altLang="en-US" sz="2400" dirty="0"/>
              <a:t>이 맥락에서 화자는 청자에게 설명하는 방식으로 자신의 글쓰기 방식을 진술한다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algn="just"/>
            <a:endParaRPr lang="en-US" altLang="ko-KR" sz="2400" dirty="0" smtClean="0"/>
          </a:p>
          <a:p>
            <a:pPr algn="just"/>
            <a:r>
              <a:rPr lang="en-US" altLang="ko-KR" sz="2400" dirty="0" err="1"/>
              <a:t>그의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글쓰기는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포오즈를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두고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벌이는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모순적인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순환운동이며</a:t>
            </a:r>
            <a:r>
              <a:rPr lang="en-US" altLang="ko-KR" sz="2400" dirty="0"/>
              <a:t> 그 </a:t>
            </a:r>
            <a:r>
              <a:rPr lang="en-US" altLang="ko-KR" sz="2400" dirty="0" err="1"/>
              <a:t>운동을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통해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그는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자신을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철저하게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소모하고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고갈시키게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된다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따라서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글쓰기가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거듭될수록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그는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자기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파괴의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방향으로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진전하게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된다</a:t>
            </a:r>
            <a:r>
              <a:rPr lang="en-US" altLang="ko-KR" sz="2400" dirty="0"/>
              <a:t>. </a:t>
            </a:r>
          </a:p>
          <a:p>
            <a:pPr algn="just"/>
            <a:endParaRPr lang="en-US" altLang="ko-KR" sz="2400" dirty="0" smtClean="0"/>
          </a:p>
          <a:p>
            <a:pPr algn="just"/>
            <a:r>
              <a:rPr lang="en-US" altLang="ko-KR" sz="2400" dirty="0"/>
              <a:t>3)의 </a:t>
            </a:r>
            <a:r>
              <a:rPr lang="en-US" altLang="ko-KR" sz="2400" dirty="0" err="1"/>
              <a:t>의미체는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열째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문단과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계열적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의미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관계를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형성한다</a:t>
            </a:r>
            <a:r>
              <a:rPr lang="en-US" altLang="ko-KR" sz="2400" dirty="0"/>
              <a:t>. </a:t>
            </a:r>
          </a:p>
          <a:p>
            <a:pPr algn="just"/>
            <a:endParaRPr lang="en-US" altLang="ko-KR" sz="2400" dirty="0" smtClean="0"/>
          </a:p>
          <a:p>
            <a:pPr algn="just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40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 smtClean="0"/>
              <a:t>4. </a:t>
            </a:r>
            <a:r>
              <a:rPr lang="ko-KR" altLang="en-US" sz="2400" dirty="0" smtClean="0"/>
              <a:t>아스피린과 </a:t>
            </a:r>
            <a:r>
              <a:rPr lang="ko-KR" altLang="en-US" sz="2400" dirty="0" err="1" smtClean="0"/>
              <a:t>아달린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/>
              <a:t>｢</a:t>
            </a:r>
            <a:r>
              <a:rPr lang="ko-KR" altLang="en-US" sz="2400" dirty="0"/>
              <a:t>날개</a:t>
            </a:r>
            <a:r>
              <a:rPr lang="en-US" altLang="ko-KR" sz="2400" dirty="0"/>
              <a:t>｣</a:t>
            </a:r>
            <a:r>
              <a:rPr lang="ko-KR" altLang="en-US" sz="2400" dirty="0"/>
              <a:t>의 화자는 도입부 이후 정서적으로 무기력하고 지적으로 무지한 태도를 가장하고서 서술을 진행한다</a:t>
            </a:r>
            <a:r>
              <a:rPr lang="en-US" altLang="ko-KR" sz="2400" dirty="0"/>
              <a:t>. </a:t>
            </a:r>
            <a:r>
              <a:rPr lang="ko-KR" altLang="en-US" sz="2400" dirty="0" smtClean="0"/>
              <a:t>화자가 </a:t>
            </a:r>
            <a:r>
              <a:rPr lang="ko-KR" altLang="en-US" sz="2400" dirty="0"/>
              <a:t>정서적인 무기력과 지적인 무지로 자신을 위장하지 않는다면 이 소설은 현재와 같은 형태가 될 수 없다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400" dirty="0" smtClean="0"/>
              <a:t>화자가 </a:t>
            </a:r>
            <a:r>
              <a:rPr lang="ko-KR" altLang="en-US" sz="2400" dirty="0"/>
              <a:t>아내의 매춘에 대해 남편으로서 분노할 줄 모르고 부부의 비참한 생활을 전혀 이해하지 못한다는 식으로 전제되어야만 그는 호기심 가득한 눈으로 상황을 세분하여 묘사할 수 있고 사건의 추이를 이해하기 위해 거듭 순진한 의문을 제기할 수 있다</a:t>
            </a:r>
            <a:r>
              <a:rPr lang="en-US" altLang="ko-KR" sz="2400" dirty="0"/>
              <a:t>. </a:t>
            </a:r>
            <a:r>
              <a:rPr lang="ko-KR" altLang="en-US" sz="2400" dirty="0" smtClean="0"/>
              <a:t>그로써 ‘</a:t>
            </a:r>
            <a:r>
              <a:rPr lang="ko-KR" altLang="en-US" sz="2400" dirty="0"/>
              <a:t>나’의 탐색 과정이 이 소설의 서사를 구축하게 되는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algn="just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6813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 smtClean="0"/>
              <a:t>&lt;</a:t>
            </a:r>
            <a:r>
              <a:rPr lang="ko-KR" altLang="en-US" sz="2400" dirty="0" smtClean="0"/>
              <a:t>예문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2000" dirty="0"/>
              <a:t>① 그러나 아내는 한 번도 나를 자기 방으로 부른 일이 없다</a:t>
            </a:r>
            <a:r>
              <a:rPr lang="en-US" altLang="ko-KR" sz="2000" dirty="0" smtClean="0"/>
              <a:t>.</a:t>
            </a:r>
          </a:p>
          <a:p>
            <a:pPr marL="0" indent="0" fontAlgn="base">
              <a:buNone/>
            </a:pPr>
            <a:endParaRPr lang="ko-KR" altLang="en-US" sz="2000" dirty="0"/>
          </a:p>
          <a:p>
            <a:pPr marL="0" indent="0" fontAlgn="base">
              <a:buNone/>
            </a:pPr>
            <a:r>
              <a:rPr lang="ko-KR" altLang="en-US" sz="2000" dirty="0"/>
              <a:t>② 하룻밤 사이에도 </a:t>
            </a:r>
            <a:r>
              <a:rPr lang="ko-KR" altLang="en-US" sz="2000" dirty="0" err="1"/>
              <a:t>수십차를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돌쳐</a:t>
            </a:r>
            <a:r>
              <a:rPr lang="ko-KR" altLang="en-US" sz="2000" dirty="0"/>
              <a:t> 눕지 않고는 여기저기가 배겨서 나는 </a:t>
            </a:r>
            <a:r>
              <a:rPr lang="ko-KR" altLang="en-US" sz="2000" dirty="0" err="1"/>
              <a:t>배겨내일</a:t>
            </a:r>
            <a:r>
              <a:rPr lang="ko-KR" altLang="en-US" sz="2000" dirty="0"/>
              <a:t> 수 없었다</a:t>
            </a:r>
            <a:r>
              <a:rPr lang="en-US" altLang="ko-KR" sz="2000" dirty="0" smtClean="0"/>
              <a:t>.</a:t>
            </a:r>
          </a:p>
          <a:p>
            <a:pPr marL="0" indent="0" fontAlgn="base">
              <a:buNone/>
            </a:pPr>
            <a:endParaRPr lang="ko-KR" altLang="en-US" sz="2000" dirty="0"/>
          </a:p>
          <a:p>
            <a:pPr marL="0" indent="0" fontAlgn="base">
              <a:buNone/>
            </a:pPr>
            <a:r>
              <a:rPr lang="ko-KR" altLang="en-US" sz="2000" dirty="0"/>
              <a:t>③ 잠 들기 전에 획득했다는 결론이 오직 불쾌하다는 것뿐이었으면서도 나는 그런 것들을 아내에게 물어보거나 할 일이 참 한 번도 없다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fontAlgn="base">
              <a:buNone/>
            </a:pPr>
            <a:endParaRPr lang="en-US" altLang="ko-KR" sz="2000" dirty="0" smtClean="0"/>
          </a:p>
          <a:p>
            <a:pPr marL="0" indent="0" fontAlgn="base">
              <a:buNone/>
            </a:pPr>
            <a:r>
              <a:rPr lang="ko-KR" altLang="en-US" sz="2000" dirty="0" smtClean="0"/>
              <a:t>④ </a:t>
            </a:r>
            <a:r>
              <a:rPr lang="ko-KR" altLang="en-US" sz="2000" dirty="0"/>
              <a:t>나는 조소도 고소도 </a:t>
            </a:r>
            <a:r>
              <a:rPr lang="ko-KR" altLang="en-US" sz="2000" dirty="0" err="1"/>
              <a:t>홍소도</a:t>
            </a:r>
            <a:r>
              <a:rPr lang="ko-KR" altLang="en-US" sz="2000" dirty="0"/>
              <a:t> 아닌 웃음을 얼굴에 띄우고 아내의 아름다운 얼굴을 쳐다본다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0" indent="0" algn="just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1284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 err="1"/>
              <a:t>앞의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인용문들은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무기력과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무지로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위장된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서술의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틈새로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내비치는</a:t>
            </a:r>
            <a:r>
              <a:rPr lang="en-US" altLang="ko-KR" sz="2400" dirty="0"/>
              <a:t> ‘</a:t>
            </a:r>
            <a:r>
              <a:rPr lang="en-US" altLang="ko-KR" sz="2400" dirty="0" err="1"/>
              <a:t>나’의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본심을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가리킨다</a:t>
            </a:r>
            <a:r>
              <a:rPr lang="en-US" altLang="ko-KR" sz="2400" dirty="0"/>
              <a:t>. 그 </a:t>
            </a:r>
            <a:r>
              <a:rPr lang="en-US" altLang="ko-KR" sz="2400" dirty="0" err="1"/>
              <a:t>인용문들은</a:t>
            </a:r>
            <a:r>
              <a:rPr lang="en-US" altLang="ko-KR" sz="2400" dirty="0"/>
              <a:t> ‘</a:t>
            </a:r>
            <a:r>
              <a:rPr lang="en-US" altLang="ko-KR" sz="2400" dirty="0" err="1"/>
              <a:t>나’가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아내와의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생활에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대해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감사하고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즐거워한다는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진술이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한낱</a:t>
            </a:r>
            <a:r>
              <a:rPr lang="en-US" altLang="ko-KR" sz="2400" dirty="0"/>
              <a:t> ‘</a:t>
            </a:r>
            <a:r>
              <a:rPr lang="en-US" altLang="ko-KR" sz="2400" dirty="0" err="1"/>
              <a:t>자기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위조’에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불과하다고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증언한다</a:t>
            </a:r>
            <a:r>
              <a:rPr lang="en-US" altLang="ko-KR" sz="2400" dirty="0"/>
              <a:t>. </a:t>
            </a:r>
            <a:r>
              <a:rPr lang="en-US" altLang="ko-KR" sz="2400" dirty="0" smtClean="0"/>
              <a:t>‘</a:t>
            </a:r>
            <a:r>
              <a:rPr lang="en-US" altLang="ko-KR" sz="2400" dirty="0" err="1"/>
              <a:t>나’는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아내의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매춘과</a:t>
            </a:r>
            <a:r>
              <a:rPr lang="en-US" altLang="ko-KR" sz="2400" dirty="0"/>
              <a:t> 그 </a:t>
            </a:r>
            <a:r>
              <a:rPr lang="en-US" altLang="ko-KR" sz="2400" dirty="0" err="1"/>
              <a:t>행위를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방관하는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자신에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대해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명확하게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인지한다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자기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위조의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진술을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액면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그대로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받아들인다면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그러한</a:t>
            </a:r>
            <a:r>
              <a:rPr lang="en-US" altLang="ko-KR" sz="2400" dirty="0"/>
              <a:t> ‘</a:t>
            </a:r>
            <a:r>
              <a:rPr lang="en-US" altLang="ko-KR" sz="2400" dirty="0" err="1"/>
              <a:t>나’의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본심이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파악되지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않는다</a:t>
            </a:r>
            <a:r>
              <a:rPr lang="en-US" altLang="ko-KR" sz="2400" dirty="0"/>
              <a:t>.</a:t>
            </a:r>
          </a:p>
          <a:p>
            <a:pPr algn="just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969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‘나’와 </a:t>
            </a:r>
            <a:r>
              <a:rPr lang="ko-KR" altLang="en-US" sz="2400" dirty="0" smtClean="0"/>
              <a:t>아내와 내객의 관계</a:t>
            </a:r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pPr fontAlgn="base"/>
            <a:endParaRPr lang="ko-KR" altLang="en-US" sz="2000" dirty="0"/>
          </a:p>
          <a:p>
            <a:pPr fontAlgn="base"/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 smtClean="0"/>
              <a:t>                         </a:t>
            </a:r>
            <a:r>
              <a:rPr lang="ko-KR" altLang="en-US" sz="2000" dirty="0" smtClean="0"/>
              <a:t>돈                       돈</a:t>
            </a: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 smtClean="0"/>
              <a:t>                        →                       →</a:t>
            </a:r>
          </a:p>
          <a:p>
            <a:pPr marL="0" indent="0">
              <a:buNone/>
            </a:pPr>
            <a:r>
              <a:rPr lang="en-US" altLang="ko-KR" sz="2000" dirty="0" smtClean="0"/>
              <a:t>                        ←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</a:t>
            </a:r>
            <a:r>
              <a:rPr lang="ko-KR" altLang="en-US" sz="2000" dirty="0" smtClean="0"/>
              <a:t>성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041514" y="3604374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52403" y="3573016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78551" y="3573016"/>
            <a:ext cx="129614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7797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내객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7303" y="37170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아내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2567" y="37170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나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1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‘</a:t>
            </a:r>
            <a:r>
              <a:rPr lang="ko-KR" altLang="en-US" sz="2400" dirty="0" smtClean="0"/>
              <a:t>외출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귀가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의 귀추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                     </a:t>
            </a:r>
            <a:r>
              <a:rPr lang="ko-KR" altLang="en-US" sz="2400" dirty="0" smtClean="0"/>
              <a:t>돈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                       →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←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</a:t>
            </a:r>
            <a:r>
              <a:rPr lang="ko-KR" altLang="en-US" sz="2400" dirty="0" smtClean="0"/>
              <a:t>성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3429000"/>
            <a:ext cx="151216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55976" y="3789040"/>
            <a:ext cx="158417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4509120"/>
            <a:ext cx="151216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35730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내객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45811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나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40050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아내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57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돈으로 사랑을 대리하려던 아내의 의도가 부부 관계를 매춘 관계로 대리시키는 결과를 부른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‘나’가 내객의 자리에 섬으로써 ‘나’에 대한 그녀의 위치가 아내에서 매춘부로 옮겨가는 것을 아내는 결코 받아들일 수 없다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953569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아스피린과 </a:t>
            </a:r>
            <a:r>
              <a:rPr lang="ko-KR" altLang="en-US" sz="2400" dirty="0" err="1" smtClean="0"/>
              <a:t>아달린의</a:t>
            </a:r>
            <a:r>
              <a:rPr lang="ko-KR" altLang="en-US" sz="2400" dirty="0" smtClean="0"/>
              <a:t> 관계는 단순한 대리의 관계가 아니라 속임수를 내장한다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아내가 </a:t>
            </a:r>
            <a:r>
              <a:rPr lang="ko-KR" altLang="en-US" sz="2400" dirty="0" err="1" smtClean="0"/>
              <a:t>아달린을</a:t>
            </a:r>
            <a:r>
              <a:rPr lang="ko-KR" altLang="en-US" sz="2400" dirty="0" smtClean="0"/>
              <a:t> 주면서 아스피린이라고 속인 것처럼 이전에는 돈을 주면서 그것이 사랑이라고 속이려 했다는 것이 ‘나’가 도달했을 법한 결론이다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 결론에 따르면 처음부터 사랑은 없었고 </a:t>
            </a:r>
            <a:r>
              <a:rPr lang="ko-KR" altLang="en-US" sz="2400" dirty="0" err="1" smtClean="0"/>
              <a:t>아달린</a:t>
            </a:r>
            <a:r>
              <a:rPr lang="ko-KR" altLang="en-US" sz="2400" dirty="0" smtClean="0"/>
              <a:t> 같은 거짓이 있었을 뿐이다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돈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사랑 → </a:t>
            </a:r>
            <a:r>
              <a:rPr lang="ko-KR" altLang="en-US" sz="2400" dirty="0" err="1" smtClean="0"/>
              <a:t>아달린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아스피린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어항의 의미</a:t>
            </a:r>
          </a:p>
          <a:p>
            <a:pPr algn="just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1913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979841"/>
            <a:ext cx="80648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 </a:t>
            </a:r>
            <a:r>
              <a:rPr lang="en-US" altLang="ko-KR" sz="2000" dirty="0" smtClean="0">
                <a:solidFill>
                  <a:prstClr val="black"/>
                </a:solidFill>
                <a:latin typeface="+mj-ea"/>
                <a:ea typeface="+mj-ea"/>
              </a:rPr>
              <a:t>&lt;</a:t>
            </a:r>
            <a:r>
              <a:rPr lang="ko-KR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예문</a:t>
            </a:r>
            <a:r>
              <a:rPr lang="en-US" altLang="ko-KR" sz="2000" dirty="0" smtClean="0">
                <a:solidFill>
                  <a:prstClr val="black"/>
                </a:solidFill>
                <a:latin typeface="+mj-ea"/>
                <a:ea typeface="+mj-ea"/>
              </a:rPr>
              <a:t>&gt;</a:t>
            </a:r>
          </a:p>
          <a:p>
            <a:endParaRPr lang="en-US" altLang="ko-KR" sz="2000" dirty="0" smtClean="0">
              <a:solidFill>
                <a:prstClr val="black"/>
              </a:solidFill>
              <a:latin typeface="+mn-ea"/>
            </a:endParaRPr>
          </a:p>
          <a:p>
            <a:pPr algn="just"/>
            <a:r>
              <a:rPr lang="en-US" altLang="ko-KR" sz="20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+mn-ea"/>
              </a:rPr>
              <a:t>아내가 외출만 하면 나는 얼른 아랫방으로 와서 그 동쪽으로 난 들창을 열어 놓고 열어 놓으면 </a:t>
            </a:r>
            <a:r>
              <a:rPr lang="ko-KR" altLang="en-US" sz="2000" dirty="0" err="1" smtClean="0">
                <a:solidFill>
                  <a:prstClr val="black"/>
                </a:solidFill>
                <a:latin typeface="+mn-ea"/>
              </a:rPr>
              <a:t>들여비치는</a:t>
            </a:r>
            <a:r>
              <a:rPr lang="ko-KR" altLang="en-US" sz="20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+mn-ea"/>
              </a:rPr>
              <a:t>볕살이</a:t>
            </a:r>
            <a:r>
              <a:rPr lang="ko-KR" altLang="en-US" sz="2000" dirty="0" smtClean="0">
                <a:solidFill>
                  <a:prstClr val="black"/>
                </a:solidFill>
                <a:latin typeface="+mn-ea"/>
              </a:rPr>
              <a:t> 아내의 화장대를 비쳐 가지각색 병들이 </a:t>
            </a:r>
            <a:r>
              <a:rPr lang="ko-KR" altLang="en-US" sz="2000" dirty="0" err="1" smtClean="0">
                <a:solidFill>
                  <a:prstClr val="black"/>
                </a:solidFill>
                <a:latin typeface="+mn-ea"/>
              </a:rPr>
              <a:t>아롱이</a:t>
            </a:r>
            <a:r>
              <a:rPr lang="ko-KR" altLang="en-US" sz="2000" dirty="0" smtClean="0">
                <a:solidFill>
                  <a:prstClr val="black"/>
                </a:solidFill>
                <a:latin typeface="+mn-ea"/>
              </a:rPr>
              <a:t> 지면서 찬란하게 빛나고 이렇게 빛나는 것을 보는 것은 다시 없는 내 오락이다</a:t>
            </a:r>
            <a:r>
              <a:rPr lang="en-US" altLang="ko-KR" sz="2000" dirty="0" smtClean="0">
                <a:solidFill>
                  <a:prstClr val="black"/>
                </a:solidFill>
                <a:latin typeface="+mn-ea"/>
              </a:rPr>
              <a:t>. </a:t>
            </a:r>
            <a:r>
              <a:rPr lang="ko-KR" altLang="en-US" sz="2000" dirty="0" smtClean="0">
                <a:solidFill>
                  <a:prstClr val="black"/>
                </a:solidFill>
                <a:latin typeface="+mn-ea"/>
              </a:rPr>
              <a:t>나는 </a:t>
            </a:r>
            <a:r>
              <a:rPr lang="ko-KR" altLang="en-US" sz="2000" dirty="0" err="1" smtClean="0">
                <a:solidFill>
                  <a:prstClr val="black"/>
                </a:solidFill>
                <a:latin typeface="+mn-ea"/>
              </a:rPr>
              <a:t>쪼꼬만</a:t>
            </a:r>
            <a:r>
              <a:rPr lang="ko-KR" altLang="en-US" sz="20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prstClr val="black"/>
                </a:solidFill>
                <a:latin typeface="+mn-ea"/>
              </a:rPr>
              <a:t>‘</a:t>
            </a:r>
            <a:r>
              <a:rPr lang="ko-KR" altLang="en-US" sz="2000" dirty="0" smtClean="0">
                <a:solidFill>
                  <a:prstClr val="black"/>
                </a:solidFill>
                <a:latin typeface="+mn-ea"/>
              </a:rPr>
              <a:t>돋보기</a:t>
            </a:r>
            <a:r>
              <a:rPr lang="en-US" altLang="ko-KR" sz="2000" dirty="0" smtClean="0">
                <a:solidFill>
                  <a:prstClr val="black"/>
                </a:solidFill>
                <a:latin typeface="+mn-ea"/>
              </a:rPr>
              <a:t>’</a:t>
            </a:r>
            <a:r>
              <a:rPr lang="ko-KR" altLang="en-US" sz="2000" dirty="0" smtClean="0">
                <a:solidFill>
                  <a:prstClr val="black"/>
                </a:solidFill>
                <a:latin typeface="+mn-ea"/>
              </a:rPr>
              <a:t>를 꺼내 가지고 아내만이 사용하는 지리가미를 </a:t>
            </a:r>
            <a:r>
              <a:rPr lang="ko-KR" altLang="en-US" sz="2000" dirty="0" err="1" smtClean="0">
                <a:solidFill>
                  <a:prstClr val="black"/>
                </a:solidFill>
                <a:latin typeface="+mn-ea"/>
              </a:rPr>
              <a:t>끄실려가면</a:t>
            </a:r>
            <a:r>
              <a:rPr lang="ko-KR" altLang="en-US" sz="2000" dirty="0" err="1">
                <a:solidFill>
                  <a:prstClr val="black"/>
                </a:solidFill>
                <a:latin typeface="+mn-ea"/>
              </a:rPr>
              <a:t>서</a:t>
            </a:r>
            <a:r>
              <a:rPr lang="ko-KR" altLang="en-US" sz="2000" dirty="0">
                <a:solidFill>
                  <a:prstClr val="black"/>
                </a:solidFill>
                <a:latin typeface="+mn-ea"/>
              </a:rPr>
              <a:t>  </a:t>
            </a:r>
            <a:r>
              <a:rPr lang="ko-KR" altLang="en-US" sz="2000" dirty="0" smtClean="0">
                <a:solidFill>
                  <a:prstClr val="black"/>
                </a:solidFill>
                <a:latin typeface="+mn-ea"/>
              </a:rPr>
              <a:t>불장난을 하고 논다</a:t>
            </a:r>
            <a:r>
              <a:rPr lang="en-US" altLang="ko-KR" sz="2000" dirty="0" smtClean="0">
                <a:solidFill>
                  <a:prstClr val="black"/>
                </a:solidFill>
                <a:latin typeface="+mn-ea"/>
              </a:rPr>
              <a:t>. </a:t>
            </a:r>
            <a:r>
              <a:rPr lang="ko-KR" altLang="en-US" sz="2000" dirty="0" smtClean="0">
                <a:solidFill>
                  <a:prstClr val="black"/>
                </a:solidFill>
                <a:latin typeface="+mn-ea"/>
              </a:rPr>
              <a:t>평행광선을 굴절시켜서 한 초점에 모아 가지고 고 초점이 따끈따끈해지다가 마지막에는 종이를 </a:t>
            </a:r>
            <a:r>
              <a:rPr lang="ko-KR" altLang="en-US" sz="2000" dirty="0" err="1" smtClean="0">
                <a:solidFill>
                  <a:prstClr val="black"/>
                </a:solidFill>
                <a:latin typeface="+mn-ea"/>
              </a:rPr>
              <a:t>끄실르기</a:t>
            </a:r>
            <a:r>
              <a:rPr lang="ko-KR" altLang="en-US" sz="2000" dirty="0" smtClean="0">
                <a:solidFill>
                  <a:prstClr val="black"/>
                </a:solidFill>
                <a:latin typeface="+mn-ea"/>
              </a:rPr>
              <a:t> 시작하고 가느다란 연기를 내이면서 드디어 </a:t>
            </a:r>
            <a:r>
              <a:rPr lang="ko-KR" altLang="en-US" sz="2000" dirty="0" err="1" smtClean="0">
                <a:solidFill>
                  <a:prstClr val="black"/>
                </a:solidFill>
                <a:latin typeface="+mn-ea"/>
              </a:rPr>
              <a:t>구녕을</a:t>
            </a:r>
            <a:r>
              <a:rPr lang="ko-KR" altLang="en-US" sz="20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+mn-ea"/>
              </a:rPr>
              <a:t>뚫어놓는데까지에</a:t>
            </a:r>
            <a:r>
              <a:rPr lang="ko-KR" altLang="en-US" sz="2000" dirty="0" smtClean="0">
                <a:solidFill>
                  <a:prstClr val="black"/>
                </a:solidFill>
                <a:latin typeface="+mn-ea"/>
              </a:rPr>
              <a:t> 이르는 고 얼마 안 되는 동안의 초조한 맛이 죽고 싶을 만치 내게는 재미 있었다</a:t>
            </a:r>
            <a:r>
              <a:rPr lang="en-US" altLang="ko-KR" sz="2000" dirty="0" smtClean="0">
                <a:solidFill>
                  <a:prstClr val="black"/>
                </a:solidFill>
                <a:latin typeface="+mn-ea"/>
              </a:rPr>
              <a:t>. </a:t>
            </a:r>
            <a:endParaRPr lang="ko-KR" altLang="en-US" sz="20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5485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556792"/>
            <a:ext cx="80648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예문</a:t>
            </a:r>
            <a:r>
              <a:rPr lang="en-US" altLang="ko-KR" sz="2000" dirty="0" smtClean="0"/>
              <a:t>&gt;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>
                <a:latin typeface="+mn-ea"/>
              </a:rPr>
              <a:t>허리를 굽혀서 나는 그저 금붕어나 들여다보고 있었다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금붕어는 참 잘들 생겼다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작은 놈은 작은 놈대로 큰 놈은 큰 놈대로 다</a:t>
            </a:r>
            <a:r>
              <a:rPr lang="en-US" altLang="ko-KR" sz="2000" dirty="0" smtClean="0">
                <a:latin typeface="+mn-ea"/>
              </a:rPr>
              <a:t>----</a:t>
            </a:r>
            <a:r>
              <a:rPr lang="ko-KR" altLang="en-US" sz="2000" dirty="0" smtClean="0">
                <a:latin typeface="+mn-ea"/>
              </a:rPr>
              <a:t>싱싱하니 보기 좋았다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내려 비치는 오월 햇살에 금붕어들은 그릇 바탕에 그림자를 내려뜨렸다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지느러미는 하늘하늘 손수건을 흔드는 흉내를 </a:t>
            </a:r>
            <a:r>
              <a:rPr lang="ko-KR" altLang="en-US" sz="2000" dirty="0" err="1" smtClean="0">
                <a:latin typeface="+mn-ea"/>
              </a:rPr>
              <a:t>내인다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나는 이 지느러미 수효를 헤어 보기도 하면서 굽힌 허리를 좀처럼 펴지 않았다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err="1" smtClean="0">
                <a:latin typeface="+mn-ea"/>
              </a:rPr>
              <a:t>등어리가</a:t>
            </a:r>
            <a:r>
              <a:rPr lang="ko-KR" altLang="en-US" sz="2000" dirty="0" smtClean="0">
                <a:latin typeface="+mn-ea"/>
              </a:rPr>
              <a:t> 따뜻하다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나는 또 희락의 거리를 내려다 보았다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거기서는 피곤한 생활이 똑 금붕어 지느러미처럼 흐늑흐늑 허비적거렸다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눈에 보이지 않는 끈적한 줄에 엉켜서 </a:t>
            </a:r>
            <a:r>
              <a:rPr lang="ko-KR" altLang="en-US" sz="2000" dirty="0" err="1" smtClean="0">
                <a:latin typeface="+mn-ea"/>
              </a:rPr>
              <a:t>헤어나지들을</a:t>
            </a:r>
            <a:r>
              <a:rPr lang="ko-KR" altLang="en-US" sz="2000" dirty="0" smtClean="0">
                <a:latin typeface="+mn-ea"/>
              </a:rPr>
              <a:t> 못한다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나는 피로와 공복 때문에 무너져 들어가는 몸뚱이를 끌고 그 희락의 거리 속으로 섞</a:t>
            </a:r>
            <a:r>
              <a:rPr lang="ko-KR" altLang="en-US" sz="2000" dirty="0">
                <a:latin typeface="+mn-ea"/>
              </a:rPr>
              <a:t>여 </a:t>
            </a:r>
            <a:r>
              <a:rPr lang="ko-KR" altLang="en-US" sz="2000" dirty="0" smtClean="0">
                <a:latin typeface="+mn-ea"/>
              </a:rPr>
              <a:t>들어가지 않을 수도 없다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생각하였다</a:t>
            </a:r>
            <a:r>
              <a:rPr lang="en-US" altLang="ko-KR" sz="2000" dirty="0" smtClean="0">
                <a:latin typeface="+mn-ea"/>
              </a:rPr>
              <a:t>. 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695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94692"/>
            <a:ext cx="799288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13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/>
              <a:t>가도로</a:t>
            </a:r>
            <a:r>
              <a:rPr lang="en-US" altLang="ko-KR" sz="1400" dirty="0"/>
              <a:t>(</a:t>
            </a:r>
            <a:r>
              <a:rPr lang="ko-KR" altLang="en-US" sz="1400" dirty="0"/>
              <a:t>道路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로질주</a:t>
            </a:r>
            <a:r>
              <a:rPr lang="en-US" altLang="ko-KR" sz="1400" dirty="0"/>
              <a:t>(</a:t>
            </a:r>
            <a:r>
              <a:rPr lang="ko-KR" altLang="en-US" sz="1400" dirty="0"/>
              <a:t>疾走</a:t>
            </a:r>
            <a:r>
              <a:rPr lang="en-US" altLang="ko-KR" sz="1400" dirty="0"/>
              <a:t>)</a:t>
            </a:r>
            <a:r>
              <a:rPr lang="ko-KR" altLang="en-US" sz="1400" dirty="0"/>
              <a:t>하오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 err="1"/>
              <a:t>길은막다른골목이적당</a:t>
            </a:r>
            <a:r>
              <a:rPr lang="en-US" altLang="ko-KR" sz="1400" dirty="0"/>
              <a:t>(</a:t>
            </a:r>
            <a:r>
              <a:rPr lang="ko-KR" altLang="en-US" sz="1400" dirty="0"/>
              <a:t>適當</a:t>
            </a:r>
            <a:r>
              <a:rPr lang="en-US" altLang="ko-KR" sz="1400" dirty="0"/>
              <a:t>)</a:t>
            </a:r>
            <a:r>
              <a:rPr lang="ko-KR" altLang="en-US" sz="1400" dirty="0"/>
              <a:t>하오</a:t>
            </a:r>
            <a:r>
              <a:rPr lang="en-US" altLang="ko-KR" sz="1400" dirty="0"/>
              <a:t>.)</a:t>
            </a:r>
            <a:endParaRPr lang="ko-KR" altLang="en-US" sz="1400" dirty="0" smtClean="0">
              <a:effectLst/>
            </a:endParaRP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제</a:t>
            </a:r>
            <a:r>
              <a:rPr lang="en-US" altLang="ko-KR" sz="1400" dirty="0"/>
              <a:t>(</a:t>
            </a:r>
            <a:r>
              <a:rPr lang="ko-KR" altLang="en-US" sz="1400" dirty="0"/>
              <a:t>第</a:t>
            </a:r>
            <a:r>
              <a:rPr lang="en-US" altLang="ko-KR" sz="1400" dirty="0"/>
              <a:t>)1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가무섭다고그리오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제</a:t>
            </a:r>
            <a:r>
              <a:rPr lang="en-US" altLang="ko-KR" sz="1400" dirty="0"/>
              <a:t>(</a:t>
            </a:r>
            <a:r>
              <a:rPr lang="ko-KR" altLang="en-US" sz="1400" dirty="0"/>
              <a:t>第</a:t>
            </a:r>
            <a:r>
              <a:rPr lang="en-US" altLang="ko-KR" sz="1400" dirty="0"/>
              <a:t>)2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도무섭다고그리오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제</a:t>
            </a:r>
            <a:r>
              <a:rPr lang="en-US" altLang="ko-KR" sz="1400" dirty="0"/>
              <a:t>(</a:t>
            </a:r>
            <a:r>
              <a:rPr lang="ko-KR" altLang="en-US" sz="1400" dirty="0"/>
              <a:t>第</a:t>
            </a:r>
            <a:r>
              <a:rPr lang="en-US" altLang="ko-KR" sz="1400" dirty="0"/>
              <a:t>)3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도무섭다고그리오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제</a:t>
            </a:r>
            <a:r>
              <a:rPr lang="en-US" altLang="ko-KR" sz="1400" dirty="0"/>
              <a:t>(</a:t>
            </a:r>
            <a:r>
              <a:rPr lang="ko-KR" altLang="en-US" sz="1400" dirty="0"/>
              <a:t>第</a:t>
            </a:r>
            <a:r>
              <a:rPr lang="en-US" altLang="ko-KR" sz="1400" dirty="0"/>
              <a:t>)4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도무섭다고그리오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제</a:t>
            </a:r>
            <a:r>
              <a:rPr lang="en-US" altLang="ko-KR" sz="1400" dirty="0"/>
              <a:t>(</a:t>
            </a:r>
            <a:r>
              <a:rPr lang="ko-KR" altLang="en-US" sz="1400" dirty="0"/>
              <a:t>第</a:t>
            </a:r>
            <a:r>
              <a:rPr lang="en-US" altLang="ko-KR" sz="1400" dirty="0"/>
              <a:t>)5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도무섭다고그리오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제</a:t>
            </a:r>
            <a:r>
              <a:rPr lang="en-US" altLang="ko-KR" sz="1400" dirty="0"/>
              <a:t>(</a:t>
            </a:r>
            <a:r>
              <a:rPr lang="ko-KR" altLang="en-US" sz="1400" dirty="0"/>
              <a:t>第</a:t>
            </a:r>
            <a:r>
              <a:rPr lang="en-US" altLang="ko-KR" sz="1400" dirty="0"/>
              <a:t>)6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도무섭다고그리오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제</a:t>
            </a:r>
            <a:r>
              <a:rPr lang="en-US" altLang="ko-KR" sz="1400" dirty="0"/>
              <a:t>(</a:t>
            </a:r>
            <a:r>
              <a:rPr lang="ko-KR" altLang="en-US" sz="1400" dirty="0"/>
              <a:t>第</a:t>
            </a:r>
            <a:r>
              <a:rPr lang="en-US" altLang="ko-KR" sz="1400" dirty="0"/>
              <a:t>)7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도무섭다고그리오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제</a:t>
            </a:r>
            <a:r>
              <a:rPr lang="en-US" altLang="ko-KR" sz="1400" dirty="0"/>
              <a:t>(</a:t>
            </a:r>
            <a:r>
              <a:rPr lang="ko-KR" altLang="en-US" sz="1400" dirty="0"/>
              <a:t>第</a:t>
            </a:r>
            <a:r>
              <a:rPr lang="en-US" altLang="ko-KR" sz="1400" dirty="0"/>
              <a:t>)8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도무섭다고그리오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제</a:t>
            </a:r>
            <a:r>
              <a:rPr lang="en-US" altLang="ko-KR" sz="1400" dirty="0"/>
              <a:t>(</a:t>
            </a:r>
            <a:r>
              <a:rPr lang="ko-KR" altLang="en-US" sz="1400" dirty="0"/>
              <a:t>第</a:t>
            </a:r>
            <a:r>
              <a:rPr lang="en-US" altLang="ko-KR" sz="1400" dirty="0"/>
              <a:t>)9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도무섭다고그리오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제</a:t>
            </a:r>
            <a:r>
              <a:rPr lang="en-US" altLang="ko-KR" sz="1400" dirty="0"/>
              <a:t>(</a:t>
            </a:r>
            <a:r>
              <a:rPr lang="ko-KR" altLang="en-US" sz="1400" dirty="0"/>
              <a:t>第</a:t>
            </a:r>
            <a:r>
              <a:rPr lang="en-US" altLang="ko-KR" sz="1400" dirty="0"/>
              <a:t>)10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도무섭다고그리오</a:t>
            </a:r>
            <a:r>
              <a:rPr lang="en-US" altLang="ko-KR" sz="1400" dirty="0"/>
              <a:t>.</a:t>
            </a:r>
            <a:endParaRPr lang="ko-KR" altLang="en-US" sz="1400" dirty="0" smtClean="0">
              <a:effectLst/>
            </a:endParaRPr>
          </a:p>
          <a:p>
            <a:r>
              <a:rPr lang="ko-KR" altLang="en-US" sz="1400" dirty="0"/>
              <a:t>제</a:t>
            </a:r>
            <a:r>
              <a:rPr lang="en-US" altLang="ko-KR" sz="1400" dirty="0"/>
              <a:t>(</a:t>
            </a:r>
            <a:r>
              <a:rPr lang="ko-KR" altLang="en-US" sz="1400" dirty="0"/>
              <a:t>第</a:t>
            </a:r>
            <a:r>
              <a:rPr lang="en-US" altLang="ko-KR" sz="1400" dirty="0"/>
              <a:t>)11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가무섭다고그리오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제</a:t>
            </a:r>
            <a:r>
              <a:rPr lang="en-US" altLang="ko-KR" sz="1400" dirty="0"/>
              <a:t>(</a:t>
            </a:r>
            <a:r>
              <a:rPr lang="ko-KR" altLang="en-US" sz="1400" dirty="0"/>
              <a:t>第</a:t>
            </a:r>
            <a:r>
              <a:rPr lang="en-US" altLang="ko-KR" sz="1400" dirty="0"/>
              <a:t>)12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도무섭다고그리오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제</a:t>
            </a:r>
            <a:r>
              <a:rPr lang="en-US" altLang="ko-KR" sz="1400" dirty="0"/>
              <a:t>(</a:t>
            </a:r>
            <a:r>
              <a:rPr lang="ko-KR" altLang="en-US" sz="1400" dirty="0"/>
              <a:t>第</a:t>
            </a:r>
            <a:r>
              <a:rPr lang="en-US" altLang="ko-KR" sz="1400" dirty="0"/>
              <a:t>)13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도무섭다고그리오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 smtClean="0"/>
          </a:p>
          <a:p>
            <a:r>
              <a:rPr lang="en-US" altLang="ko-KR" sz="1400" dirty="0" smtClean="0"/>
              <a:t>13</a:t>
            </a:r>
            <a:r>
              <a:rPr lang="ko-KR" altLang="en-US" sz="1400" dirty="0"/>
              <a:t>인</a:t>
            </a:r>
            <a:r>
              <a:rPr lang="en-US" altLang="ko-KR" sz="1400" dirty="0"/>
              <a:t>(</a:t>
            </a:r>
            <a:r>
              <a:rPr lang="ko-KR" altLang="en-US" sz="1400" dirty="0"/>
              <a:t>人</a:t>
            </a:r>
            <a:r>
              <a:rPr lang="en-US" altLang="ko-KR" sz="1400" dirty="0"/>
              <a:t>)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는무서운아해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와무서워하는아해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와그렇게뿐이모였소</a:t>
            </a:r>
            <a:r>
              <a:rPr lang="en-US" altLang="ko-KR" sz="1400" dirty="0"/>
              <a:t>.(</a:t>
            </a:r>
            <a:r>
              <a:rPr lang="ko-KR" altLang="en-US" sz="1400" dirty="0" err="1"/>
              <a:t>다른사정</a:t>
            </a:r>
            <a:r>
              <a:rPr lang="en-US" altLang="ko-KR" sz="1400" dirty="0"/>
              <a:t>(</a:t>
            </a:r>
            <a:r>
              <a:rPr lang="ko-KR" altLang="en-US" sz="1400" dirty="0"/>
              <a:t>事情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은없는것이차라리나았소</a:t>
            </a:r>
            <a:r>
              <a:rPr lang="en-US" altLang="ko-KR" sz="1400" dirty="0"/>
              <a:t>)</a:t>
            </a:r>
            <a:endParaRPr lang="ko-KR" altLang="en-US" sz="1400" dirty="0" smtClean="0">
              <a:effectLst/>
            </a:endParaRP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그중</a:t>
            </a:r>
            <a:r>
              <a:rPr lang="en-US" altLang="ko-KR" sz="1400" dirty="0"/>
              <a:t>(</a:t>
            </a:r>
            <a:r>
              <a:rPr lang="ko-KR" altLang="en-US" sz="1400" dirty="0"/>
              <a:t>中</a:t>
            </a:r>
            <a:r>
              <a:rPr lang="en-US" altLang="ko-KR" sz="1400" dirty="0"/>
              <a:t>)</a:t>
            </a:r>
            <a:r>
              <a:rPr lang="ko-KR" altLang="en-US" sz="1400" dirty="0"/>
              <a:t>에</a:t>
            </a:r>
            <a:r>
              <a:rPr lang="en-US" altLang="ko-KR" sz="1400" dirty="0"/>
              <a:t>1</a:t>
            </a:r>
            <a:r>
              <a:rPr lang="ko-KR" altLang="en-US" sz="1400" dirty="0"/>
              <a:t>인</a:t>
            </a:r>
            <a:r>
              <a:rPr lang="en-US" altLang="ko-KR" sz="1400" dirty="0"/>
              <a:t>(</a:t>
            </a:r>
            <a:r>
              <a:rPr lang="ko-KR" altLang="en-US" sz="1400" dirty="0"/>
              <a:t>人</a:t>
            </a:r>
            <a:r>
              <a:rPr lang="en-US" altLang="ko-KR" sz="1400" dirty="0"/>
              <a:t>)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가무서운아해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라도좋소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err="1"/>
              <a:t>그중</a:t>
            </a:r>
            <a:r>
              <a:rPr lang="en-US" altLang="ko-KR" sz="1400" dirty="0"/>
              <a:t>(</a:t>
            </a:r>
            <a:r>
              <a:rPr lang="ko-KR" altLang="en-US" sz="1400" dirty="0"/>
              <a:t>中</a:t>
            </a:r>
            <a:r>
              <a:rPr lang="en-US" altLang="ko-KR" sz="1400" dirty="0"/>
              <a:t>)</a:t>
            </a:r>
            <a:r>
              <a:rPr lang="ko-KR" altLang="en-US" sz="1400" dirty="0"/>
              <a:t>에</a:t>
            </a:r>
            <a:r>
              <a:rPr lang="en-US" altLang="ko-KR" sz="1400" dirty="0"/>
              <a:t>2</a:t>
            </a:r>
            <a:r>
              <a:rPr lang="ko-KR" altLang="en-US" sz="1400" dirty="0"/>
              <a:t>인</a:t>
            </a:r>
            <a:r>
              <a:rPr lang="en-US" altLang="ko-KR" sz="1400" dirty="0"/>
              <a:t>(</a:t>
            </a:r>
            <a:r>
              <a:rPr lang="ko-KR" altLang="en-US" sz="1400" dirty="0"/>
              <a:t>人</a:t>
            </a:r>
            <a:r>
              <a:rPr lang="en-US" altLang="ko-KR" sz="1400" dirty="0"/>
              <a:t>)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가무서운아해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라도좋소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err="1"/>
              <a:t>그중</a:t>
            </a:r>
            <a:r>
              <a:rPr lang="en-US" altLang="ko-KR" sz="1400" dirty="0"/>
              <a:t>(</a:t>
            </a:r>
            <a:r>
              <a:rPr lang="ko-KR" altLang="en-US" sz="1400" dirty="0"/>
              <a:t>中</a:t>
            </a:r>
            <a:r>
              <a:rPr lang="en-US" altLang="ko-KR" sz="1400" dirty="0"/>
              <a:t>)</a:t>
            </a:r>
            <a:r>
              <a:rPr lang="ko-KR" altLang="en-US" sz="1400" dirty="0"/>
              <a:t>에</a:t>
            </a:r>
            <a:r>
              <a:rPr lang="en-US" altLang="ko-KR" sz="1400" dirty="0"/>
              <a:t>2</a:t>
            </a:r>
            <a:r>
              <a:rPr lang="ko-KR" altLang="en-US" sz="1400" dirty="0"/>
              <a:t>인</a:t>
            </a:r>
            <a:r>
              <a:rPr lang="en-US" altLang="ko-KR" sz="1400" dirty="0"/>
              <a:t>(</a:t>
            </a:r>
            <a:r>
              <a:rPr lang="ko-KR" altLang="en-US" sz="1400" dirty="0"/>
              <a:t>人</a:t>
            </a:r>
            <a:r>
              <a:rPr lang="en-US" altLang="ko-KR" sz="1400" dirty="0"/>
              <a:t>)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가무서워하는아해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라도좋소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 err="1"/>
              <a:t>그중</a:t>
            </a:r>
            <a:r>
              <a:rPr lang="en-US" altLang="ko-KR" sz="1400" dirty="0"/>
              <a:t>(</a:t>
            </a:r>
            <a:r>
              <a:rPr lang="ko-KR" altLang="en-US" sz="1400" dirty="0"/>
              <a:t>中</a:t>
            </a:r>
            <a:r>
              <a:rPr lang="en-US" altLang="ko-KR" sz="1400" dirty="0"/>
              <a:t>)</a:t>
            </a:r>
            <a:r>
              <a:rPr lang="ko-KR" altLang="en-US" sz="1400" dirty="0"/>
              <a:t>에</a:t>
            </a:r>
            <a:r>
              <a:rPr lang="en-US" altLang="ko-KR" sz="1400" dirty="0"/>
              <a:t>1</a:t>
            </a:r>
            <a:r>
              <a:rPr lang="ko-KR" altLang="en-US" sz="1400" dirty="0"/>
              <a:t>인</a:t>
            </a:r>
            <a:r>
              <a:rPr lang="en-US" altLang="ko-KR" sz="1400" dirty="0"/>
              <a:t>(</a:t>
            </a:r>
            <a:r>
              <a:rPr lang="ko-KR" altLang="en-US" sz="1400" dirty="0"/>
              <a:t>人</a:t>
            </a:r>
            <a:r>
              <a:rPr lang="en-US" altLang="ko-KR" sz="1400" dirty="0"/>
              <a:t>)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가무서워하는아해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라도좋소</a:t>
            </a:r>
            <a:r>
              <a:rPr lang="en-US" altLang="ko-KR" sz="1400" dirty="0"/>
              <a:t>.</a:t>
            </a:r>
            <a:endParaRPr lang="ko-KR" altLang="en-US" sz="1400" dirty="0" smtClean="0">
              <a:effectLst/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err="1"/>
              <a:t>길은뚫린골목이라도적당</a:t>
            </a:r>
            <a:r>
              <a:rPr lang="en-US" altLang="ko-KR" sz="1400" dirty="0"/>
              <a:t>(</a:t>
            </a:r>
            <a:r>
              <a:rPr lang="ko-KR" altLang="en-US" sz="1400" dirty="0"/>
              <a:t>適當</a:t>
            </a:r>
            <a:r>
              <a:rPr lang="en-US" altLang="ko-KR" sz="1400" dirty="0"/>
              <a:t>)</a:t>
            </a:r>
            <a:r>
              <a:rPr lang="ko-KR" altLang="en-US" sz="1400" dirty="0"/>
              <a:t>하오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13</a:t>
            </a:r>
            <a:r>
              <a:rPr lang="ko-KR" altLang="en-US" sz="1400" dirty="0"/>
              <a:t>인</a:t>
            </a:r>
            <a:r>
              <a:rPr lang="en-US" altLang="ko-KR" sz="1400" dirty="0"/>
              <a:t>(</a:t>
            </a:r>
            <a:r>
              <a:rPr lang="ko-KR" altLang="en-US" sz="1400" dirty="0"/>
              <a:t>人</a:t>
            </a:r>
            <a:r>
              <a:rPr lang="en-US" altLang="ko-KR" sz="1400" dirty="0"/>
              <a:t>)</a:t>
            </a:r>
            <a:r>
              <a:rPr lang="ko-KR" altLang="en-US" sz="1400" dirty="0"/>
              <a:t>의아해</a:t>
            </a:r>
            <a:r>
              <a:rPr lang="en-US" altLang="ko-KR" sz="1400" dirty="0"/>
              <a:t>(</a:t>
            </a:r>
            <a:r>
              <a:rPr lang="ko-KR" altLang="en-US" sz="1400" dirty="0" err="1"/>
              <a:t>兒孩</a:t>
            </a:r>
            <a:r>
              <a:rPr lang="en-US" altLang="ko-KR" sz="1400" dirty="0"/>
              <a:t>)</a:t>
            </a:r>
            <a:r>
              <a:rPr lang="ko-KR" altLang="en-US" sz="1400" dirty="0"/>
              <a:t>가도로</a:t>
            </a:r>
            <a:r>
              <a:rPr lang="en-US" altLang="ko-KR" sz="1400" dirty="0"/>
              <a:t>(</a:t>
            </a:r>
            <a:r>
              <a:rPr lang="ko-KR" altLang="en-US" sz="1400" dirty="0"/>
              <a:t>道路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로질주</a:t>
            </a:r>
            <a:r>
              <a:rPr lang="en-US" altLang="ko-KR" sz="1400" dirty="0"/>
              <a:t>(</a:t>
            </a:r>
            <a:r>
              <a:rPr lang="ko-KR" altLang="en-US" sz="1400" dirty="0"/>
              <a:t>疾走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하지아니하여도좋소</a:t>
            </a:r>
            <a:r>
              <a:rPr lang="en-US" altLang="ko-KR" sz="1400" dirty="0"/>
              <a:t>.</a:t>
            </a:r>
            <a:endParaRPr lang="ko-KR" altLang="en-US" sz="1400" dirty="0" smtClean="0">
              <a:effectLst/>
            </a:endParaRPr>
          </a:p>
          <a:p>
            <a:endParaRPr lang="en-US" altLang="ko-KR" sz="1400" b="1" dirty="0"/>
          </a:p>
          <a:p>
            <a:pPr algn="r"/>
            <a:r>
              <a:rPr lang="ko-KR" altLang="en-US" sz="1400" b="1" dirty="0" smtClean="0">
                <a:effectLst/>
              </a:rPr>
              <a:t>오감도</a:t>
            </a:r>
            <a:r>
              <a:rPr lang="en-US" altLang="ko-KR" sz="1400" b="1" dirty="0" smtClean="0">
                <a:effectLst/>
              </a:rPr>
              <a:t>(</a:t>
            </a:r>
            <a:r>
              <a:rPr lang="ko-KR" altLang="en-US" sz="1400" b="1" dirty="0" smtClean="0">
                <a:effectLst/>
              </a:rPr>
              <a:t>烏瞰圖</a:t>
            </a:r>
            <a:r>
              <a:rPr lang="en-US" altLang="ko-KR" sz="1400" b="1" dirty="0" smtClean="0">
                <a:effectLst/>
              </a:rPr>
              <a:t>)</a:t>
            </a:r>
            <a:r>
              <a:rPr lang="en-US" altLang="ko-KR" sz="1400" dirty="0" smtClean="0">
                <a:effectLst/>
              </a:rPr>
              <a:t>-</a:t>
            </a:r>
            <a:r>
              <a:rPr lang="ko-KR" altLang="en-US" sz="1400" b="1" dirty="0" smtClean="0">
                <a:effectLst/>
              </a:rPr>
              <a:t>시제일호</a:t>
            </a:r>
            <a:r>
              <a:rPr lang="en-US" altLang="ko-KR" sz="1400" b="1" dirty="0" smtClean="0">
                <a:effectLst/>
              </a:rPr>
              <a:t>(</a:t>
            </a:r>
            <a:r>
              <a:rPr lang="ko-KR" altLang="en-US" sz="1400" b="1" dirty="0" smtClean="0">
                <a:effectLst/>
              </a:rPr>
              <a:t>詩第一號</a:t>
            </a:r>
            <a:r>
              <a:rPr lang="en-US" altLang="ko-KR" sz="1400" b="1" dirty="0" smtClean="0">
                <a:effectLst/>
              </a:rPr>
              <a:t>)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936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 smtClean="0"/>
              <a:t>&lt;</a:t>
            </a:r>
            <a:r>
              <a:rPr lang="ko-KR" altLang="en-US" sz="2400" dirty="0" smtClean="0"/>
              <a:t>예문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2000" dirty="0" smtClean="0"/>
              <a:t>  이때 </a:t>
            </a:r>
            <a:r>
              <a:rPr lang="ko-KR" altLang="en-US" sz="2000" dirty="0" err="1"/>
              <a:t>뚜우하고</a:t>
            </a:r>
            <a:r>
              <a:rPr lang="ko-KR" altLang="en-US" sz="2000" dirty="0"/>
              <a:t> 정오의 사이렌이 울었다</a:t>
            </a:r>
            <a:r>
              <a:rPr lang="en-US" altLang="ko-KR" sz="2000" dirty="0"/>
              <a:t>. </a:t>
            </a:r>
            <a:r>
              <a:rPr lang="ko-KR" altLang="en-US" sz="2000" dirty="0"/>
              <a:t>사람들은 모두 네 활개를 펴고 닭처럼 푸드덕거리는 것 같고 온갖 유리와 강철과 대리석과 지폐와 잉크가 부글부글 끓고 수선을 떨고 하는 것 같은 찰나</a:t>
            </a:r>
            <a:r>
              <a:rPr lang="en-US" altLang="ko-KR" sz="2000" dirty="0"/>
              <a:t>, </a:t>
            </a:r>
            <a:r>
              <a:rPr lang="ko-KR" altLang="en-US" sz="2000" dirty="0"/>
              <a:t>그야말로 현란을 극한 정오다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ko-KR" altLang="en-US" sz="2000" dirty="0" smtClean="0"/>
              <a:t>  나는 </a:t>
            </a:r>
            <a:r>
              <a:rPr lang="ko-KR" altLang="en-US" sz="2000" dirty="0"/>
              <a:t>불현듯이 겨드랑이 가렵다</a:t>
            </a:r>
            <a:r>
              <a:rPr lang="en-US" altLang="ko-KR" sz="2000" dirty="0"/>
              <a:t>. </a:t>
            </a:r>
            <a:r>
              <a:rPr lang="ko-KR" altLang="en-US" sz="2000" dirty="0"/>
              <a:t>아하</a:t>
            </a:r>
            <a:r>
              <a:rPr lang="en-US" altLang="ko-KR" sz="2000" dirty="0"/>
              <a:t>, </a:t>
            </a:r>
            <a:r>
              <a:rPr lang="ko-KR" altLang="en-US" sz="2000" dirty="0"/>
              <a:t>그것은 내 인공의 날개가 돋았던 자국이다</a:t>
            </a:r>
            <a:r>
              <a:rPr lang="en-US" altLang="ko-KR" sz="2000" dirty="0"/>
              <a:t>. </a:t>
            </a:r>
            <a:r>
              <a:rPr lang="ko-KR" altLang="en-US" sz="2000" dirty="0"/>
              <a:t>오늘은 없는 이 날개</a:t>
            </a:r>
            <a:r>
              <a:rPr lang="en-US" altLang="ko-KR" sz="2000" dirty="0"/>
              <a:t>, </a:t>
            </a:r>
            <a:r>
              <a:rPr lang="ko-KR" altLang="en-US" sz="2000" dirty="0"/>
              <a:t>머릿속에서는 희망과 야심의 말소된 페이지가 </a:t>
            </a:r>
            <a:r>
              <a:rPr lang="ko-KR" altLang="en-US" sz="2000" dirty="0" err="1"/>
              <a:t>디셔내리</a:t>
            </a:r>
            <a:r>
              <a:rPr lang="ko-KR" altLang="en-US" sz="2000" dirty="0"/>
              <a:t> 넘어가듯 번뜩였다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ko-KR" altLang="en-US" sz="2000" dirty="0" smtClean="0"/>
              <a:t>  나는 </a:t>
            </a:r>
            <a:r>
              <a:rPr lang="ko-KR" altLang="en-US" sz="2000" dirty="0"/>
              <a:t>걷던 걸음을 멈추고 그리고 어디 한 번 이렇게 외쳐보고 싶었다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ko-KR" altLang="en-US" sz="2000" dirty="0" smtClean="0"/>
              <a:t>  날개야 </a:t>
            </a:r>
            <a:r>
              <a:rPr lang="ko-KR" altLang="en-US" sz="2000" dirty="0"/>
              <a:t>다시 돋아라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ko-KR" altLang="en-US" sz="2000" dirty="0" smtClean="0"/>
              <a:t>  날자</a:t>
            </a:r>
            <a:r>
              <a:rPr lang="en-US" altLang="ko-KR" sz="2000" dirty="0"/>
              <a:t>. </a:t>
            </a:r>
            <a:r>
              <a:rPr lang="ko-KR" altLang="en-US" sz="2000" dirty="0"/>
              <a:t>날자</a:t>
            </a:r>
            <a:r>
              <a:rPr lang="en-US" altLang="ko-KR" sz="2000" dirty="0"/>
              <a:t>. </a:t>
            </a:r>
            <a:r>
              <a:rPr lang="ko-KR" altLang="en-US" sz="2000" dirty="0"/>
              <a:t>날자</a:t>
            </a:r>
            <a:r>
              <a:rPr lang="en-US" altLang="ko-KR" sz="2000" dirty="0"/>
              <a:t>. </a:t>
            </a:r>
            <a:r>
              <a:rPr lang="ko-KR" altLang="en-US" sz="2000" dirty="0"/>
              <a:t>한번만 더 날자꾸나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fontAlgn="base">
              <a:buNone/>
            </a:pPr>
            <a:r>
              <a:rPr lang="ko-KR" altLang="en-US" sz="2000" dirty="0" smtClean="0"/>
              <a:t>  한번만 </a:t>
            </a:r>
            <a:r>
              <a:rPr lang="ko-KR" altLang="en-US" sz="2000" dirty="0"/>
              <a:t>더 날아 보자꾸나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algn="just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1928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/>
              <a:t>5. </a:t>
            </a:r>
            <a:r>
              <a:rPr lang="ko-KR" altLang="en-US" sz="2400" dirty="0"/>
              <a:t>결론</a:t>
            </a:r>
            <a:r>
              <a:rPr lang="en-US" altLang="ko-KR" sz="2400" dirty="0"/>
              <a:t>, </a:t>
            </a:r>
            <a:r>
              <a:rPr lang="ko-KR" altLang="en-US" sz="2400" dirty="0"/>
              <a:t>그리고 ‘</a:t>
            </a:r>
            <a:r>
              <a:rPr lang="ko-KR" altLang="en-US" sz="2400" dirty="0" err="1"/>
              <a:t>꾿빠이</a:t>
            </a:r>
            <a:r>
              <a:rPr lang="ko-KR" altLang="en-US" sz="2400" dirty="0" smtClean="0"/>
              <a:t>’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400" dirty="0"/>
              <a:t>앞서 도입부의 의미를 논의하던 중에 ‘</a:t>
            </a:r>
            <a:r>
              <a:rPr lang="ko-KR" altLang="en-US" sz="2400" dirty="0" err="1"/>
              <a:t>꾿빠이</a:t>
            </a:r>
            <a:r>
              <a:rPr lang="ko-KR" altLang="en-US" sz="2400" dirty="0"/>
              <a:t>’와 두 개의 괄호 안에 들어 있는 문장들에 대한 해명을 유보한 바 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fontAlgn="base"/>
            <a:endParaRPr lang="en-US" altLang="ko-KR" sz="2400" dirty="0"/>
          </a:p>
          <a:p>
            <a:pPr marL="0" indent="0" algn="just" fontAlgn="base">
              <a:buNone/>
            </a:pPr>
            <a:r>
              <a:rPr lang="en-US" altLang="ko-KR" sz="2400" dirty="0"/>
              <a:t>(</a:t>
            </a:r>
            <a:r>
              <a:rPr lang="ko-KR" altLang="en-US" sz="2400" dirty="0" err="1"/>
              <a:t>테잎이</a:t>
            </a:r>
            <a:r>
              <a:rPr lang="ko-KR" altLang="en-US" sz="2400" dirty="0"/>
              <a:t> 끊어지면 피가 나오</a:t>
            </a:r>
            <a:r>
              <a:rPr lang="en-US" altLang="ko-KR" sz="2400" dirty="0"/>
              <a:t>. </a:t>
            </a:r>
            <a:r>
              <a:rPr lang="ko-KR" altLang="en-US" sz="2400" dirty="0" err="1" smtClean="0"/>
              <a:t>傷채기도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머지않아 </a:t>
            </a:r>
            <a:r>
              <a:rPr lang="ko-KR" altLang="en-US" sz="2400" dirty="0" smtClean="0"/>
              <a:t>完治될 </a:t>
            </a:r>
            <a:r>
              <a:rPr lang="ko-KR" altLang="en-US" sz="2400" dirty="0"/>
              <a:t>줄 믿소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꾿빠이</a:t>
            </a:r>
            <a:r>
              <a:rPr lang="en-US" altLang="ko-KR" sz="2400" dirty="0" smtClean="0"/>
              <a:t>)</a:t>
            </a:r>
          </a:p>
          <a:p>
            <a:pPr marL="0" indent="0" algn="just" fontAlgn="base">
              <a:buNone/>
            </a:pPr>
            <a:endParaRPr lang="ko-KR" altLang="en-US" sz="2400" dirty="0"/>
          </a:p>
          <a:p>
            <a:pPr marL="0" indent="0" algn="just" fontAlgn="base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그 </a:t>
            </a:r>
            <a:r>
              <a:rPr lang="ko-KR" altLang="en-US" sz="2400" dirty="0" err="1"/>
              <a:t>포오즈의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素만을 </a:t>
            </a:r>
            <a:r>
              <a:rPr lang="ko-KR" altLang="en-US" sz="2400" dirty="0"/>
              <a:t>지적하는 것이 </a:t>
            </a:r>
            <a:r>
              <a:rPr lang="ko-KR" altLang="en-US" sz="2400" dirty="0" err="1"/>
              <a:t>아닌지나</a:t>
            </a:r>
            <a:r>
              <a:rPr lang="ko-KR" altLang="en-US" sz="2400" dirty="0"/>
              <a:t> 모르겠소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indent="0" algn="just" fontAlgn="base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3339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/>
              <a:t>‘</a:t>
            </a:r>
            <a:r>
              <a:rPr lang="ko-KR" altLang="en-US" sz="2400" dirty="0" err="1"/>
              <a:t>테잎</a:t>
            </a:r>
            <a:r>
              <a:rPr lang="ko-KR" altLang="en-US" sz="2400" dirty="0"/>
              <a:t>’과 관련하여 세 가지 종류의 테이프가 고려될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그것들은 접착의 용도로 사용되는 테이프와 행사나 장식의 용도로 사용되는 테이프</a:t>
            </a:r>
            <a:r>
              <a:rPr lang="en-US" altLang="ko-KR" sz="2400" dirty="0"/>
              <a:t>, </a:t>
            </a:r>
            <a:r>
              <a:rPr lang="ko-KR" altLang="en-US" sz="2400" dirty="0"/>
              <a:t>그리고 녹음의 용도로 사용되는 테이프이다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algn="just"/>
            <a:r>
              <a:rPr lang="ko-KR" altLang="en-US" sz="2400" dirty="0" smtClean="0"/>
              <a:t>이 </a:t>
            </a:r>
            <a:r>
              <a:rPr lang="ko-KR" altLang="en-US" sz="2400" dirty="0"/>
              <a:t>세 가지 중에서 녹음 테이프가 서술 행위에 가장 근접한다</a:t>
            </a:r>
            <a:r>
              <a:rPr lang="en-US" altLang="ko-KR" sz="2400" dirty="0"/>
              <a:t>. ‘</a:t>
            </a:r>
            <a:r>
              <a:rPr lang="ko-KR" altLang="en-US" sz="2400" dirty="0" err="1"/>
              <a:t>테잎</a:t>
            </a:r>
            <a:r>
              <a:rPr lang="ko-KR" altLang="en-US" sz="2400" dirty="0"/>
              <a:t>’을 </a:t>
            </a:r>
            <a:r>
              <a:rPr lang="ko-KR" altLang="en-US" sz="2400" dirty="0" err="1"/>
              <a:t>릴덱에</a:t>
            </a:r>
            <a:r>
              <a:rPr lang="ko-KR" altLang="en-US" sz="2400" dirty="0"/>
              <a:t> 걸어놓은 녹음용 </a:t>
            </a:r>
            <a:r>
              <a:rPr lang="ko-KR" altLang="en-US" sz="2400" dirty="0" err="1"/>
              <a:t>릴테이프로</a:t>
            </a:r>
            <a:r>
              <a:rPr lang="ko-KR" altLang="en-US" sz="2400" dirty="0"/>
              <a:t> 간주한다면 </a:t>
            </a:r>
            <a:r>
              <a:rPr lang="en-US" altLang="ko-KR" sz="2400" dirty="0"/>
              <a:t>｢</a:t>
            </a:r>
            <a:r>
              <a:rPr lang="ko-KR" altLang="en-US" sz="2400" dirty="0"/>
              <a:t>날개</a:t>
            </a:r>
            <a:r>
              <a:rPr lang="en-US" altLang="ko-KR" sz="2400" dirty="0"/>
              <a:t>｣</a:t>
            </a:r>
            <a:r>
              <a:rPr lang="ko-KR" altLang="en-US" sz="2400" dirty="0"/>
              <a:t>는 도입부의 서술 상황과 구별되는 다른 수준의 서술 상황을 하나 더 갖게 된다</a:t>
            </a:r>
            <a:r>
              <a:rPr lang="en-US" altLang="ko-KR" sz="2400" dirty="0"/>
              <a:t>. </a:t>
            </a:r>
            <a:r>
              <a:rPr lang="ko-KR" altLang="en-US" sz="2400" dirty="0"/>
              <a:t>그 서술 상황은 이 소설을 원고로 삼아 진행되는 녹음의 상황이다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algn="just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3869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altLang="ko-KR" sz="2400" dirty="0" err="1"/>
              <a:t>괄호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부분은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본문의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서술이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종료된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후에</a:t>
            </a:r>
            <a:r>
              <a:rPr lang="en-US" altLang="ko-KR" sz="2400" dirty="0"/>
              <a:t> 그 </a:t>
            </a:r>
            <a:r>
              <a:rPr lang="en-US" altLang="ko-KR" sz="2400" dirty="0" err="1"/>
              <a:t>본문을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원고로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삼는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녹음의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상황이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존재한다는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암시를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한다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괄호는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서술의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수준을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구분하기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위한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표시이며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괄호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안의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문장들은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원고를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녹음하던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화자가</a:t>
            </a:r>
            <a:r>
              <a:rPr lang="en-US" altLang="ko-KR" sz="2400" dirty="0"/>
              <a:t> 그 </a:t>
            </a:r>
            <a:r>
              <a:rPr lang="en-US" altLang="ko-KR" sz="2400" dirty="0" err="1"/>
              <a:t>녹음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당시에</a:t>
            </a:r>
            <a:r>
              <a:rPr lang="en-US" altLang="ko-KR" sz="2400" dirty="0"/>
              <a:t> 한 </a:t>
            </a:r>
            <a:r>
              <a:rPr lang="en-US" altLang="ko-KR" sz="2400" dirty="0" err="1"/>
              <a:t>말로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봐야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한다</a:t>
            </a:r>
            <a:r>
              <a:rPr lang="en-US" altLang="ko-KR" sz="2400" dirty="0"/>
              <a:t>. 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테이프에는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화자의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언어가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녹음되어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있으므로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테이프가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끊어지면</a:t>
            </a:r>
            <a:r>
              <a:rPr lang="en-US" altLang="ko-KR" sz="2400" dirty="0"/>
              <a:t> 그 </a:t>
            </a:r>
            <a:r>
              <a:rPr lang="en-US" altLang="ko-KR" sz="2400" dirty="0" err="1"/>
              <a:t>언어도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끊어지는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셈이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된다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따라서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끊어진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언어에서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피가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난다는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것은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다시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말해</a:t>
            </a:r>
            <a:r>
              <a:rPr lang="en-US" altLang="ko-KR" sz="2400" dirty="0"/>
              <a:t> 그 </a:t>
            </a:r>
            <a:r>
              <a:rPr lang="en-US" altLang="ko-KR" sz="2400" dirty="0" err="1"/>
              <a:t>언어에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피가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통하고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있음을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의미한다</a:t>
            </a:r>
            <a:r>
              <a:rPr lang="en-US" altLang="ko-KR" sz="2400" dirty="0"/>
              <a:t>. </a:t>
            </a:r>
            <a:r>
              <a:rPr lang="en-US" altLang="ko-KR" sz="2400" dirty="0" err="1" smtClean="0"/>
              <a:t>자기를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위조한다고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떠벌이던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화자가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그러한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서술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상황을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대상화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하는</a:t>
            </a:r>
            <a:r>
              <a:rPr lang="en-US" altLang="ko-KR" sz="2400" dirty="0"/>
              <a:t> 더 </a:t>
            </a:r>
            <a:r>
              <a:rPr lang="en-US" altLang="ko-KR" sz="2400" dirty="0" err="1"/>
              <a:t>후위의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서술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상황에서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비로소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속내를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드러낸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것이다</a:t>
            </a:r>
            <a:r>
              <a:rPr lang="en-US" altLang="ko-KR" sz="2400" dirty="0"/>
              <a:t>. 그 </a:t>
            </a:r>
            <a:r>
              <a:rPr lang="en-US" altLang="ko-KR" sz="2400" dirty="0" err="1"/>
              <a:t>고백에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따르면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그의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글쓰기는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글자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하나하나마다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피가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통하도록</a:t>
            </a:r>
            <a:r>
              <a:rPr lang="en-US" altLang="ko-KR" sz="2400" dirty="0"/>
              <a:t> 할 </a:t>
            </a:r>
            <a:r>
              <a:rPr lang="en-US" altLang="ko-KR" sz="2400" dirty="0" err="1"/>
              <a:t>만큼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혼신을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다하는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과정이다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1424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‘</a:t>
            </a:r>
            <a:r>
              <a:rPr lang="ko-KR" altLang="en-US" sz="2400" dirty="0" err="1"/>
              <a:t>꾿빠이</a:t>
            </a:r>
            <a:r>
              <a:rPr lang="ko-KR" altLang="en-US" sz="2400" dirty="0" smtClean="0"/>
              <a:t>’는 </a:t>
            </a:r>
            <a:r>
              <a:rPr lang="ko-KR" altLang="en-US" sz="2400" dirty="0"/>
              <a:t>녹음 테이프가 재생되는 상황을 가정한 것이다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사건에 </a:t>
            </a:r>
            <a:r>
              <a:rPr lang="ko-KR" altLang="en-US" sz="2400" dirty="0"/>
              <a:t>대한 서술이 끝나고 그 서술로 된 본문을 원고로 삼아서 진행된 녹음마저 마친 이후 화자의 행방을 그 말이 암시한다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재생되는 </a:t>
            </a:r>
            <a:r>
              <a:rPr lang="ko-KR" altLang="en-US" sz="2400" dirty="0"/>
              <a:t>녹음 테이프를 듣는 청자를 전제하고 화자가 작별 인사를 고한다</a:t>
            </a:r>
            <a:r>
              <a:rPr lang="en-US" altLang="ko-KR" sz="2400" dirty="0"/>
              <a:t>. ‘</a:t>
            </a:r>
            <a:r>
              <a:rPr lang="ko-KR" altLang="en-US" sz="2400" dirty="0" err="1"/>
              <a:t>꾿빠이</a:t>
            </a:r>
            <a:r>
              <a:rPr lang="ko-KR" altLang="en-US" sz="2400" dirty="0"/>
              <a:t>’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만일 </a:t>
            </a:r>
            <a:r>
              <a:rPr lang="ko-KR" altLang="en-US" sz="2400" dirty="0"/>
              <a:t>화자의 자살을 가정한다면 그 시점은 </a:t>
            </a:r>
            <a:r>
              <a:rPr lang="ko-KR" altLang="en-US" sz="2400" dirty="0" smtClean="0"/>
              <a:t>사건에 </a:t>
            </a:r>
            <a:r>
              <a:rPr lang="ko-KR" altLang="en-US" sz="2400" dirty="0"/>
              <a:t>대한 서술이 끝나고 그 서술 원고를 녹음한 </a:t>
            </a:r>
            <a:r>
              <a:rPr lang="ko-KR" altLang="en-US" sz="2400" dirty="0" err="1"/>
              <a:t>릴테이프가</a:t>
            </a:r>
            <a:r>
              <a:rPr lang="ko-KR" altLang="en-US" sz="2400" dirty="0"/>
              <a:t> 완성된 이후의 어느 때쯤이 될 것이다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765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患者의 容態에 關한 問題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1800" dirty="0" smtClean="0"/>
              <a:t>診斷 </a:t>
            </a:r>
            <a:r>
              <a:rPr lang="en-US" altLang="ko-KR" sz="1800" dirty="0" smtClean="0"/>
              <a:t>0 : 1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26. 10. 1931  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                        </a:t>
            </a:r>
            <a:r>
              <a:rPr lang="ko-KR" altLang="en-US" sz="1800" dirty="0" smtClean="0"/>
              <a:t>以上 </a:t>
            </a:r>
            <a:r>
              <a:rPr lang="ko-KR" altLang="en-US" sz="1800" smtClean="0"/>
              <a:t>責任醫師 李    箱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 algn="r">
              <a:buNone/>
            </a:pPr>
            <a:r>
              <a:rPr lang="en-US" altLang="ko-KR" sz="1800" b="1" dirty="0" smtClean="0"/>
              <a:t>-</a:t>
            </a:r>
            <a:r>
              <a:rPr lang="ko-KR" altLang="en-US" sz="1800" b="1" dirty="0" smtClean="0"/>
              <a:t>烏瞰圖 </a:t>
            </a:r>
            <a:r>
              <a:rPr lang="en-US" altLang="ko-KR" sz="1800" b="1" dirty="0" smtClean="0"/>
              <a:t>- </a:t>
            </a:r>
            <a:r>
              <a:rPr lang="ko-KR" altLang="en-US" sz="1800" b="1" dirty="0" smtClean="0"/>
              <a:t>詩第一號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/>
              <a:t> 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endParaRPr lang="ko-KR" altLang="en-US" sz="1800" kern="0" dirty="0" smtClean="0">
              <a:solidFill>
                <a:srgbClr val="000000"/>
              </a:solidFill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sz="2000" kern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11077"/>
            <a:ext cx="2880320" cy="289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65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患者의 容態에 關한 問題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1800" dirty="0" smtClean="0"/>
              <a:t>診斷 </a:t>
            </a:r>
            <a:r>
              <a:rPr lang="en-US" altLang="ko-KR" sz="1800" dirty="0" smtClean="0"/>
              <a:t>0 : 1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26. 10. 1931  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                        </a:t>
            </a:r>
            <a:r>
              <a:rPr lang="ko-KR" altLang="en-US" sz="1800" dirty="0" smtClean="0"/>
              <a:t>以上 </a:t>
            </a:r>
            <a:r>
              <a:rPr lang="ko-KR" altLang="en-US" sz="1800" smtClean="0"/>
              <a:t>責任醫師 李    箱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 algn="r">
              <a:buNone/>
            </a:pPr>
            <a:r>
              <a:rPr lang="en-US" altLang="ko-KR" sz="1800" b="1" dirty="0" smtClean="0"/>
              <a:t>-</a:t>
            </a:r>
            <a:r>
              <a:rPr lang="ko-KR" altLang="en-US" sz="1800" b="1" dirty="0" smtClean="0"/>
              <a:t>烏瞰圖 </a:t>
            </a:r>
            <a:r>
              <a:rPr lang="en-US" altLang="ko-KR" sz="1800" b="1" dirty="0" smtClean="0"/>
              <a:t>- </a:t>
            </a:r>
            <a:r>
              <a:rPr lang="ko-KR" altLang="en-US" sz="1800" b="1" dirty="0" smtClean="0"/>
              <a:t>詩第一號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/>
              <a:t> 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endParaRPr lang="ko-KR" altLang="en-US" sz="1800" kern="0" dirty="0" smtClean="0">
              <a:solidFill>
                <a:srgbClr val="000000"/>
              </a:solidFill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sz="2000" kern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11077"/>
            <a:ext cx="2880320" cy="289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82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도입부에 관하여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1) </a:t>
            </a:r>
            <a:r>
              <a:rPr lang="ko-KR" altLang="en-US" dirty="0" err="1" smtClean="0"/>
              <a:t>최척의</a:t>
            </a:r>
            <a:r>
              <a:rPr lang="ko-KR" altLang="en-US" dirty="0" smtClean="0"/>
              <a:t> 자는 백승이며 남원 사람이다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어려서 어머니를 여의고 아버지 </a:t>
            </a:r>
            <a:r>
              <a:rPr lang="ko-KR" altLang="en-US" dirty="0" err="1" smtClean="0"/>
              <a:t>숙과</a:t>
            </a:r>
            <a:r>
              <a:rPr lang="ko-KR" altLang="en-US" dirty="0" smtClean="0"/>
              <a:t> 함</a:t>
            </a:r>
            <a:r>
              <a:rPr lang="ko-KR" altLang="en-US" dirty="0"/>
              <a:t>께 </a:t>
            </a:r>
            <a:r>
              <a:rPr lang="ko-KR" altLang="en-US" dirty="0" err="1" smtClean="0"/>
              <a:t>남원부</a:t>
            </a:r>
            <a:r>
              <a:rPr lang="ko-KR" altLang="en-US" dirty="0" smtClean="0"/>
              <a:t> 서문밖에 </a:t>
            </a:r>
            <a:r>
              <a:rPr lang="ko-KR" altLang="en-US" dirty="0"/>
              <a:t> </a:t>
            </a:r>
            <a:r>
              <a:rPr lang="ko-KR" altLang="en-US" dirty="0" smtClean="0"/>
              <a:t>있는 만복사의 동쪽에서 외롭게 살고 있었다</a:t>
            </a:r>
            <a:r>
              <a:rPr lang="en-US" altLang="ko-KR" dirty="0" smtClean="0"/>
              <a:t>. </a:t>
            </a:r>
          </a:p>
          <a:p>
            <a:pPr algn="r"/>
            <a:r>
              <a:rPr lang="en-US" altLang="ko-KR" dirty="0" smtClean="0"/>
              <a:t>- </a:t>
            </a:r>
            <a:r>
              <a:rPr lang="ko-KR" altLang="en-US" dirty="0" smtClean="0">
                <a:latin typeface="맑은 고딕"/>
                <a:ea typeface="맑은 고딕"/>
              </a:rPr>
              <a:t>「</a:t>
            </a:r>
            <a:r>
              <a:rPr lang="ko-KR" altLang="en-US" dirty="0" err="1" smtClean="0">
                <a:latin typeface="맑은 고딕"/>
                <a:ea typeface="맑은 고딕"/>
              </a:rPr>
              <a:t>최척전</a:t>
            </a:r>
            <a:r>
              <a:rPr lang="ko-KR" altLang="en-US" dirty="0" smtClean="0">
                <a:latin typeface="맑은 고딕"/>
                <a:ea typeface="맑은 고딕"/>
              </a:rPr>
              <a:t>」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4441" y="255213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2) </a:t>
            </a:r>
            <a:r>
              <a:rPr lang="ko-KR" altLang="en-US" dirty="0" smtClean="0"/>
              <a:t>경성 </a:t>
            </a:r>
            <a:r>
              <a:rPr lang="ko-KR" altLang="en-US" dirty="0"/>
              <a:t>학교 영어교사 </a:t>
            </a:r>
            <a:r>
              <a:rPr lang="ko-KR" altLang="en-US" dirty="0" err="1"/>
              <a:t>이형식은</a:t>
            </a:r>
            <a:r>
              <a:rPr lang="ko-KR" altLang="en-US" dirty="0"/>
              <a:t> 오후 두 시 </a:t>
            </a:r>
            <a:r>
              <a:rPr lang="ko-KR" altLang="en-US" dirty="0" err="1"/>
              <a:t>사년급</a:t>
            </a:r>
            <a:r>
              <a:rPr lang="ko-KR" altLang="en-US" dirty="0"/>
              <a:t> 영어 시간을 마치고 내려 쬐는 유월 볕에 땀을 흘리면서 안동 </a:t>
            </a:r>
            <a:r>
              <a:rPr lang="ko-KR" altLang="en-US" dirty="0" err="1"/>
              <a:t>김장로의</a:t>
            </a:r>
            <a:r>
              <a:rPr lang="ko-KR" altLang="en-US" dirty="0"/>
              <a:t> 집으로 간다</a:t>
            </a:r>
            <a:r>
              <a:rPr lang="en-US" altLang="ko-KR" dirty="0"/>
              <a:t>.</a:t>
            </a:r>
          </a:p>
          <a:p>
            <a:pPr algn="r"/>
            <a:r>
              <a:rPr lang="en-US" altLang="ko-KR" dirty="0" smtClean="0"/>
              <a:t>- </a:t>
            </a:r>
            <a:r>
              <a:rPr lang="ko-KR" altLang="en-US" dirty="0" smtClean="0"/>
              <a:t>이광수</a:t>
            </a:r>
            <a:r>
              <a:rPr lang="en-US" altLang="ko-KR" dirty="0" smtClean="0"/>
              <a:t>, </a:t>
            </a:r>
            <a:r>
              <a:rPr lang="ko-KR" altLang="en-US" dirty="0" smtClean="0">
                <a:latin typeface="맑은 고딕"/>
                <a:ea typeface="맑은 고딕"/>
              </a:rPr>
              <a:t>「무정」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441" y="3475460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3) </a:t>
            </a:r>
            <a:r>
              <a:rPr lang="ko-KR" altLang="en-US" dirty="0" smtClean="0"/>
              <a:t>가정교사 </a:t>
            </a:r>
            <a:r>
              <a:rPr lang="ko-KR" altLang="en-US" dirty="0" err="1"/>
              <a:t>강엘리자벳트는</a:t>
            </a:r>
            <a:r>
              <a:rPr lang="ko-KR" altLang="en-US" dirty="0"/>
              <a:t> 가르침을 내인 다음에 자기 방으로 </a:t>
            </a:r>
            <a:r>
              <a:rPr lang="ko-KR" altLang="en-US" dirty="0" smtClean="0"/>
              <a:t>돌아왔다</a:t>
            </a:r>
            <a:r>
              <a:rPr lang="en-US" altLang="ko-KR" dirty="0" smtClean="0"/>
              <a:t>. </a:t>
            </a:r>
          </a:p>
          <a:p>
            <a:pPr algn="r"/>
            <a:r>
              <a:rPr lang="en-US" altLang="ko-KR" dirty="0"/>
              <a:t>-</a:t>
            </a:r>
            <a:r>
              <a:rPr lang="ko-KR" altLang="en-US" dirty="0" smtClean="0"/>
              <a:t>김동인</a:t>
            </a:r>
            <a:r>
              <a:rPr lang="en-US" altLang="ko-KR" dirty="0"/>
              <a:t>, ｢</a:t>
            </a:r>
            <a:r>
              <a:rPr lang="ko-KR" altLang="en-US" dirty="0"/>
              <a:t>약한 자의 슬픔</a:t>
            </a:r>
            <a:r>
              <a:rPr lang="en-US" altLang="ko-KR" dirty="0" smtClean="0"/>
              <a:t>｣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564441" y="4243447"/>
            <a:ext cx="8105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4)</a:t>
            </a:r>
            <a:r>
              <a:rPr lang="ko-KR" altLang="en-US" dirty="0" smtClean="0"/>
              <a:t> 무거운 氣分의 沈滯와 限없이 늘어진 生의 倦怠는 나가지 않는 나의 발길을 南浦까지 끌어왔다                                </a:t>
            </a:r>
            <a:r>
              <a:rPr lang="en-US" altLang="ko-KR" dirty="0" smtClean="0"/>
              <a:t>-</a:t>
            </a:r>
            <a:r>
              <a:rPr lang="ko-KR" altLang="en-US" dirty="0" smtClean="0"/>
              <a:t>염상섭</a:t>
            </a:r>
            <a:r>
              <a:rPr lang="en-US" altLang="ko-KR" dirty="0" smtClean="0"/>
              <a:t>, </a:t>
            </a:r>
            <a:r>
              <a:rPr lang="ko-KR" altLang="en-US" dirty="0" smtClean="0">
                <a:latin typeface="맑은 고딕"/>
                <a:ea typeface="맑은 고딕"/>
              </a:rPr>
              <a:t>「</a:t>
            </a:r>
            <a:r>
              <a:rPr lang="ko-KR" altLang="en-US" dirty="0" smtClean="0"/>
              <a:t>표본실의 청개구리</a:t>
            </a:r>
            <a:r>
              <a:rPr lang="ko-KR" altLang="en-US" dirty="0" smtClean="0">
                <a:latin typeface="맑은 고딕"/>
                <a:ea typeface="맑은 고딕"/>
              </a:rPr>
              <a:t>」</a:t>
            </a:r>
            <a:r>
              <a:rPr lang="ko-KR" altLang="en-US" dirty="0" smtClean="0"/>
              <a:t>      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5229200"/>
            <a:ext cx="8105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5) </a:t>
            </a:r>
            <a:r>
              <a:rPr lang="ko-KR" altLang="en-US" dirty="0" smtClean="0">
                <a:latin typeface="맑은 고딕"/>
                <a:ea typeface="맑은 고딕"/>
              </a:rPr>
              <a:t>「박제가 되어 버린 천재」를 아시오</a:t>
            </a:r>
            <a:r>
              <a:rPr lang="en-US" altLang="ko-KR" dirty="0" smtClean="0">
                <a:latin typeface="맑은 고딕"/>
                <a:ea typeface="맑은 고딕"/>
              </a:rPr>
              <a:t>? </a:t>
            </a:r>
            <a:r>
              <a:rPr lang="ko-KR" altLang="en-US" dirty="0" smtClean="0">
                <a:latin typeface="맑은 고딕"/>
                <a:ea typeface="맑은 고딕"/>
              </a:rPr>
              <a:t>나는 유쾌하오</a:t>
            </a:r>
            <a:r>
              <a:rPr lang="en-US" altLang="ko-KR" dirty="0" smtClean="0">
                <a:latin typeface="맑은 고딕"/>
                <a:ea typeface="맑은 고딕"/>
              </a:rPr>
              <a:t>. </a:t>
            </a:r>
            <a:r>
              <a:rPr lang="ko-KR" altLang="en-US" dirty="0" smtClean="0">
                <a:latin typeface="맑은 고딕"/>
                <a:ea typeface="맑은 고딕"/>
              </a:rPr>
              <a:t>이런 때 연애까지가 유쾌하오</a:t>
            </a:r>
            <a:r>
              <a:rPr lang="en-US" altLang="ko-KR" dirty="0" smtClean="0">
                <a:latin typeface="맑은 고딕"/>
                <a:ea typeface="맑은 고딕"/>
              </a:rPr>
              <a:t>.</a:t>
            </a:r>
            <a:r>
              <a:rPr lang="en-US" altLang="ko-KR" dirty="0" smtClean="0"/>
              <a:t>                                                                       –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, </a:t>
            </a:r>
            <a:r>
              <a:rPr lang="ko-KR" altLang="en-US" dirty="0" smtClean="0">
                <a:latin typeface="맑은 고딕"/>
                <a:ea typeface="맑은 고딕"/>
              </a:rPr>
              <a:t>「날개」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64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ko-KR" sz="2000" dirty="0"/>
              <a:t>｢</a:t>
            </a:r>
            <a:r>
              <a:rPr lang="en-US" altLang="ko-KR" sz="2000" dirty="0" err="1"/>
              <a:t>날개｣의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도입부에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제시된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글에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대한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두 가지 견해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그 </a:t>
            </a:r>
            <a:r>
              <a:rPr lang="en-US" altLang="ko-KR" sz="2000" dirty="0" err="1"/>
              <a:t>글은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본문의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일부로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파악되기도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하고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본문에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대해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독립적이라고</a:t>
            </a:r>
            <a:r>
              <a:rPr lang="en-US" altLang="ko-KR" sz="2000" dirty="0"/>
              <a:t> </a:t>
            </a:r>
            <a:r>
              <a:rPr lang="en-US" altLang="ko-KR" sz="2000" dirty="0" err="1"/>
              <a:t>간주되기도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전자에서</a:t>
            </a:r>
            <a:r>
              <a:rPr lang="en-US" altLang="ko-KR" sz="2000" dirty="0"/>
              <a:t> 그 </a:t>
            </a:r>
            <a:r>
              <a:rPr lang="en-US" altLang="ko-KR" sz="2000" dirty="0" err="1"/>
              <a:t>글은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본문의</a:t>
            </a:r>
            <a:r>
              <a:rPr lang="en-US" altLang="ko-KR" sz="2000" dirty="0"/>
              <a:t> ‘</a:t>
            </a:r>
            <a:r>
              <a:rPr lang="en-US" altLang="ko-KR" sz="2000" dirty="0" err="1"/>
              <a:t>설계도’인데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비해</a:t>
            </a:r>
            <a:r>
              <a:rPr lang="en-US" altLang="ko-KR" sz="2000" dirty="0"/>
              <a:t> </a:t>
            </a:r>
            <a:r>
              <a:rPr lang="en-US" altLang="ko-KR" sz="2000" dirty="0" err="1"/>
              <a:t>후자에서</a:t>
            </a:r>
            <a:r>
              <a:rPr lang="en-US" altLang="ko-KR" sz="2000" dirty="0"/>
              <a:t> 그 </a:t>
            </a:r>
            <a:r>
              <a:rPr lang="en-US" altLang="ko-KR" sz="2000" dirty="0" err="1"/>
              <a:t>글은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이상의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육성으로</a:t>
            </a:r>
            <a:r>
              <a:rPr lang="en-US" altLang="ko-KR" sz="2000" dirty="0"/>
              <a:t> 된 ‘</a:t>
            </a:r>
            <a:r>
              <a:rPr lang="en-US" altLang="ko-KR" sz="2000" dirty="0" err="1"/>
              <a:t>작가의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말’이다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1866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ko-KR" altLang="en-US" sz="2400" dirty="0" smtClean="0"/>
              <a:t>도입부가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작가의 말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이라는 주장</a:t>
            </a:r>
            <a:r>
              <a:rPr lang="en-US" altLang="ko-KR" sz="2400" dirty="0" smtClean="0"/>
              <a:t>: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“</a:t>
            </a:r>
            <a:r>
              <a:rPr lang="ko-KR" altLang="en-US" sz="2000" dirty="0" smtClean="0"/>
              <a:t>이 두 작품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「날개」와 「</a:t>
            </a:r>
            <a:r>
              <a:rPr lang="ko-KR" altLang="en-US" sz="2000" dirty="0" err="1" smtClean="0"/>
              <a:t>종생기</a:t>
            </a:r>
            <a:r>
              <a:rPr lang="ko-KR" altLang="en-US" sz="2000" dirty="0" smtClean="0"/>
              <a:t>」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모두 소설의 도입부에서 작가 자신의 육성으로 추정되는 프롤로그를 앞세우고 있다</a:t>
            </a:r>
            <a:r>
              <a:rPr lang="en-US" altLang="ko-KR" sz="2000" dirty="0" smtClean="0"/>
              <a:t>. (…) </a:t>
            </a:r>
            <a:r>
              <a:rPr lang="ko-KR" altLang="en-US" sz="2000" dirty="0" smtClean="0"/>
              <a:t>발표 당시의 지면을 보면 두 개의 프롤로그는 모두 소설의 본문과 구별되어 있다</a:t>
            </a:r>
            <a:r>
              <a:rPr lang="en-US" altLang="ko-KR" sz="2000" dirty="0" smtClean="0"/>
              <a:t>.” (</a:t>
            </a:r>
            <a:r>
              <a:rPr lang="ko-KR" altLang="en-US" sz="2000" dirty="0" smtClean="0"/>
              <a:t>서영채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사랑의 문법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“</a:t>
            </a:r>
            <a:r>
              <a:rPr lang="ko-KR" altLang="en-US" sz="2000" dirty="0" smtClean="0"/>
              <a:t>결론을 당겨 말하자면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별개로 보는 것이 타당하다고 하겠다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아포리즘</a:t>
            </a:r>
            <a:r>
              <a:rPr lang="ko-KR" altLang="en-US" sz="2000" dirty="0" smtClean="0"/>
              <a:t> 부분을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작가의 말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정도로 간주하여 「날개」 자체와는 분리해 보는 것이 적절하다는 것인데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 세 가지 근거를 들 수 있다</a:t>
            </a:r>
            <a:r>
              <a:rPr lang="en-US" altLang="ko-KR" sz="2000" dirty="0" smtClean="0"/>
              <a:t>.” (</a:t>
            </a:r>
            <a:r>
              <a:rPr lang="ko-KR" altLang="en-US" sz="2000" dirty="0" smtClean="0"/>
              <a:t>박상준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잃어버린 정체성을 찾아서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748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90217" y="-135396"/>
            <a:ext cx="5040560" cy="770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62068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『</a:t>
            </a:r>
            <a:r>
              <a:rPr lang="ko-KR" altLang="en-US" dirty="0" smtClean="0">
                <a:solidFill>
                  <a:prstClr val="black"/>
                </a:solidFill>
              </a:rPr>
              <a:t>조광</a:t>
            </a:r>
            <a:r>
              <a:rPr lang="en-US" altLang="ko-KR" dirty="0" smtClean="0">
                <a:solidFill>
                  <a:prstClr val="black"/>
                </a:solidFill>
              </a:rPr>
              <a:t>』 1937.5 </a:t>
            </a:r>
            <a:r>
              <a:rPr lang="ko-KR" altLang="en-US" dirty="0" smtClean="0">
                <a:solidFill>
                  <a:prstClr val="black"/>
                </a:solidFill>
              </a:rPr>
              <a:t>소재 </a:t>
            </a:r>
            <a:r>
              <a:rPr lang="en-US" altLang="ko-KR" dirty="0" smtClean="0">
                <a:solidFill>
                  <a:prstClr val="black"/>
                </a:solidFill>
              </a:rPr>
              <a:t>「</a:t>
            </a:r>
            <a:r>
              <a:rPr lang="ko-KR" altLang="en-US" dirty="0" smtClean="0">
                <a:solidFill>
                  <a:prstClr val="black"/>
                </a:solidFill>
              </a:rPr>
              <a:t>날개」 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67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2164</Words>
  <Application>Microsoft Office PowerPoint</Application>
  <PresentationFormat>화면 슬라이드 쇼(4:3)</PresentationFormat>
  <Paragraphs>203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「날개」의 비밀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&lt;예문&gt;</vt:lpstr>
      <vt:lpstr>PowerPoint 프레젠테이션</vt:lpstr>
      <vt:lpstr>PowerPoint 프레젠테이션</vt:lpstr>
      <vt:lpstr>PowerPoint 프레젠테이션</vt:lpstr>
      <vt:lpstr>3. 위장된 무지</vt:lpstr>
      <vt:lpstr>PowerPoint 프레젠테이션</vt:lpstr>
      <vt:lpstr>PowerPoint 프레젠테이션</vt:lpstr>
      <vt:lpstr>PowerPoint 프레젠테이션</vt:lpstr>
      <vt:lpstr>PowerPoint 프레젠테이션</vt:lpstr>
      <vt:lpstr>4. 아스피린과 아달린</vt:lpstr>
      <vt:lpstr>&lt;예문&gt;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&lt;예문&gt;</vt:lpstr>
      <vt:lpstr>5. 결론, 그리고 ‘꾿빠이’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강헌국</cp:lastModifiedBy>
  <cp:revision>28</cp:revision>
  <dcterms:created xsi:type="dcterms:W3CDTF">2011-11-10T06:58:57Z</dcterms:created>
  <dcterms:modified xsi:type="dcterms:W3CDTF">2015-10-28T01:11:04Z</dcterms:modified>
</cp:coreProperties>
</file>