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66" r:id="rId4"/>
    <p:sldId id="268" r:id="rId5"/>
    <p:sldId id="256" r:id="rId6"/>
    <p:sldId id="257" r:id="rId7"/>
    <p:sldId id="258" r:id="rId8"/>
    <p:sldId id="259" r:id="rId9"/>
    <p:sldId id="276" r:id="rId10"/>
    <p:sldId id="277" r:id="rId11"/>
    <p:sldId id="269" r:id="rId12"/>
    <p:sldId id="260" r:id="rId13"/>
    <p:sldId id="261" r:id="rId14"/>
    <p:sldId id="270" r:id="rId15"/>
    <p:sldId id="274" r:id="rId16"/>
    <p:sldId id="271" r:id="rId17"/>
    <p:sldId id="262" r:id="rId18"/>
    <p:sldId id="272" r:id="rId19"/>
    <p:sldId id="263" r:id="rId20"/>
    <p:sldId id="264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7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8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0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4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6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4293-3A26-4119-B35C-6692FEAEC3A6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E2E6-DF79-4C1A-909B-5B06E05FE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4632" cy="146759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제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부 한국 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현</a:t>
            </a:r>
            <a:r>
              <a:rPr lang="en-US" altLang="ko-KR" sz="3600" dirty="0" smtClean="0"/>
              <a:t>)</a:t>
            </a:r>
            <a:r>
              <a:rPr lang="ko-KR" altLang="en-US" sz="3600" dirty="0" err="1" smtClean="0"/>
              <a:t>대소설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선독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368752" cy="3024336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무정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약한 자의 슬픔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표본실의 청개구리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날개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</a:rPr>
              <a:t>태평천하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크리스마스 캐럴 </a:t>
            </a:r>
            <a:r>
              <a:rPr lang="en-US" altLang="ko-KR" sz="2000" dirty="0" smtClean="0">
                <a:solidFill>
                  <a:schemeClr val="tx1"/>
                </a:solidFill>
              </a:rPr>
              <a:t>1,2,3,4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서울</a:t>
            </a:r>
            <a:r>
              <a:rPr lang="en-US" altLang="ko-KR" sz="2000" dirty="0" smtClean="0">
                <a:solidFill>
                  <a:schemeClr val="tx1"/>
                </a:solidFill>
              </a:rPr>
              <a:t>, 1964</a:t>
            </a:r>
            <a:r>
              <a:rPr lang="ko-KR" altLang="en-US" sz="2000" dirty="0" smtClean="0">
                <a:solidFill>
                  <a:schemeClr val="tx1"/>
                </a:solidFill>
              </a:rPr>
              <a:t>년 겨울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타인의 방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ko-KR" altLang="ko-KR" sz="2000" dirty="0">
                <a:solidFill>
                  <a:schemeClr val="tx1"/>
                </a:solidFill>
              </a:rPr>
              <a:t>…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53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620688"/>
            <a:ext cx="7992888" cy="5616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1052736"/>
            <a:ext cx="7056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서술의 두 양상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단순 </a:t>
            </a:r>
            <a:r>
              <a:rPr lang="ko-KR" altLang="en-US" sz="2400" dirty="0" err="1" smtClean="0"/>
              <a:t>보고형</a:t>
            </a:r>
            <a:r>
              <a:rPr lang="ko-KR" altLang="en-US" sz="2400" dirty="0" smtClean="0"/>
              <a:t> 서술</a:t>
            </a:r>
            <a:endParaRPr lang="en-US" altLang="ko-KR" sz="24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벌써 </a:t>
            </a:r>
            <a:r>
              <a:rPr lang="ko-KR" altLang="en-US" sz="2000" dirty="0" err="1"/>
              <a:t>십유여</a:t>
            </a:r>
            <a:r>
              <a:rPr lang="ko-KR" altLang="en-US" sz="2000" dirty="0"/>
              <a:t> 년 전이다</a:t>
            </a:r>
            <a:r>
              <a:rPr lang="en-US" altLang="ko-KR" sz="2000" dirty="0"/>
              <a:t>. </a:t>
            </a:r>
            <a:r>
              <a:rPr lang="ko-KR" altLang="en-US" sz="2000" dirty="0"/>
              <a:t>평안남도 </a:t>
            </a:r>
            <a:r>
              <a:rPr lang="ko-KR" altLang="en-US" sz="2000" dirty="0" err="1"/>
              <a:t>안주읍에서</a:t>
            </a:r>
            <a:r>
              <a:rPr lang="ko-KR" altLang="en-US" sz="2000" dirty="0"/>
              <a:t> 남으로 십여 리 되는 동네에 박 진사라는 사람이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사십여 년을 학자로 지내어 인근 읍에 그 이름을 모르는 사람이 없었다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ctr"/>
            <a:r>
              <a:rPr lang="en-US" altLang="ko-KR" sz="2000" dirty="0"/>
              <a:t>(…)</a:t>
            </a:r>
            <a:endParaRPr lang="ko-KR" altLang="en-US" sz="2000" dirty="0"/>
          </a:p>
          <a:p>
            <a:r>
              <a:rPr lang="ko-KR" altLang="en-US" sz="2000" dirty="0" smtClean="0"/>
              <a:t>   그때 </a:t>
            </a:r>
            <a:r>
              <a:rPr lang="ko-KR" altLang="en-US" sz="2000" dirty="0"/>
              <a:t>박 진사의 딸 영채의 나이 열 살이니 지금 꼭 열아홉 살일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r>
              <a:rPr lang="ko-KR" altLang="en-US" sz="2000" dirty="0"/>
              <a:t>박 진사는 남이 웃는 것도 생각지 아니하고 영채를 학교에 보내며 학교에서 돌아온 뒤에는 소학</a:t>
            </a:r>
            <a:r>
              <a:rPr lang="en-US" altLang="ko-KR" sz="2000" dirty="0"/>
              <a:t>, </a:t>
            </a:r>
            <a:r>
              <a:rPr lang="ko-KR" altLang="en-US" sz="2000" dirty="0"/>
              <a:t>열녀전 같은 것을 가르치고 열두 살 되던 해 여름에는 </a:t>
            </a:r>
            <a:r>
              <a:rPr lang="ko-KR" altLang="en-US" sz="2000" dirty="0" err="1"/>
              <a:t>시전도</a:t>
            </a:r>
            <a:r>
              <a:rPr lang="ko-KR" altLang="en-US" sz="2000" dirty="0"/>
              <a:t> 가르쳤다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65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영채에 관한 서술은 단순 </a:t>
            </a:r>
            <a:r>
              <a:rPr lang="ko-KR" altLang="en-US" sz="2000" dirty="0" err="1"/>
              <a:t>보고형</a:t>
            </a:r>
            <a:r>
              <a:rPr lang="ko-KR" altLang="en-US" sz="2000" dirty="0"/>
              <a:t> 사건 서술의 수준에서 그다지 벗어나지 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단순 </a:t>
            </a:r>
            <a:r>
              <a:rPr lang="ko-KR" altLang="en-US" sz="2000" dirty="0" err="1"/>
              <a:t>보고형</a:t>
            </a:r>
            <a:r>
              <a:rPr lang="ko-KR" altLang="en-US" sz="2000" dirty="0"/>
              <a:t> 사건 </a:t>
            </a:r>
            <a:r>
              <a:rPr lang="ko-KR" altLang="en-US" sz="2000" dirty="0" smtClean="0"/>
              <a:t>서술에서 </a:t>
            </a:r>
            <a:r>
              <a:rPr lang="ko-KR" altLang="en-US" sz="2000" dirty="0"/>
              <a:t>인물은 사건을 충실히 수행하는 기능적 존재로 제시된다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영채는 </a:t>
            </a:r>
            <a:r>
              <a:rPr lang="ko-KR" altLang="en-US" sz="2000" dirty="0"/>
              <a:t>사색하는 존재가 아닌 행동하는 존재로 등장한다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영채의 </a:t>
            </a:r>
            <a:r>
              <a:rPr lang="ko-KR" altLang="en-US" sz="2000" dirty="0" smtClean="0"/>
              <a:t>내면이 서술되는 경우에도 그녀의 확고한 </a:t>
            </a:r>
            <a:r>
              <a:rPr lang="ko-KR" altLang="en-US" sz="2000" dirty="0"/>
              <a:t>신념을 전달할 뿐이다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83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476672"/>
            <a:ext cx="8424936" cy="597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3197" y="532542"/>
            <a:ext cx="76328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algn="just"/>
            <a:r>
              <a:rPr lang="ko-KR" altLang="en-US" dirty="0" smtClean="0"/>
              <a:t>영채는 </a:t>
            </a:r>
            <a:r>
              <a:rPr lang="ko-KR" altLang="en-US" dirty="0"/>
              <a:t>이렇게 </a:t>
            </a:r>
            <a:r>
              <a:rPr lang="ko-KR" altLang="en-US" u="sng" dirty="0"/>
              <a:t>생각하였다</a:t>
            </a:r>
            <a:r>
              <a:rPr lang="en-US" altLang="ko-KR" u="sng" dirty="0"/>
              <a:t>.</a:t>
            </a:r>
            <a:r>
              <a:rPr lang="ko-KR" altLang="en-US" dirty="0"/>
              <a:t> 선한 세상도 있기는 있고 선한 사람도 있기는 있건마는</a:t>
            </a:r>
            <a:r>
              <a:rPr lang="en-US" altLang="ko-KR" dirty="0"/>
              <a:t>, </a:t>
            </a:r>
            <a:r>
              <a:rPr lang="ko-KR" altLang="en-US" dirty="0"/>
              <a:t>자기는 무슨 운수로 일시 그 선한 세상을 떠나고 선한 사람을 떠난 것이니</a:t>
            </a:r>
            <a:r>
              <a:rPr lang="en-US" altLang="ko-KR" dirty="0"/>
              <a:t>, </a:t>
            </a:r>
            <a:r>
              <a:rPr lang="ko-KR" altLang="en-US" dirty="0"/>
              <a:t>일생에 반드시 자기는 그러한 세상과 사람을 찾을 날 있으리라고</a:t>
            </a:r>
            <a:r>
              <a:rPr lang="en-US" altLang="ko-KR" dirty="0"/>
              <a:t>. </a:t>
            </a:r>
            <a:endParaRPr lang="ko-KR" altLang="en-US" dirty="0"/>
          </a:p>
          <a:p>
            <a:pPr algn="just"/>
            <a:r>
              <a:rPr lang="ko-KR" altLang="en-US" dirty="0" smtClean="0"/>
              <a:t>  그러므로 </a:t>
            </a:r>
            <a:r>
              <a:rPr lang="ko-KR" altLang="en-US" dirty="0"/>
              <a:t>그가 남대문 안에서 동대문까지 늘어선 만호 장안을 볼 때에</a:t>
            </a:r>
            <a:r>
              <a:rPr lang="en-US" altLang="ko-KR" dirty="0"/>
              <a:t>, </a:t>
            </a:r>
            <a:r>
              <a:rPr lang="ko-KR" altLang="en-US" dirty="0"/>
              <a:t>이중에 어느 집이 칠 년 전에 자기가 있던 집과 같은 집이며</a:t>
            </a:r>
            <a:r>
              <a:rPr lang="en-US" altLang="ko-KR" dirty="0"/>
              <a:t>, </a:t>
            </a:r>
            <a:r>
              <a:rPr lang="ko-KR" altLang="en-US" dirty="0"/>
              <a:t>종로 네거리에 왔다갔다하는 여러 만 명 사람을 대할 때에 이중에 어떠한 사람이 일찍 자기가 보던 사람과 같은 사람인가 하였다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r>
              <a:rPr lang="ko-KR" altLang="en-US" dirty="0" smtClean="0"/>
              <a:t>  그는 </a:t>
            </a:r>
            <a:r>
              <a:rPr lang="ko-KR" altLang="en-US" dirty="0"/>
              <a:t>좋은 옷을 입고 좋은 시계를 차고 자기에게 가까이하는 사람을 대할 때에 마음에는 항상 ‘너는 나와는 </a:t>
            </a:r>
            <a:r>
              <a:rPr lang="ko-KR" altLang="en-US" dirty="0" err="1"/>
              <a:t>딴세계</a:t>
            </a:r>
            <a:r>
              <a:rPr lang="ko-KR" altLang="en-US" dirty="0"/>
              <a:t> 사람</a:t>
            </a:r>
            <a:r>
              <a:rPr lang="en-US" altLang="ko-KR" dirty="0"/>
              <a:t>!’ </a:t>
            </a:r>
            <a:r>
              <a:rPr lang="ko-KR" altLang="en-US" dirty="0"/>
              <a:t>하고 일종 경멸하는 모양으로 그네를 대하여 왔다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r>
              <a:rPr lang="ko-KR" altLang="en-US" dirty="0" smtClean="0"/>
              <a:t>  영채는 </a:t>
            </a:r>
            <a:r>
              <a:rPr lang="ko-KR" altLang="en-US" dirty="0"/>
              <a:t>장안에 선한 집과 선한 사람이 있는 줄을 </a:t>
            </a:r>
            <a:r>
              <a:rPr lang="ko-KR" altLang="en-US" u="sng" dirty="0"/>
              <a:t>믿는다</a:t>
            </a:r>
            <a:r>
              <a:rPr lang="en-US" altLang="ko-KR" u="sng" dirty="0"/>
              <a:t>.</a:t>
            </a:r>
            <a:r>
              <a:rPr lang="ko-KR" altLang="en-US" dirty="0"/>
              <a:t> 그러고 밤과 낮으로 그 집과 그 사람을 찾으려고 애를 쓴다</a:t>
            </a:r>
            <a:r>
              <a:rPr lang="en-US" altLang="ko-KR" dirty="0"/>
              <a:t>. </a:t>
            </a:r>
            <a:r>
              <a:rPr lang="ko-KR" altLang="en-US" dirty="0"/>
              <a:t>그러나 영채의 기억에 있는 선한 사람은 오직 이형식이다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algn="just"/>
            <a:r>
              <a:rPr lang="ko-KR" altLang="en-US" dirty="0" smtClean="0"/>
              <a:t>  영채가 </a:t>
            </a:r>
            <a:r>
              <a:rPr lang="ko-KR" altLang="en-US" dirty="0"/>
              <a:t>칠 년 동안 수십 명</a:t>
            </a:r>
            <a:r>
              <a:rPr lang="en-US" altLang="ko-KR" dirty="0"/>
              <a:t>, </a:t>
            </a:r>
            <a:r>
              <a:rPr lang="ko-KR" altLang="en-US" dirty="0"/>
              <a:t>수백 명의 남자를 대하되</a:t>
            </a:r>
            <a:r>
              <a:rPr lang="en-US" altLang="ko-KR" dirty="0"/>
              <a:t>, </a:t>
            </a:r>
            <a:r>
              <a:rPr lang="ko-KR" altLang="en-US" dirty="0"/>
              <a:t>오히려 몸을 허하지 아니하고 </a:t>
            </a:r>
            <a:r>
              <a:rPr lang="ko-KR" altLang="en-US" u="sng" dirty="0"/>
              <a:t>주야 일념</a:t>
            </a:r>
            <a:r>
              <a:rPr lang="ko-KR" altLang="en-US" dirty="0"/>
              <a:t>에 </a:t>
            </a:r>
            <a:r>
              <a:rPr lang="ko-KR" altLang="en-US" dirty="0" err="1"/>
              <a:t>이형식을</a:t>
            </a:r>
            <a:r>
              <a:rPr lang="ko-KR" altLang="en-US" dirty="0"/>
              <a:t> 찾으려 함이 실로 이 뜻이었다</a:t>
            </a:r>
            <a:r>
              <a:rPr lang="en-US" altLang="ko-KR" dirty="0"/>
              <a:t>. </a:t>
            </a:r>
            <a:r>
              <a:rPr lang="ko-KR" altLang="en-US" dirty="0"/>
              <a:t>그러다가 마침내 형식이 서울에 있는 줄을 알고 이렇게 찾아왔던 것이다</a:t>
            </a:r>
            <a:r>
              <a:rPr lang="en-US" altLang="ko-KR" dirty="0"/>
              <a:t>. (</a:t>
            </a:r>
            <a:r>
              <a:rPr lang="ko-KR" altLang="en-US" dirty="0"/>
              <a:t>밑줄</a:t>
            </a:r>
            <a:r>
              <a:rPr lang="en-US" altLang="ko-KR" dirty="0"/>
              <a:t>-</a:t>
            </a:r>
            <a:r>
              <a:rPr lang="ko-KR" altLang="en-US" dirty="0"/>
              <a:t>인용자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762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32656"/>
            <a:ext cx="8352928" cy="612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77048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000" dirty="0"/>
              <a:t>극적 재현과 내면 묘사 </a:t>
            </a:r>
          </a:p>
          <a:p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형식의 경우 </a:t>
            </a:r>
            <a:r>
              <a:rPr lang="en-US" altLang="ko-KR" sz="2000" dirty="0" err="1" smtClean="0"/>
              <a:t>사건은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묘사를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통해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장면으로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재현되고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인물들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간의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대화는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장면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속에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현존한다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담론은 사건에 </a:t>
            </a:r>
            <a:r>
              <a:rPr lang="ko-KR" altLang="en-US" sz="2000" dirty="0" err="1"/>
              <a:t>임재하며</a:t>
            </a:r>
            <a:r>
              <a:rPr lang="ko-KR" altLang="en-US" sz="2000" dirty="0"/>
              <a:t> 사건과 더불어 수행된다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인물의 내면이 그대로 제시된다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내면 서술에 의해 형식은 상상의 주체가 되고 상상의 재료들인 각종 관념들은 그의 내면에서 교차한다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18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형식은 </a:t>
            </a:r>
            <a:r>
              <a:rPr lang="ko-KR" altLang="en-US" sz="2000" dirty="0"/>
              <a:t>누구를 향하는지 모르게 고개를 숙였다</a:t>
            </a:r>
            <a:r>
              <a:rPr lang="en-US" altLang="ko-KR" sz="2000" dirty="0"/>
              <a:t>. </a:t>
            </a:r>
            <a:r>
              <a:rPr lang="ko-KR" altLang="en-US" sz="2000" dirty="0"/>
              <a:t>부인과 선형이도 답례를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부인은 형식을 보며</a:t>
            </a:r>
            <a:r>
              <a:rPr lang="en-US" altLang="ko-KR" sz="2000" dirty="0"/>
              <a:t>,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  “제 자식을 위하여 수고를 하신다니 감사합니다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젊으신 이가 언제 그렇게 공부를 많이 하셨는지</a:t>
            </a:r>
            <a:r>
              <a:rPr lang="en-US" altLang="ko-KR" sz="2000" dirty="0"/>
              <a:t>, </a:t>
            </a:r>
            <a:r>
              <a:rPr lang="ko-KR" altLang="en-US" sz="2000" dirty="0"/>
              <a:t>참 은혜 많이 </a:t>
            </a:r>
            <a:r>
              <a:rPr lang="ko-KR" altLang="en-US" sz="2000" dirty="0" err="1"/>
              <a:t>받으셨읍니다</a:t>
            </a:r>
            <a:r>
              <a:rPr lang="en-US" altLang="ko-KR" sz="2000" dirty="0"/>
              <a:t>.”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  “천만의 말씀이올시다</a:t>
            </a:r>
            <a:r>
              <a:rPr lang="en-US" altLang="ko-KR" sz="2000" dirty="0"/>
              <a:t>.”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하고 형식은 잠깐 고개를 들어 부인을 보는 듯 선형을 보았다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  선형은 한걸음쯤 그 모친의 뒤에 피하여 한편 귀와 몸의 반편이 그 모친에게 가리었다</a:t>
            </a:r>
            <a:r>
              <a:rPr lang="en-US" altLang="ko-KR" sz="2000" dirty="0"/>
              <a:t>. </a:t>
            </a:r>
            <a:r>
              <a:rPr lang="ko-KR" altLang="en-US" sz="2000" dirty="0"/>
              <a:t>고개를 숙였으매 눈은 보이지 아니하나 난대로 내어버린 검은 눈썹은 하얗고 널찍한 이마에 뚜렷이 </a:t>
            </a:r>
            <a:r>
              <a:rPr lang="ko-KR" altLang="en-US" sz="2000" dirty="0" err="1"/>
              <a:t>춘산을</a:t>
            </a:r>
            <a:r>
              <a:rPr lang="ko-KR" altLang="en-US" sz="2000" dirty="0"/>
              <a:t> 그리고 기름도 아니 바른 까만 머리는 언제 빗었는지 흐트러진 두어 </a:t>
            </a:r>
            <a:r>
              <a:rPr lang="ko-KR" altLang="en-US" sz="2000" dirty="0" err="1"/>
              <a:t>올이가</a:t>
            </a:r>
            <a:r>
              <a:rPr lang="ko-KR" altLang="en-US" sz="2000" dirty="0"/>
              <a:t> 볼그레한 복숭아꽃 같은 두 뺨을 가리어 바람이 부는 대로 </a:t>
            </a:r>
            <a:r>
              <a:rPr lang="ko-KR" altLang="en-US" sz="2000" dirty="0" err="1"/>
              <a:t>하느적하느적</a:t>
            </a:r>
            <a:r>
              <a:rPr lang="ko-KR" altLang="en-US" sz="2000" dirty="0"/>
              <a:t> 꼭 다문 입술을 때리고</a:t>
            </a:r>
            <a:r>
              <a:rPr lang="en-US" altLang="ko-KR" sz="2000" dirty="0"/>
              <a:t>, </a:t>
            </a:r>
            <a:r>
              <a:rPr lang="ko-KR" altLang="en-US" sz="2000" dirty="0"/>
              <a:t>깃 좁은 가는 모시 적삼으로 혈색 고운 살이 몽롱하게 비치며</a:t>
            </a:r>
            <a:r>
              <a:rPr lang="en-US" altLang="ko-KR" sz="2000" dirty="0"/>
              <a:t>, </a:t>
            </a:r>
            <a:r>
              <a:rPr lang="ko-KR" altLang="en-US" sz="2000" dirty="0"/>
              <a:t>무릎 위에 걸어놓은 두 손은 옥으로 깎은 듯 불빛에 대면 투명할 듯하다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42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3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 fontAlgn="base">
              <a:buNone/>
            </a:pPr>
            <a:endParaRPr lang="en-US" altLang="ko-KR" sz="2000" smtClean="0"/>
          </a:p>
          <a:p>
            <a:pPr marL="0" indent="0" fontAlgn="base">
              <a:buNone/>
            </a:pPr>
            <a:r>
              <a:rPr lang="ko-KR" altLang="en-US" sz="2000" smtClean="0"/>
              <a:t>기생이란 </a:t>
            </a:r>
            <a:r>
              <a:rPr lang="ko-KR" altLang="en-US" sz="2000" dirty="0"/>
              <a:t>다 좋은 </a:t>
            </a:r>
            <a:r>
              <a:rPr lang="ko-KR" altLang="en-US" sz="2000" dirty="0" err="1"/>
              <a:t>처녀들이어니</a:t>
            </a:r>
            <a:r>
              <a:rPr lang="ko-KR" altLang="en-US" sz="2000" dirty="0"/>
              <a:t>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더구나 그 기생들은 다 글씨를 잘 쓰고 글을 잘 아는 것을 보고</a:t>
            </a:r>
            <a:r>
              <a:rPr lang="en-US" altLang="ko-KR" sz="2000" dirty="0"/>
              <a:t>, </a:t>
            </a:r>
            <a:r>
              <a:rPr lang="ko-KR" altLang="en-US" sz="2000" dirty="0"/>
              <a:t>기생들은 다 공부를 잘한 처녀들이라 하였다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그래서 영채는 결심하였다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그러고 그 사람에게</a:t>
            </a:r>
            <a:r>
              <a:rPr lang="en-US" altLang="ko-KR" sz="2000" dirty="0"/>
              <a:t>,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“저는 결심하였습니다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저도 기생이 되렵니다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저도 글을 좀 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그 돈으로 아버지를 구하려 합니다</a:t>
            </a:r>
            <a:r>
              <a:rPr lang="en-US" altLang="ko-KR" sz="2000" dirty="0"/>
              <a:t>.”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영채는 알 수 없는 기쁨과 일종의 자랑을 감각하였다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사람은 영채의 등을 어루만지며</a:t>
            </a:r>
            <a:r>
              <a:rPr lang="en-US" altLang="ko-KR" sz="2000" dirty="0"/>
              <a:t>,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“참 기특하다</a:t>
            </a:r>
            <a:r>
              <a:rPr lang="en-US" altLang="ko-KR" sz="2000" dirty="0"/>
              <a:t>. </a:t>
            </a:r>
            <a:r>
              <a:rPr lang="ko-KR" altLang="en-US" sz="2000" dirty="0"/>
              <a:t>효녀로다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네 뜻대로 주선하여 주마</a:t>
            </a:r>
            <a:r>
              <a:rPr lang="en-US" altLang="ko-KR" sz="2000" dirty="0"/>
              <a:t>.”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하였다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이리하여 영채는 기생이 된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영채는 결코 기생이 되고 싶어서 된 것이 아니요</a:t>
            </a:r>
            <a:r>
              <a:rPr lang="en-US" altLang="ko-KR" sz="2000" dirty="0"/>
              <a:t>, </a:t>
            </a:r>
            <a:r>
              <a:rPr lang="ko-KR" altLang="en-US" sz="2000" dirty="0"/>
              <a:t>행여나 늙으신 부친을 구원할까 하고 기생이 된 것이라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75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지양과 통합</a:t>
            </a:r>
          </a:p>
          <a:p>
            <a:pPr marL="0" indent="0" algn="just" fontAlgn="base">
              <a:buNone/>
            </a:pPr>
            <a:endParaRPr lang="en-US" altLang="ko-KR" sz="2800" dirty="0" smtClean="0"/>
          </a:p>
          <a:p>
            <a:pPr marL="0" indent="0" algn="just" fontAlgn="base">
              <a:buNone/>
            </a:pPr>
            <a:r>
              <a:rPr lang="en-US" altLang="ko-KR" sz="2400" dirty="0" smtClean="0"/>
              <a:t>1</a:t>
            </a:r>
            <a:r>
              <a:rPr lang="en-US" altLang="ko-KR" sz="2400" dirty="0"/>
              <a:t>) </a:t>
            </a:r>
            <a:r>
              <a:rPr lang="ko-KR" altLang="en-US" sz="2400" dirty="0"/>
              <a:t>영채의 부활과 그 후일담 </a:t>
            </a:r>
          </a:p>
          <a:p>
            <a:pPr marL="0" indent="0" algn="just">
              <a:buNone/>
            </a:pPr>
            <a:endParaRPr lang="en-US" altLang="ko-KR" sz="2400" dirty="0" smtClean="0"/>
          </a:p>
          <a:p>
            <a:pPr fontAlgn="base"/>
            <a:endParaRPr lang="ko-KR" altLang="en-US" sz="2000" dirty="0"/>
          </a:p>
          <a:p>
            <a:pPr fontAlgn="base"/>
            <a:r>
              <a:rPr lang="en-US" altLang="ko-KR" sz="2000" dirty="0"/>
              <a:t>｢</a:t>
            </a:r>
            <a:r>
              <a:rPr lang="ko-KR" altLang="en-US" sz="2000" dirty="0"/>
              <a:t>무정</a:t>
            </a:r>
            <a:r>
              <a:rPr lang="en-US" altLang="ko-KR" sz="2000" dirty="0"/>
              <a:t>｣</a:t>
            </a:r>
            <a:r>
              <a:rPr lang="ko-KR" altLang="en-US" sz="2000" dirty="0"/>
              <a:t>은 연재 </a:t>
            </a:r>
            <a:r>
              <a:rPr lang="en-US" altLang="ko-KR" sz="2000" dirty="0"/>
              <a:t>85</a:t>
            </a:r>
            <a:r>
              <a:rPr lang="ko-KR" altLang="en-US" sz="2000" dirty="0"/>
              <a:t>회분까지 </a:t>
            </a:r>
            <a:r>
              <a:rPr lang="ko-KR" altLang="en-US" sz="2000" dirty="0" smtClean="0"/>
              <a:t>영채와 </a:t>
            </a:r>
            <a:r>
              <a:rPr lang="ko-KR" altLang="en-US" sz="2000" dirty="0"/>
              <a:t>형식으로 대표되는 두 개의 </a:t>
            </a:r>
            <a:r>
              <a:rPr lang="ko-KR" altLang="en-US" sz="2000" dirty="0" smtClean="0"/>
              <a:t>축이 </a:t>
            </a:r>
            <a:r>
              <a:rPr lang="ko-KR" altLang="en-US" sz="2000" dirty="0"/>
              <a:t>서사의 구성 방식이나 담론의 작용에 있어서 </a:t>
            </a:r>
            <a:r>
              <a:rPr lang="ko-KR" altLang="en-US" sz="2000" dirty="0" smtClean="0"/>
              <a:t>대립적인 </a:t>
            </a:r>
            <a:r>
              <a:rPr lang="ko-KR" altLang="en-US" sz="2000" dirty="0"/>
              <a:t>상관관계를 형성한다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algn="just">
              <a:buNone/>
            </a:pPr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영채의 축은 </a:t>
            </a:r>
            <a:r>
              <a:rPr lang="en-US" altLang="ko-KR" sz="2000" dirty="0" smtClean="0"/>
              <a:t>｢</a:t>
            </a:r>
            <a:r>
              <a:rPr lang="ko-KR" altLang="en-US" sz="2000" dirty="0"/>
              <a:t>무정</a:t>
            </a:r>
            <a:r>
              <a:rPr lang="en-US" altLang="ko-KR" sz="2000" dirty="0" smtClean="0"/>
              <a:t>｣</a:t>
            </a:r>
            <a:r>
              <a:rPr lang="ko-KR" altLang="en-US" sz="2000" dirty="0" smtClean="0"/>
              <a:t> 연재 </a:t>
            </a:r>
            <a:r>
              <a:rPr lang="en-US" altLang="ko-KR" sz="2000" dirty="0" smtClean="0"/>
              <a:t>86</a:t>
            </a:r>
            <a:r>
              <a:rPr lang="ko-KR" altLang="en-US" sz="2000" dirty="0" smtClean="0"/>
              <a:t>회분부터 형식의 방향으로 지양</a:t>
            </a:r>
            <a:r>
              <a:rPr lang="en-US" altLang="ko-KR" sz="2000" dirty="0" smtClean="0"/>
              <a:t>·</a:t>
            </a:r>
            <a:r>
              <a:rPr lang="ko-KR" altLang="en-US" sz="2000" dirty="0" smtClean="0"/>
              <a:t>통합된다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18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algn="just"/>
            <a:r>
              <a:rPr lang="ko-KR" altLang="en-US" sz="2000" dirty="0" smtClean="0"/>
              <a:t>이제 </a:t>
            </a:r>
            <a:r>
              <a:rPr lang="ko-KR" altLang="en-US" sz="2000" dirty="0"/>
              <a:t>영채의 말을 좀 하자</a:t>
            </a:r>
            <a:r>
              <a:rPr lang="en-US" altLang="ko-KR" sz="2000" dirty="0"/>
              <a:t>. </a:t>
            </a:r>
            <a:r>
              <a:rPr lang="ko-KR" altLang="en-US" sz="2000" dirty="0"/>
              <a:t>영채는 과연 대동강의 푸른 물결을 헤치고 용궁의 객이 되었는가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r>
              <a:rPr lang="ko-KR" altLang="en-US" sz="2000" dirty="0" smtClean="0"/>
              <a:t>  독자 </a:t>
            </a:r>
            <a:r>
              <a:rPr lang="ko-KR" altLang="en-US" sz="2000" dirty="0"/>
              <a:t>여러분 중에는 아마 영채의 죽은 것을 슬퍼하여 눈물을 흘리신 이도 있을지요</a:t>
            </a:r>
            <a:r>
              <a:rPr lang="en-US" altLang="ko-KR" sz="2000" dirty="0"/>
              <a:t>, </a:t>
            </a:r>
            <a:r>
              <a:rPr lang="ko-KR" altLang="en-US" sz="2000" dirty="0"/>
              <a:t>고래로 무슨 이야기책에나 나오듯</a:t>
            </a:r>
            <a:r>
              <a:rPr lang="en-US" altLang="ko-KR" sz="2000" dirty="0"/>
              <a:t>, </a:t>
            </a:r>
            <a:r>
              <a:rPr lang="ko-KR" altLang="en-US" sz="2000" dirty="0"/>
              <a:t>늦도록 </a:t>
            </a:r>
            <a:r>
              <a:rPr lang="ko-KR" altLang="en-US" sz="2000" dirty="0" err="1"/>
              <a:t>일점</a:t>
            </a:r>
            <a:r>
              <a:rPr lang="ko-KR" altLang="en-US" sz="2000" dirty="0"/>
              <a:t> 혈육이 없던 사람이 아들 아니 낳은 자 없고</a:t>
            </a:r>
            <a:r>
              <a:rPr lang="en-US" altLang="ko-KR" sz="2000" dirty="0"/>
              <a:t>, </a:t>
            </a:r>
            <a:r>
              <a:rPr lang="ko-KR" altLang="en-US" sz="2000" dirty="0"/>
              <a:t>아들은 낳으면 </a:t>
            </a:r>
            <a:r>
              <a:rPr lang="ko-KR" altLang="en-US" sz="2000" dirty="0" err="1"/>
              <a:t>귀남자</a:t>
            </a:r>
            <a:r>
              <a:rPr lang="ko-KR" altLang="en-US" sz="2000" dirty="0"/>
              <a:t> 아니 되는 법 없고</a:t>
            </a:r>
            <a:r>
              <a:rPr lang="en-US" altLang="ko-KR" sz="2000" dirty="0"/>
              <a:t>, </a:t>
            </a:r>
            <a:r>
              <a:rPr lang="ko-KR" altLang="en-US" sz="2000" dirty="0"/>
              <a:t>물에 빠지면 살아나지 않는 법 없는 모양으로</a:t>
            </a:r>
            <a:r>
              <a:rPr lang="en-US" altLang="ko-KR" sz="2000" dirty="0"/>
              <a:t>, </a:t>
            </a:r>
            <a:r>
              <a:rPr lang="ko-KR" altLang="en-US" sz="2000" dirty="0"/>
              <a:t>영채도 아마 대동강에 빠지려 할 때에 어떤 귀인에게 건짐이 되어 어느 암자의 중이 되어 있다가 장차 형식과 서로 만나 즐겁게 백년가약을 맺어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수부귀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다남자하려니</a:t>
            </a:r>
            <a:r>
              <a:rPr lang="ko-KR" altLang="en-US" sz="2000" dirty="0"/>
              <a:t>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소설 짓는 사람의 좀된 솜씨를 넘겨보고 혼자 웃으신 이도 있으리다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r>
              <a:rPr lang="ko-KR" altLang="en-US" sz="2000" dirty="0" smtClean="0"/>
              <a:t>  혹 </a:t>
            </a:r>
            <a:r>
              <a:rPr lang="ko-KR" altLang="en-US" sz="2000" dirty="0"/>
              <a:t>영채가 빠져 죽는 것이 마땅하다 하여 영채가 평양으로 간 것을 칭찬하신 이도 있을지요</a:t>
            </a:r>
            <a:r>
              <a:rPr lang="en-US" altLang="ko-KR" sz="2000" dirty="0"/>
              <a:t>, </a:t>
            </a:r>
            <a:r>
              <a:rPr lang="ko-KR" altLang="en-US" sz="2000" dirty="0"/>
              <a:t>빠져 죽을 까닭이 없다 하여 영채의 행동을 아깝게 여기실 이도 있으리다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여러 가지로 독자 여러분의 생각하시는 바와 내가 장차 쓰려 하는 영채의 소식이 어떻게 합하여 틀릴지는 모르지마는</a:t>
            </a:r>
            <a:r>
              <a:rPr lang="en-US" altLang="ko-KR" sz="2000" dirty="0"/>
              <a:t>, </a:t>
            </a:r>
            <a:r>
              <a:rPr lang="ko-KR" altLang="en-US" sz="2000" dirty="0"/>
              <a:t>여러분의 하신 생각과 내가 한 생각이 다른 것을 비교해 보는 것도 매우 흥미 있는 일일 듯하다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54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병욱의 역할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영채가 </a:t>
            </a:r>
            <a:r>
              <a:rPr lang="ko-KR" altLang="en-US" sz="2000" dirty="0" err="1"/>
              <a:t>평양행</a:t>
            </a:r>
            <a:r>
              <a:rPr lang="ko-KR" altLang="en-US" sz="2000" dirty="0"/>
              <a:t> 열차에서 만난 병욱은 그러한 지양과 통합을 수행하는 인물이다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영채가 자살 계획을 포기하도록 설득하는 병욱의 주장은 기실 형식의 생각을 옮긴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병욱은 형식의 대리인으로서 이른바 ‘영채의 부활’을 추진한다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718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pPr algn="just"/>
            <a:r>
              <a:rPr lang="ko-KR" altLang="en-US" sz="2000" dirty="0" smtClean="0"/>
              <a:t>①</a:t>
            </a:r>
            <a:r>
              <a:rPr lang="ko-KR" altLang="en-US" sz="2000" dirty="0"/>
              <a:t>여자도 사람이지요</a:t>
            </a:r>
            <a:r>
              <a:rPr lang="en-US" altLang="ko-KR" sz="2000" dirty="0"/>
              <a:t>. </a:t>
            </a:r>
            <a:r>
              <a:rPr lang="ko-KR" altLang="en-US" sz="2000" dirty="0"/>
              <a:t>사람일진대 사람의 직분이 많겠지요</a:t>
            </a:r>
            <a:r>
              <a:rPr lang="en-US" altLang="ko-KR" sz="2000" dirty="0"/>
              <a:t>. </a:t>
            </a:r>
            <a:r>
              <a:rPr lang="ko-KR" altLang="en-US" sz="2000" dirty="0"/>
              <a:t>딸이 되고</a:t>
            </a:r>
            <a:r>
              <a:rPr lang="en-US" altLang="ko-KR" sz="2000" dirty="0"/>
              <a:t>, </a:t>
            </a:r>
            <a:r>
              <a:rPr lang="ko-KR" altLang="en-US" sz="2000" dirty="0"/>
              <a:t>아내가 되고</a:t>
            </a:r>
            <a:r>
              <a:rPr lang="en-US" altLang="ko-KR" sz="2000" dirty="0"/>
              <a:t>, </a:t>
            </a:r>
            <a:r>
              <a:rPr lang="ko-KR" altLang="en-US" sz="2000" dirty="0"/>
              <a:t>어머니가 되는 것도 여자의 직분이지요</a:t>
            </a:r>
            <a:r>
              <a:rPr lang="en-US" altLang="ko-KR" sz="2000" dirty="0"/>
              <a:t>. </a:t>
            </a:r>
            <a:r>
              <a:rPr lang="ko-KR" altLang="en-US" sz="2000" dirty="0"/>
              <a:t>또 혹은 종교로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과학으로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예술로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사회나 국가에 대한 일로 인생의 직분을 다할 길이 많겠지요</a:t>
            </a:r>
            <a:r>
              <a:rPr lang="en-US" altLang="ko-KR" sz="2000" dirty="0"/>
              <a:t>. </a:t>
            </a:r>
            <a:r>
              <a:rPr lang="ko-KR" altLang="en-US" sz="2000" dirty="0"/>
              <a:t>그런데 고래로 우리 나라에서는 남의 아내 되는 것만으로 여자의 직분을 삼았고</a:t>
            </a:r>
            <a:r>
              <a:rPr lang="en-US" altLang="ko-KR" sz="2000" dirty="0"/>
              <a:t>, </a:t>
            </a:r>
            <a:r>
              <a:rPr lang="ko-KR" altLang="en-US" sz="2000" dirty="0"/>
              <a:t>남의 아내가 되는 것도 남의 뜻대로</a:t>
            </a:r>
            <a:r>
              <a:rPr lang="en-US" altLang="ko-KR" sz="2000" dirty="0"/>
              <a:t>, </a:t>
            </a:r>
            <a:r>
              <a:rPr lang="ko-KR" altLang="en-US" sz="2000" dirty="0"/>
              <a:t>남의 말대로 되어 왔어요</a:t>
            </a:r>
            <a:r>
              <a:rPr lang="en-US" altLang="ko-KR" sz="2000" dirty="0"/>
              <a:t>. </a:t>
            </a:r>
            <a:r>
              <a:rPr lang="ko-KR" altLang="en-US" sz="2000" dirty="0"/>
              <a:t>지금까지 여자는 남자의 한 부속품</a:t>
            </a:r>
            <a:r>
              <a:rPr lang="en-US" altLang="ko-KR" sz="2000" dirty="0"/>
              <a:t>, </a:t>
            </a:r>
            <a:r>
              <a:rPr lang="ko-KR" altLang="en-US" sz="2000" dirty="0"/>
              <a:t>한 소유물이 되려 하였어요</a:t>
            </a:r>
            <a:r>
              <a:rPr lang="en-US" altLang="ko-KR" sz="2000" dirty="0"/>
              <a:t>. </a:t>
            </a:r>
            <a:r>
              <a:rPr lang="ko-KR" altLang="en-US" sz="2000" dirty="0"/>
              <a:t>마치 어떤 물품이 이 사람의 손에서 저 사람의 손으로 옮아가는 모양으로</a:t>
            </a:r>
            <a:r>
              <a:rPr lang="en-US" altLang="ko-KR" sz="2000" dirty="0"/>
              <a:t>…. </a:t>
            </a:r>
            <a:r>
              <a:rPr lang="ko-KR" altLang="en-US" sz="2000" dirty="0"/>
              <a:t>우리도 사람이 되어야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여자도 되려니와 우선 사람이 되어야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영채 씨께서 할 일이 많지요</a:t>
            </a:r>
            <a:r>
              <a:rPr lang="en-US" altLang="ko-KR" sz="2000" dirty="0"/>
              <a:t>. </a:t>
            </a:r>
            <a:r>
              <a:rPr lang="ko-KR" altLang="en-US" sz="2000" dirty="0"/>
              <a:t>영채 씨는 결코 부친과 이 씨만을 위하여 난 사람이 아니외다</a:t>
            </a:r>
            <a:r>
              <a:rPr lang="en-US" altLang="ko-KR" sz="2000" dirty="0"/>
              <a:t>. </a:t>
            </a:r>
            <a:r>
              <a:rPr lang="ko-KR" altLang="en-US" sz="2000" dirty="0"/>
              <a:t>과거 천만대 조선과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십육억 동포와</a:t>
            </a:r>
            <a:r>
              <a:rPr lang="en-US" altLang="ko-KR" sz="2000" dirty="0"/>
              <a:t>, </a:t>
            </a:r>
            <a:r>
              <a:rPr lang="ko-KR" altLang="en-US" sz="2000" dirty="0"/>
              <a:t>미래 천만대 자손을 위하여 나신 </a:t>
            </a:r>
            <a:r>
              <a:rPr lang="ko-KR" altLang="en-US" sz="2000" dirty="0" err="1"/>
              <a:t>것이야요</a:t>
            </a:r>
            <a:r>
              <a:rPr lang="en-US" altLang="ko-KR" sz="2000" dirty="0"/>
              <a:t>. </a:t>
            </a:r>
            <a:r>
              <a:rPr lang="ko-KR" altLang="en-US" sz="2000" dirty="0"/>
              <a:t>그러니깐 부친께 대한 의무 외에</a:t>
            </a:r>
            <a:r>
              <a:rPr lang="en-US" altLang="ko-KR" sz="2000" dirty="0"/>
              <a:t>, </a:t>
            </a:r>
            <a:r>
              <a:rPr lang="ko-KR" altLang="en-US" sz="2000" dirty="0"/>
              <a:t>이 씨께 대한 의무 외에도 조상께</a:t>
            </a:r>
            <a:r>
              <a:rPr lang="en-US" altLang="ko-KR" sz="2000" dirty="0"/>
              <a:t>, </a:t>
            </a:r>
            <a:r>
              <a:rPr lang="ko-KR" altLang="en-US" sz="2000" dirty="0"/>
              <a:t>동포에게</a:t>
            </a:r>
            <a:r>
              <a:rPr lang="en-US" altLang="ko-KR" sz="2000" dirty="0"/>
              <a:t>, </a:t>
            </a:r>
            <a:r>
              <a:rPr lang="ko-KR" altLang="en-US" sz="2000" dirty="0"/>
              <a:t>자손에게 대한 의무가 있어요</a:t>
            </a:r>
            <a:r>
              <a:rPr lang="en-US" altLang="ko-KR" sz="2000" dirty="0"/>
              <a:t>. </a:t>
            </a:r>
            <a:r>
              <a:rPr lang="ko-KR" altLang="en-US" sz="2000" dirty="0"/>
              <a:t>그런데 영채 씨가 그 의무를 달치 아니하고 죽으려 하는 것은 죄외다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07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08919"/>
            <a:ext cx="8229600" cy="12241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 smtClean="0"/>
              <a:t>「무정無情」을 말한다</a:t>
            </a:r>
            <a:r>
              <a:rPr lang="en-US" altLang="ko-KR" sz="4000" dirty="0" smtClean="0"/>
              <a:t>.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516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92696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pPr algn="just"/>
            <a:r>
              <a:rPr lang="ko-KR" altLang="en-US" sz="2000" dirty="0" smtClean="0"/>
              <a:t>②</a:t>
            </a:r>
            <a:r>
              <a:rPr lang="ko-KR" altLang="en-US" sz="2000" dirty="0"/>
              <a:t>영채는 과연 부모에게 대하여 </a:t>
            </a:r>
            <a:r>
              <a:rPr lang="ko-KR" altLang="en-US" sz="2000" dirty="0" err="1"/>
              <a:t>효하지</a:t>
            </a:r>
            <a:r>
              <a:rPr lang="ko-KR" altLang="en-US" sz="2000" dirty="0"/>
              <a:t> 못하였다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지아비에게 대하여 정</a:t>
            </a:r>
            <a:r>
              <a:rPr lang="en-US" altLang="ko-KR" sz="2000" dirty="0"/>
              <a:t>(</a:t>
            </a:r>
            <a:r>
              <a:rPr lang="ko-KR" altLang="en-US" sz="2000" dirty="0"/>
              <a:t>貞하</a:t>
            </a:r>
            <a:r>
              <a:rPr lang="en-US" altLang="ko-KR" sz="2000" dirty="0"/>
              <a:t>)</a:t>
            </a:r>
            <a:r>
              <a:rPr lang="ko-KR" altLang="en-US" sz="2000" dirty="0"/>
              <a:t>지 못하였다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그도 자기의 의지로 그러한 것이 아니요</a:t>
            </a:r>
            <a:r>
              <a:rPr lang="en-US" altLang="ko-KR" sz="2000" dirty="0"/>
              <a:t>, </a:t>
            </a:r>
            <a:r>
              <a:rPr lang="ko-KR" altLang="en-US" sz="2000" dirty="0"/>
              <a:t>무정한 사회가 연약한 그로 하여금 그리하지 못하게 한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just"/>
            <a:r>
              <a:rPr lang="ko-KR" altLang="en-US" sz="2000" dirty="0" smtClean="0"/>
              <a:t>  설혹 </a:t>
            </a:r>
            <a:r>
              <a:rPr lang="ko-KR" altLang="en-US" sz="2000" dirty="0"/>
              <a:t>영채가 자기의 의지로 효와 정에 대하여 생명의 의무를 다하지 못하였다 하자</a:t>
            </a:r>
            <a:r>
              <a:rPr lang="en-US" altLang="ko-KR" sz="2000" dirty="0"/>
              <a:t>. </a:t>
            </a:r>
            <a:r>
              <a:rPr lang="ko-KR" altLang="en-US" sz="2000" dirty="0"/>
              <a:t>그렇다 가정하더라도 영채는 생명을 끊을 이유가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효와 정은 영채의 생명의 의무 중의 둘이니</a:t>
            </a:r>
            <a:r>
              <a:rPr lang="en-US" altLang="ko-KR" sz="2000" dirty="0"/>
              <a:t>, </a:t>
            </a:r>
            <a:r>
              <a:rPr lang="ko-KR" altLang="en-US" sz="2000" dirty="0"/>
              <a:t>설혹 중요하다 하더라도 부분은 전체보다 작으니</a:t>
            </a:r>
            <a:r>
              <a:rPr lang="en-US" altLang="ko-KR" sz="2000" dirty="0"/>
              <a:t>, </a:t>
            </a:r>
            <a:r>
              <a:rPr lang="ko-KR" altLang="en-US" sz="2000" dirty="0"/>
              <a:t>이 두 의무는 실패하였다 하더라도 아직도 영채의 생명에는 </a:t>
            </a:r>
            <a:r>
              <a:rPr lang="ko-KR" altLang="en-US" sz="2000" dirty="0" err="1"/>
              <a:t>백천</a:t>
            </a:r>
            <a:r>
              <a:rPr lang="ko-KR" altLang="en-US" sz="2000" dirty="0"/>
              <a:t> 무수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百千無數</a:t>
            </a:r>
            <a:r>
              <a:rPr lang="en-US" altLang="ko-KR" sz="2000" dirty="0"/>
              <a:t>)</a:t>
            </a:r>
            <a:r>
              <a:rPr lang="ko-KR" altLang="en-US" sz="2000" dirty="0"/>
              <a:t>의 의무가 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just"/>
            <a:r>
              <a:rPr lang="ko-KR" altLang="en-US" sz="2000" dirty="0" smtClean="0"/>
              <a:t>  그의 </a:t>
            </a:r>
            <a:r>
              <a:rPr lang="ko-KR" altLang="en-US" sz="2000" dirty="0"/>
              <a:t>생명에는 아직도 충도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세계에 대한 의무도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동물에 대한 의무도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산천</a:t>
            </a:r>
            <a:r>
              <a:rPr lang="en-US" altLang="ko-KR" sz="2000" dirty="0"/>
              <a:t>(</a:t>
            </a:r>
            <a:r>
              <a:rPr lang="ko-KR" altLang="en-US" sz="2000" dirty="0"/>
              <a:t>山川</a:t>
            </a:r>
            <a:r>
              <a:rPr lang="en-US" altLang="ko-KR" sz="2000" dirty="0"/>
              <a:t>)</a:t>
            </a:r>
            <a:r>
              <a:rPr lang="ko-KR" altLang="en-US" sz="2000" dirty="0"/>
              <a:t>이나 성신</a:t>
            </a:r>
            <a:r>
              <a:rPr lang="en-US" altLang="ko-KR" sz="2000" dirty="0"/>
              <a:t>(</a:t>
            </a:r>
            <a:r>
              <a:rPr lang="ko-KR" altLang="en-US" sz="2000" dirty="0"/>
              <a:t>星辰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대한 의무도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하느님이나 부처에 대한 의무도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270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행복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행복의 서사</a:t>
            </a:r>
            <a:endParaRPr lang="en-US" altLang="ko-KR" sz="2400" dirty="0" smtClean="0"/>
          </a:p>
          <a:p>
            <a:pPr marL="0" indent="0" algn="just">
              <a:buNone/>
            </a:pPr>
            <a:endParaRPr lang="en-US" altLang="ko-KR" sz="2400" dirty="0"/>
          </a:p>
          <a:p>
            <a:pPr algn="just"/>
            <a:r>
              <a:rPr lang="ko-KR" altLang="en-US" sz="2000" dirty="0"/>
              <a:t>영채가 병욱을 만난 이후 </a:t>
            </a:r>
            <a:r>
              <a:rPr lang="en-US" altLang="ko-KR" sz="2000" dirty="0"/>
              <a:t>｢</a:t>
            </a:r>
            <a:r>
              <a:rPr lang="ko-KR" altLang="en-US" sz="2000" dirty="0"/>
              <a:t>무정</a:t>
            </a:r>
            <a:r>
              <a:rPr lang="en-US" altLang="ko-KR" sz="2000" dirty="0"/>
              <a:t>｣</a:t>
            </a:r>
            <a:r>
              <a:rPr lang="ko-KR" altLang="en-US" sz="2000" dirty="0"/>
              <a:t>의 서사는 ‘행복</a:t>
            </a:r>
            <a:r>
              <a:rPr lang="en-US" altLang="ko-KR" sz="2000" dirty="0"/>
              <a:t>-</a:t>
            </a:r>
            <a:r>
              <a:rPr lang="ko-KR" altLang="en-US" sz="2000" dirty="0"/>
              <a:t>행복’을 바탕으로 </a:t>
            </a:r>
            <a:r>
              <a:rPr lang="ko-KR" altLang="en-US" sz="2000" dirty="0" smtClean="0"/>
              <a:t>구성된다</a:t>
            </a:r>
            <a:r>
              <a:rPr lang="en-US" altLang="ko-KR" sz="2000" dirty="0" smtClean="0"/>
              <a:t>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｢</a:t>
            </a:r>
            <a:r>
              <a:rPr lang="en-US" altLang="ko-KR" sz="2000" dirty="0" err="1"/>
              <a:t>무정</a:t>
            </a:r>
            <a:r>
              <a:rPr lang="en-US" altLang="ko-KR" sz="2000" dirty="0"/>
              <a:t>｣ </a:t>
            </a:r>
            <a:r>
              <a:rPr lang="en-US" altLang="ko-KR" sz="2000" dirty="0" err="1"/>
              <a:t>후반부의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서사와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담론이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형식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중심으로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통합된다</a:t>
            </a:r>
            <a:r>
              <a:rPr lang="en-US" altLang="ko-KR" sz="2000" dirty="0"/>
              <a:t>. </a:t>
            </a:r>
          </a:p>
          <a:p>
            <a:pPr algn="just"/>
            <a:endParaRPr lang="ko-KR" altLang="en-US" sz="2000" dirty="0"/>
          </a:p>
          <a:p>
            <a:pPr algn="just"/>
            <a:r>
              <a:rPr lang="en-US" altLang="ko-KR" sz="2000" dirty="0"/>
              <a:t>｢</a:t>
            </a:r>
            <a:r>
              <a:rPr lang="ko-KR" altLang="en-US" sz="2000" dirty="0"/>
              <a:t>무정</a:t>
            </a:r>
            <a:r>
              <a:rPr lang="en-US" altLang="ko-KR" sz="2000" dirty="0"/>
              <a:t>｣</a:t>
            </a:r>
            <a:r>
              <a:rPr lang="ko-KR" altLang="en-US" sz="2000" dirty="0"/>
              <a:t>은 고전소설과 근대소설이 대립하다가 근대소설로 마무리되는 소설사적 전환의 과정을 그 스스로 내장한다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/>
              <a:t>｢</a:t>
            </a:r>
            <a:r>
              <a:rPr lang="ko-KR" altLang="en-US" sz="2000" dirty="0"/>
              <a:t>무정</a:t>
            </a:r>
            <a:r>
              <a:rPr lang="en-US" altLang="ko-KR" sz="2000" dirty="0"/>
              <a:t>｣</a:t>
            </a:r>
            <a:r>
              <a:rPr lang="ko-KR" altLang="en-US" sz="2000" dirty="0"/>
              <a:t>의 행복한 결말과 식민지 현실 사이에는 </a:t>
            </a:r>
            <a:r>
              <a:rPr lang="ko-KR" altLang="en-US" sz="2000" dirty="0" smtClean="0"/>
              <a:t>엄청난 </a:t>
            </a:r>
            <a:r>
              <a:rPr lang="ko-KR" altLang="en-US" sz="2000" dirty="0"/>
              <a:t>괴리가 가로 놓인다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60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altLang="ko-KR" sz="2800" dirty="0" smtClean="0"/>
              <a:t>「</a:t>
            </a:r>
            <a:r>
              <a:rPr lang="ko-KR" altLang="en-US" sz="2800" dirty="0" smtClean="0"/>
              <a:t>무정」 다시 읽기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「</a:t>
            </a:r>
            <a:r>
              <a:rPr lang="en-US" altLang="ko-KR" sz="2400" dirty="0" err="1" smtClean="0"/>
              <a:t>무정</a:t>
            </a:r>
            <a:r>
              <a:rPr lang="ko-KR" altLang="en-US" sz="2400" dirty="0" smtClean="0"/>
              <a:t>」</a:t>
            </a:r>
            <a:r>
              <a:rPr lang="en-US" altLang="ko-KR" sz="2400" dirty="0" smtClean="0"/>
              <a:t>을 </a:t>
            </a:r>
            <a:r>
              <a:rPr lang="en-US" altLang="ko-KR" sz="2400" dirty="0" err="1"/>
              <a:t>재론하기에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앞서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고려해야</a:t>
            </a:r>
            <a:r>
              <a:rPr lang="en-US" altLang="ko-KR" sz="2400" dirty="0"/>
              <a:t> 할 </a:t>
            </a:r>
            <a:r>
              <a:rPr lang="en-US" altLang="ko-KR" sz="2400" dirty="0" err="1"/>
              <a:t>전제들</a:t>
            </a:r>
            <a:endParaRPr lang="en-US" altLang="ko-KR" sz="2400" dirty="0"/>
          </a:p>
          <a:p>
            <a:endParaRPr lang="en-US" altLang="ko-KR" sz="2800" dirty="0" smtClean="0"/>
          </a:p>
          <a:p>
            <a:r>
              <a:rPr lang="ko-KR" altLang="en-US" sz="2400" dirty="0"/>
              <a:t>선행 연구의 중압을 견뎌야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최초의 근대 장편 소설이라는 문학사적 </a:t>
            </a:r>
            <a:r>
              <a:rPr lang="ko-KR" altLang="en-US" sz="2400" dirty="0" smtClean="0"/>
              <a:t>특수성을 고려하지 않을 수 없다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2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2. </a:t>
            </a:r>
            <a:r>
              <a:rPr lang="en-US" altLang="ko-KR" sz="2800" dirty="0"/>
              <a:t>｢</a:t>
            </a:r>
            <a:r>
              <a:rPr lang="ko-KR" altLang="en-US" sz="2800" dirty="0"/>
              <a:t>무정</a:t>
            </a:r>
            <a:r>
              <a:rPr lang="en-US" altLang="ko-KR" sz="2800" dirty="0"/>
              <a:t>｣</a:t>
            </a:r>
            <a:r>
              <a:rPr lang="ko-KR" altLang="en-US" sz="2800" dirty="0"/>
              <a:t>의 서사적 특성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514350" indent="-514350">
              <a:buAutoNum type="arabicParenR"/>
            </a:pPr>
            <a:r>
              <a:rPr lang="ko-KR" altLang="en-US" sz="2800" dirty="0" smtClean="0"/>
              <a:t>두 벌의 서사</a:t>
            </a:r>
            <a:endParaRPr lang="en-US" altLang="ko-KR" sz="2800" dirty="0" smtClean="0"/>
          </a:p>
          <a:p>
            <a:pPr marL="514350" indent="-514350">
              <a:buAutoNum type="arabicParenR"/>
            </a:pPr>
            <a:endParaRPr lang="en-US" altLang="ko-KR" sz="2800" dirty="0" smtClean="0"/>
          </a:p>
          <a:p>
            <a:r>
              <a:rPr lang="ko-KR" altLang="en-US" sz="2800" dirty="0" smtClean="0"/>
              <a:t>영채의 서사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형식의 서사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2225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620688"/>
            <a:ext cx="7920880" cy="5616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2016"/>
              </p:ext>
            </p:extLst>
          </p:nvPr>
        </p:nvGraphicFramePr>
        <p:xfrm>
          <a:off x="972143" y="1052736"/>
          <a:ext cx="7548310" cy="5241036"/>
        </p:xfrm>
        <a:graphic>
          <a:graphicData uri="http://schemas.openxmlformats.org/drawingml/2006/table">
            <a:tbl>
              <a:tblPr/>
              <a:tblGrid>
                <a:gridCol w="2599179"/>
                <a:gridCol w="4949131"/>
              </a:tblGrid>
              <a:tr h="4421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주어부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서술부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1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영채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박진사의 딸이다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형식과 정혼한 사이이다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3)(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박진사가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무고한 누명을 쓰고 수감되자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형식과 헤어진다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친척집에 맡겨져 구박을 받으며 지낸다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5)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박진사를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찾아 가기 위해 친척집을 나온다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6)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박진사를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구하기 위해 기생이 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그 때문에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박진사가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 자살한다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형식에 대한 절의를 지킨다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형식과 재회한다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9)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배명식과 김현수에게 겁간을 당한다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10)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자살하기 위해 형식을 떠난다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1050" y="2363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600" y="3326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영채의 서사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20688"/>
            <a:ext cx="8136904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61119"/>
              </p:ext>
            </p:extLst>
          </p:nvPr>
        </p:nvGraphicFramePr>
        <p:xfrm>
          <a:off x="899593" y="974058"/>
          <a:ext cx="7560840" cy="4913406"/>
        </p:xfrm>
        <a:graphic>
          <a:graphicData uri="http://schemas.openxmlformats.org/drawingml/2006/table">
            <a:tbl>
              <a:tblPr/>
              <a:tblGrid>
                <a:gridCol w="1296143"/>
                <a:gridCol w="6264697"/>
              </a:tblGrid>
              <a:tr h="4481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주어부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서술부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9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형식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일본 유학생 출신으로 경성학교 영어교사이다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선형의 가정교사가 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어릴 적 정혼한 영채와 재회한다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영채의 신분에 대해 상상한다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영채가 겁간 당하는 장면을 목격한다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자살하러 떠난 영채의 시신을 찾으려다 포기한다 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광대한 우주에 대해 상상한다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선형과 약혼한다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33588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형식의 서사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7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8136904" cy="5904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836712"/>
            <a:ext cx="756084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상상의 사건화</a:t>
            </a:r>
            <a:endParaRPr lang="en-US" altLang="ko-KR" sz="2400" dirty="0" smtClean="0"/>
          </a:p>
          <a:p>
            <a:endParaRPr lang="ko-KR" altLang="en-US" sz="2000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예문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algn="just"/>
            <a:r>
              <a:rPr lang="ko-KR" altLang="en-US" sz="2400" dirty="0" smtClean="0"/>
              <a:t>  </a:t>
            </a:r>
            <a:r>
              <a:rPr lang="ko-KR" altLang="en-US" sz="2000" dirty="0" smtClean="0"/>
              <a:t>자기는 </a:t>
            </a:r>
            <a:r>
              <a:rPr lang="ko-KR" altLang="en-US" sz="2000" dirty="0"/>
              <a:t>이제야 자기의 생명을 깨달았다</a:t>
            </a:r>
            <a:r>
              <a:rPr lang="en-US" altLang="ko-KR" sz="2000" dirty="0"/>
              <a:t>. </a:t>
            </a:r>
            <a:r>
              <a:rPr lang="ko-KR" altLang="en-US" sz="2000" dirty="0"/>
              <a:t>자기가 있는 줄을 깨달았다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just"/>
            <a:r>
              <a:rPr lang="ko-KR" altLang="en-US" sz="2000" dirty="0" smtClean="0"/>
              <a:t>  마치 </a:t>
            </a:r>
            <a:r>
              <a:rPr lang="ko-KR" altLang="en-US" sz="2000" dirty="0"/>
              <a:t>북극성이 있고 또 북극성은 결코 </a:t>
            </a:r>
            <a:r>
              <a:rPr lang="ko-KR" altLang="en-US" sz="2000" dirty="0" err="1"/>
              <a:t>백랑성도</a:t>
            </a:r>
            <a:r>
              <a:rPr lang="ko-KR" altLang="en-US" sz="2000" dirty="0"/>
              <a:t> 아니요 노인성도 아니요</a:t>
            </a:r>
            <a:r>
              <a:rPr lang="en-US" altLang="ko-KR" sz="2000" dirty="0"/>
              <a:t>, </a:t>
            </a:r>
            <a:r>
              <a:rPr lang="ko-KR" altLang="en-US" sz="2000" dirty="0"/>
              <a:t>오직 북극성인 듯이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북극성은 크기로나 빛으로나 위치로나 성분으로나</a:t>
            </a:r>
            <a:r>
              <a:rPr lang="en-US" altLang="ko-KR" sz="2000" dirty="0"/>
              <a:t>, </a:t>
            </a:r>
            <a:r>
              <a:rPr lang="ko-KR" altLang="en-US" sz="2000" dirty="0"/>
              <a:t>역사로나 우주에 대한 사명으로나</a:t>
            </a:r>
            <a:r>
              <a:rPr lang="en-US" altLang="ko-KR" sz="2000" dirty="0"/>
              <a:t>, </a:t>
            </a:r>
            <a:r>
              <a:rPr lang="ko-KR" altLang="en-US" sz="2000" dirty="0"/>
              <a:t>결코 </a:t>
            </a:r>
            <a:r>
              <a:rPr lang="ko-KR" altLang="en-US" sz="2000" dirty="0" err="1"/>
              <a:t>백랑성이나</a:t>
            </a:r>
            <a:r>
              <a:rPr lang="ko-KR" altLang="en-US" sz="2000" dirty="0"/>
              <a:t> 노인성과 같지 아니하고</a:t>
            </a:r>
            <a:r>
              <a:rPr lang="en-US" altLang="ko-KR" sz="2000" dirty="0"/>
              <a:t>, </a:t>
            </a:r>
            <a:r>
              <a:rPr lang="ko-KR" altLang="en-US" sz="2000" dirty="0"/>
              <a:t>북극성 자신의 특징이 있음과 같이</a:t>
            </a:r>
            <a:r>
              <a:rPr lang="en-US" altLang="ko-KR" sz="2000" dirty="0"/>
              <a:t>, </a:t>
            </a:r>
            <a:r>
              <a:rPr lang="ko-KR" altLang="en-US" sz="2000" dirty="0"/>
              <a:t>자기도 있고 또 자기는 다른 아무러한 사람과도 꼭 같지 아니한 지와 의지와 사명과 색채가 있음을 깨달았다</a:t>
            </a:r>
            <a:r>
              <a:rPr lang="en-US" altLang="ko-KR" sz="2000" dirty="0"/>
              <a:t>. </a:t>
            </a:r>
            <a:r>
              <a:rPr lang="ko-KR" altLang="en-US" sz="2000" dirty="0"/>
              <a:t>형식은 웃으며 차창으로 내다본다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형식의 서사에서는 상상이 사건처럼 기능한다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70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620688"/>
            <a:ext cx="7992888" cy="5616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1052736"/>
            <a:ext cx="7056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서술의 두 양상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단순 </a:t>
            </a:r>
            <a:r>
              <a:rPr lang="ko-KR" altLang="en-US" sz="2400" dirty="0" err="1" smtClean="0"/>
              <a:t>보고형</a:t>
            </a:r>
            <a:r>
              <a:rPr lang="ko-KR" altLang="en-US" sz="2400" dirty="0" smtClean="0"/>
              <a:t> 서술</a:t>
            </a:r>
            <a:endParaRPr lang="en-US" altLang="ko-KR" sz="24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벌써 </a:t>
            </a:r>
            <a:r>
              <a:rPr lang="ko-KR" altLang="en-US" sz="2000" dirty="0" err="1"/>
              <a:t>십유여</a:t>
            </a:r>
            <a:r>
              <a:rPr lang="ko-KR" altLang="en-US" sz="2000" dirty="0"/>
              <a:t> 년 전이다</a:t>
            </a:r>
            <a:r>
              <a:rPr lang="en-US" altLang="ko-KR" sz="2000" dirty="0"/>
              <a:t>. </a:t>
            </a:r>
            <a:r>
              <a:rPr lang="ko-KR" altLang="en-US" sz="2000" dirty="0"/>
              <a:t>평안남도 </a:t>
            </a:r>
            <a:r>
              <a:rPr lang="ko-KR" altLang="en-US" sz="2000" dirty="0" err="1"/>
              <a:t>안주읍에서</a:t>
            </a:r>
            <a:r>
              <a:rPr lang="ko-KR" altLang="en-US" sz="2000" dirty="0"/>
              <a:t> 남으로 십여 리 되는 동네에 박 진사라는 사람이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사십여 년을 학자로 지내어 인근 읍에 그 이름을 모르는 사람이 없었다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ctr"/>
            <a:r>
              <a:rPr lang="en-US" altLang="ko-KR" sz="2000" dirty="0"/>
              <a:t>(…)</a:t>
            </a:r>
            <a:endParaRPr lang="ko-KR" altLang="en-US" sz="2000" dirty="0"/>
          </a:p>
          <a:p>
            <a:r>
              <a:rPr lang="ko-KR" altLang="en-US" sz="2000" dirty="0" smtClean="0"/>
              <a:t>   그때 </a:t>
            </a:r>
            <a:r>
              <a:rPr lang="ko-KR" altLang="en-US" sz="2000" dirty="0"/>
              <a:t>박 진사의 딸 영채의 나이 열 살이니 지금 꼭 열아홉 살일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r>
              <a:rPr lang="ko-KR" altLang="en-US" sz="2000" dirty="0"/>
              <a:t>박 진사는 남이 웃는 것도 생각지 아니하고 영채를 학교에 보내며 학교에서 돌아온 뒤에는 소학</a:t>
            </a:r>
            <a:r>
              <a:rPr lang="en-US" altLang="ko-KR" sz="2000" dirty="0"/>
              <a:t>, </a:t>
            </a:r>
            <a:r>
              <a:rPr lang="ko-KR" altLang="en-US" sz="2000" dirty="0"/>
              <a:t>열녀전 같은 것을 가르치고 열두 살 되던 해 여름에는 </a:t>
            </a:r>
            <a:r>
              <a:rPr lang="ko-KR" altLang="en-US" sz="2000" dirty="0" err="1"/>
              <a:t>시전도</a:t>
            </a:r>
            <a:r>
              <a:rPr lang="ko-KR" altLang="en-US" sz="2000" dirty="0"/>
              <a:t> 가르쳤다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78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620688"/>
            <a:ext cx="7992888" cy="5616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1052736"/>
            <a:ext cx="7056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서술의 두 양상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단순 </a:t>
            </a:r>
            <a:r>
              <a:rPr lang="ko-KR" altLang="en-US" sz="2400" dirty="0" err="1" smtClean="0"/>
              <a:t>보고형</a:t>
            </a:r>
            <a:r>
              <a:rPr lang="ko-KR" altLang="en-US" sz="2400" dirty="0" smtClean="0"/>
              <a:t> 서술</a:t>
            </a:r>
            <a:endParaRPr lang="en-US" altLang="ko-KR" sz="24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벌써 </a:t>
            </a:r>
            <a:r>
              <a:rPr lang="ko-KR" altLang="en-US" sz="2000" dirty="0" err="1"/>
              <a:t>십유여</a:t>
            </a:r>
            <a:r>
              <a:rPr lang="ko-KR" altLang="en-US" sz="2000" dirty="0"/>
              <a:t> 년 전이다</a:t>
            </a:r>
            <a:r>
              <a:rPr lang="en-US" altLang="ko-KR" sz="2000" dirty="0"/>
              <a:t>. </a:t>
            </a:r>
            <a:r>
              <a:rPr lang="ko-KR" altLang="en-US" sz="2000" dirty="0"/>
              <a:t>평안남도 </a:t>
            </a:r>
            <a:r>
              <a:rPr lang="ko-KR" altLang="en-US" sz="2000" dirty="0" err="1"/>
              <a:t>안주읍에서</a:t>
            </a:r>
            <a:r>
              <a:rPr lang="ko-KR" altLang="en-US" sz="2000" dirty="0"/>
              <a:t> 남으로 십여 리 되는 동네에 박 진사라는 사람이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사십여 년을 학자로 지내어 인근 읍에 그 이름을 모르는 사람이 없었다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ctr"/>
            <a:r>
              <a:rPr lang="en-US" altLang="ko-KR" sz="2000" dirty="0"/>
              <a:t>(…)</a:t>
            </a:r>
            <a:endParaRPr lang="ko-KR" altLang="en-US" sz="2000" dirty="0"/>
          </a:p>
          <a:p>
            <a:r>
              <a:rPr lang="ko-KR" altLang="en-US" sz="2000" dirty="0" smtClean="0"/>
              <a:t>   그때 </a:t>
            </a:r>
            <a:r>
              <a:rPr lang="ko-KR" altLang="en-US" sz="2000" dirty="0"/>
              <a:t>박 진사의 딸 영채의 나이 열 살이니 지금 꼭 열아홉 살일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r>
              <a:rPr lang="ko-KR" altLang="en-US" sz="2000" dirty="0"/>
              <a:t>박 진사는 남이 웃는 것도 생각지 아니하고 영채를 학교에 보내며 학교에서 돌아온 뒤에는 소학</a:t>
            </a:r>
            <a:r>
              <a:rPr lang="en-US" altLang="ko-KR" sz="2000" dirty="0"/>
              <a:t>, </a:t>
            </a:r>
            <a:r>
              <a:rPr lang="ko-KR" altLang="en-US" sz="2000" dirty="0"/>
              <a:t>열녀전 같은 것을 가르치고 열두 살 되던 해 여름에는 </a:t>
            </a:r>
            <a:r>
              <a:rPr lang="ko-KR" altLang="en-US" sz="2000" dirty="0" err="1"/>
              <a:t>시전도</a:t>
            </a:r>
            <a:r>
              <a:rPr lang="ko-KR" altLang="en-US" sz="2000" dirty="0"/>
              <a:t> 가르쳤다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22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1692</Words>
  <Application>Microsoft Office PowerPoint</Application>
  <PresentationFormat>화면 슬라이드 쇼(4:3)</PresentationFormat>
  <Paragraphs>155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제 3부 한국 근(현)대소설 선독</vt:lpstr>
      <vt:lpstr>PowerPoint 프레젠테이션</vt:lpstr>
      <vt:lpstr>「무정」 다시 읽기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강헌국</cp:lastModifiedBy>
  <cp:revision>18</cp:revision>
  <dcterms:created xsi:type="dcterms:W3CDTF">2011-09-19T05:12:44Z</dcterms:created>
  <dcterms:modified xsi:type="dcterms:W3CDTF">2015-09-29T06:22:54Z</dcterms:modified>
</cp:coreProperties>
</file>