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6" r:id="rId5"/>
    <p:sldId id="257" r:id="rId6"/>
    <p:sldId id="258" r:id="rId7"/>
    <p:sldId id="259" r:id="rId8"/>
    <p:sldId id="268" r:id="rId9"/>
    <p:sldId id="269" r:id="rId10"/>
    <p:sldId id="270" r:id="rId11"/>
    <p:sldId id="271" r:id="rId12"/>
    <p:sldId id="261" r:id="rId13"/>
    <p:sldId id="272" r:id="rId14"/>
    <p:sldId id="273" r:id="rId15"/>
    <p:sldId id="274" r:id="rId16"/>
    <p:sldId id="262" r:id="rId17"/>
    <p:sldId id="263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F33-D564-48E8-847C-2AEA0809CA6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6FC7-6302-403A-A91B-8C45CC21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4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F33-D564-48E8-847C-2AEA0809CA6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6FC7-6302-403A-A91B-8C45CC21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01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F33-D564-48E8-847C-2AEA0809CA6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6FC7-6302-403A-A91B-8C45CC21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8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F33-D564-48E8-847C-2AEA0809CA6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6FC7-6302-403A-A91B-8C45CC21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0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F33-D564-48E8-847C-2AEA0809CA6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6FC7-6302-403A-A91B-8C45CC21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2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F33-D564-48E8-847C-2AEA0809CA6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6FC7-6302-403A-A91B-8C45CC21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02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F33-D564-48E8-847C-2AEA0809CA6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6FC7-6302-403A-A91B-8C45CC21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67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F33-D564-48E8-847C-2AEA0809CA6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6FC7-6302-403A-A91B-8C45CC21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5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F33-D564-48E8-847C-2AEA0809CA6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6FC7-6302-403A-A91B-8C45CC21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0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F33-D564-48E8-847C-2AEA0809CA6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6FC7-6302-403A-A91B-8C45CC21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91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F33-D564-48E8-847C-2AEA0809CA6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6FC7-6302-403A-A91B-8C45CC21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33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2F33-D564-48E8-847C-2AEA0809CA6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26FC7-6302-403A-A91B-8C45CC21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3200" dirty="0" smtClean="0"/>
              <a:t>「크리스마스 캐럴」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위장된 대화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ko-KR" altLang="en-US" sz="2800" dirty="0" smtClean="0"/>
              <a:t>최인훈 소설의 특징</a:t>
            </a:r>
            <a:endParaRPr lang="en-US" altLang="ko-KR" sz="2800" dirty="0" smtClean="0"/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algn="just"/>
            <a:r>
              <a:rPr lang="ko-KR" altLang="en-US" sz="2400" dirty="0" smtClean="0"/>
              <a:t>강박 증상이 최인훈의 소설 도처에 나타난다</a:t>
            </a:r>
            <a:r>
              <a:rPr lang="en-US" altLang="ko-KR" sz="2400" dirty="0" smtClean="0"/>
              <a:t>.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 smtClean="0"/>
              <a:t>최인훈의 소설에서 강박 증상은 서사를 구축하는 작용을 하기도 하고 서술의 수단이 된다</a:t>
            </a:r>
            <a:r>
              <a:rPr lang="en-US" altLang="ko-KR" sz="2400" dirty="0" smtClean="0"/>
              <a:t>.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 smtClean="0"/>
              <a:t>프로이트에 따르면 </a:t>
            </a:r>
            <a:r>
              <a:rPr lang="ko-KR" altLang="en-US" sz="2400" dirty="0"/>
              <a:t>강박 증상은 근원에 대한 탐색과 그 의미에 대한 질문의 형식이라고 할 수 있다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019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3. </a:t>
            </a:r>
            <a:r>
              <a:rPr lang="ko-KR" altLang="en-US" sz="2800" dirty="0" smtClean="0"/>
              <a:t>차용된 담론들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r>
              <a:rPr lang="ko-KR" altLang="en-US" sz="2400" dirty="0"/>
              <a:t>아버지와 ‘나’가 소통 장애를 겪는 주된 이유는 그들 각자가 자신의 생각을 자신의 목소리로 말하지 않는 데 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아버지와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나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는 </a:t>
            </a:r>
            <a:r>
              <a:rPr lang="ko-KR" altLang="en-US" sz="2400" dirty="0"/>
              <a:t>기성의 담론들을 다양하게 차용하여 </a:t>
            </a:r>
            <a:r>
              <a:rPr lang="ko-KR" altLang="en-US" sz="2400" dirty="0" smtClean="0"/>
              <a:t>대화한다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324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484784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①“아버님 소자는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,”</a:t>
            </a:r>
          </a:p>
          <a:p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잠깐 끊었다가</a:t>
            </a:r>
          </a:p>
          <a:p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“소자가 불민한 탓이옵니다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.”</a:t>
            </a:r>
            <a:endParaRPr lang="ko-KR" altLang="en-US" dirty="0">
              <a:solidFill>
                <a:prstClr val="black"/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“무엇이 불민하단 말이냐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?”</a:t>
            </a:r>
            <a:endParaRPr lang="ko-KR" altLang="en-US" dirty="0">
              <a:solidFill>
                <a:prstClr val="black"/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“소자는 항상 지척에 모시고 있으면서도 한 가지도 마음 흡족하실 일을 못 해드리옵고 행동거지가 슬기롭지 못하여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…”</a:t>
            </a:r>
            <a:endParaRPr lang="ko-KR" altLang="en-US" dirty="0">
              <a:solidFill>
                <a:prstClr val="black"/>
              </a:solidFill>
              <a:latin typeface="바탕" pitchFamily="18" charset="-127"/>
              <a:ea typeface="바탕" pitchFamily="18" charset="-127"/>
            </a:endParaRPr>
          </a:p>
          <a:p>
            <a:endParaRPr lang="en-US" altLang="ko-KR" dirty="0" smtClean="0">
              <a:solidFill>
                <a:prstClr val="black"/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ko-KR" altLang="en-US" dirty="0" smtClean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②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“아버님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말씀이 좀 불온해지십니다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.”</a:t>
            </a:r>
          </a:p>
          <a:p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“불온하다니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?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얘가 너는 나를 사상적으로 몰 생각이냐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?”</a:t>
            </a:r>
            <a:endParaRPr lang="ko-KR" altLang="en-US" dirty="0">
              <a:solidFill>
                <a:prstClr val="black"/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“사상적으로라뇨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?”</a:t>
            </a:r>
            <a:endParaRPr lang="ko-KR" altLang="en-US" dirty="0">
              <a:solidFill>
                <a:prstClr val="black"/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“그럼 불온하단 건 무슨 소리야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!”</a:t>
            </a:r>
            <a:endParaRPr lang="ko-KR" altLang="en-US" dirty="0">
              <a:solidFill>
                <a:prstClr val="black"/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아버님은 와들와들 떨었다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</a:t>
            </a:r>
            <a:endParaRPr lang="ko-KR" altLang="en-US" dirty="0">
              <a:solidFill>
                <a:prstClr val="black"/>
              </a:solidFill>
              <a:latin typeface="바탕" pitchFamily="18" charset="-127"/>
              <a:ea typeface="바탕" pitchFamily="18" charset="-127"/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③“내가 좀 과했나 보다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문제를 이 편지에 좁히기로 하자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이의 있느냐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?”</a:t>
            </a:r>
          </a:p>
          <a:p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“없습니다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.”</a:t>
            </a:r>
            <a:endParaRPr lang="ko-KR" altLang="en-US" dirty="0">
              <a:solidFill>
                <a:prstClr val="black"/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“그럼 가결됐다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</a:t>
            </a:r>
            <a:endParaRPr lang="ko-KR" altLang="en-US" dirty="0">
              <a:solidFill>
                <a:prstClr val="black"/>
              </a:solidFill>
              <a:latin typeface="바탕" pitchFamily="18" charset="-127"/>
              <a:ea typeface="바탕" pitchFamily="18" charset="-127"/>
            </a:endParaRPr>
          </a:p>
          <a:p>
            <a:endParaRPr lang="ko-KR" altLang="en-US" dirty="0">
              <a:solidFill>
                <a:prstClr val="black"/>
              </a:solidFill>
              <a:latin typeface="바탕" pitchFamily="18" charset="-127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19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286" y="2195865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바탕" pitchFamily="18" charset="-127"/>
                <a:ea typeface="바탕" pitchFamily="18" charset="-127"/>
              </a:rPr>
              <a:t>④“첫째로 친일파들은 괴로워도 마땅한 사람들이었던 반면에 통일이 되어서 괴로울 사람들 가운데는 도덕적으로 비난할 수 없는 사람들이 섞여 있습니다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둘째로 해방을 위해서는 준비가 있었습니다만 통일을 위해서는 아무 준비도 없었습니다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 …(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중략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)… </a:t>
            </a:r>
            <a:r>
              <a:rPr lang="ko-KR" altLang="en-US" dirty="0" err="1">
                <a:latin typeface="바탕" pitchFamily="18" charset="-127"/>
                <a:ea typeface="바탕" pitchFamily="18" charset="-127"/>
              </a:rPr>
              <a:t>신금단이는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 바로 그런 불쌍한 희생잡니다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아흔아홉 마리의 양들에게 몰려 희생의 낭떠러지에 처박힌 한 마리의 양입니다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.”</a:t>
            </a:r>
          </a:p>
          <a:p>
            <a:endParaRPr lang="en-US" altLang="ko-KR" dirty="0" smtClean="0">
              <a:latin typeface="바탕" pitchFamily="18" charset="-127"/>
              <a:ea typeface="바탕" pitchFamily="18" charset="-127"/>
            </a:endParaRPr>
          </a:p>
          <a:p>
            <a:r>
              <a:rPr lang="ko-KR" altLang="en-US" dirty="0">
                <a:latin typeface="바탕" pitchFamily="18" charset="-127"/>
                <a:ea typeface="바탕" pitchFamily="18" charset="-127"/>
              </a:rPr>
              <a:t>⑤우리는 그 환상이 너무나 고맙고 아름다워서 한참 동안 회화를 끊고 그 환상에 대해 경의를 나타내기로 하였다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ko-KR" altLang="en-US" dirty="0">
                <a:latin typeface="바탕" pitchFamily="18" charset="-127"/>
                <a:ea typeface="바탕" pitchFamily="18" charset="-127"/>
              </a:rPr>
              <a:t>“그만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환상 바로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됐지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?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좀더 필요하겠니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?”</a:t>
            </a:r>
            <a:endParaRPr lang="ko-KR" altLang="en-US" dirty="0">
              <a:latin typeface="바탕" pitchFamily="18" charset="-127"/>
              <a:ea typeface="바탕" pitchFamily="18" charset="-127"/>
            </a:endParaRPr>
          </a:p>
          <a:p>
            <a:endParaRPr lang="ko-KR" altLang="en-US" dirty="0">
              <a:latin typeface="바탕" pitchFamily="18" charset="-127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11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dirty="0"/>
              <a:t>①에서 ‘나’는 사극의 대사를 흉내 내지만 일상에서 발화된 그 대사는 사극에서와 같은 비장함을 지니지 못한다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algn="just"/>
            <a:endParaRPr lang="en-US" altLang="ko-KR" sz="2400" dirty="0" smtClean="0"/>
          </a:p>
          <a:p>
            <a:pPr algn="just"/>
            <a:r>
              <a:rPr lang="en-US" altLang="ko-KR" sz="2400" dirty="0"/>
              <a:t>②는 </a:t>
            </a:r>
            <a:r>
              <a:rPr lang="en-US" altLang="ko-KR" sz="2400" dirty="0" err="1"/>
              <a:t>사상과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관련한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심문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장면을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재현한다</a:t>
            </a:r>
            <a:r>
              <a:rPr lang="en-US" altLang="ko-KR" sz="2400" dirty="0" smtClean="0"/>
              <a:t>.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/>
              <a:t>③에서는 의회의 의사 진행 과정이 대화의 방식으로 채택된다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algn="just"/>
            <a:endParaRPr lang="en-US" altLang="ko-KR" sz="2400" dirty="0" smtClean="0"/>
          </a:p>
          <a:p>
            <a:pPr algn="just"/>
            <a:r>
              <a:rPr lang="ko-KR" altLang="en-US" sz="2400" dirty="0"/>
              <a:t>④는 정치적 연설에서 유래한 발언이다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algn="just"/>
            <a:endParaRPr lang="en-US" altLang="ko-KR" sz="2400" dirty="0"/>
          </a:p>
          <a:p>
            <a:pPr algn="just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345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dirty="0"/>
              <a:t>⑤는 공식행사의 의례에 쓰이는 언어를 대화에 끌어들인 경우이다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algn="just"/>
            <a:endParaRPr lang="en-US" altLang="ko-KR" sz="2400" dirty="0" smtClean="0"/>
          </a:p>
          <a:p>
            <a:pPr algn="just"/>
            <a:r>
              <a:rPr lang="en-US" altLang="ko-KR" sz="2400" dirty="0"/>
              <a:t>｢</a:t>
            </a:r>
            <a:r>
              <a:rPr lang="ko-KR" altLang="en-US" sz="2400" dirty="0"/>
              <a:t>크리스마스 캐럴</a:t>
            </a:r>
            <a:r>
              <a:rPr lang="en-US" altLang="ko-KR" sz="2400" dirty="0"/>
              <a:t>｣</a:t>
            </a:r>
            <a:r>
              <a:rPr lang="ko-KR" altLang="en-US" sz="2400" dirty="0"/>
              <a:t>은 기성의 담론들을 적극 차용함으로써 </a:t>
            </a:r>
            <a:r>
              <a:rPr lang="ko-KR" altLang="en-US" sz="2400" dirty="0" err="1"/>
              <a:t>다성적</a:t>
            </a:r>
            <a:r>
              <a:rPr lang="ko-KR" altLang="en-US" sz="2400" dirty="0"/>
              <a:t> 속성을 의도적으로 극대화 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algn="just"/>
            <a:endParaRPr lang="en-US" altLang="ko-KR" sz="2400" dirty="0" smtClean="0"/>
          </a:p>
          <a:p>
            <a:pPr algn="just"/>
            <a:r>
              <a:rPr lang="ko-KR" altLang="en-US" sz="2400" dirty="0" smtClean="0"/>
              <a:t>아버지와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나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는 </a:t>
            </a:r>
            <a:r>
              <a:rPr lang="ko-KR" altLang="en-US" sz="2400" dirty="0"/>
              <a:t>대화를 위해 설정된 존재들처럼 보인다</a:t>
            </a:r>
            <a:r>
              <a:rPr lang="en-US" altLang="ko-KR" sz="2400" dirty="0" smtClean="0"/>
              <a:t>.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 smtClean="0"/>
              <a:t>부자가 대화 중 겪는 소통장애는 </a:t>
            </a:r>
            <a:r>
              <a:rPr lang="ko-KR" altLang="en-US" sz="2400" dirty="0"/>
              <a:t>대화에 차용된 담론들이 소통 수단으로 제 기능을 다하지 못함을 입증한다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algn="just"/>
            <a:endParaRPr lang="ko-KR" altLang="en-US" sz="2400" dirty="0"/>
          </a:p>
          <a:p>
            <a:pPr algn="just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96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4. </a:t>
            </a:r>
            <a:r>
              <a:rPr lang="ko-KR" altLang="en-US" sz="2800" dirty="0" smtClean="0"/>
              <a:t>위장된 대화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algn="just"/>
            <a:r>
              <a:rPr lang="ko-KR" altLang="en-US" sz="2400" dirty="0" smtClean="0"/>
              <a:t>부자로 </a:t>
            </a:r>
            <a:r>
              <a:rPr lang="en-US" altLang="ko-KR" sz="2400" dirty="0" err="1" smtClean="0"/>
              <a:t>하여금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소통장애를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겪으면서까지</a:t>
            </a:r>
            <a:r>
              <a:rPr lang="en-US" altLang="ko-KR" sz="2400" dirty="0"/>
              <a:t> </a:t>
            </a:r>
            <a:r>
              <a:rPr lang="en-US" altLang="ko-KR" sz="2400" dirty="0" err="1" smtClean="0"/>
              <a:t>타자들의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목소리로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발언을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하도록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하는</a:t>
            </a:r>
            <a:r>
              <a:rPr lang="en-US" altLang="ko-KR" sz="2400" dirty="0"/>
              <a:t> </a:t>
            </a:r>
            <a:r>
              <a:rPr lang="en-US" altLang="ko-KR" sz="2400" dirty="0" err="1" smtClean="0"/>
              <a:t>이유</a:t>
            </a:r>
            <a:r>
              <a:rPr lang="ko-KR" altLang="en-US" sz="2400" dirty="0" smtClean="0"/>
              <a:t>는 무엇인가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693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2068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바탕" pitchFamily="18" charset="-127"/>
                <a:ea typeface="바탕" pitchFamily="18" charset="-127"/>
              </a:rPr>
              <a:t>①아버님과 옥이는 약 일 분간 손뼉을 치면서 웃었다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그것은 쓰인바 박장대소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拍掌大笑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)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란 말을 이루기 위함이었다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ko-KR" altLang="en-US" dirty="0">
                <a:latin typeface="바탕" pitchFamily="18" charset="-127"/>
                <a:ea typeface="바탕" pitchFamily="18" charset="-127"/>
              </a:rPr>
              <a:t>나는 그들에게 박수 소리가 너무 크다는 뜻을 주의를 주었다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그들은 곧 충고를 받아들여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웃음과 손뼉 치기를 멈추었다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</a:t>
            </a:r>
            <a:endParaRPr lang="ko-KR" altLang="en-US" dirty="0">
              <a:latin typeface="바탕" pitchFamily="18" charset="-127"/>
              <a:ea typeface="바탕" pitchFamily="18" charset="-127"/>
            </a:endParaRPr>
          </a:p>
          <a:p>
            <a:endParaRPr lang="en-US" altLang="ko-KR" dirty="0" smtClean="0">
              <a:latin typeface="바탕" pitchFamily="18" charset="-127"/>
              <a:ea typeface="바탕" pitchFamily="18" charset="-127"/>
            </a:endParaRPr>
          </a:p>
          <a:p>
            <a:r>
              <a:rPr lang="ko-KR" altLang="en-US" dirty="0">
                <a:latin typeface="바탕" pitchFamily="18" charset="-127"/>
                <a:ea typeface="바탕" pitchFamily="18" charset="-127"/>
              </a:rPr>
              <a:t>②“진정하세요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너무 흥분하였어요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.”</a:t>
            </a:r>
          </a:p>
          <a:p>
            <a:r>
              <a:rPr lang="ko-KR" altLang="en-US" dirty="0">
                <a:latin typeface="바탕" pitchFamily="18" charset="-127"/>
                <a:ea typeface="바탕" pitchFamily="18" charset="-127"/>
              </a:rPr>
              <a:t>“오냐 내가 좀 지나쳤다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.”</a:t>
            </a:r>
            <a:endParaRPr lang="ko-KR" altLang="en-US" dirty="0">
              <a:latin typeface="바탕" pitchFamily="18" charset="-127"/>
              <a:ea typeface="바탕" pitchFamily="18" charset="-127"/>
            </a:endParaRPr>
          </a:p>
          <a:p>
            <a:r>
              <a:rPr lang="ko-KR" altLang="en-US" dirty="0">
                <a:latin typeface="바탕" pitchFamily="18" charset="-127"/>
                <a:ea typeface="바탕" pitchFamily="18" charset="-127"/>
              </a:rPr>
              <a:t>우리는 말없이 한참을 앉아 있었다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창문 밖에 선 오동나무가 몸을 흔드는 기척이 </a:t>
            </a:r>
            <a:r>
              <a:rPr lang="ko-KR" altLang="en-US" dirty="0" err="1">
                <a:latin typeface="바탕" pitchFamily="18" charset="-127"/>
                <a:ea typeface="바탕" pitchFamily="18" charset="-127"/>
              </a:rPr>
              <a:t>알릴만큼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 조용했다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</a:t>
            </a:r>
          </a:p>
          <a:p>
            <a:endParaRPr lang="en-US" altLang="ko-KR" dirty="0" smtClean="0">
              <a:latin typeface="바탕" pitchFamily="18" charset="-127"/>
              <a:ea typeface="바탕" pitchFamily="18" charset="-127"/>
            </a:endParaRPr>
          </a:p>
          <a:p>
            <a:r>
              <a:rPr lang="ko-KR" altLang="en-US" dirty="0">
                <a:latin typeface="바탕" pitchFamily="18" charset="-127"/>
                <a:ea typeface="바탕" pitchFamily="18" charset="-127"/>
              </a:rPr>
              <a:t>③“네 말을 들으면 북한 정부하구 우리 정부를 동격으로 보고 하는 것 같으니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그 점을 분명히 </a:t>
            </a:r>
            <a:r>
              <a:rPr lang="ko-KR" altLang="en-US" dirty="0" err="1">
                <a:latin typeface="바탕" pitchFamily="18" charset="-127"/>
                <a:ea typeface="바탕" pitchFamily="18" charset="-127"/>
              </a:rPr>
              <a:t>해다구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.”</a:t>
            </a:r>
          </a:p>
          <a:p>
            <a:r>
              <a:rPr lang="ko-KR" altLang="en-US" dirty="0">
                <a:latin typeface="바탕" pitchFamily="18" charset="-127"/>
                <a:ea typeface="바탕" pitchFamily="18" charset="-127"/>
              </a:rPr>
              <a:t>나는 황급히 손을 내저었다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</a:t>
            </a:r>
            <a:endParaRPr lang="ko-KR" altLang="en-US" dirty="0">
              <a:latin typeface="바탕" pitchFamily="18" charset="-127"/>
              <a:ea typeface="바탕" pitchFamily="18" charset="-127"/>
            </a:endParaRPr>
          </a:p>
          <a:p>
            <a:r>
              <a:rPr lang="ko-KR" altLang="en-US" dirty="0">
                <a:latin typeface="바탕" pitchFamily="18" charset="-127"/>
                <a:ea typeface="바탕" pitchFamily="18" charset="-127"/>
              </a:rPr>
              <a:t>“아닙니다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물론 제가 아버님을 의심하는 것은 아닙니다만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말하자면 밀고를 하신다거나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…”</a:t>
            </a:r>
            <a:endParaRPr lang="ko-KR" altLang="en-US" dirty="0">
              <a:latin typeface="바탕" pitchFamily="18" charset="-127"/>
              <a:ea typeface="바탕" pitchFamily="18" charset="-127"/>
            </a:endParaRPr>
          </a:p>
          <a:p>
            <a:endParaRPr lang="ko-KR" altLang="en-US" dirty="0">
              <a:latin typeface="바탕" pitchFamily="18" charset="-127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05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92696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바탕" pitchFamily="18" charset="-127"/>
                <a:ea typeface="바탕" pitchFamily="18" charset="-127"/>
              </a:rPr>
              <a:t>④그때 </a:t>
            </a:r>
            <a:r>
              <a:rPr lang="ko-KR" altLang="en-US" dirty="0" err="1">
                <a:latin typeface="바탕" pitchFamily="18" charset="-127"/>
                <a:ea typeface="바탕" pitchFamily="18" charset="-127"/>
              </a:rPr>
              <a:t>잘그럭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 하는 소리가 났다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ko-KR" altLang="en-US" dirty="0">
                <a:latin typeface="바탕" pitchFamily="18" charset="-127"/>
                <a:ea typeface="바탕" pitchFamily="18" charset="-127"/>
              </a:rPr>
              <a:t>나는 아버님을 보았다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아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아버님 손에 들었던 찻잔이 땅에 떨어져 깨어지고 질퍽하게 차가 방바닥에 흘러 있지 않은가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나는 얼이 흩어져 일어서려 하는데 아버님이 손을 들었다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 </a:t>
            </a:r>
            <a:endParaRPr lang="ko-KR" altLang="en-US" dirty="0">
              <a:latin typeface="바탕" pitchFamily="18" charset="-127"/>
              <a:ea typeface="바탕" pitchFamily="18" charset="-127"/>
            </a:endParaRPr>
          </a:p>
          <a:p>
            <a:r>
              <a:rPr lang="ko-KR" altLang="en-US" dirty="0">
                <a:latin typeface="바탕" pitchFamily="18" charset="-127"/>
                <a:ea typeface="바탕" pitchFamily="18" charset="-127"/>
              </a:rPr>
              <a:t>“떠들지 말아라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.”</a:t>
            </a:r>
            <a:endParaRPr lang="ko-KR" altLang="en-US" dirty="0">
              <a:latin typeface="바탕" pitchFamily="18" charset="-127"/>
              <a:ea typeface="바탕" pitchFamily="18" charset="-127"/>
            </a:endParaRPr>
          </a:p>
          <a:p>
            <a:r>
              <a:rPr lang="ko-KR" altLang="en-US" dirty="0">
                <a:latin typeface="바탕" pitchFamily="18" charset="-127"/>
                <a:ea typeface="바탕" pitchFamily="18" charset="-127"/>
              </a:rPr>
              <a:t>아버님은 어두운 낯빛을 지으시며 무슨 기척을 살피시는 것이었다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나는 등골이 오싹하고 소름이 쪽 끼쳤다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 </a:t>
            </a:r>
            <a:endParaRPr lang="ko-KR" altLang="en-US" dirty="0">
              <a:latin typeface="바탕" pitchFamily="18" charset="-127"/>
              <a:ea typeface="바탕" pitchFamily="18" charset="-127"/>
            </a:endParaRPr>
          </a:p>
          <a:p>
            <a:r>
              <a:rPr lang="ko-KR" altLang="en-US" dirty="0">
                <a:latin typeface="바탕" pitchFamily="18" charset="-127"/>
                <a:ea typeface="바탕" pitchFamily="18" charset="-127"/>
              </a:rPr>
              <a:t>“쉬이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.”</a:t>
            </a:r>
            <a:endParaRPr lang="ko-KR" altLang="en-US" dirty="0">
              <a:latin typeface="바탕" pitchFamily="18" charset="-127"/>
              <a:ea typeface="바탕" pitchFamily="18" charset="-127"/>
            </a:endParaRPr>
          </a:p>
          <a:p>
            <a:r>
              <a:rPr lang="ko-KR" altLang="en-US" dirty="0">
                <a:latin typeface="바탕" pitchFamily="18" charset="-127"/>
                <a:ea typeface="바탕" pitchFamily="18" charset="-127"/>
              </a:rPr>
              <a:t>아버지는 나의 살갗에 소름이 끼치는 소리를 나무라듯 다시 손을 저었다</a:t>
            </a:r>
            <a:r>
              <a:rPr lang="en-US" altLang="ko-KR" dirty="0">
                <a:latin typeface="바탕" pitchFamily="18" charset="-127"/>
                <a:ea typeface="바탕" pitchFamily="18" charset="-127"/>
              </a:rPr>
              <a:t>.</a:t>
            </a:r>
            <a:endParaRPr lang="ko-KR" altLang="en-US" dirty="0">
              <a:latin typeface="바탕" pitchFamily="18" charset="-127"/>
              <a:ea typeface="바탕" pitchFamily="18" charset="-127"/>
            </a:endParaRPr>
          </a:p>
          <a:p>
            <a:endParaRPr lang="ko-KR" altLang="en-US" dirty="0">
              <a:latin typeface="바탕" pitchFamily="18" charset="-127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907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dirty="0"/>
              <a:t>인용문들은 공통적으로 아버지와 ‘나’가 감시에 대한 피해의식에 사로잡혀 있음을 보여준다</a:t>
            </a:r>
            <a:r>
              <a:rPr lang="en-US" altLang="ko-KR" sz="2400" dirty="0"/>
              <a:t>. </a:t>
            </a:r>
            <a:r>
              <a:rPr lang="ko-KR" altLang="en-US" sz="2400" dirty="0"/>
              <a:t>그 피해의식은 부자간의 자유로운 대화를 억압하여 그들로 하여금 타자들의 목소리로 대화하도록 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algn="just"/>
            <a:endParaRPr lang="en-US" altLang="ko-KR" sz="2400" dirty="0" smtClean="0"/>
          </a:p>
          <a:p>
            <a:pPr algn="just"/>
            <a:r>
              <a:rPr lang="ko-KR" altLang="en-US" sz="2400" dirty="0"/>
              <a:t>차용된 담론들에 발화의 책임을 </a:t>
            </a:r>
            <a:r>
              <a:rPr lang="ko-KR" altLang="en-US" sz="2400" dirty="0" smtClean="0"/>
              <a:t>전가시키려는 </a:t>
            </a:r>
            <a:r>
              <a:rPr lang="ko-KR" altLang="en-US" sz="2400" dirty="0"/>
              <a:t>것이다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 smtClean="0"/>
              <a:t>연작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에서는 판독불능의 </a:t>
            </a:r>
            <a:r>
              <a:rPr lang="ko-KR" altLang="en-US" sz="2400" dirty="0"/>
              <a:t>암호문과 다를 바 </a:t>
            </a:r>
            <a:r>
              <a:rPr lang="ko-KR" altLang="en-US" sz="2400" dirty="0" smtClean="0"/>
              <a:t>없는 대화가 나와서 막연한 </a:t>
            </a:r>
            <a:r>
              <a:rPr lang="ko-KR" altLang="en-US" sz="2400" dirty="0"/>
              <a:t>추측 이상으로 해석이 진전되는 것을 허락하지 않는다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algn="just"/>
            <a:endParaRPr lang="ko-KR" altLang="en-US" sz="2400" dirty="0"/>
          </a:p>
          <a:p>
            <a:pPr algn="just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68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dirty="0" smtClean="0"/>
              <a:t>위장된 대화는 감시에 대한 피해의식에서 비롯한다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그러나 </a:t>
            </a:r>
            <a:r>
              <a:rPr lang="ko-KR" altLang="en-US" sz="2400" dirty="0"/>
              <a:t>기성 담론들의 차용과 정보가 누락된 발화들로 인해 </a:t>
            </a:r>
            <a:r>
              <a:rPr lang="ko-KR" altLang="en-US" sz="2400" dirty="0" smtClean="0"/>
              <a:t>부자간의 </a:t>
            </a:r>
            <a:r>
              <a:rPr lang="ko-KR" altLang="en-US" sz="2400" dirty="0"/>
              <a:t>대화는 소통 장애를 빚는다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algn="just"/>
            <a:endParaRPr lang="en-US" altLang="ko-KR" sz="2400" dirty="0" smtClean="0"/>
          </a:p>
          <a:p>
            <a:pPr algn="just"/>
            <a:r>
              <a:rPr lang="en-US" altLang="ko-KR" sz="2400" dirty="0" err="1"/>
              <a:t>감시의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실체는</a:t>
            </a:r>
            <a:r>
              <a:rPr lang="en-US" altLang="ko-KR" sz="2400" dirty="0"/>
              <a:t> 이 </a:t>
            </a:r>
            <a:r>
              <a:rPr lang="en-US" altLang="ko-KR" sz="2400" dirty="0" err="1"/>
              <a:t>소설에서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명확하게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언급되지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않는다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인기척과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바람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소리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없어진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칫솔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등을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통해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암시될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뿐이다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400" dirty="0" smtClean="0"/>
          </a:p>
          <a:p>
            <a:pPr algn="just"/>
            <a:r>
              <a:rPr lang="ko-KR" altLang="en-US" sz="2400" dirty="0"/>
              <a:t>이 소설에서 최인훈은 말에 대한 억압을 지목하면서 사적 영역까지 침투한 정치권력의 실상을 비판한다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algn="just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884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 err="1"/>
              <a:t>강박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증상은</a:t>
            </a:r>
            <a:r>
              <a:rPr lang="en-US" altLang="ko-KR" sz="2400" dirty="0"/>
              <a:t> ｢</a:t>
            </a:r>
            <a:r>
              <a:rPr lang="en-US" altLang="ko-KR" sz="2400" dirty="0" err="1"/>
              <a:t>크리스마스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캐럴｣의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비틀린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대화들을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통해서도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확인된다</a:t>
            </a:r>
            <a:r>
              <a:rPr lang="en-US" altLang="ko-KR" sz="2400" dirty="0"/>
              <a:t>.</a:t>
            </a:r>
          </a:p>
          <a:p>
            <a:pPr algn="just"/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6194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800" dirty="0" smtClean="0"/>
              <a:t>5. </a:t>
            </a:r>
            <a:r>
              <a:rPr lang="ko-KR" altLang="en-US" sz="2800" dirty="0" smtClean="0"/>
              <a:t>크리스마스와 한국의 근대</a:t>
            </a:r>
            <a:endParaRPr lang="en-US" altLang="ko-KR" sz="2800" dirty="0" smtClean="0"/>
          </a:p>
          <a:p>
            <a:pPr marL="0" indent="0" algn="just">
              <a:buNone/>
            </a:pPr>
            <a:endParaRPr lang="en-US" altLang="ko-KR" sz="2800" dirty="0"/>
          </a:p>
          <a:p>
            <a:pPr algn="just"/>
            <a:r>
              <a:rPr lang="ko-KR" altLang="en-US" sz="2400" dirty="0" smtClean="0"/>
              <a:t>크리스마스의 기형적인 풍속을 통해 억압과 통제의 의미가 고찰된다</a:t>
            </a:r>
            <a:r>
              <a:rPr lang="en-US" altLang="ko-KR" sz="2400" dirty="0" smtClean="0"/>
              <a:t>. </a:t>
            </a:r>
          </a:p>
          <a:p>
            <a:pPr marL="0" indent="0" algn="just">
              <a:buNone/>
            </a:pP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algn="just"/>
            <a:r>
              <a:rPr lang="ko-KR" altLang="en-US" sz="2400" dirty="0" smtClean="0"/>
              <a:t>정치권력은 </a:t>
            </a:r>
            <a:r>
              <a:rPr lang="ko-KR" altLang="en-US" sz="2400" dirty="0"/>
              <a:t>크리스마스이브에 통행금지를 해제함으로써 한편으로는 혼란과 무질서를 초래하고 다른 한편으로는 통행금지의 상시적인 운용이 필요하다는 인식을 조장한다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259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dirty="0"/>
              <a:t>유럽을 추수해야 할 모형으로 여기는 사고방식은 서구 제국주의의 오리엔탈리즘을 복사한 것이다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algn="just"/>
            <a:endParaRPr lang="en-US" altLang="ko-KR" sz="2400" dirty="0" smtClean="0"/>
          </a:p>
          <a:p>
            <a:pPr algn="just"/>
            <a:r>
              <a:rPr lang="ko-KR" altLang="en-US" sz="2400" dirty="0" smtClean="0"/>
              <a:t>고유한 </a:t>
            </a:r>
            <a:r>
              <a:rPr lang="ko-KR" altLang="en-US" sz="2400" dirty="0"/>
              <a:t>전통을 망각한 채 서구의 근대를 무분별하게 추종한 한국의 근대화는 서구적 특수성을 세계적 보편성으로 간주하는 오류를 범한 것이다</a:t>
            </a:r>
            <a:r>
              <a:rPr lang="en-US" altLang="ko-KR" sz="2400" dirty="0" smtClean="0"/>
              <a:t>.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 err="1" smtClean="0"/>
              <a:t>한국은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서구의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특수성을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추종해야</a:t>
            </a:r>
            <a:r>
              <a:rPr lang="en-US" altLang="ko-KR" sz="2400" dirty="0"/>
              <a:t> 할 </a:t>
            </a:r>
            <a:r>
              <a:rPr lang="en-US" altLang="ko-KR" sz="2400" dirty="0" err="1"/>
              <a:t>보편성으로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착각함으로써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왜곡된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방향으로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근대화를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진행한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것이다</a:t>
            </a:r>
            <a:r>
              <a:rPr lang="en-US" altLang="ko-KR" sz="2400" dirty="0"/>
              <a:t>. 이 </a:t>
            </a:r>
            <a:r>
              <a:rPr lang="en-US" altLang="ko-KR" sz="2400" dirty="0" err="1"/>
              <a:t>소설의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강박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증상은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바로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그러한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근대화를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가져온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근원적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오류를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거듭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소환한다</a:t>
            </a:r>
            <a:r>
              <a:rPr lang="en-US" altLang="ko-KR" sz="2400" dirty="0"/>
              <a:t>.</a:t>
            </a:r>
          </a:p>
          <a:p>
            <a:pPr algn="just"/>
            <a:endParaRPr lang="ko-KR" altLang="en-US" sz="2400" dirty="0"/>
          </a:p>
          <a:p>
            <a:pPr algn="just"/>
            <a:endParaRPr lang="en-US" altLang="ko-KR" sz="2400" dirty="0" smtClean="0"/>
          </a:p>
          <a:p>
            <a:pPr algn="just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5438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800" dirty="0" smtClean="0"/>
              <a:t>5. </a:t>
            </a:r>
            <a:r>
              <a:rPr lang="ko-KR" altLang="en-US" sz="2800" dirty="0" smtClean="0"/>
              <a:t>결론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400" dirty="0"/>
              <a:t>｢</a:t>
            </a:r>
            <a:r>
              <a:rPr lang="ko-KR" altLang="en-US" sz="2400" dirty="0"/>
              <a:t>크리스마스캐럴</a:t>
            </a:r>
            <a:r>
              <a:rPr lang="en-US" altLang="ko-KR" sz="2400" dirty="0"/>
              <a:t>｣</a:t>
            </a:r>
            <a:r>
              <a:rPr lang="ko-KR" altLang="en-US" sz="2400" dirty="0"/>
              <a:t>은 </a:t>
            </a:r>
            <a:r>
              <a:rPr lang="en-US" altLang="ko-KR" sz="2400" dirty="0"/>
              <a:t>5․16 </a:t>
            </a:r>
            <a:r>
              <a:rPr lang="ko-KR" altLang="en-US" sz="2400" dirty="0"/>
              <a:t>이후의 현실에 대한 최인훈의 좌절과 환멸을 담고 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연작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에 미래에 대한 긍정적인 전망이 막연한 형태로 나타난다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‘</a:t>
            </a:r>
            <a:r>
              <a:rPr lang="ko-KR" altLang="en-US" sz="2400" dirty="0"/>
              <a:t>나’는 </a:t>
            </a:r>
            <a:r>
              <a:rPr lang="ko-KR" altLang="en-US" sz="2400" dirty="0" err="1" smtClean="0"/>
              <a:t>밤외출에서</a:t>
            </a:r>
            <a:r>
              <a:rPr lang="ko-KR" altLang="en-US" sz="2400" dirty="0" smtClean="0"/>
              <a:t> 통행금지 </a:t>
            </a:r>
            <a:r>
              <a:rPr lang="ko-KR" altLang="en-US" sz="2400" dirty="0"/>
              <a:t>시간에 비로소 살아나는 서울의 관능을 감지하고 </a:t>
            </a:r>
            <a:r>
              <a:rPr lang="en-US" altLang="ko-KR" sz="2400" dirty="0"/>
              <a:t>4․19</a:t>
            </a:r>
            <a:r>
              <a:rPr lang="ko-KR" altLang="en-US" sz="2400" dirty="0"/>
              <a:t>때 죽은 학생들이 시청 앞 광장에서 벌이는 의식을 목격하기도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dirty="0"/>
              <a:t>밤거리의 산책이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나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의 겨드랑이의 </a:t>
            </a:r>
            <a:r>
              <a:rPr lang="ko-KR" altLang="en-US" sz="2400" dirty="0"/>
              <a:t>통증을 날개로 변모시키는 </a:t>
            </a:r>
            <a:r>
              <a:rPr lang="ko-KR" altLang="en-US" sz="2400"/>
              <a:t>기적을 </a:t>
            </a:r>
            <a:r>
              <a:rPr lang="ko-KR" altLang="en-US" sz="2400" smtClean="0"/>
              <a:t>가져온다</a:t>
            </a:r>
            <a:r>
              <a:rPr lang="en-US" altLang="ko-KR" sz="2400" dirty="0"/>
              <a:t>. </a:t>
            </a:r>
            <a:r>
              <a:rPr lang="ko-KR" altLang="en-US" sz="2400" dirty="0"/>
              <a:t>비록 </a:t>
            </a:r>
            <a:r>
              <a:rPr lang="en-US" altLang="ko-KR" sz="2400" dirty="0"/>
              <a:t>5․16</a:t>
            </a:r>
            <a:r>
              <a:rPr lang="ko-KR" altLang="en-US" sz="2400" dirty="0"/>
              <a:t>으로 고통의 시간이 연장되고 있지만 겨드랑이의 날개가 있는 한 ‘나’는 그 희망을 계속 지탱할 수 있다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algn="just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503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2. </a:t>
            </a:r>
            <a:r>
              <a:rPr lang="ko-KR" altLang="en-US" sz="2800" dirty="0" smtClean="0"/>
              <a:t>이해 불가능한 대화의 상황들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400" dirty="0"/>
              <a:t>｢</a:t>
            </a:r>
            <a:r>
              <a:rPr lang="ko-KR" altLang="en-US" sz="2400" dirty="0"/>
              <a:t>크리스마스 캐럴 </a:t>
            </a:r>
            <a:r>
              <a:rPr lang="en-US" altLang="ko-KR" sz="2400" dirty="0"/>
              <a:t>1｣</a:t>
            </a:r>
            <a:r>
              <a:rPr lang="ko-KR" altLang="en-US" sz="2400" dirty="0"/>
              <a:t>은 작중 인물들 간의 기이한 대화 장면으로 시작한다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비정상적인 대화들은 이후에도 되풀이된다</a:t>
            </a:r>
            <a:r>
              <a:rPr lang="en-US" altLang="ko-KR" sz="2400" dirty="0" smtClean="0"/>
              <a:t>. 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306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4476" y="908720"/>
            <a:ext cx="79928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2000" dirty="0" smtClean="0"/>
              <a:t>&lt;</a:t>
            </a:r>
            <a:r>
              <a:rPr lang="ko-KR" altLang="en-US" sz="2000" dirty="0" smtClean="0"/>
              <a:t>예문 </a:t>
            </a:r>
            <a:r>
              <a:rPr lang="en-US" altLang="ko-KR" sz="2000" dirty="0" smtClean="0"/>
              <a:t>1&gt;</a:t>
            </a:r>
            <a:endParaRPr lang="en-US" altLang="ko-KR" sz="2000" dirty="0" smtClean="0"/>
          </a:p>
          <a:p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아버님이 </a:t>
            </a:r>
            <a:r>
              <a:rPr lang="ko-KR" altLang="en-US" dirty="0" err="1" smtClean="0">
                <a:latin typeface="바탕" pitchFamily="18" charset="-127"/>
                <a:ea typeface="바탕" pitchFamily="18" charset="-127"/>
              </a:rPr>
              <a:t>부르신다기에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나는 읽던 책을 덮고 사랑방으로 건너갔다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내 방은 뜰아랫방이다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아버님은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그의 맏딸이자 내 누이동생인 옥이와 마주 앉아 있었다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아버님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부르셨어요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?”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아버님은 한참 말없이 나를 쳐다보더니 옥이더러</a:t>
            </a:r>
            <a:endParaRPr lang="en-US" altLang="ko-KR" dirty="0" smtClean="0">
              <a:latin typeface="바탕" pitchFamily="18" charset="-127"/>
              <a:ea typeface="바탕" pitchFamily="18" charset="-127"/>
            </a:endParaRP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얘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내가 너희 </a:t>
            </a:r>
            <a:r>
              <a:rPr lang="ko-KR" altLang="en-US" dirty="0" err="1" smtClean="0">
                <a:latin typeface="바탕" pitchFamily="18" charset="-127"/>
                <a:ea typeface="바탕" pitchFamily="18" charset="-127"/>
              </a:rPr>
              <a:t>오래비를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 불렀던가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?”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하고 물으셨다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글쎄요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저도 그걸 생각하던 참인데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아빠는 어떻게 생각하세요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?”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네 말마따나 글쎄다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.”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아무튼 저렇게 오셨으니깐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부르신 걸로 하시는 게 어떨까요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?”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그도 그렇군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예 그럼 내가 불렀다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게 앉아라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.”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아버님은 빈 방석을 가리켰다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나는 자리에 앉으면서 불가불 한마디 해야겠다고 생각했다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아버님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저를 </a:t>
            </a:r>
            <a:r>
              <a:rPr lang="ko-KR" altLang="en-US" dirty="0" err="1" smtClean="0">
                <a:latin typeface="바탕" pitchFamily="18" charset="-127"/>
                <a:ea typeface="바탕" pitchFamily="18" charset="-127"/>
              </a:rPr>
              <a:t>부르셨든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 않았든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저는 조금도 상관 않습니다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저는 여기에 이렇게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나는 손바닥으로 내 무릎을 가볍게 두들겼다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)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존재하니깐요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즉 존재는 본질에</a:t>
            </a:r>
            <a:r>
              <a:rPr lang="en-US" altLang="ko-KR" dirty="0" smtClean="0">
                <a:latin typeface="맑은 고딕"/>
                <a:ea typeface="맑은 고딕"/>
              </a:rPr>
              <a:t>…”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00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620688"/>
            <a:ext cx="79208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/>
              <a:t>&lt;</a:t>
            </a:r>
            <a:r>
              <a:rPr lang="ko-KR" altLang="en-US" dirty="0"/>
              <a:t>예문 </a:t>
            </a:r>
            <a:r>
              <a:rPr lang="en-US" altLang="ko-KR" dirty="0" smtClean="0"/>
              <a:t>2&gt;</a:t>
            </a:r>
            <a:endParaRPr lang="en-US" altLang="ko-KR" dirty="0"/>
          </a:p>
          <a:p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마루에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올라서면서 나는 하늘을 보았다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짙은 잿빛으로 흐른 품이 필시 눈이 오시려는 징조였다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그때 사랑방에서 아버님의 밭은 기침소리가 나고 이어 나를 부르시는 것이었다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철아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이리 좀 건너오너라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.”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나는 마루 끝에 올려놓았던 한 발을 도로 내리고 돌아서서 사랑방 쪽으로 건너갔다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방문 앞에서 나는 기웃하면서 여쭈었다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아버님 부르셨습니까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?”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아무 대답도 없었다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나는 잠시 머뭇거리다가 아까보다는 좀더 크게 다시 말하였다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아버님 부르셨습니까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?”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그래도 속에서는 여전히 감감했다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나는 문득 짚이는 바가 있어 혼잣말처럼 이렇게 중얼거렸다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내가 잘못 들었나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?”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그러고는 짐짓 돌아서는 기척까지 내었다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아니나 다르랴 속에서는 황망한 소리가 나를 불러 세웠다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불렀다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이리 들어오너라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.”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나는 회심의 미소를 재빨리 지은 다음 재빨리 거두고 방문을 열고 방에 들어섰다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endParaRPr lang="ko-KR" altLang="en-US" dirty="0">
              <a:latin typeface="바탕" pitchFamily="18" charset="-127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35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764704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예문 </a:t>
            </a:r>
            <a:r>
              <a:rPr lang="en-US" altLang="ko-KR" dirty="0" smtClean="0"/>
              <a:t>3&gt;</a:t>
            </a:r>
            <a:endParaRPr lang="en-US" altLang="ko-KR" dirty="0"/>
          </a:p>
          <a:p>
            <a:endParaRPr lang="en-US" altLang="ko-KR" dirty="0">
              <a:latin typeface="바탕" pitchFamily="18" charset="-127"/>
              <a:ea typeface="바탕" pitchFamily="18" charset="-127"/>
            </a:endParaRPr>
          </a:p>
          <a:p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그때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아버지의 밭은 기침소리가 들렸다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이어</a:t>
            </a:r>
            <a:endParaRPr lang="en-US" altLang="ko-KR" dirty="0" smtClean="0">
              <a:latin typeface="바탕" pitchFamily="18" charset="-127"/>
              <a:ea typeface="바탕" pitchFamily="18" charset="-127"/>
            </a:endParaRP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철아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.”</a:t>
            </a:r>
          </a:p>
          <a:p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하고 부르시는 것이었다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나는 문을 열고 마루에 나섰다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얼른 세면대 쪽을 보았다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칫솔은 역시 없었다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철아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.”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아버님이 두 번째 부르신다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부르셨어요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?”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나는 방문 앞에서 이렇게 말하였다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들어오너라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.”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나는 조심스럽게 문을 열고 방 안에 들어섰다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너는 왜 그러냐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?”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대뜸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아버님은 이렇게 말씀하시면서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나를 지그시 쳐다보신다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258836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15" y="620688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예문 </a:t>
            </a:r>
            <a:r>
              <a:rPr lang="en-US" altLang="ko-KR" dirty="0" smtClean="0"/>
              <a:t>4&gt;</a:t>
            </a:r>
            <a:endParaRPr lang="en-US" altLang="ko-KR" dirty="0"/>
          </a:p>
          <a:p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endParaRPr lang="en-US" altLang="ko-KR" dirty="0">
              <a:latin typeface="바탕" pitchFamily="18" charset="-127"/>
              <a:ea typeface="바탕" pitchFamily="18" charset="-127"/>
            </a:endParaRPr>
          </a:p>
          <a:p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철이냐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?”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나는 숨을 죽였다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이상한 것이 아버님의 목소리를 듣는 순간 나는 쭈뼛해진 것이다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도적놈들이 들켰을 때 아마 이럴 것이었다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철이냐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?”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그래도 가만 있었다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아버님도 아버님이셨다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내가 담 밑이나 장독 옆에 숨어 있는 것도 아니겠고 대명천지 밝은 달빛 아래 뜰 한가운데 판때기 의자에 동그마니 앉아 있는데 보시면 아는 일을 기어코 실토를 시키실 작정인데 아버님의 그런 심사가 속이 상했던 것이다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철이냐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?”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막무가내로 </a:t>
            </a:r>
            <a:r>
              <a:rPr lang="ko-KR" altLang="en-US" dirty="0" err="1" smtClean="0">
                <a:latin typeface="바탕" pitchFamily="18" charset="-127"/>
                <a:ea typeface="바탕" pitchFamily="18" charset="-127"/>
              </a:rPr>
              <a:t>뻗치기다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끝내 </a:t>
            </a:r>
            <a:r>
              <a:rPr lang="ko-KR" altLang="en-US" dirty="0" err="1" smtClean="0">
                <a:latin typeface="바탕" pitchFamily="18" charset="-127"/>
                <a:ea typeface="바탕" pitchFamily="18" charset="-127"/>
              </a:rPr>
              <a:t>부시럭부시럭하시더니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 아버님은 방을 나선다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신을 끌어 신으시고 내 앞에 와 서신다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내 얼굴을 유심히 들여다보신다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“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철이냐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?”</a:t>
            </a:r>
          </a:p>
          <a:p>
            <a:r>
              <a:rPr lang="en-US" altLang="ko-KR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나는 빙그레 웃는다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아버님도 빙그레 웃으신다</a:t>
            </a:r>
            <a:r>
              <a:rPr lang="en-US" altLang="ko-KR" dirty="0" smtClean="0">
                <a:latin typeface="바탕" pitchFamily="18" charset="-127"/>
                <a:ea typeface="바탕" pitchFamily="18" charset="-127"/>
              </a:rPr>
              <a:t>. </a:t>
            </a:r>
            <a:endParaRPr lang="ko-KR" altLang="en-US" dirty="0">
              <a:latin typeface="바탕" pitchFamily="18" charset="-127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45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400" dirty="0"/>
              <a:t>｢</a:t>
            </a:r>
            <a:r>
              <a:rPr lang="en-US" altLang="ko-KR" sz="2400" dirty="0" err="1"/>
              <a:t>크리스마스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캐럴</a:t>
            </a:r>
            <a:r>
              <a:rPr lang="en-US" altLang="ko-KR" sz="2400" dirty="0"/>
              <a:t>｣ </a:t>
            </a:r>
            <a:r>
              <a:rPr lang="en-US" altLang="ko-KR" sz="2400" dirty="0" err="1"/>
              <a:t>연작</a:t>
            </a:r>
            <a:r>
              <a:rPr lang="en-US" altLang="ko-KR" sz="2400" dirty="0"/>
              <a:t> 중 4를 </a:t>
            </a:r>
            <a:r>
              <a:rPr lang="en-US" altLang="ko-KR" sz="2400" dirty="0" err="1"/>
              <a:t>제외한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나머지</a:t>
            </a:r>
            <a:r>
              <a:rPr lang="en-US" altLang="ko-KR" sz="2400" dirty="0"/>
              <a:t> 네 </a:t>
            </a:r>
            <a:r>
              <a:rPr lang="en-US" altLang="ko-KR" sz="2400" dirty="0" err="1"/>
              <a:t>편은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많은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분량을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할애하여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부자간의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대화들을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다룬다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/>
              <a:t>그 </a:t>
            </a:r>
            <a:r>
              <a:rPr lang="en-US" altLang="ko-KR" sz="2400" dirty="0" err="1"/>
              <a:t>대화들은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공교롭게도</a:t>
            </a:r>
            <a:r>
              <a:rPr lang="en-US" altLang="ko-KR" sz="2400" dirty="0"/>
              <a:t> </a:t>
            </a:r>
            <a:r>
              <a:rPr lang="en-US" altLang="ko-KR" sz="2400" dirty="0" err="1" smtClean="0"/>
              <a:t>아버지가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‘</a:t>
            </a:r>
            <a:r>
              <a:rPr lang="en-US" altLang="ko-KR" sz="2400" dirty="0" err="1"/>
              <a:t>나’를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호명하면서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시작된다</a:t>
            </a:r>
            <a:r>
              <a:rPr lang="en-US" altLang="ko-KR" sz="2400" dirty="0"/>
              <a:t>. </a:t>
            </a:r>
          </a:p>
          <a:p>
            <a:pPr algn="just"/>
            <a:endParaRPr lang="en-US" altLang="ko-KR" sz="2400" dirty="0" smtClean="0"/>
          </a:p>
          <a:p>
            <a:pPr algn="just"/>
            <a:r>
              <a:rPr lang="ko-KR" altLang="en-US" sz="2400" dirty="0" smtClean="0"/>
              <a:t>부자연스러운 대화를 통해 일종의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낯설게 하기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의 효과가 빚어진다</a:t>
            </a:r>
            <a:r>
              <a:rPr lang="en-US" altLang="ko-KR" sz="2400" dirty="0" smtClean="0"/>
              <a:t>. </a:t>
            </a:r>
          </a:p>
          <a:p>
            <a:pPr algn="just"/>
            <a:endParaRPr lang="en-US" altLang="ko-KR" sz="2400" dirty="0" smtClean="0"/>
          </a:p>
          <a:p>
            <a:pPr algn="just"/>
            <a:r>
              <a:rPr lang="ko-KR" altLang="en-US" sz="2400" dirty="0" smtClean="0"/>
              <a:t>그로써 </a:t>
            </a:r>
            <a:r>
              <a:rPr lang="ko-KR" altLang="en-US" sz="2400" dirty="0" smtClean="0"/>
              <a:t>대화의 </a:t>
            </a:r>
            <a:r>
              <a:rPr lang="ko-KR" altLang="en-US" sz="2400" dirty="0"/>
              <a:t>소통 방식 자체가 환기된다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13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아버지와</a:t>
            </a:r>
            <a:r>
              <a:rPr lang="en-US" altLang="ko-KR" sz="2400" dirty="0"/>
              <a:t> ‘</a:t>
            </a:r>
            <a:r>
              <a:rPr lang="en-US" altLang="ko-KR" sz="2400" dirty="0" err="1"/>
              <a:t>나’는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대화로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소통하기보다는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오히려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소통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장애를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겪는다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대화가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소통의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왜곡과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단절을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초래하는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경우가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적지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않다</a:t>
            </a:r>
            <a:r>
              <a:rPr lang="en-US" altLang="ko-KR" sz="2400" dirty="0"/>
              <a:t>. </a:t>
            </a:r>
          </a:p>
          <a:p>
            <a:endParaRPr lang="en-US" altLang="ko-KR" sz="2400" dirty="0" smtClean="0"/>
          </a:p>
          <a:p>
            <a:r>
              <a:rPr lang="ko-KR" altLang="en-US" sz="2400" dirty="0"/>
              <a:t>대화의 소통 기능에 대한 회의를 불러일으킨다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577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1440</Words>
  <Application>Microsoft Office PowerPoint</Application>
  <PresentationFormat>화면 슬라이드 쇼(4:3)</PresentationFormat>
  <Paragraphs>165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「크리스마스 캐럴」, 위장된 대화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</dc:creator>
  <cp:lastModifiedBy>강헌국</cp:lastModifiedBy>
  <cp:revision>13</cp:revision>
  <dcterms:created xsi:type="dcterms:W3CDTF">2011-11-29T01:31:02Z</dcterms:created>
  <dcterms:modified xsi:type="dcterms:W3CDTF">2015-11-30T00:57:40Z</dcterms:modified>
</cp:coreProperties>
</file>