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69" r:id="rId6"/>
    <p:sldId id="259" r:id="rId7"/>
    <p:sldId id="270" r:id="rId8"/>
    <p:sldId id="271" r:id="rId9"/>
    <p:sldId id="272" r:id="rId10"/>
    <p:sldId id="257" r:id="rId11"/>
    <p:sldId id="273" r:id="rId12"/>
    <p:sldId id="260" r:id="rId13"/>
    <p:sldId id="262" r:id="rId14"/>
    <p:sldId id="263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4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0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88E4-7983-40F6-8EB6-25F2CBEA5B0C}" type="datetimeFigureOut">
              <a:rPr lang="ko-KR" altLang="en-US" smtClean="0"/>
              <a:t>2012-10-29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C85A-5896-47A9-9034-CE0887873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3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altLang="ko-KR" sz="2800" dirty="0" smtClean="0"/>
              <a:t>「</a:t>
            </a:r>
            <a:r>
              <a:rPr lang="ko-KR" altLang="en-US" sz="2800" dirty="0" smtClean="0"/>
              <a:t>표본실의 청개구리」와 내면고백체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김동인과의 논쟁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현대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지에 </a:t>
            </a:r>
            <a:r>
              <a:rPr lang="ko-KR" altLang="en-US" sz="2000" dirty="0"/>
              <a:t>발표된 </a:t>
            </a:r>
            <a:r>
              <a:rPr lang="ko-KR" altLang="en-US" sz="2000" dirty="0" err="1"/>
              <a:t>김환의</a:t>
            </a:r>
            <a:r>
              <a:rPr lang="ko-KR" altLang="en-US" sz="2000" dirty="0"/>
              <a:t> </a:t>
            </a:r>
            <a:r>
              <a:rPr lang="en-US" altLang="ko-KR" sz="2000" dirty="0"/>
              <a:t>｢</a:t>
            </a:r>
            <a:r>
              <a:rPr lang="ko-KR" altLang="en-US" sz="2000" dirty="0"/>
              <a:t>자연의 자각</a:t>
            </a:r>
            <a:r>
              <a:rPr lang="en-US" altLang="ko-KR" sz="2000" dirty="0"/>
              <a:t>｣</a:t>
            </a:r>
            <a:r>
              <a:rPr lang="ko-KR" altLang="en-US" sz="2000" dirty="0"/>
              <a:t>을 염상섭이 </a:t>
            </a:r>
            <a:r>
              <a:rPr lang="ko-KR" altLang="en-US" sz="2000" dirty="0" smtClean="0"/>
              <a:t>혹평한다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김동인은 </a:t>
            </a:r>
            <a:r>
              <a:rPr lang="ko-KR" altLang="en-US" sz="2000" dirty="0" smtClean="0"/>
              <a:t>「</a:t>
            </a:r>
            <a:r>
              <a:rPr lang="ko-KR" altLang="en-US" sz="2000" dirty="0" err="1" smtClean="0"/>
              <a:t>제월씨의</a:t>
            </a:r>
            <a:r>
              <a:rPr lang="ko-KR" altLang="en-US" sz="2000" dirty="0" smtClean="0"/>
              <a:t> 평자적 가치」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써서 염상섭을 비판한다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새로운 소설을 써야 하는 과제가 염상섭에게 부과된다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04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79928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내가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수삭간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數朔間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이나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집을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못 떠나고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들어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안젓는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것은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금전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金錢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구애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拘碍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제일 원인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原因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이엇지만은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事實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대문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大門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밧게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나셔랴도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좀처럼하야서는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쉽지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안핫다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just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그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이튼날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H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와서 오늘은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떠날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터이니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동행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同行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하자고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평양방문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平壤訪問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권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勸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할 때에는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지긋지긋한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경성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京城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잡답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雜沓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등지고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떠나서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다른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氣分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어드랴는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욕구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慾求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장단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長短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불구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不拘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하고 여하간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如何間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기차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汽車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타게 된 호기심에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끌리어서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just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응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가지가지’ 하며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덥허노코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동의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同意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하얏스나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인제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正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말  떠날 때가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되어서는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떠나고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십흔지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고만 두어야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조흘지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자기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自己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심중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心中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몰라서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어떠케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된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세음도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모르고 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에게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끌려 남대문역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南大門驛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까지 여하간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如何間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나왓다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just"/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94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김창억의</a:t>
            </a:r>
            <a:r>
              <a:rPr lang="ko-KR" altLang="en-US" sz="2400" dirty="0" smtClean="0"/>
              <a:t> 서사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/>
              <a:t>일대기 형식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영웅의 일생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고귀한 </a:t>
            </a:r>
            <a:r>
              <a:rPr lang="ko-KR" altLang="en-US" sz="2000" dirty="0"/>
              <a:t>출생 </a:t>
            </a:r>
            <a:endParaRPr lang="en-US" altLang="ko-KR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비정상적 잉태 혹은 출생 </a:t>
            </a:r>
            <a:endParaRPr lang="en-US" altLang="ko-KR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범인과는 다른 탁월한 능력 </a:t>
            </a:r>
            <a:endParaRPr lang="en-US" altLang="ko-KR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기아 棄兒</a:t>
            </a:r>
            <a:endParaRPr lang="en-US" altLang="ko-KR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구출</a:t>
            </a:r>
            <a:r>
              <a:rPr lang="en-US" altLang="ko-KR" sz="2000" dirty="0"/>
              <a:t>, 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다시 위기 </a:t>
            </a:r>
            <a:endParaRPr lang="en-US" altLang="ko-KR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위기를 투쟁으로 극복해서 승리자가 됨</a:t>
            </a:r>
          </a:p>
          <a:p>
            <a:pPr marL="457200" indent="-457200">
              <a:buFont typeface="+mj-lt"/>
              <a:buAutoNum type="circleNumDbPlain"/>
            </a:pPr>
            <a:endParaRPr lang="en-US" altLang="ko-KR" sz="2400" dirty="0" smtClean="0"/>
          </a:p>
          <a:p>
            <a:pPr marL="457200" indent="-457200">
              <a:buFont typeface="+mj-lt"/>
              <a:buAutoNum type="circleNumDbPlain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2)</a:t>
            </a:r>
            <a:r>
              <a:rPr lang="ko-KR" altLang="en-US" sz="2400" dirty="0" smtClean="0"/>
              <a:t>천상계의 하강인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84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76672"/>
            <a:ext cx="81369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j-ea"/>
                <a:ea typeface="+mj-ea"/>
              </a:rPr>
              <a:t>&lt;</a:t>
            </a:r>
            <a:r>
              <a:rPr lang="ko-KR" altLang="en-US" sz="2000" dirty="0" smtClean="0">
                <a:latin typeface="+mj-ea"/>
                <a:ea typeface="+mj-ea"/>
              </a:rPr>
              <a:t>예문</a:t>
            </a:r>
            <a:r>
              <a:rPr lang="en-US" altLang="ko-KR" sz="2000" dirty="0" smtClean="0">
                <a:latin typeface="+mj-ea"/>
                <a:ea typeface="+mj-ea"/>
              </a:rPr>
              <a:t>&gt;</a:t>
            </a:r>
            <a:r>
              <a:rPr lang="ko-KR" altLang="en-US" sz="2000" dirty="0" smtClean="0">
                <a:latin typeface="+mj-ea"/>
                <a:ea typeface="+mj-ea"/>
              </a:rPr>
              <a:t>  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바탕" pitchFamily="18" charset="-127"/>
              <a:ea typeface="바탕" pitchFamily="18" charset="-127"/>
            </a:endParaRPr>
          </a:p>
          <a:p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北國의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哲人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南浦의 狂人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金昌億은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아즉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南浦 海岸에 蒸氣船의 검은 구름이 보이지 안튼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三十餘年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前에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當時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屈指하는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客主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金健華의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집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안房에셔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呱呱의 첫소리를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울리엇다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그의 父親은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少時부터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몸에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녹이슨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酒色雜技를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숨이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넘어갈 때 까지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노치를 못한 西道에 所聞난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外道客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男便보다 네 살이나 우인 母親은 그가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十四歲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되던 해에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죽은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누의와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單男妹를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生産한 後에는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남에게 말 못할 愁心과 持病으로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一生을 마친 薄福한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女性이엇다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이러한 속에 자라난 그는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孱劣蒲柳의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弱質일망정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七八歲부터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神童이라고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들으니만치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怜悧하였다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營業과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花柳以外에는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家庭이라는 것을 모르는 그의 父親도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意外에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子息이 聰明한 것은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깃버할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줄을 알았다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더구나 自己의 無識함을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恨歎한이만치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子息의 敎育은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투전張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다음으로는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생각하얏다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德에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昌億이도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남만큼 漢學을 마친 후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十六歲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되던 해에 京城에 올라가서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漢城高等師範學校에 入學하게 되었다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그러나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三年級이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되던 해 봄에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父親이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腸中風으로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頓死하기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문에 遊學을 斷念하고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나려오지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안흐면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아니되었다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…(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중략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)…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그러나 母親도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그해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겨울을 넘기지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못하얏다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92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700808"/>
            <a:ext cx="78488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바탕" pitchFamily="18" charset="-127"/>
                <a:ea typeface="바탕" pitchFamily="18" charset="-127"/>
              </a:rPr>
              <a:t>…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三圓五十錢으로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三層집을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짓고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悠悠自適하는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失神者를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,--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自由의 民을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눈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압헤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노코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볼 際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나는 놀라지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수가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업섯소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現代의 모든 病的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딱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싸이드를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기름가마에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몰아너코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煎縮하야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最後에 가마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밋헤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졸아부튼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懊惱의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丸藥이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바지직바지직 타는 것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갓기도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하고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우리의 慾求를 홀로 具現한 勝利者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갓기도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하야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보입듸다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.…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나는 암만하여도 남의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일가티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생각할 수 업습니다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6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718811"/>
            <a:ext cx="7704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한우님이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天使를 보내시어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꾸며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노흐신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玉座에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올라안저서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自己의 理想을 實現치 안흐면 아니될 時機라고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생각한 그는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神意로서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맨든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三圓五十錢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짜리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宮殿을 이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汚濁에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새인 俗界에 두고 가기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어려웟슬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것이요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神의 物은 神에게 돌리라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處置하기 어려운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三層집을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맡길 곳이 神 以外에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업섯을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것도 怪異치 </a:t>
            </a:r>
            <a:r>
              <a:rPr lang="ko-KR" altLang="en-US" sz="20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것 아니겠소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53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6. </a:t>
            </a:r>
            <a:r>
              <a:rPr lang="ko-KR" altLang="en-US" sz="2400" dirty="0" smtClean="0"/>
              <a:t>여로의 의미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소설의 끝부분에서 ‘나’는 백설에 뒤덮인 북국 한촌의 어느 토방에 웅크리고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북국 한촌에 의해 남포는 여행의 목적지가 아닌 경유지로 바뀐다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기분의 여로는 </a:t>
            </a:r>
            <a:r>
              <a:rPr lang="ko-KR" altLang="en-US" sz="2400" dirty="0" smtClean="0"/>
              <a:t>그 한촌에서 </a:t>
            </a:r>
            <a:r>
              <a:rPr lang="ko-KR" altLang="en-US" sz="2400" dirty="0"/>
              <a:t>다시 계속될 수 있으며 이승의 삶이 다할 때 비로소 그 여로의 종점에 도달할 것이다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en-US" altLang="ko-KR" sz="2400" dirty="0" err="1"/>
              <a:t>염상섭은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기분의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여로를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죽음을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인식한다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258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내면 고백체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이 소설은 </a:t>
            </a:r>
            <a:r>
              <a:rPr lang="ko-KR" altLang="en-US" sz="2000" dirty="0" smtClean="0"/>
              <a:t>인물의 </a:t>
            </a:r>
            <a:r>
              <a:rPr lang="ko-KR" altLang="en-US" sz="2000" dirty="0"/>
              <a:t>외적인 정보 같은 것은 다 접어둔 채 한 개인의 </a:t>
            </a:r>
            <a:r>
              <a:rPr lang="ko-KR" altLang="en-US" sz="2000" dirty="0" smtClean="0"/>
              <a:t>내면을 진술하면서 시작한다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일본의 근대문학에서 ‘내면’의 발견과 ‘고백’ 형식의 출현은 언문일치 운동과 밀접한 관련을 맺는다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내면이 성립되자 그것은 표현을 요구하게 </a:t>
            </a:r>
            <a:r>
              <a:rPr lang="ko-KR" altLang="en-US" sz="2000" dirty="0" smtClean="0"/>
              <a:t>되고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그로써 내면과 고백이 일종의 제도로 정착된다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내면과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고백이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제도적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장치로서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우선하</a:t>
            </a:r>
            <a:r>
              <a:rPr lang="ko-KR" altLang="en-US" sz="2000" dirty="0" smtClean="0"/>
              <a:t>자 내면은 고백되어야 할 내면이 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910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염상섭은 소설 창작에 착수하면서 내면과 고백이라는 일본 근대문학의 제도적 장치를 직수입한다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제도를 수입하는 입장에 섰던 염상섭에게 내면과 고백은 여전히 제도로서 의식된다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고백해야 할 내면이 부재한 채 내면과 고백이라는 제도적 장치를 지향하는 다소 모순된 </a:t>
            </a:r>
            <a:r>
              <a:rPr lang="ko-KR" altLang="en-US" sz="2000" dirty="0" smtClean="0"/>
              <a:t>상황은 </a:t>
            </a:r>
            <a:r>
              <a:rPr lang="ko-KR" altLang="en-US" sz="2000" dirty="0" err="1"/>
              <a:t>염상섭으로</a:t>
            </a:r>
            <a:r>
              <a:rPr lang="ko-KR" altLang="en-US" sz="2000" dirty="0"/>
              <a:t> 하여금 나름의 문체를 낳도록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4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192" y="170080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1)</a:t>
            </a:r>
            <a:r>
              <a:rPr lang="ko-KR" altLang="en-US" dirty="0" smtClean="0"/>
              <a:t>  무거운 </a:t>
            </a:r>
            <a:r>
              <a:rPr lang="ko-KR" altLang="en-US" dirty="0"/>
              <a:t>氣分의 沈滯와 </a:t>
            </a:r>
            <a:r>
              <a:rPr lang="ko-KR" altLang="en-US" dirty="0" smtClean="0"/>
              <a:t>限없이 </a:t>
            </a:r>
            <a:r>
              <a:rPr lang="ko-KR" altLang="en-US" dirty="0"/>
              <a:t>늘어진 生의 倦怠는 나가지 </a:t>
            </a:r>
            <a:r>
              <a:rPr lang="ko-KR" altLang="en-US" dirty="0" smtClean="0"/>
              <a:t>않는 </a:t>
            </a:r>
            <a:r>
              <a:rPr lang="ko-KR" altLang="en-US" dirty="0"/>
              <a:t>나의 발길을 </a:t>
            </a:r>
            <a:r>
              <a:rPr lang="ko-KR" altLang="en-US" dirty="0" smtClean="0"/>
              <a:t>南浦까지 끌어왔다</a:t>
            </a:r>
            <a:endParaRPr lang="ko-KR" altLang="en-US" dirty="0"/>
          </a:p>
          <a:p>
            <a:pPr algn="r"/>
            <a:r>
              <a:rPr lang="en-US" altLang="ko-KR" dirty="0" smtClean="0"/>
              <a:t>- </a:t>
            </a:r>
            <a:r>
              <a:rPr lang="ko-KR" altLang="en-US" dirty="0" smtClean="0"/>
              <a:t>염상섭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맑은 고딕"/>
                <a:ea typeface="맑은 고딕"/>
              </a:rPr>
              <a:t>「</a:t>
            </a:r>
            <a:r>
              <a:rPr lang="ko-KR" altLang="en-US" dirty="0" smtClean="0"/>
              <a:t> 표본실의 청개구리 </a:t>
            </a:r>
            <a:r>
              <a:rPr lang="ko-KR" altLang="en-US" dirty="0" smtClean="0">
                <a:latin typeface="맑은 고딕"/>
                <a:ea typeface="맑은 고딕"/>
              </a:rPr>
              <a:t>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192" y="278092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2) </a:t>
            </a:r>
            <a:r>
              <a:rPr lang="ko-KR" altLang="en-US" dirty="0" err="1" smtClean="0"/>
              <a:t>최척의</a:t>
            </a:r>
            <a:r>
              <a:rPr lang="ko-KR" altLang="en-US" dirty="0" smtClean="0"/>
              <a:t> 자는 백승이며 남원 사람이다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어려서 어머니를 여의고 아버지 </a:t>
            </a:r>
            <a:r>
              <a:rPr lang="ko-KR" altLang="en-US" dirty="0" err="1" smtClean="0"/>
              <a:t>숙과</a:t>
            </a:r>
            <a:r>
              <a:rPr lang="ko-KR" altLang="en-US" dirty="0" smtClean="0"/>
              <a:t> 함</a:t>
            </a:r>
            <a:r>
              <a:rPr lang="ko-KR" altLang="en-US" dirty="0"/>
              <a:t>께 </a:t>
            </a:r>
            <a:r>
              <a:rPr lang="ko-KR" altLang="en-US" dirty="0" err="1" smtClean="0"/>
              <a:t>남원부</a:t>
            </a:r>
            <a:r>
              <a:rPr lang="ko-KR" altLang="en-US" dirty="0" smtClean="0"/>
              <a:t> 서문밖에 </a:t>
            </a:r>
            <a:r>
              <a:rPr lang="ko-KR" altLang="en-US" dirty="0"/>
              <a:t> </a:t>
            </a:r>
            <a:r>
              <a:rPr lang="ko-KR" altLang="en-US" dirty="0" smtClean="0"/>
              <a:t>있는 만복사의 동쪽에서 외롭게 살고 있었다</a:t>
            </a:r>
            <a:r>
              <a:rPr lang="en-US" altLang="ko-KR" dirty="0" smtClean="0"/>
              <a:t>. </a:t>
            </a:r>
          </a:p>
          <a:p>
            <a:pPr algn="r"/>
            <a:r>
              <a:rPr lang="en-US" altLang="ko-KR" dirty="0" smtClean="0"/>
              <a:t>- </a:t>
            </a:r>
            <a:r>
              <a:rPr lang="ko-KR" altLang="en-US" dirty="0" smtClean="0">
                <a:latin typeface="맑은 고딕"/>
                <a:ea typeface="맑은 고딕"/>
              </a:rPr>
              <a:t>「</a:t>
            </a:r>
            <a:r>
              <a:rPr lang="ko-KR" altLang="en-US" dirty="0" err="1" smtClean="0">
                <a:latin typeface="맑은 고딕"/>
                <a:ea typeface="맑은 고딕"/>
              </a:rPr>
              <a:t>최척전</a:t>
            </a:r>
            <a:r>
              <a:rPr lang="ko-KR" altLang="en-US" dirty="0" smtClean="0">
                <a:latin typeface="맑은 고딕"/>
                <a:ea typeface="맑은 고딕"/>
              </a:rPr>
              <a:t>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987539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3) </a:t>
            </a:r>
            <a:r>
              <a:rPr lang="ko-KR" altLang="en-US" dirty="0" smtClean="0"/>
              <a:t>경성 </a:t>
            </a:r>
            <a:r>
              <a:rPr lang="ko-KR" altLang="en-US" dirty="0"/>
              <a:t>학교 영어교사 </a:t>
            </a:r>
            <a:r>
              <a:rPr lang="ko-KR" altLang="en-US" dirty="0" err="1"/>
              <a:t>이형식은</a:t>
            </a:r>
            <a:r>
              <a:rPr lang="ko-KR" altLang="en-US" dirty="0"/>
              <a:t> 오후 두 시 </a:t>
            </a:r>
            <a:r>
              <a:rPr lang="ko-KR" altLang="en-US" dirty="0" err="1"/>
              <a:t>사년급</a:t>
            </a:r>
            <a:r>
              <a:rPr lang="ko-KR" altLang="en-US" dirty="0"/>
              <a:t> 영어 시간을 마치고 내려 쬐는 유월 볕에 땀을 흘리면서 안동 </a:t>
            </a:r>
            <a:r>
              <a:rPr lang="ko-KR" altLang="en-US" dirty="0" err="1"/>
              <a:t>김장로의</a:t>
            </a:r>
            <a:r>
              <a:rPr lang="ko-KR" altLang="en-US" dirty="0"/>
              <a:t> 집으로 간다</a:t>
            </a:r>
            <a:r>
              <a:rPr lang="en-US" altLang="ko-KR" dirty="0"/>
              <a:t>.</a:t>
            </a:r>
          </a:p>
          <a:p>
            <a:pPr algn="r"/>
            <a:r>
              <a:rPr lang="en-US" altLang="ko-KR" dirty="0" smtClean="0"/>
              <a:t>- </a:t>
            </a:r>
            <a:r>
              <a:rPr lang="ko-KR" altLang="en-US" dirty="0" smtClean="0"/>
              <a:t>이광수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맑은 고딕"/>
                <a:ea typeface="맑은 고딕"/>
              </a:rPr>
              <a:t>「무정」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192" y="515719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4) </a:t>
            </a:r>
            <a:r>
              <a:rPr lang="ko-KR" altLang="en-US" dirty="0" smtClean="0"/>
              <a:t>가정교사 </a:t>
            </a:r>
            <a:r>
              <a:rPr lang="ko-KR" altLang="en-US" dirty="0" err="1"/>
              <a:t>강엘리자벳트는</a:t>
            </a:r>
            <a:r>
              <a:rPr lang="ko-KR" altLang="en-US" dirty="0"/>
              <a:t> </a:t>
            </a:r>
            <a:r>
              <a:rPr lang="ko-KR" altLang="en-US"/>
              <a:t>가르침을 </a:t>
            </a:r>
            <a:r>
              <a:rPr lang="ko-KR" altLang="en-US" smtClean="0"/>
              <a:t>끝내인 </a:t>
            </a:r>
            <a:r>
              <a:rPr lang="ko-KR" altLang="en-US" dirty="0"/>
              <a:t>다음에 자기 방으로 </a:t>
            </a:r>
            <a:r>
              <a:rPr lang="ko-KR" altLang="en-US" dirty="0" smtClean="0"/>
              <a:t>돌아왔다</a:t>
            </a:r>
            <a:r>
              <a:rPr lang="en-US" altLang="ko-KR" dirty="0" smtClean="0"/>
              <a:t>. </a:t>
            </a:r>
          </a:p>
          <a:p>
            <a:pPr algn="r"/>
            <a:r>
              <a:rPr lang="en-US" altLang="ko-KR" dirty="0"/>
              <a:t>-</a:t>
            </a:r>
            <a:r>
              <a:rPr lang="ko-KR" altLang="en-US" dirty="0" smtClean="0"/>
              <a:t>김동인</a:t>
            </a:r>
            <a:r>
              <a:rPr lang="en-US" altLang="ko-KR" dirty="0"/>
              <a:t>, ｢</a:t>
            </a:r>
            <a:r>
              <a:rPr lang="ko-KR" altLang="en-US" dirty="0"/>
              <a:t>약한 자의 슬픔</a:t>
            </a:r>
            <a:r>
              <a:rPr lang="en-US" altLang="ko-KR" dirty="0" smtClean="0"/>
              <a:t>｣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62068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580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3. ｢</a:t>
            </a:r>
            <a:r>
              <a:rPr lang="ko-KR" altLang="en-US" sz="2400" dirty="0"/>
              <a:t>개성과 예술</a:t>
            </a:r>
            <a:r>
              <a:rPr lang="en-US" altLang="ko-KR" sz="2400" dirty="0"/>
              <a:t>｣ </a:t>
            </a:r>
            <a:r>
              <a:rPr lang="ko-KR" altLang="en-US" sz="2400" dirty="0" smtClean="0"/>
              <a:t>읽기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｢</a:t>
            </a:r>
            <a:r>
              <a:rPr lang="ko-KR" altLang="en-US" sz="2000" dirty="0"/>
              <a:t>개성과 예술</a:t>
            </a:r>
            <a:r>
              <a:rPr lang="en-US" altLang="ko-KR" sz="2000" dirty="0"/>
              <a:t>｣</a:t>
            </a:r>
            <a:r>
              <a:rPr lang="ko-KR" altLang="en-US" sz="2000" dirty="0"/>
              <a:t>의 구성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1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            자아의 각성과 개성의 표현 </a:t>
            </a:r>
          </a:p>
          <a:p>
            <a:pPr marL="0" indent="0">
              <a:buNone/>
            </a:pPr>
            <a:r>
              <a:rPr lang="en-US" altLang="ko-KR" sz="2000" dirty="0"/>
              <a:t>  2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3</a:t>
            </a:r>
            <a:r>
              <a:rPr lang="ko-KR" altLang="en-US" sz="2000" dirty="0"/>
              <a:t>    예술의 미에 대한 개인적 개성과 민족적 개성의 관계</a:t>
            </a:r>
          </a:p>
          <a:p>
            <a:endParaRPr lang="ko-KR" altLang="en-US" sz="2800" dirty="0"/>
          </a:p>
          <a:p>
            <a:pPr marL="0" indent="0">
              <a:buNone/>
            </a:pPr>
            <a:endParaRPr lang="ko-KR" altLang="en-US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2564904"/>
            <a:ext cx="43204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43608" y="2852936"/>
            <a:ext cx="432048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3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3861"/>
              </p:ext>
            </p:extLst>
          </p:nvPr>
        </p:nvGraphicFramePr>
        <p:xfrm>
          <a:off x="1259632" y="1590880"/>
          <a:ext cx="6552728" cy="3431766"/>
        </p:xfrm>
        <a:graphic>
          <a:graphicData uri="http://schemas.openxmlformats.org/drawingml/2006/table">
            <a:tbl>
              <a:tblPr/>
              <a:tblGrid>
                <a:gridCol w="3204356"/>
                <a:gridCol w="3348372"/>
              </a:tblGrid>
              <a:tr h="550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자아의 각성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개성의 표현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0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현실 인식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사회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외향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객관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내면 발견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내성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주관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리얼리즘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자연주의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낭만주의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8175" y="3078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4. </a:t>
            </a:r>
            <a:r>
              <a:rPr lang="ko-KR" altLang="en-US" sz="2400" dirty="0"/>
              <a:t>기분과 서사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/>
              <a:t>서정적 주체로서 소설 쓰기</a:t>
            </a: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endParaRPr lang="en-US" altLang="ko-KR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/>
              <a:t>연상을 통한 구성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/>
              <a:t>기분의 여로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89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묵업은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氣分의 沈滯와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限업시늘어진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生의倦怠는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나가지안는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나의발길을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南浦까지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끌어왓다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귀성한 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七八個朔間의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不規則한生活은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나의全身을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海綿가티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짓두들겨노핫슬뿐안이라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나의魂魄까지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蠶食하얏다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나의몸을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어대를두드리던지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알코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ㄹ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니코진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의毒臭를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내뿜지안는곳이업슬만치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疲勞하엿섯다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더구나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六七月盛夏를지내고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겹옷입을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때가되어서는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節期가急變하야갈스록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몸을추스리기가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겨워서 洞里散步에도 식은땀을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술술흘리고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親故와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이약이를하랴면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두세마듸째부터는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木枕을차잣다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그러면서도 무섭게 昻奮한 神經만은 잠자리에서도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눈을뜨고잇섯다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두홰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세홰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울때까지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업치락뒤치락하다가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東이번히트는것을보고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겨우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눈을부치는것이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一周間이나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넘은뒤에는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불을끄고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들어눕지를못하얏다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그중에도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나의머리에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膠着하야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불을끄고누엇을때나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從容히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안젓슬때마다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苛酷히나의神經을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掩襲하야오는것은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解剖된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개고리가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四肢에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핀을박고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七星板우에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잣바진形狀이다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   …(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중략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)…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41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八年이나된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그印象이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요사이 새삼스럽게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생각이나서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아모리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이저버리랴고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애를써도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아니되엇다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…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새파란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메쓰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&gt;,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닭이똥만한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옴을옴을하는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心臟과肺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바늘끗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조고만戰慄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次例次例로생각날때마다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머리끗이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쭈뼛쭈뼛하고 全身에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冷水를끼어언지는것가타얏다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南向한琉璃窓밋헤서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번쩍쳐드는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메쓰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强烈한反射光이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眼孔을찌르는것가타야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컴컴한방속에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들어누엇서도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꼭감은눈섭밋이부시엇다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그러나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그럴때마다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머리맛헤노힌冊床舌盒속에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느허둔面刀칼이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操心이되어서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못견듸엇다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62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1022</Words>
  <Application>Microsoft Office PowerPoint</Application>
  <PresentationFormat>화면 슬라이드 쇼(4:3)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「표본실의 청개구리」와 내면고백체 </vt:lpstr>
      <vt:lpstr>PowerPoint 프레젠테이션</vt:lpstr>
      <vt:lpstr>PowerPoint 프레젠테이션</vt:lpstr>
      <vt:lpstr>PowerPoint 프레젠테이션</vt:lpstr>
      <vt:lpstr>3. ｢개성과 예술｣ 읽기</vt:lpstr>
      <vt:lpstr>PowerPoint 프레젠테이션</vt:lpstr>
      <vt:lpstr>4. 기분과 서사 </vt:lpstr>
      <vt:lpstr>&lt;예문&gt;</vt:lpstr>
      <vt:lpstr>PowerPoint 프레젠테이션</vt:lpstr>
      <vt:lpstr>PowerPoint 프레젠테이션</vt:lpstr>
      <vt:lpstr>5. 김창억의 서사</vt:lpstr>
      <vt:lpstr>PowerPoint 프레젠테이션</vt:lpstr>
      <vt:lpstr>PowerPoint 프레젠테이션</vt:lpstr>
      <vt:lpstr>PowerPoint 프레젠테이션</vt:lpstr>
      <vt:lpstr>6. 여로의 의미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강헌국</cp:lastModifiedBy>
  <cp:revision>20</cp:revision>
  <dcterms:created xsi:type="dcterms:W3CDTF">2011-10-29T07:04:30Z</dcterms:created>
  <dcterms:modified xsi:type="dcterms:W3CDTF">2012-10-29T00:53:47Z</dcterms:modified>
</cp:coreProperties>
</file>