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1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4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6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3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8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5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2836-5863-4B11-8AA4-0435070C1DC2}" type="datetimeFigureOut">
              <a:rPr lang="ko-KR" altLang="en-US" smtClean="0"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6B63-EB0B-48F2-8030-9317AE314C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황순원의 </a:t>
            </a:r>
            <a:r>
              <a:rPr lang="en-US" altLang="ko-KR" dirty="0"/>
              <a:t>「</a:t>
            </a:r>
            <a:r>
              <a:rPr lang="ko-KR" altLang="en-US" dirty="0"/>
              <a:t>별</a:t>
            </a:r>
            <a:r>
              <a:rPr lang="ko-KR" altLang="en-US" dirty="0" smtClean="0"/>
              <a:t>」 </a:t>
            </a:r>
            <a:r>
              <a:rPr lang="ko-KR" altLang="en-US" dirty="0"/>
              <a:t>「독 짓는 늙은이</a:t>
            </a:r>
            <a:r>
              <a:rPr lang="ko-KR" altLang="en-US" dirty="0" smtClean="0"/>
              <a:t>」 </a:t>
            </a:r>
            <a:r>
              <a:rPr lang="ko-KR" altLang="en-US" dirty="0"/>
              <a:t>「소나기」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황순원 단편소설의 서정성에 대하여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ko-KR" altLang="en-US" sz="2000" dirty="0"/>
              <a:t>첫 단편소설을 발표하기 전까지 황순원은 스무 편이 넘는 시를 발표했고 두 권의 시집을 간행했다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시인에서 소설가로 변신한 황순원의 문학적 이력은 그의 단편소설을 논의하는 자리에서 </a:t>
            </a:r>
            <a:r>
              <a:rPr lang="ko-KR" altLang="en-US" sz="2000" dirty="0" smtClean="0"/>
              <a:t>지속적으로 주목되었다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그의 </a:t>
            </a:r>
            <a:r>
              <a:rPr lang="ko-KR" altLang="en-US" sz="2000" dirty="0"/>
              <a:t>단편소설에서 </a:t>
            </a:r>
            <a:r>
              <a:rPr lang="ko-KR" altLang="en-US" sz="2000" dirty="0" smtClean="0"/>
              <a:t>서정성을 </a:t>
            </a:r>
            <a:r>
              <a:rPr lang="ko-KR" altLang="en-US" sz="2000" dirty="0"/>
              <a:t>읽어내는 논의들이 다수 제출되었다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007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송영감의</a:t>
            </a:r>
            <a:r>
              <a:rPr lang="ko-KR" altLang="en-US" sz="2000" dirty="0"/>
              <a:t> 필사적인 독 짓기는 그의 염원과 아무런 합리적 연관성을 갖지 못한다는 점에서 주술적 기원의 성격이 강하다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독들을 가마에 들이고 불을 때는 과정도 </a:t>
            </a:r>
            <a:r>
              <a:rPr lang="ko-KR" altLang="en-US" sz="2000" dirty="0" err="1" smtClean="0"/>
              <a:t>번제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燔祭</a:t>
            </a:r>
            <a:r>
              <a:rPr lang="en-US" altLang="ko-KR" sz="2000" dirty="0"/>
              <a:t>)</a:t>
            </a:r>
            <a:r>
              <a:rPr lang="ko-KR" altLang="en-US" sz="2000" dirty="0"/>
              <a:t>를 연상시키고 그 불길을 지키는 </a:t>
            </a:r>
            <a:r>
              <a:rPr lang="ko-KR" altLang="en-US" sz="2000" dirty="0" err="1"/>
              <a:t>송영감은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사제의 모습을 띤다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송영감에게</a:t>
            </a:r>
            <a:r>
              <a:rPr lang="ko-KR" altLang="en-US" sz="2000" dirty="0"/>
              <a:t> 불길은 가마 안의 독들을 완성할 뿐 아니라 그의 상처 입은 내면을 치유해야 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송영감이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빚은 독들은 </a:t>
            </a:r>
            <a:r>
              <a:rPr lang="ko-KR" altLang="en-US" sz="2000" dirty="0" smtClean="0"/>
              <a:t>대부분 터져버리는데 반해 조수가 빚은 독들은 멀쩡하다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err="1"/>
              <a:t>송영감은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가마 안으로 기어 들어가 </a:t>
            </a:r>
            <a:r>
              <a:rPr lang="ko-KR" altLang="en-US" sz="2000" dirty="0"/>
              <a:t>스스로 희생 제물이 </a:t>
            </a:r>
            <a:r>
              <a:rPr lang="ko-KR" altLang="en-US" sz="2000" dirty="0" smtClean="0"/>
              <a:t>됨으로써 </a:t>
            </a:r>
            <a:r>
              <a:rPr lang="ko-KR" altLang="en-US" sz="2000" dirty="0"/>
              <a:t>제의를 완성한다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212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가마의 안쪽 끝으로 기어들어가 희생 제물로 꿇어앉는 </a:t>
            </a:r>
            <a:r>
              <a:rPr lang="ko-KR" altLang="en-US" sz="2000" dirty="0" err="1"/>
              <a:t>송영감의</a:t>
            </a:r>
            <a:r>
              <a:rPr lang="ko-KR" altLang="en-US" sz="2000" dirty="0"/>
              <a:t> 최후는 처절하고도 </a:t>
            </a:r>
            <a:r>
              <a:rPr lang="ko-KR" altLang="en-US" sz="2000" dirty="0" smtClean="0"/>
              <a:t>장렬하다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열어젖힌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곁창으로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새어 들어오는 늦가을 맑은 햇살 속에서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송영감은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기던 걸음을 멈추었다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자기가 찾던 것이 예 있다는 듯이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거기에는 터져나간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송영감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자신의 독 조각들이 흩어져 있었다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송영감은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조용히 몸을 일으켜 단정히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아주 단정히 무릎을 꿇고 앉았다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이렇게 해서 그 자신이 터져나간 자기의 독 대신이라도 하려는 것처럼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94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「소나기」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소년은 소녀가 던진 조약돌을 간직한다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조약돌은 소년에게 신물처럼 </a:t>
            </a:r>
            <a:r>
              <a:rPr lang="ko-KR" altLang="en-US" sz="2000" dirty="0" err="1"/>
              <a:t>영험하다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소년은 소녀가 보고 싶을 때 주머니 속의 조약돌을 만지작거리고 그러면 조약돌이 부르기라도 한 것처럼 소녀가 나타난다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그날도 소년은 주머니 속의 흰 조약돌을 만지작거리며 개울가로 나왔다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그랬더니 이쪽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개울둑에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소녀가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앉아 있는 게 아닌가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99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0547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소년이 조약돌 </a:t>
            </a:r>
            <a:r>
              <a:rPr lang="ko-KR" altLang="en-US" sz="2000" dirty="0"/>
              <a:t>대신 </a:t>
            </a:r>
            <a:r>
              <a:rPr lang="ko-KR" altLang="en-US" sz="2000" dirty="0" err="1"/>
              <a:t>호두알을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만지작거리며 소녀를 기다리자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소녀는 끝내 오지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조약돌과 </a:t>
            </a:r>
            <a:r>
              <a:rPr lang="ko-KR" altLang="en-US" sz="2000" dirty="0"/>
              <a:t>소녀의 출현을 연계시키고 조약돌을 </a:t>
            </a:r>
            <a:r>
              <a:rPr lang="ko-KR" altLang="en-US" sz="2000" dirty="0" err="1"/>
              <a:t>호두알로</a:t>
            </a:r>
            <a:r>
              <a:rPr lang="ko-KR" altLang="en-US" sz="2000" dirty="0"/>
              <a:t> 교체하는 서사의 진행에 주술적 사유가 은밀하게 스며있다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인상적인 장면은 황순원 단편소설에서 빈번하게 눈에 뜨이는 현상이다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논증이나 </a:t>
            </a:r>
            <a:r>
              <a:rPr lang="ko-KR" altLang="en-US" sz="2000" dirty="0"/>
              <a:t>설명의 절차를 필요로 하지 않는다는 점에서 주술은 과학과 다르다</a:t>
            </a:r>
            <a:r>
              <a:rPr lang="en-US" altLang="ko-KR" sz="2000" dirty="0"/>
              <a:t>. </a:t>
            </a:r>
            <a:r>
              <a:rPr lang="ko-KR" altLang="en-US" sz="2000" dirty="0"/>
              <a:t>주술은 장면을 선호한다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｢</a:t>
            </a:r>
            <a:r>
              <a:rPr lang="ko-KR" altLang="en-US" sz="2000" dirty="0"/>
              <a:t>소나기</a:t>
            </a:r>
            <a:r>
              <a:rPr lang="en-US" altLang="ko-KR" sz="2000" dirty="0"/>
              <a:t>｣</a:t>
            </a:r>
            <a:r>
              <a:rPr lang="ko-KR" altLang="en-US" sz="2000" dirty="0"/>
              <a:t>에서도 </a:t>
            </a:r>
            <a:r>
              <a:rPr lang="ko-KR" altLang="en-US" sz="2000" dirty="0" smtClean="0"/>
              <a:t>소녀에 </a:t>
            </a:r>
            <a:r>
              <a:rPr lang="ko-KR" altLang="en-US" sz="2000" dirty="0"/>
              <a:t>대한 소년의 감정은 직접 설명되지 않고 </a:t>
            </a:r>
            <a:r>
              <a:rPr lang="ko-KR" altLang="en-US" sz="2000" dirty="0" smtClean="0"/>
              <a:t>인상적인 장면을 </a:t>
            </a:r>
            <a:r>
              <a:rPr lang="ko-KR" altLang="en-US" sz="2000" dirty="0"/>
              <a:t>통해 간접적으로 제시된다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468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저쪽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갈밭머리에 갈꽃이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한옴큼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움직였다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소녀가 갈꽃을 안고 있었다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 이제는 천천한 걸음이었다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유난히 맑은 가을 햇살이 소녀의 갈꽃머리에서 반짝거렸다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소녀 아닌 갈꽃이 들길을 걸어가는 것만 같았다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b="1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r>
              <a:rPr lang="ko-KR" altLang="en-US" sz="2000" dirty="0"/>
              <a:t>시간의 추이나 사건의 경과를 설명하는 서술이 </a:t>
            </a:r>
            <a:r>
              <a:rPr lang="ko-KR" altLang="en-US" sz="2000" dirty="0" smtClean="0"/>
              <a:t>배제한 </a:t>
            </a:r>
            <a:r>
              <a:rPr lang="ko-KR" altLang="en-US" sz="2000" dirty="0"/>
              <a:t>채 </a:t>
            </a:r>
            <a:r>
              <a:rPr lang="ko-KR" altLang="en-US" sz="2000" dirty="0" smtClean="0"/>
              <a:t>장면들이 배열된다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그래서 각 </a:t>
            </a:r>
            <a:r>
              <a:rPr lang="ko-KR" altLang="en-US" sz="2000" dirty="0"/>
              <a:t>장면은 사진첩의 낱장처럼 교체된다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물의 심상들이 일정한 질서에 의해 연쇄됨으로써 장면들 간의 원활한 이행에 이바지한다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물은 개울과 소나기와 도랑</a:t>
            </a:r>
            <a:r>
              <a:rPr lang="en-US" altLang="ko-KR" sz="2000" dirty="0"/>
              <a:t>, </a:t>
            </a:r>
            <a:r>
              <a:rPr lang="ko-KR" altLang="en-US" sz="2000" dirty="0"/>
              <a:t>소녀의 스웨터에 묻은 진흙물의 형태를 취하고 그 물들을 매개로 두 주인공의 만남과 헤어짐이 전개된다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454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물의 심상과 관련한 행위들은 다음과 같이 전개된다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400050" lvl="1" indent="0">
              <a:buNone/>
            </a:pPr>
            <a:r>
              <a:rPr lang="ko-KR" altLang="en-US" sz="1600" dirty="0" smtClean="0"/>
              <a:t>물에 </a:t>
            </a:r>
            <a:r>
              <a:rPr lang="ko-KR" altLang="en-US" sz="1600" dirty="0"/>
              <a:t>손 담그기 → 물에 발이 빠지기 → 물을 흠뻑 </a:t>
            </a:r>
            <a:r>
              <a:rPr lang="ko-KR" altLang="en-US" sz="1600" dirty="0" smtClean="0"/>
              <a:t>젖기 </a:t>
            </a:r>
            <a:r>
              <a:rPr lang="ko-KR" altLang="en-US" sz="1600" dirty="0"/>
              <a:t>→ 함께 물 건너기 → 물이 마른 </a:t>
            </a:r>
            <a:r>
              <a:rPr lang="ko-KR" altLang="en-US" sz="1600" dirty="0" smtClean="0"/>
              <a:t>흔적 </a:t>
            </a:r>
            <a:endParaRPr lang="en-US" altLang="ko-KR" sz="1600" dirty="0" smtClean="0"/>
          </a:p>
          <a:p>
            <a:pPr marL="400050" lvl="1" indent="0">
              <a:buNone/>
            </a:pPr>
            <a:endParaRPr lang="ko-KR" altLang="en-US" sz="1600" dirty="0"/>
          </a:p>
          <a:p>
            <a:r>
              <a:rPr lang="ko-KR" altLang="en-US" sz="2000" dirty="0" smtClean="0"/>
              <a:t>소년과 소녀의 만남이 </a:t>
            </a:r>
            <a:r>
              <a:rPr lang="ko-KR" altLang="en-US" sz="2000" dirty="0"/>
              <a:t>순수한 연애를 넘어서 성적인 의미까지 내포하게 된 것은 물의 심상들이 조성한 서정적 울림에 힘입기 때문이다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92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기존의 </a:t>
            </a:r>
            <a:r>
              <a:rPr lang="ko-KR" altLang="en-US" sz="2000" dirty="0"/>
              <a:t>논의들은 세 가지로 </a:t>
            </a:r>
            <a:r>
              <a:rPr lang="ko-KR" altLang="en-US" sz="2000" dirty="0" smtClean="0"/>
              <a:t>정리된다</a:t>
            </a:r>
            <a:r>
              <a:rPr lang="en-US" altLang="ko-KR" sz="2000" dirty="0" smtClean="0"/>
              <a:t>.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600" dirty="0"/>
              <a:t>시적인 문체와 감각적인 </a:t>
            </a:r>
            <a:r>
              <a:rPr lang="ko-KR" altLang="en-US" sz="1600" dirty="0" smtClean="0"/>
              <a:t>이미지에 관한 논의</a:t>
            </a:r>
            <a:endParaRPr lang="en-US" altLang="ko-KR" sz="16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600" dirty="0"/>
              <a:t>순수하고 </a:t>
            </a:r>
            <a:r>
              <a:rPr lang="ko-KR" altLang="en-US" sz="1600" dirty="0" smtClean="0"/>
              <a:t>정감 어린 </a:t>
            </a:r>
            <a:r>
              <a:rPr lang="ko-KR" altLang="en-US" sz="1600" dirty="0"/>
              <a:t>세계에 대한 주제적 </a:t>
            </a:r>
            <a:r>
              <a:rPr lang="ko-KR" altLang="en-US" sz="1600" dirty="0" smtClean="0"/>
              <a:t>지향에 관한 논의</a:t>
            </a:r>
            <a:endParaRPr lang="en-US" altLang="ko-KR" sz="16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1600" dirty="0"/>
              <a:t>내성적 </a:t>
            </a:r>
            <a:r>
              <a:rPr lang="ko-KR" altLang="en-US" sz="1600" dirty="0" smtClean="0"/>
              <a:t>작중 인물과 </a:t>
            </a:r>
            <a:r>
              <a:rPr lang="ko-KR" altLang="en-US" sz="1600" dirty="0"/>
              <a:t>화자의 주관적 서술 </a:t>
            </a:r>
            <a:r>
              <a:rPr lang="ko-KR" altLang="en-US" sz="1600" dirty="0" smtClean="0"/>
              <a:t>태도에 관한 논의</a:t>
            </a:r>
            <a:endParaRPr lang="en-US" altLang="ko-KR" sz="1600" dirty="0" smtClean="0"/>
          </a:p>
          <a:p>
            <a:pPr marL="857250" lvl="1" indent="-457200">
              <a:buFont typeface="+mj-ea"/>
              <a:buAutoNum type="circleNumDbPlain"/>
            </a:pPr>
            <a:endParaRPr lang="en-US" altLang="ko-KR" sz="1600" dirty="0"/>
          </a:p>
          <a:p>
            <a:r>
              <a:rPr lang="ko-KR" altLang="en-US" sz="2000" dirty="0"/>
              <a:t>선행 연구의 논의들은 </a:t>
            </a:r>
            <a:r>
              <a:rPr lang="ko-KR" altLang="en-US" sz="2000" dirty="0" smtClean="0"/>
              <a:t>단편소설의 일반론으로 환원함으로써 황순원 단편소설의 개성을 온전히 </a:t>
            </a:r>
            <a:r>
              <a:rPr lang="ko-KR" altLang="en-US" sz="2000" dirty="0"/>
              <a:t>드러내지 못한다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단편소설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novelle</a:t>
            </a:r>
            <a:r>
              <a:rPr lang="en-US" altLang="ko-KR" sz="2000" dirty="0"/>
              <a:t>)</a:t>
            </a:r>
            <a:r>
              <a:rPr lang="ko-KR" altLang="en-US" sz="2000" dirty="0"/>
              <a:t>과 장편소설</a:t>
            </a:r>
            <a:r>
              <a:rPr lang="en-US" altLang="ko-KR" sz="2000" dirty="0"/>
              <a:t>(novel)</a:t>
            </a:r>
            <a:r>
              <a:rPr lang="ko-KR" altLang="en-US" sz="2000" dirty="0"/>
              <a:t>의 변별성에 대한 인식 부족과 단편소설의 특성에 대한 그릇된 전제로부터 선행 연구의 오류는 비롯된다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루카치에 따르면 서정성은 단편소설의 </a:t>
            </a:r>
            <a:r>
              <a:rPr lang="ko-KR" altLang="en-US" sz="2000" dirty="0"/>
              <a:t>주된 </a:t>
            </a:r>
            <a:r>
              <a:rPr lang="ko-KR" altLang="en-US" sz="2000" dirty="0" smtClean="0"/>
              <a:t>요소이다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서정성을 황순원의 단편소설의 개성으로 지목하는 것은 당연한 </a:t>
            </a:r>
            <a:r>
              <a:rPr lang="ko-KR" altLang="en-US" sz="2000" dirty="0"/>
              <a:t>사실을 당연하지 않은 것처럼 말하는 격이다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endParaRPr lang="en-US" altLang="ko-KR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  <a:p>
            <a:pPr marL="457200" indent="-457200">
              <a:buFont typeface="+mj-ea"/>
              <a:buAutoNum type="circleNumDbPlain"/>
            </a:pP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639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620688"/>
            <a:ext cx="8373616" cy="55054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서정성을 황순원 단편소설의 특징으로 보는 시각에 전제된 소설의 일반론은 엄밀하게 말해 </a:t>
            </a:r>
            <a:r>
              <a:rPr lang="ko-KR" altLang="en-US" sz="2000" dirty="0" err="1"/>
              <a:t>노블</a:t>
            </a:r>
            <a:r>
              <a:rPr lang="en-US" altLang="ko-KR" sz="2000" dirty="0"/>
              <a:t>, </a:t>
            </a:r>
            <a:r>
              <a:rPr lang="ko-KR" altLang="en-US" sz="2000" dirty="0"/>
              <a:t>다시 말해 장편소설의 일반론이다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단편소설은 서정성에 의해 장편소설과 구별된다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황순원 단편소설의 </a:t>
            </a:r>
            <a:r>
              <a:rPr lang="ko-KR" altLang="en-US" sz="2000" dirty="0" smtClean="0"/>
              <a:t>서정성을 지적하기 보다 그것이 </a:t>
            </a:r>
            <a:r>
              <a:rPr lang="ko-KR" altLang="en-US" sz="2000" dirty="0"/>
              <a:t>지닌 고유한 개성이 무엇인지 질문하고 고찰해야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주술적 초월의 의미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황순원의 첫 단편집 </a:t>
            </a:r>
            <a:r>
              <a:rPr lang="en-US" altLang="ko-KR" sz="2000" dirty="0" smtClean="0"/>
              <a:t>『</a:t>
            </a:r>
            <a:r>
              <a:rPr lang="ko-KR" altLang="en-US" sz="2000" dirty="0"/>
              <a:t>늪</a:t>
            </a:r>
            <a:r>
              <a:rPr lang="en-US" altLang="ko-KR" sz="2000" dirty="0" smtClean="0"/>
              <a:t>』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과도기적인 양상을 띤다</a:t>
            </a:r>
            <a:r>
              <a:rPr lang="en-US" altLang="ko-KR" sz="2000" dirty="0"/>
              <a:t>. </a:t>
            </a:r>
            <a:r>
              <a:rPr lang="ko-KR" altLang="en-US" sz="2000" dirty="0"/>
              <a:t>시적인 인식과 방법이 관성처럼 남아 있는가 하면 소설을 향한 충동이 꿈틀거린다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017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황순원은 </a:t>
            </a:r>
            <a:r>
              <a:rPr lang="ko-KR" altLang="en-US" sz="2000" dirty="0"/>
              <a:t>논리 대신 상징의 관계를 고려하여 장면들을 </a:t>
            </a:r>
            <a:r>
              <a:rPr lang="ko-KR" altLang="en-US" sz="2000" dirty="0" smtClean="0"/>
              <a:t>배열함으로써 서사를 구축하고자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장면들 </a:t>
            </a:r>
            <a:r>
              <a:rPr lang="ko-KR" altLang="en-US" sz="2000" dirty="0"/>
              <a:t>사이가 어떤 논리적 계기를 조성하는 서술에 의해 채워지지 </a:t>
            </a:r>
            <a:r>
              <a:rPr lang="ko-KR" altLang="en-US" sz="2000" dirty="0" smtClean="0"/>
              <a:t>않고 </a:t>
            </a:r>
            <a:r>
              <a:rPr lang="en-US" altLang="ko-KR" sz="2000" dirty="0" smtClean="0"/>
              <a:t>『</a:t>
            </a:r>
            <a:r>
              <a:rPr lang="ko-KR" altLang="en-US" sz="2000" dirty="0" smtClean="0"/>
              <a:t>늪</a:t>
            </a:r>
            <a:r>
              <a:rPr lang="en-US" altLang="ko-KR" sz="2000" dirty="0" smtClean="0"/>
              <a:t>』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수록된 단편들은 </a:t>
            </a:r>
            <a:r>
              <a:rPr lang="ko-KR" altLang="en-US" sz="2000" dirty="0" smtClean="0"/>
              <a:t>정적이고 관념적이며 추상적이다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황순원은 전래서사의 주술적 효과를 원용하여 서사를 향한 길을 연다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주술적 사유와 효과는 이후 황순원 단편소설의 중요한 구성원리가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5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3. 「</a:t>
            </a:r>
            <a:r>
              <a:rPr lang="ko-KR" altLang="en-US" sz="2400" dirty="0"/>
              <a:t>별」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아이는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누이가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죽은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어머니를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닮았다는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동네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사람의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말을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듣고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누이를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미워하기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시작한다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미움의 표시로 아이는 누이가 선물로 준 인형을 땅에 파묻는다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그 직후 아이는 당나귀에게 걷어차이고 아이는 당나귀의 등에 올라타서 항변한다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400050" lvl="1" indent="0"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“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그럼 우리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오마니가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뉘터럼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생겠단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말이가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뉘터럼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생겠단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말이가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?”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누이의 선물을 땅에 묻는 행동이나 그 행동과 당나귀에 차인 일을 인과적으로 파악하는 아이의 사고는 주술적이다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778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두 </a:t>
            </a:r>
            <a:r>
              <a:rPr lang="ko-KR" altLang="en-US" sz="2000" dirty="0"/>
              <a:t>사건 사이에 아무런 필연적 연관성이 없음에도 아이가 당나귀에게 차인 일을 징벌로 받아들이는 것은 주술적 세계관에서 비롯한다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세월이 흐르고 누이는 </a:t>
            </a:r>
            <a:r>
              <a:rPr lang="ko-KR" altLang="en-US" sz="2000" dirty="0"/>
              <a:t>그녀의 의사와 상관없이 맺은 혼약에 따라 시집을 간다</a:t>
            </a:r>
            <a:r>
              <a:rPr lang="en-US" altLang="ko-KR" sz="2000" dirty="0"/>
              <a:t>. </a:t>
            </a:r>
            <a:r>
              <a:rPr lang="ko-KR" altLang="en-US" sz="2000" dirty="0"/>
              <a:t>그로부터 얼마 후 누이가 죽었다는 기별이 아이네 집에 닿는다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아이는 지난 날 누이가 미워서 했던 행동을 일부러 되풀이한다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아이가 지난 일을 의도적으로 되풀이하는 과정은 무속의 제의를 연상시킨다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아이는 무당이 </a:t>
            </a:r>
            <a:r>
              <a:rPr lang="ko-KR" altLang="en-US" sz="2000" dirty="0" smtClean="0"/>
              <a:t>되어 누이를 </a:t>
            </a:r>
            <a:r>
              <a:rPr lang="ko-KR" altLang="en-US" sz="2000" dirty="0"/>
              <a:t>향한 속죄와 해원의 몸짓을 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656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골목을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 나온 곳에서 달구지를 벗은 당나귀가 아이의 아랫도리를 찼다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아이는 굴러 나가넘어졌다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분하다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일어난 아이는 당나귀 고삐를 쥐고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달구지채로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해서 당나귀 등에 올라탔다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제 꼬리를 물려는 듯이 돌다가 날뛰기 시작했다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아이는 저도 모르게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그럼 우리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오마니가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뉘처럼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생겠단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말이가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뉘처럼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생겠단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말이가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하고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알아나 듣는 것처럼 소리를 질렀다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더 날뛰었다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아이의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뉘처럼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생겠단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말이가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지름소리가 더 요란해 갔다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그러다가 별안간 뒤에서 누이의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데런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부르짖음 소리를 듣고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아이는 그만 당나귀 등에서 떨어지고 만다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예문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전에처럼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당나귀가 아이를 차지는 않았다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아이는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달구지채에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올라서지도 않고 전에 보다 쉽사리 당나귀 등에 올라탔다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전에처럼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 꼬리를 물려는 듯이 돌다가 날뛰기 시작했다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 아이는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당나귀에게나처럼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우리 뉠 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쥑엔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쥑엔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하고 소리 질렀다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더 날뛰었다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당나귀가 더 날뛸수록 아이의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쥑엔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쥑엔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지름소리가 더 커갔다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그러다가 아이는 문득 골목 밖에서 누이의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데런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!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부르짖음을 들은 거로 착각하면서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부러 당나귀 등에서 떨어져 굴렀다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2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「독 짓는 늙은이」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/>
              <a:t>현실의 결핍을 주술적 기원을 통해 해결하려는 의지가 </a:t>
            </a:r>
            <a:r>
              <a:rPr lang="ko-KR" altLang="en-US" sz="2000" dirty="0" err="1"/>
              <a:t>송영감의</a:t>
            </a:r>
            <a:r>
              <a:rPr lang="ko-KR" altLang="en-US" sz="2000" dirty="0"/>
              <a:t> 독 짓기에 내포되어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그에게 독 짓기는 호구에 필요한 금전적 수익을 올리기 위한 일에 머물지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그는 한 가마의 독을 완성함으로써 아내와 조수가 도망친 현실을 극복하고자 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아내와 조수는 </a:t>
            </a:r>
            <a:r>
              <a:rPr lang="ko-KR" altLang="en-US" sz="2000" dirty="0" smtClean="0"/>
              <a:t>작중에서 </a:t>
            </a:r>
            <a:r>
              <a:rPr lang="ko-KR" altLang="en-US" sz="2000" dirty="0" err="1"/>
              <a:t>송영감과</a:t>
            </a:r>
            <a:r>
              <a:rPr lang="ko-KR" altLang="en-US" sz="2000" dirty="0"/>
              <a:t> 대립 관계를 형성한다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그들은 현실에서 부재하지만 </a:t>
            </a:r>
            <a:r>
              <a:rPr lang="ko-KR" altLang="en-US" sz="2000" dirty="0" err="1" smtClean="0"/>
              <a:t>송영감의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독 짓기는 그런 그들과 펼치는 대결의 양상을 띤다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송영감은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조수가 빚어놓은 </a:t>
            </a:r>
            <a:r>
              <a:rPr lang="ko-KR" altLang="en-US" sz="2000" dirty="0" smtClean="0"/>
              <a:t>독들보다 </a:t>
            </a:r>
            <a:r>
              <a:rPr lang="ko-KR" altLang="en-US" sz="2000" dirty="0"/>
              <a:t>나은 독을 빚으려 </a:t>
            </a:r>
            <a:r>
              <a:rPr lang="ko-KR" altLang="en-US" sz="2000" dirty="0" smtClean="0"/>
              <a:t>하기에 그의 </a:t>
            </a:r>
            <a:r>
              <a:rPr lang="ko-KR" altLang="en-US" sz="2000" dirty="0" err="1"/>
              <a:t>독짓기가</a:t>
            </a:r>
            <a:r>
              <a:rPr lang="ko-KR" altLang="en-US" sz="2000" dirty="0"/>
              <a:t> 필사적이 되는 것이다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5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1062</Words>
  <Application>Microsoft Office PowerPoint</Application>
  <PresentationFormat>화면 슬라이드 쇼(4:3)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12</cp:revision>
  <dcterms:created xsi:type="dcterms:W3CDTF">2015-11-09T08:27:43Z</dcterms:created>
  <dcterms:modified xsi:type="dcterms:W3CDTF">2015-11-24T08:35:47Z</dcterms:modified>
</cp:coreProperties>
</file>