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CD62-7715-4BB4-AA39-65698C5D029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7551-0FB7-481A-A817-E15AD1867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Datei:Zug%C3%A4nge_von_Asylsuchenden_seit_1953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8" y="685782"/>
            <a:ext cx="5429256" cy="110014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독일사회와 다문화주의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15" y="2928934"/>
            <a:ext cx="8215370" cy="107157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Flüchtlingskrise</a:t>
            </a:r>
            <a:r>
              <a:rPr lang="en-US" altLang="ko-KR" b="1" dirty="0" smtClean="0"/>
              <a:t> in Deutschland </a:t>
            </a:r>
            <a:r>
              <a:rPr lang="en-US" altLang="ko-KR" b="1" dirty="0" err="1" smtClean="0"/>
              <a:t>ab</a:t>
            </a:r>
            <a:r>
              <a:rPr lang="en-US" altLang="ko-KR" b="1" dirty="0" smtClean="0"/>
              <a:t> 2015</a:t>
            </a:r>
          </a:p>
          <a:p>
            <a:r>
              <a:rPr lang="de-DE" altLang="ko-KR" sz="2800" dirty="0" smtClean="0"/>
              <a:t>-Entwicklung-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6380" y="6305156"/>
            <a:ext cx="450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강동희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김서현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김현민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박찬희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신아용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785794"/>
            <a:ext cx="142876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ko-KR" sz="2400" b="1" dirty="0" smtClean="0"/>
              <a:t>Asylbegehrende/Asylsuchende</a:t>
            </a:r>
            <a:r>
              <a:rPr lang="de-DE" altLang="ko-KR" sz="2400" b="1" dirty="0"/>
              <a:t> </a:t>
            </a:r>
            <a:r>
              <a:rPr lang="de-DE" altLang="ko-KR" sz="2400" dirty="0" smtClean="0"/>
              <a:t>sind eingereist, um um Asyl zu bitten, haben aber noch keinen Asylantrag gestellt</a:t>
            </a:r>
          </a:p>
          <a:p>
            <a:endParaRPr lang="de-DE" altLang="ko-KR" sz="2400" dirty="0" smtClean="0"/>
          </a:p>
          <a:p>
            <a:endParaRPr lang="de-DE" altLang="ko-KR" sz="2400" dirty="0"/>
          </a:p>
          <a:p>
            <a:pPr marL="0" indent="0">
              <a:buNone/>
            </a:pPr>
            <a:endParaRPr lang="de-DE" altLang="ko-KR" sz="2400" dirty="0" smtClean="0"/>
          </a:p>
          <a:p>
            <a:r>
              <a:rPr lang="de-DE" altLang="ko-KR" sz="2400" b="1" dirty="0"/>
              <a:t>Asylbewerber</a:t>
            </a:r>
            <a:r>
              <a:rPr lang="de-DE" altLang="ko-KR" sz="2400" dirty="0"/>
              <a:t> </a:t>
            </a:r>
            <a:r>
              <a:rPr lang="de-DE" altLang="ko-KR" sz="2400" dirty="0" smtClean="0"/>
              <a:t>haben Asyl beantragt und stecken noch im Verfahren</a:t>
            </a:r>
          </a:p>
          <a:p>
            <a:r>
              <a:rPr lang="de-DE" altLang="ko-KR" sz="2400" b="1" dirty="0" smtClean="0"/>
              <a:t>Asylberechtigte </a:t>
            </a:r>
            <a:r>
              <a:rPr lang="de-DE" altLang="ko-KR" sz="2400" dirty="0" smtClean="0"/>
              <a:t>haben erfolgreich ihr Asylverfahren durchlaufen und bekommen Schutz. </a:t>
            </a:r>
          </a:p>
          <a:p>
            <a:r>
              <a:rPr lang="en-US" altLang="ko-KR" sz="2400" b="1" dirty="0" err="1" smtClean="0"/>
              <a:t>Geduldete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hatten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keinen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Erfolg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mit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ihrem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Asylantrag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werden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aber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trotzdem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vorerst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nicht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abgeschoben</a:t>
            </a:r>
            <a:endParaRPr lang="de-DE" altLang="ko-KR" sz="2400" dirty="0"/>
          </a:p>
        </p:txBody>
      </p:sp>
      <p:sp>
        <p:nvSpPr>
          <p:cNvPr id="4" name="아래쪽 화살표 3"/>
          <p:cNvSpPr/>
          <p:nvPr/>
        </p:nvSpPr>
        <p:spPr>
          <a:xfrm>
            <a:off x="4067944" y="2492896"/>
            <a:ext cx="79208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1661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30689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Asylantrag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752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71450" y="419100"/>
            <a:ext cx="5314950" cy="9550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 EASY - Gap</a:t>
            </a:r>
            <a:endParaRPr lang="ko-KR" altLang="en-US" sz="5865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251520" y="1539557"/>
            <a:ext cx="4824535" cy="16389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2015년 한달간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IT-System Easy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0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망명</a:t>
            </a:r>
            <a:r>
              <a:rPr lang="ko-KR" altLang="en-US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진행자일차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분</a:t>
            </a:r>
            <a:r>
              <a:rPr lang="ko-KR" altLang="en-US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)에 </a:t>
            </a:r>
            <a:r>
              <a:rPr lang="en-US" altLang="ko-KR" sz="20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등록된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망명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희망자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수 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957763" y="1943100"/>
            <a:ext cx="429101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 smtClean="0">
                <a:latin typeface="맑은 고딕" charset="0"/>
                <a:ea typeface="맑은 고딕" charset="0"/>
              </a:rPr>
              <a:t>&gt;</a:t>
            </a:r>
            <a:endParaRPr lang="ko-KR" altLang="en-US" sz="3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486400" y="2133601"/>
            <a:ext cx="3415189" cy="8630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BAMF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에서 수용 </a:t>
            </a:r>
            <a:r>
              <a:rPr lang="en-US" altLang="ko-KR" sz="2500" b="0" strike="noStrike" cap="none" dirty="0" err="1" smtClean="0">
                <a:latin typeface="맑은 고딕" charset="0"/>
                <a:ea typeface="맑은 고딕" charset="0"/>
              </a:rPr>
              <a:t>가능한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500" dirty="0" smtClean="0">
                <a:latin typeface="맑은 고딕" charset="0"/>
                <a:ea typeface="맑은 고딕" charset="0"/>
              </a:rPr>
              <a:t>망명 신청 건수</a:t>
            </a:r>
            <a:endParaRPr lang="ko-KR" altLang="en-US" sz="2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42913" y="3638550"/>
            <a:ext cx="8258651" cy="22942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Easy Gap</a:t>
            </a:r>
            <a:r>
              <a:rPr lang="en-US" altLang="ko-KR" sz="3000" b="1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30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: EASY에 등록된 </a:t>
            </a:r>
            <a:r>
              <a:rPr lang="en-US" altLang="ko-KR" sz="2500" b="0" strike="noStrike" cap="none" dirty="0" err="1" smtClean="0">
                <a:latin typeface="맑은 고딕" charset="0"/>
                <a:ea typeface="맑은 고딕" charset="0"/>
              </a:rPr>
              <a:t>망명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500" dirty="0" smtClean="0">
                <a:latin typeface="맑은 고딕" charset="0"/>
                <a:ea typeface="맑은 고딕" charset="0"/>
              </a:rPr>
              <a:t>희망</a:t>
            </a:r>
            <a:r>
              <a:rPr lang="ko-KR" altLang="en-US" sz="2500" dirty="0">
                <a:latin typeface="맑은 고딕" charset="0"/>
                <a:ea typeface="맑은 고딕" charset="0"/>
              </a:rPr>
              <a:t>자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의 수와 BAMF에 등록된 </a:t>
            </a:r>
            <a:r>
              <a:rPr lang="en-US" altLang="ko-KR" sz="2500" b="0" strike="noStrike" cap="none" dirty="0" err="1" smtClean="0">
                <a:latin typeface="맑은 고딕" charset="0"/>
                <a:ea typeface="맑은 고딕" charset="0"/>
              </a:rPr>
              <a:t>망명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500" b="0" strike="noStrike" cap="none" dirty="0" err="1" smtClean="0">
                <a:latin typeface="맑은 고딕" charset="0"/>
                <a:ea typeface="맑은 고딕" charset="0"/>
              </a:rPr>
              <a:t>신청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500" b="0" strike="noStrike" cap="none" dirty="0" smtClean="0">
                <a:latin typeface="맑은 고딕" charset="0"/>
                <a:ea typeface="맑은 고딕" charset="0"/>
              </a:rPr>
              <a:t>건</a:t>
            </a:r>
            <a:r>
              <a:rPr lang="en-US" altLang="ko-KR" sz="2500" b="0" strike="noStrike" cap="none" dirty="0" err="1" smtClean="0">
                <a:latin typeface="맑은 고딕" charset="0"/>
                <a:ea typeface="맑은 고딕" charset="0"/>
              </a:rPr>
              <a:t>수의</a:t>
            </a: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 격차</a:t>
            </a:r>
            <a:endParaRPr lang="ko-KR" altLang="en-US" sz="2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 - 2015년 → 약 65만명 (109</a:t>
            </a:r>
            <a:r>
              <a:rPr lang="ko-KR" altLang="en-US" sz="2200" b="0" strike="noStrike" cap="none" dirty="0" smtClean="0">
                <a:latin typeface="맑은 고딕" charset="0"/>
                <a:ea typeface="맑은 고딕" charset="0"/>
              </a:rPr>
              <a:t>만 명 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– 44</a:t>
            </a:r>
            <a:r>
              <a:rPr lang="ko-KR" altLang="en-US" sz="2200" b="0" strike="noStrike" cap="none" dirty="0" smtClean="0">
                <a:latin typeface="맑은 고딕" charset="0"/>
                <a:ea typeface="맑은 고딕" charset="0"/>
              </a:rPr>
              <a:t>만 명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)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 - 2016년 1분기 → 약 30만명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28638" y="693421"/>
            <a:ext cx="8230076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 EASY - Gap의 발생이유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28638" y="2819400"/>
            <a:ext cx="8430101" cy="283282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 smtClean="0">
                <a:latin typeface="맑은 고딕" charset="0"/>
                <a:ea typeface="맑은 고딕" charset="0"/>
              </a:rPr>
              <a:t>1) EASY에 등록된 사람들이 모두 망명 신청자들이 아니기 때문</a:t>
            </a:r>
            <a:endParaRPr lang="ko-KR" altLang="en-US" sz="3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 smtClean="0">
                <a:latin typeface="맑은 고딕" charset="0"/>
                <a:ea typeface="맑은 고딕" charset="0"/>
              </a:rPr>
              <a:t>→ 안전한 제 3국 및 난민들의 출신국으로의 지속되는 여행, 귀국 여행, 본국 송환은 고려되지 않았음</a:t>
            </a:r>
            <a:endParaRPr lang="ko-KR" altLang="en-US" sz="2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1" y="407671"/>
            <a:ext cx="8230076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 EASY - Gap의 발생이유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428626" y="1828800"/>
            <a:ext cx="8430101" cy="19094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2) BAMF의 낮은 수용 능력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→ 보류중인 망명 신청건수는 2016년 9월까지 증가하다가 감소하고 있음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30912_48864992/fImage454938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3510617"/>
            <a:ext cx="7229951" cy="3086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8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9/Zug%C3%A4nge_von_Asylsuchenden_seit_1953.svg/400px-Zug%C3%A4nge_von_Asylsuchenden_seit_1953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522" y="1428736"/>
            <a:ext cx="8748196" cy="5143536"/>
          </a:xfrm>
          <a:prstGeom prst="rect">
            <a:avLst/>
          </a:prstGeom>
          <a:noFill/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자</a:t>
            </a:r>
            <a:r>
              <a:rPr lang="ko-KR" altLang="en-US" dirty="0"/>
              <a:t>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해석</a:t>
            </a:r>
            <a:r>
              <a:rPr lang="en-US" altLang="ko-KR" dirty="0" smtClean="0"/>
              <a:t>-1980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1980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난민권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Asylrecht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관대하게 해석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베트남 </a:t>
            </a:r>
            <a:r>
              <a:rPr lang="ko-KR" altLang="en-US" sz="2400" dirty="0" err="1" smtClean="0"/>
              <a:t>보트피플과</a:t>
            </a:r>
            <a:r>
              <a:rPr lang="ko-KR" altLang="en-US" sz="2400" dirty="0" smtClean="0"/>
              <a:t> 같은 정치적인 </a:t>
            </a:r>
            <a:r>
              <a:rPr lang="ko-KR" altLang="en-US" sz="2400" dirty="0" err="1" smtClean="0"/>
              <a:t>추방자뿐만</a:t>
            </a:r>
            <a:r>
              <a:rPr lang="ko-KR" altLang="en-US" sz="2400" dirty="0" smtClean="0"/>
              <a:t> 아니라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노동이주자의 서독 이주가 가능해짐</a:t>
            </a:r>
            <a:endParaRPr lang="en-US" altLang="ko-KR" sz="2400" dirty="0" smtClean="0"/>
          </a:p>
          <a:p>
            <a:r>
              <a:rPr lang="ko-KR" altLang="en-US" sz="2400" dirty="0" smtClean="0"/>
              <a:t>또한 </a:t>
            </a:r>
            <a:r>
              <a:rPr lang="en-US" altLang="ko-KR" sz="2400" dirty="0" smtClean="0"/>
              <a:t>1980</a:t>
            </a:r>
            <a:r>
              <a:rPr lang="ko-KR" altLang="en-US" sz="2400" dirty="0" smtClean="0"/>
              <a:t>년대에는 인도주의적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정치적 이유에서 난민들을 많이 받아들였고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당시 큰 반발도 없었음</a:t>
            </a:r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해석</a:t>
            </a:r>
            <a:r>
              <a:rPr lang="en-US" altLang="ko-KR" dirty="0" smtClean="0"/>
              <a:t>-1992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년대 초에는 이주민의 숫자가 다시 증가하였고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외국인 노동자 이주의 최고치를 갱신하였음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동유럽 이주민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Aussiedler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독일의 통일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동유럽의 자유화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소련연방의 해체 등으로 인해 많은 숫자의 이주민이 동유럽과 예전의 소련연방지역에서 독일로 유입 </a:t>
            </a:r>
            <a:r>
              <a:rPr lang="en-US" altLang="ko-KR" sz="2400" dirty="0" smtClean="0"/>
              <a:t>ex. </a:t>
            </a:r>
            <a:r>
              <a:rPr lang="en-US" altLang="ko-KR" sz="2400" dirty="0" err="1" smtClean="0"/>
              <a:t>Russendeutsche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유태민족 할당난민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Kontingentfl</a:t>
            </a:r>
            <a:r>
              <a:rPr lang="de-DE" altLang="ko-KR" sz="2400" dirty="0" smtClean="0"/>
              <a:t>üchtlinge)</a:t>
            </a:r>
          </a:p>
          <a:p>
            <a:pPr marL="0" indent="0">
              <a:buNone/>
            </a:pPr>
            <a:r>
              <a:rPr lang="de-DE" altLang="ko-KR" sz="2400" dirty="0" smtClean="0"/>
              <a:t>3)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난민신청자의 증가</a:t>
            </a:r>
            <a:r>
              <a:rPr lang="en-US" altLang="ko-KR" sz="2400" dirty="0" smtClean="0"/>
              <a:t>: 1990</a:t>
            </a:r>
            <a:r>
              <a:rPr lang="ko-KR" altLang="en-US" sz="2400" dirty="0" smtClean="0"/>
              <a:t>년대 유고슬라비아 내전의 와중에 발칸국가들에서 독일로 많은 사람들의 유입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난민 신청자 수의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1992</a:t>
            </a:r>
            <a:r>
              <a:rPr lang="ko-KR" altLang="en-US" sz="2400" dirty="0" smtClean="0"/>
              <a:t>년 난민 협정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Asylkompromiss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-1990</a:t>
            </a:r>
            <a:r>
              <a:rPr lang="ko-KR" altLang="en-US" sz="2400" dirty="0" smtClean="0"/>
              <a:t>년 초의 외국인적대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감정적인 난민논쟁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인종주의적 테러는 </a:t>
            </a:r>
            <a:r>
              <a:rPr lang="en-US" altLang="ko-KR" sz="2400" dirty="0" smtClean="0"/>
              <a:t>1992</a:t>
            </a:r>
            <a:r>
              <a:rPr lang="ko-KR" altLang="en-US" sz="2400" dirty="0" smtClean="0"/>
              <a:t>년 </a:t>
            </a:r>
            <a:r>
              <a:rPr lang="ko-KR" altLang="en-US" sz="2400" dirty="0" err="1" smtClean="0"/>
              <a:t>난민권을</a:t>
            </a:r>
            <a:r>
              <a:rPr lang="ko-KR" altLang="en-US" sz="2400" dirty="0" smtClean="0"/>
              <a:t> 엄격하게 하는 난민협정 야기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박해가 없는 국가 출신이거나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소위 안전한 제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국을 통한 난민신청자는 </a:t>
            </a:r>
            <a:r>
              <a:rPr lang="ko-KR" altLang="en-US" sz="2400" dirty="0" err="1" smtClean="0"/>
              <a:t>난민권을</a:t>
            </a:r>
            <a:r>
              <a:rPr lang="ko-KR" altLang="en-US" sz="2400" dirty="0" smtClean="0"/>
              <a:t> 인정받을 기회 상실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해석</a:t>
            </a:r>
            <a:r>
              <a:rPr lang="en-US" altLang="ko-KR" dirty="0" smtClean="0"/>
              <a:t>-2015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유로화 위기에 영향을 받아 남유럽에서 소위 </a:t>
            </a:r>
            <a:r>
              <a:rPr lang="en-US" altLang="ko-KR" sz="2400" dirty="0" smtClean="0"/>
              <a:t>High Potential</a:t>
            </a:r>
            <a:r>
              <a:rPr lang="ko-KR" altLang="en-US" sz="2400" dirty="0" smtClean="0"/>
              <a:t>의 이주가 증가함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- 2011</a:t>
            </a:r>
            <a:r>
              <a:rPr lang="ko-KR" altLang="en-US" sz="2000" dirty="0" smtClean="0"/>
              <a:t>년에는 그리스 이주민의 숫자가 </a:t>
            </a:r>
            <a:r>
              <a:rPr lang="en-US" altLang="ko-KR" sz="2000" dirty="0" smtClean="0"/>
              <a:t>78% 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스페인과 포르투갈의 이주민 숫자도 </a:t>
            </a:r>
            <a:r>
              <a:rPr lang="en-US" altLang="ko-KR" sz="2000" dirty="0" smtClean="0"/>
              <a:t>50% </a:t>
            </a:r>
            <a:r>
              <a:rPr lang="ko-KR" altLang="en-US" sz="2000" dirty="0" smtClean="0"/>
              <a:t>증가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- 2012</a:t>
            </a:r>
            <a:r>
              <a:rPr lang="ko-KR" altLang="en-US" sz="2000" dirty="0" smtClean="0"/>
              <a:t>년 도입된 </a:t>
            </a:r>
            <a:r>
              <a:rPr lang="en-US" altLang="ko-KR" sz="2000" dirty="0" err="1" smtClean="0"/>
              <a:t>Bluecard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2011</a:t>
            </a:r>
            <a:r>
              <a:rPr lang="ko-KR" altLang="en-US" sz="2400" dirty="0" smtClean="0"/>
              <a:t>년부터 계속된 시리아 내전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절정에 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시리아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이라크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아프가니스탄이 주요 난민 신청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국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-2015</a:t>
            </a:r>
            <a:r>
              <a:rPr lang="ko-KR" altLang="en-US" dirty="0" smtClean="0"/>
              <a:t>년 독일의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2014</a:t>
            </a:r>
            <a:r>
              <a:rPr lang="ko-KR" altLang="en-US" sz="3600" dirty="0" smtClean="0"/>
              <a:t>년 </a:t>
            </a:r>
            <a:r>
              <a:rPr lang="en-US" altLang="ko-KR" sz="3600" dirty="0" smtClean="0"/>
              <a:t>11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-&gt; </a:t>
            </a:r>
            <a:r>
              <a:rPr lang="ko-KR" altLang="en-US" sz="3600" b="1" dirty="0" smtClean="0"/>
              <a:t>협약난민</a:t>
            </a:r>
            <a:r>
              <a:rPr lang="ko-KR" altLang="en-US" sz="3600" dirty="0" smtClean="0"/>
              <a:t> 인정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en-US" altLang="ko-KR" sz="3600" dirty="0" smtClean="0"/>
              <a:t>2015</a:t>
            </a:r>
            <a:r>
              <a:rPr lang="ko-KR" altLang="en-US" sz="3600" dirty="0" smtClean="0"/>
              <a:t>년 여름 </a:t>
            </a:r>
            <a:r>
              <a:rPr lang="en-US" altLang="ko-KR" sz="3600" dirty="0" smtClean="0"/>
              <a:t>-&gt; </a:t>
            </a:r>
            <a:r>
              <a:rPr lang="ko-KR" altLang="en-US" sz="3600" b="1" dirty="0" err="1" smtClean="0"/>
              <a:t>더블린</a:t>
            </a:r>
            <a:r>
              <a:rPr lang="ko-KR" altLang="en-US" sz="3600" b="1" dirty="0" smtClean="0"/>
              <a:t> 규약 </a:t>
            </a:r>
            <a:r>
              <a:rPr lang="ko-KR" altLang="en-US" sz="3600" dirty="0" smtClean="0"/>
              <a:t>무효화</a:t>
            </a:r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2015</a:t>
            </a:r>
            <a:r>
              <a:rPr lang="ko-KR" altLang="en-US" sz="3600" dirty="0" smtClean="0"/>
              <a:t>년 말 </a:t>
            </a:r>
            <a:r>
              <a:rPr lang="en-US" altLang="ko-KR" sz="3600" dirty="0" smtClean="0"/>
              <a:t>-&gt; </a:t>
            </a:r>
            <a:r>
              <a:rPr lang="ko-KR" altLang="en-US" sz="3600" dirty="0" smtClean="0"/>
              <a:t>효력 상실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43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협약 난민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Konventionsfl</a:t>
            </a:r>
            <a:r>
              <a:rPr lang="de-DE" altLang="ko-KR" dirty="0" smtClean="0"/>
              <a:t>üctling)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제네바 난민 협약</a:t>
            </a:r>
            <a:r>
              <a:rPr lang="ko-KR" altLang="en-US" sz="2400" dirty="0" smtClean="0"/>
              <a:t>에 따라 난민의 지위를 부여 받은 사람들</a:t>
            </a:r>
            <a:endParaRPr lang="en-US" altLang="ko-KR" sz="2400" dirty="0" smtClean="0"/>
          </a:p>
          <a:p>
            <a:r>
              <a:rPr lang="ko-KR" altLang="en-US" sz="2400" dirty="0" smtClean="0"/>
              <a:t>각 개별 국가의 사법심사에 의해 결정</a:t>
            </a:r>
            <a:endParaRPr lang="en-US" altLang="ko-KR" sz="2400" dirty="0" smtClean="0"/>
          </a:p>
          <a:p>
            <a:r>
              <a:rPr lang="ko-KR" altLang="en-US" sz="2400" dirty="0" smtClean="0"/>
              <a:t>독일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두 가지 조건에 의한 난민심사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1)</a:t>
            </a:r>
            <a:r>
              <a:rPr lang="ko-KR" altLang="en-US" sz="2400" dirty="0" smtClean="0"/>
              <a:t>협약 난민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제네바 난민 협약에 따라 난민 지위인정</a:t>
            </a:r>
            <a:r>
              <a:rPr lang="en-US" altLang="ko-KR" sz="2400" dirty="0" smtClean="0"/>
              <a:t>2)1992</a:t>
            </a:r>
            <a:r>
              <a:rPr lang="ko-KR" altLang="en-US" sz="2400" dirty="0" smtClean="0"/>
              <a:t>년 난민협정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Asylkompromiss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박해가 없는 국가 출신이거나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소위 안전한 제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국을 통한 난민신청자는 </a:t>
            </a:r>
            <a:r>
              <a:rPr lang="ko-KR" altLang="en-US" sz="2400" dirty="0" err="1" smtClean="0"/>
              <a:t>난민권을</a:t>
            </a:r>
            <a:r>
              <a:rPr lang="ko-KR" altLang="en-US" sz="2400" dirty="0" smtClean="0"/>
              <a:t> 인정받을 기회를 상실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2014</a:t>
            </a:r>
            <a:r>
              <a:rPr lang="ko-KR" altLang="en-US" sz="2400" dirty="0" smtClean="0"/>
              <a:t>년 독일은 </a:t>
            </a:r>
            <a:r>
              <a:rPr lang="ko-KR" altLang="en-US" sz="2400" b="1" dirty="0" smtClean="0"/>
              <a:t>개별 심사 없이 </a:t>
            </a:r>
            <a:r>
              <a:rPr lang="ko-KR" altLang="en-US" sz="2400" dirty="0" smtClean="0"/>
              <a:t>모든 시리아인들을 협약 난민으로 받아들임으로써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난민 심사 과정에서 </a:t>
            </a:r>
            <a:r>
              <a:rPr lang="en-US" altLang="ko-KR" sz="2400" dirty="0" smtClean="0"/>
              <a:t>1992</a:t>
            </a:r>
            <a:r>
              <a:rPr lang="ko-KR" altLang="en-US" sz="2400" dirty="0" smtClean="0"/>
              <a:t>년 난민협정의 적용을 배제함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난민 신청의 요건 완화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더블린</a:t>
            </a:r>
            <a:r>
              <a:rPr lang="ko-KR" altLang="en-US" dirty="0" smtClean="0"/>
              <a:t> 조</a:t>
            </a:r>
            <a:r>
              <a:rPr lang="ko-KR" altLang="en-US" dirty="0"/>
              <a:t>약</a:t>
            </a:r>
            <a:r>
              <a:rPr lang="en-US" altLang="ko-KR" dirty="0" smtClean="0"/>
              <a:t>(Dublin-</a:t>
            </a:r>
            <a:r>
              <a:rPr lang="en-US" altLang="ko-KR" dirty="0" err="1" smtClean="0"/>
              <a:t>Regeln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1990</a:t>
            </a:r>
            <a:r>
              <a:rPr lang="ko-KR" altLang="en-US" sz="2400" dirty="0" smtClean="0"/>
              <a:t>년 체결</a:t>
            </a:r>
            <a:r>
              <a:rPr lang="en-US" altLang="ko-KR" sz="2400" dirty="0" smtClean="0"/>
              <a:t>, 1997</a:t>
            </a:r>
            <a:r>
              <a:rPr lang="ko-KR" altLang="en-US" sz="2400" dirty="0" smtClean="0"/>
              <a:t>년 발효</a:t>
            </a:r>
            <a:endParaRPr lang="en-US" altLang="ko-KR" sz="2400" dirty="0" smtClean="0"/>
          </a:p>
          <a:p>
            <a:r>
              <a:rPr lang="en-US" altLang="ko-KR" sz="2400" dirty="0" smtClean="0"/>
              <a:t>2015</a:t>
            </a:r>
            <a:r>
              <a:rPr lang="ko-KR" altLang="en-US" sz="2400" dirty="0" smtClean="0"/>
              <a:t>년 기준 가입국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유럽연합 </a:t>
            </a:r>
            <a:r>
              <a:rPr lang="en-US" altLang="ko-KR" sz="2400" dirty="0" smtClean="0"/>
              <a:t>+ </a:t>
            </a:r>
            <a:r>
              <a:rPr lang="ko-KR" altLang="en-US" sz="2400" dirty="0" err="1" smtClean="0"/>
              <a:t>비유럽연합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노르웨이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아이슬란드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스위스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리히텐슈타인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유럽으로 들어오는 난민은 처음 입국한 국가에서 망명 신청을 해야 한다</a:t>
            </a:r>
            <a:endParaRPr lang="en-US" altLang="ko-KR" sz="2400" dirty="0" smtClean="0"/>
          </a:p>
          <a:p>
            <a:r>
              <a:rPr lang="ko-KR" altLang="en-US" sz="2400" b="1" dirty="0" smtClean="0"/>
              <a:t>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난민들은 처음 발을 디딘 유럽 국가에서 난민 자격 심사를 받아야 하며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다른 유럽 국가로 이동하여 난민 지위 신청을 할 경우 처음 입국한 국가로 이송된다</a:t>
            </a:r>
            <a:endParaRPr lang="en-US" altLang="ko-KR" sz="2400" b="1" dirty="0"/>
          </a:p>
          <a:p>
            <a:r>
              <a:rPr lang="ko-KR" altLang="en-US" sz="2400" dirty="0" smtClean="0"/>
              <a:t>하지만 지리적 특성상 북아프리카 및 중동 지역 난민과 불법이주자들의 유럽 관문이 되는 그리스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이탈리아 등 몇몇 국가에게 난민 수용에 대한 과도한 부담을 지우게 됨 </a:t>
            </a:r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더블린</a:t>
            </a:r>
            <a:r>
              <a:rPr lang="ko-KR" altLang="en-US" sz="2400" dirty="0" smtClean="0"/>
              <a:t> 조약을 일시적으로 무효화함으로써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난민들이 자유롭게 독일로 이주해 올 수 있는 가능성이 증가</a:t>
            </a:r>
            <a:endParaRPr lang="en-US" altLang="ko-K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598</Words>
  <Application>Microsoft Office PowerPoint</Application>
  <PresentationFormat>화면 슬라이드 쇼(4:3)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독일사회와 다문화주의</vt:lpstr>
      <vt:lpstr>자료</vt:lpstr>
      <vt:lpstr>자료 해석-1980년</vt:lpstr>
      <vt:lpstr>자료 해석-1992년</vt:lpstr>
      <vt:lpstr>난민 신청자 수의 감소</vt:lpstr>
      <vt:lpstr>자료 해석-2015년</vt:lpstr>
      <vt:lpstr>2014년-2015년 독일의 상황</vt:lpstr>
      <vt:lpstr>협약 난민(Konventionsflüctling)</vt:lpstr>
      <vt:lpstr>더블린 조약(Dublin-Regeln)</vt:lpstr>
      <vt:lpstr>용어 구분</vt:lpstr>
      <vt:lpstr># EASY - Gap</vt:lpstr>
      <vt:lpstr># EASY - Gap의 발생이유</vt:lpstr>
      <vt:lpstr># EASY - Gap의 발생이유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독일사회와 다문화주의</dc:title>
  <dc:creator>김현민</dc:creator>
  <cp:lastModifiedBy>박찬희</cp:lastModifiedBy>
  <cp:revision>22</cp:revision>
  <dcterms:created xsi:type="dcterms:W3CDTF">2018-10-14T06:42:42Z</dcterms:created>
  <dcterms:modified xsi:type="dcterms:W3CDTF">2018-10-15T15:24:05Z</dcterms:modified>
</cp:coreProperties>
</file>