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258" r:id="rId4"/>
    <p:sldId id="290" r:id="rId5"/>
    <p:sldId id="280" r:id="rId6"/>
    <p:sldId id="282" r:id="rId7"/>
    <p:sldId id="259" r:id="rId8"/>
    <p:sldId id="279" r:id="rId9"/>
    <p:sldId id="260" r:id="rId10"/>
    <p:sldId id="283" r:id="rId11"/>
    <p:sldId id="261" r:id="rId12"/>
    <p:sldId id="276" r:id="rId13"/>
    <p:sldId id="284" r:id="rId14"/>
    <p:sldId id="285" r:id="rId15"/>
    <p:sldId id="286" r:id="rId16"/>
    <p:sldId id="262" r:id="rId17"/>
    <p:sldId id="291" r:id="rId18"/>
    <p:sldId id="263" r:id="rId19"/>
    <p:sldId id="264" r:id="rId20"/>
    <p:sldId id="265" r:id="rId21"/>
    <p:sldId id="266" r:id="rId22"/>
    <p:sldId id="277" r:id="rId23"/>
    <p:sldId id="267" r:id="rId24"/>
    <p:sldId id="268" r:id="rId25"/>
    <p:sldId id="269" r:id="rId26"/>
    <p:sldId id="281" r:id="rId27"/>
    <p:sldId id="278" r:id="rId28"/>
    <p:sldId id="271" r:id="rId29"/>
    <p:sldId id="289" r:id="rId30"/>
    <p:sldId id="272" r:id="rId31"/>
    <p:sldId id="273" r:id="rId32"/>
    <p:sldId id="288" r:id="rId33"/>
    <p:sldId id="274" r:id="rId34"/>
    <p:sldId id="275" r:id="rId35"/>
    <p:sldId id="287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50" autoAdjust="0"/>
  </p:normalViewPr>
  <p:slideViewPr>
    <p:cSldViewPr>
      <p:cViewPr>
        <p:scale>
          <a:sx n="110" d="100"/>
          <a:sy n="110" d="100"/>
        </p:scale>
        <p:origin x="-1644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869E-50ED-4797-A9DF-CD1390F372FC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75DC5-0E2C-422D-A2CE-F7E0EA998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24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75DC5-0E2C-422D-A2CE-F7E0EA9983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329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75DC5-0E2C-422D-A2CE-F7E0EA99830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6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E9C6-90BC-4A88-97FE-113F4C0230C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14D3-4B66-4E3B-A754-CC5EB8311E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E9C6-90BC-4A88-97FE-113F4C0230C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14D3-4B66-4E3B-A754-CC5EB8311E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E9C6-90BC-4A88-97FE-113F4C0230C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14D3-4B66-4E3B-A754-CC5EB8311E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E9C6-90BC-4A88-97FE-113F4C0230C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14D3-4B66-4E3B-A754-CC5EB8311E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E9C6-90BC-4A88-97FE-113F4C0230C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14D3-4B66-4E3B-A754-CC5EB8311E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E9C6-90BC-4A88-97FE-113F4C0230C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14D3-4B66-4E3B-A754-CC5EB8311E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E9C6-90BC-4A88-97FE-113F4C0230C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14D3-4B66-4E3B-A754-CC5EB8311E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E9C6-90BC-4A88-97FE-113F4C0230C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14D3-4B66-4E3B-A754-CC5EB8311E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E9C6-90BC-4A88-97FE-113F4C0230C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14D3-4B66-4E3B-A754-CC5EB8311E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E9C6-90BC-4A88-97FE-113F4C0230C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14D3-4B66-4E3B-A754-CC5EB8311E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6DCCE9C6-90BC-4A88-97FE-113F4C0230C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04FB14D3-4B66-4E3B-A754-CC5EB8311E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DCCE9C6-90BC-4A88-97FE-113F4C0230C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4FB14D3-4B66-4E3B-A754-CC5EB8311E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de.wikipedia.org/wiki/Zwangsarbeitslager_Ohrdru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google.co.kr/maps/place/%EB%8F%85%EC%9D%BC/@50.833899,6.0892076,5z/data=!4m5!3m4!1s0x479a721ec2b1be6b:0x75e85d6b8e91e55b!8m2!3d51.165691!4d10.45152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ko-KR" dirty="0"/>
              <a:t>Migrationsgeschichte in Deutschland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독일이주의 역사</a:t>
            </a:r>
          </a:p>
        </p:txBody>
      </p:sp>
    </p:spTree>
    <p:extLst>
      <p:ext uri="{BB962C8B-B14F-4D97-AF65-F5344CB8AC3E}">
        <p14:creationId xmlns:p14="http://schemas.microsoft.com/office/powerpoint/2010/main" val="6026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Böhmische</a:t>
            </a:r>
            <a:r>
              <a:rPr lang="en-US" altLang="ko-KR" dirty="0"/>
              <a:t> </a:t>
            </a:r>
            <a:r>
              <a:rPr lang="en-US" altLang="ko-KR" dirty="0" err="1"/>
              <a:t>Brüder</a:t>
            </a:r>
            <a:r>
              <a:rPr lang="en-US" altLang="ko-KR" dirty="0"/>
              <a:t> </a:t>
            </a:r>
          </a:p>
          <a:p>
            <a:r>
              <a:rPr lang="en-US" altLang="ko-KR" dirty="0" err="1" smtClean="0"/>
              <a:t>Eine</a:t>
            </a:r>
            <a:r>
              <a:rPr lang="en-US" altLang="ko-KR" dirty="0" smtClean="0"/>
              <a:t> </a:t>
            </a:r>
            <a:r>
              <a:rPr lang="en-US" altLang="ko-KR" dirty="0" err="1"/>
              <a:t>religiöse</a:t>
            </a:r>
            <a:r>
              <a:rPr lang="en-US" altLang="ko-KR" dirty="0"/>
              <a:t> </a:t>
            </a:r>
            <a:r>
              <a:rPr lang="en-US" altLang="ko-KR" dirty="0" err="1"/>
              <a:t>Gemeinschaft</a:t>
            </a:r>
            <a:r>
              <a:rPr lang="en-US" altLang="ko-KR" dirty="0"/>
              <a:t>, die </a:t>
            </a:r>
            <a:r>
              <a:rPr lang="en-US" altLang="ko-KR" dirty="0" err="1"/>
              <a:t>im</a:t>
            </a:r>
            <a:r>
              <a:rPr lang="en-US" altLang="ko-KR" dirty="0"/>
              <a:t> 15. und 16. </a:t>
            </a:r>
            <a:r>
              <a:rPr lang="en-US" altLang="ko-KR" dirty="0" err="1"/>
              <a:t>Jahrhundert</a:t>
            </a:r>
            <a:r>
              <a:rPr lang="en-US" altLang="ko-KR" dirty="0"/>
              <a:t> </a:t>
            </a:r>
            <a:r>
              <a:rPr lang="en-US" altLang="ko-KR" dirty="0" err="1"/>
              <a:t>insbesondere</a:t>
            </a:r>
            <a:r>
              <a:rPr lang="en-US" altLang="ko-KR" dirty="0"/>
              <a:t> in </a:t>
            </a:r>
            <a:r>
              <a:rPr lang="en-US" altLang="ko-KR" dirty="0" err="1"/>
              <a:t>Böhmen</a:t>
            </a:r>
            <a:r>
              <a:rPr lang="en-US" altLang="ko-KR" dirty="0"/>
              <a:t> </a:t>
            </a:r>
            <a:r>
              <a:rPr lang="en-US" altLang="ko-KR" dirty="0" err="1"/>
              <a:t>auftrat</a:t>
            </a:r>
            <a:r>
              <a:rPr lang="en-US" altLang="ko-KR" dirty="0"/>
              <a:t>. </a:t>
            </a:r>
            <a:r>
              <a:rPr lang="en-US" altLang="ko-KR" dirty="0" err="1"/>
              <a:t>Kennzeichen</a:t>
            </a:r>
            <a:r>
              <a:rPr lang="en-US" altLang="ko-KR" dirty="0"/>
              <a:t> der </a:t>
            </a:r>
            <a:r>
              <a:rPr lang="en-US" altLang="ko-KR" dirty="0" err="1"/>
              <a:t>Böhmischen</a:t>
            </a:r>
            <a:r>
              <a:rPr lang="en-US" altLang="ko-KR" dirty="0"/>
              <a:t> </a:t>
            </a:r>
            <a:r>
              <a:rPr lang="en-US" altLang="ko-KR" dirty="0" err="1"/>
              <a:t>Brüder</a:t>
            </a:r>
            <a:r>
              <a:rPr lang="en-US" altLang="ko-KR" dirty="0"/>
              <a:t> in </a:t>
            </a:r>
            <a:r>
              <a:rPr lang="en-US" altLang="ko-KR" dirty="0" err="1"/>
              <a:t>Lehre</a:t>
            </a:r>
            <a:r>
              <a:rPr lang="en-US" altLang="ko-KR" dirty="0"/>
              <a:t> und </a:t>
            </a:r>
            <a:r>
              <a:rPr lang="en-US" altLang="ko-KR" dirty="0" err="1"/>
              <a:t>Lebensweise</a:t>
            </a:r>
            <a:r>
              <a:rPr lang="en-US" altLang="ko-KR" dirty="0"/>
              <a:t> </a:t>
            </a:r>
            <a:r>
              <a:rPr lang="en-US" altLang="ko-KR" dirty="0" err="1"/>
              <a:t>waren</a:t>
            </a:r>
            <a:r>
              <a:rPr lang="en-US" altLang="ko-KR" dirty="0"/>
              <a:t> </a:t>
            </a:r>
            <a:r>
              <a:rPr lang="en-US" altLang="ko-KR" dirty="0" err="1"/>
              <a:t>eine</a:t>
            </a:r>
            <a:r>
              <a:rPr lang="en-US" altLang="ko-KR" dirty="0"/>
              <a:t> am </a:t>
            </a:r>
            <a:r>
              <a:rPr lang="en-US" altLang="ko-KR" dirty="0" err="1"/>
              <a:t>Urchristentum</a:t>
            </a:r>
            <a:r>
              <a:rPr lang="en-US" altLang="ko-KR" dirty="0"/>
              <a:t> </a:t>
            </a:r>
            <a:r>
              <a:rPr lang="en-US" altLang="ko-KR" dirty="0" err="1"/>
              <a:t>orientierte</a:t>
            </a:r>
            <a:r>
              <a:rPr lang="en-US" altLang="ko-KR" dirty="0"/>
              <a:t> </a:t>
            </a:r>
            <a:r>
              <a:rPr lang="en-US" altLang="ko-KR" dirty="0" err="1"/>
              <a:t>religiöse</a:t>
            </a:r>
            <a:r>
              <a:rPr lang="en-US" altLang="ko-KR" dirty="0"/>
              <a:t> </a:t>
            </a:r>
            <a:r>
              <a:rPr lang="en-US" altLang="ko-KR" dirty="0" err="1"/>
              <a:t>Auffassung</a:t>
            </a:r>
            <a:r>
              <a:rPr lang="en-US" altLang="ko-KR" dirty="0"/>
              <a:t>, </a:t>
            </a:r>
            <a:r>
              <a:rPr lang="en-US" altLang="ko-KR" dirty="0" err="1"/>
              <a:t>Kirchenzucht</a:t>
            </a:r>
            <a:r>
              <a:rPr lang="en-US" altLang="ko-KR" dirty="0"/>
              <a:t>, die </a:t>
            </a:r>
            <a:r>
              <a:rPr lang="en-US" altLang="ko-KR" dirty="0" err="1"/>
              <a:t>Verweigerung</a:t>
            </a:r>
            <a:r>
              <a:rPr lang="en-US" altLang="ko-KR" dirty="0"/>
              <a:t> der </a:t>
            </a:r>
            <a:r>
              <a:rPr lang="en-US" altLang="ko-KR" dirty="0" err="1"/>
              <a:t>Ableistung</a:t>
            </a:r>
            <a:r>
              <a:rPr lang="en-US" altLang="ko-KR" dirty="0"/>
              <a:t> von </a:t>
            </a:r>
            <a:r>
              <a:rPr lang="en-US" altLang="ko-KR" dirty="0" err="1"/>
              <a:t>Kriegsdienst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sowie</a:t>
            </a:r>
            <a:r>
              <a:rPr lang="en-US" altLang="ko-KR" dirty="0" smtClean="0"/>
              <a:t> </a:t>
            </a:r>
            <a:r>
              <a:rPr lang="en-US" altLang="ko-KR" dirty="0"/>
              <a:t>die </a:t>
            </a:r>
            <a:r>
              <a:rPr lang="en-US" altLang="ko-KR" dirty="0" err="1"/>
              <a:t>Ablehnung</a:t>
            </a:r>
            <a:r>
              <a:rPr lang="en-US" altLang="ko-KR" dirty="0"/>
              <a:t>, </a:t>
            </a:r>
            <a:r>
              <a:rPr lang="en-US" altLang="ko-KR" dirty="0" err="1"/>
              <a:t>öffentliche</a:t>
            </a:r>
            <a:r>
              <a:rPr lang="en-US" altLang="ko-KR" dirty="0"/>
              <a:t> </a:t>
            </a:r>
            <a:r>
              <a:rPr lang="en-US" altLang="ko-KR" dirty="0" err="1"/>
              <a:t>Ämter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zu</a:t>
            </a:r>
            <a:r>
              <a:rPr lang="en-US" altLang="ko-KR" dirty="0" smtClean="0"/>
              <a:t> </a:t>
            </a:r>
            <a:r>
              <a:rPr lang="en-US" altLang="ko-KR" dirty="0" err="1"/>
              <a:t>bekleiden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84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19</a:t>
            </a:r>
            <a:r>
              <a:rPr lang="ko-KR" altLang="en-US" dirty="0"/>
              <a:t>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산업화의 발전과 더불어 </a:t>
            </a: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동유럽으로부터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많은 이주민들이 유입됨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특히 독일제국의 설립시기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~1930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년대까지</a:t>
            </a:r>
          </a:p>
          <a:p>
            <a:pPr fontAlgn="base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특히 폴란드의 여러 지역에서 수많은 사람들이 </a:t>
            </a:r>
            <a:r>
              <a:rPr lang="en-US" altLang="ko-KR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Ruhrgebiet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산업중심지로 이주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 fontAlgn="base"/>
            <a:r>
              <a:rPr lang="en-US" altLang="ko-KR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Ruhrpolen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59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국가사회주의</a:t>
            </a:r>
            <a:r>
              <a:rPr lang="en-US" altLang="ko-KR" dirty="0" err="1"/>
              <a:t>Nationalsozialismus</a:t>
            </a:r>
            <a:r>
              <a:rPr lang="en-US" altLang="ko-KR" dirty="0"/>
              <a:t> </a:t>
            </a:r>
            <a:r>
              <a:rPr lang="ko-KR" altLang="en-US" dirty="0"/>
              <a:t>시대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de-DE" altLang="ko-KR" dirty="0"/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수많은 외국인이 이주노동자로 독일에 이주</a:t>
            </a:r>
            <a:endParaRPr lang="en-US" altLang="ko-KR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이주노동자들의 수용소 그리고 매일 일하러 </a:t>
            </a:r>
            <a:endParaRPr lang="en-US" altLang="ko-KR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68580" indent="0" fontAlgn="base">
              <a:buNone/>
            </a:pP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가는</a:t>
            </a:r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외국인들의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모습은 독일인들의 일상                                                                                                           </a:t>
            </a:r>
            <a:endParaRPr lang="en-US" altLang="ko-KR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68580" indent="0" fontAlgn="base">
              <a:buNone/>
            </a:pP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됨  </a:t>
            </a:r>
            <a:endParaRPr lang="en-US" altLang="ko-KR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68580" indent="0" fontAlgn="base">
              <a:buNone/>
            </a:pP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전후에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드러난 강제 노동자에 대한 독일인들</a:t>
            </a:r>
            <a:endParaRPr lang="en-US" altLang="ko-KR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68580" indent="0" fontAlgn="base">
              <a:buNone/>
            </a:pP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무관심은 그것이 범죄라는 사실에 독일인</a:t>
            </a:r>
            <a:endParaRPr lang="en-US" altLang="ko-KR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68580" indent="0" fontAlgn="base">
              <a:buNone/>
            </a:pP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들이 얼마나 무지한지를 보여줌</a:t>
            </a:r>
          </a:p>
          <a:p>
            <a:pPr marL="68580" indent="0" fontAlgn="base">
              <a:buNone/>
            </a:pP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4383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sz="3200" dirty="0"/>
              <a:t>Schutzhaftlager Dachau, Häftlinge bei der Zwangsarbeit, 24. Mai 1933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8" name="Picture 4" descr="https://upload.wikimedia.org/wikipedia/commons/2/29/Bundesarchiv_Bild_152-01-26%2C_Dachau%2C_Konzentrationslag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80" y="1755270"/>
            <a:ext cx="76200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17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sz="2800" dirty="0"/>
              <a:t>Ostarbeiterinnen in Osnabrück, vor der Ermordung gerettet, 7. April 1945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https://upload.wikimedia.org/wikipedia/commons/a/a5/The_British_Army_in_North-west_Europe_1944-45_BU309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6337617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229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sz="2800" dirty="0"/>
              <a:t>Inspektion eines Leichenberges im </a:t>
            </a:r>
            <a:r>
              <a:rPr lang="de-DE" altLang="ko-KR" sz="2800" dirty="0">
                <a:hlinkClick r:id="rId2" tooltip="Zwangsarbeitslager Ohrdruf"/>
              </a:rPr>
              <a:t>Lager Ohrdruf</a:t>
            </a:r>
            <a:r>
              <a:rPr lang="de-DE" altLang="ko-KR" sz="2800" dirty="0"/>
              <a:t> durch U.S. Generäle, 12. April 1945</a:t>
            </a:r>
            <a:br>
              <a:rPr lang="de-DE" altLang="ko-KR" sz="2800" dirty="0"/>
            </a:br>
            <a:r>
              <a:rPr lang="de-DE" altLang="ko-KR" sz="2800" dirty="0"/>
              <a:t/>
            </a:r>
            <a:br>
              <a:rPr lang="de-DE" altLang="ko-KR" sz="2800" dirty="0"/>
            </a:b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 descr="https://upload.wikimedia.org/wikipedia/commons/thumb/4/41/Ohrdruf_Corpses_Eisenhower.jpg/800px-Ohrdruf_Corpses_Eisenho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44" y="1783561"/>
            <a:ext cx="6827912" cy="492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23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Exkurs</a:t>
            </a:r>
            <a:r>
              <a:rPr lang="en-US" altLang="ko-KR" dirty="0"/>
              <a:t>:</a:t>
            </a:r>
            <a:r>
              <a:rPr lang="ko-KR" altLang="en-US" dirty="0"/>
              <a:t>과거청산과 역사적 책임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ko-KR" altLang="en-US" dirty="0"/>
          </a:p>
          <a:p>
            <a:pPr fontAlgn="base"/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1970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12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월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7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일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'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독일과 폴란드 상호관계 정상화의 토대를 위한 조약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바르샤바 조약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)'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체결되면서 무력 포기와 국경을 인정</a:t>
            </a:r>
          </a:p>
          <a:p>
            <a:pPr fontAlgn="base"/>
            <a:endParaRPr lang="en-US" altLang="ko-KR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이날 서독의 총리인 빌리 </a:t>
            </a:r>
            <a:r>
              <a:rPr lang="ko-KR" altLang="en-US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브란트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Willy Brandt 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폴란드 바르샤바의 </a:t>
            </a:r>
            <a:r>
              <a:rPr lang="ko-KR" altLang="en-US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추모지에서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무릎을 꿇고 과거에 대한 참회의 눈물을 흘림</a:t>
            </a:r>
          </a:p>
        </p:txBody>
      </p:sp>
    </p:spTree>
    <p:extLst>
      <p:ext uri="{BB962C8B-B14F-4D97-AF65-F5344CB8AC3E}">
        <p14:creationId xmlns:p14="http://schemas.microsoft.com/office/powerpoint/2010/main" val="1830336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4663"/>
            <a:ext cx="4320480" cy="611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1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1999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12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월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17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일 </a:t>
            </a:r>
            <a:r>
              <a:rPr lang="ko-KR" altLang="en-US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요하네스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라우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Johannes Rau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독일 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대통령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'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독일 국가와 기업은 과거의 범죄로 인해 발생한 공동의 책임과</a:t>
            </a:r>
            <a:r>
              <a:rPr lang="de-DE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도덕적 의무를 다할 것을 선언합니다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강제노동자들은 자신들의 고통이 고통으로 인정받기를 원하고 자신들에게 가해진 불의가 불의라고 불리기를 원합니다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오늘 저는 독일의 지배 하에서 노예노동과 강제노동을 ​수행해야만 했던 모든 사람들을 기억하며 독일 민족의 이름으로 용서를 구합니다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.'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942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Nachkriegszeit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1945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 이후에는 이주의 물결이 더 거세졌다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전후 독일에서는 모두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차례의 거대한 이주물결이 일어났다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0" fontAlgn="base"/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1.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독일점령지로부터 추방된 난민의 귀환</a:t>
            </a:r>
          </a:p>
          <a:p>
            <a:pPr lvl="0" fontAlgn="base"/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2.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동독인들의 탈출</a:t>
            </a:r>
          </a:p>
          <a:p>
            <a:pPr lvl="0" fontAlgn="base"/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3.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지중해연안 국가들로부터의 노동이민</a:t>
            </a:r>
          </a:p>
          <a:p>
            <a:pPr lvl="0" fontAlgn="base"/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4. </a:t>
            </a:r>
            <a:r>
              <a:rPr lang="ko-KR" altLang="en-US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서독행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대량이주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동구권 사회주의의 붕괴 이후 정치적 동요와 민족적 분쟁으로 발생한 정치적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경제적 </a:t>
            </a: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난민들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(1990</a:t>
            </a: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년대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142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다문화사회로서의 독일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독일인구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2018</a:t>
            </a: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 약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82,293,000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명</a:t>
            </a:r>
          </a:p>
          <a:p>
            <a:pPr fontAlgn="base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 중 이주배경을 가진 인구 </a:t>
            </a: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약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20%</a:t>
            </a: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이주배경을 가진 사람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Menschen </a:t>
            </a:r>
            <a:r>
              <a:rPr lang="en-US" altLang="ko-KR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mit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Migrationshintergrund</a:t>
            </a: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 fontAlgn="base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외국인 노동자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또는 난민신분으로 </a:t>
            </a: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독일에 들어와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독일국적을 취득한 </a:t>
            </a: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귀화자들과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2,3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세들</a:t>
            </a:r>
          </a:p>
          <a:p>
            <a:pPr lvl="1" fontAlgn="base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오랫동안 외국에 살다가 부모 중 하나가 독일계라는 이유로 독일국적을 얻어 들어온 해외동포 귀환자들</a:t>
            </a:r>
          </a:p>
          <a:p>
            <a:pPr fontAlgn="base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독일 사회는 이제 더 이상 민족사적 해석의 틀에서 파악하기 어려운 다문화사회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9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1. </a:t>
            </a:r>
            <a:r>
              <a:rPr lang="ko-KR" altLang="en-US" sz="3600" dirty="0" smtClean="0"/>
              <a:t>독일점령지로부터 </a:t>
            </a:r>
            <a:r>
              <a:rPr lang="ko-KR" altLang="en-US" sz="3600" dirty="0"/>
              <a:t>추방된 </a:t>
            </a:r>
            <a:r>
              <a:rPr lang="ko-KR" altLang="en-US" sz="3600" dirty="0" smtClean="0"/>
              <a:t>난민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1945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-1950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 사이에 중부유럽과 동유럽에서 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피난 오거나 추방당한 독일인들</a:t>
            </a:r>
            <a:endParaRPr lang="en-US" altLang="ko-KR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28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Heimatvertriebene</a:t>
            </a:r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약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백만 명의 사람들이 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서독지역으로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들어옴</a:t>
            </a:r>
            <a:endParaRPr lang="en-US" altLang="ko-KR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이것은 서독 전체 인구의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15%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해당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이들의 이주는 원주민과의 긴장과 갈등을 유발함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29906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642392"/>
            <a:ext cx="7772400" cy="914400"/>
          </a:xfrm>
        </p:spPr>
        <p:txBody>
          <a:bodyPr/>
          <a:lstStyle/>
          <a:p>
            <a:r>
              <a:rPr lang="en-US" altLang="ko-KR" dirty="0" smtClean="0"/>
              <a:t>2. 1950</a:t>
            </a:r>
            <a:r>
              <a:rPr lang="ko-KR" altLang="en-US" dirty="0"/>
              <a:t>년대</a:t>
            </a:r>
            <a:r>
              <a:rPr lang="en-US" altLang="ko-KR" dirty="0"/>
              <a:t>, 60</a:t>
            </a:r>
            <a:r>
              <a:rPr lang="ko-KR" altLang="en-US" dirty="0"/>
              <a:t>년대 노동이민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1940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년대 말에 유입되는 난민과 추방된 독일인의 숫자는 감소</a:t>
            </a: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동시에 특히 농업과 중공업에서 노동력이 부족하게  됨</a:t>
            </a:r>
          </a:p>
          <a:p>
            <a:pPr fontAlgn="base">
              <a:lnSpc>
                <a:spcPct val="120000"/>
              </a:lnSpc>
            </a:pP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1950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년대와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60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년대 다른 이주의 물결</a:t>
            </a:r>
            <a:endParaRPr lang="en-US" altLang="ko-KR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경제기적의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과정에서 유럽의 남쪽 지역의 나라들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이탈리아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스페인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그리스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유고슬라비아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터키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등에서 수십만 명의 노동자들이 외국인노동자로서 고용됨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54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연방정부는 난국을 타개 하기 위해서 외국의 노동력을 잠정적으로 모집하는 전통적인 고용모델을 채택</a:t>
            </a:r>
          </a:p>
          <a:p>
            <a:pPr fontAlgn="base"/>
            <a:r>
              <a:rPr lang="ko-KR" altLang="en-US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인적자본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Humankapital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으로서 외국인 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노동자의 유입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서독의 경제적 부흥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12.1%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경제성장률</a:t>
            </a: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실업률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:1950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년에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11%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에서</a:t>
            </a:r>
            <a:endParaRPr lang="en-US" altLang="ko-KR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1961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년에는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1%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이하로 떨어짐</a:t>
            </a:r>
          </a:p>
        </p:txBody>
      </p:sp>
    </p:spTree>
    <p:extLst>
      <p:ext uri="{BB962C8B-B14F-4D97-AF65-F5344CB8AC3E}">
        <p14:creationId xmlns:p14="http://schemas.microsoft.com/office/powerpoint/2010/main" val="4199233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844824"/>
            <a:ext cx="7772400" cy="457200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1955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년에는 이탈리아와 “노동력의 모집과 중개에 대한 협약</a:t>
            </a:r>
            <a:r>
              <a:rPr lang="en-US" altLang="ko-KR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Abkommen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über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Anwerbung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und </a:t>
            </a:r>
            <a:r>
              <a:rPr lang="en-US" altLang="ko-KR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Vermittlung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von </a:t>
            </a:r>
            <a:r>
              <a:rPr lang="en-US" altLang="ko-KR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Arbeitskräften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”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</a:t>
            </a: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체결</a:t>
            </a: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1960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 </a:t>
            </a: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그리스</a:t>
            </a: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1961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 스페인</a:t>
            </a:r>
          </a:p>
          <a:p>
            <a:pPr fontAlgn="base"/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1963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 모로코</a:t>
            </a:r>
          </a:p>
          <a:p>
            <a:pPr fontAlgn="base"/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1964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 포르투갈</a:t>
            </a:r>
          </a:p>
          <a:p>
            <a:pPr fontAlgn="base"/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1965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 튀니지</a:t>
            </a:r>
          </a:p>
          <a:p>
            <a:pPr fontAlgn="base"/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1968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 유고슬라비아</a:t>
            </a:r>
          </a:p>
        </p:txBody>
      </p:sp>
    </p:spTree>
    <p:extLst>
      <p:ext uri="{BB962C8B-B14F-4D97-AF65-F5344CB8AC3E}">
        <p14:creationId xmlns:p14="http://schemas.microsoft.com/office/powerpoint/2010/main" val="4240417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외국인노동자의 단기 체류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장기 체류를 고려하는 진지한 사회정치적 또는 인프라와 관련된 구상이 존재하지 않았음</a:t>
            </a:r>
          </a:p>
          <a:p>
            <a:pPr fontAlgn="base"/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1959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년부터 갑자기 외국인 인구가 증가하기 시작</a:t>
            </a: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외국인들은 이 시기에 주로 교육을 받지 못하거나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대충 교육을 받은  노동자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특히 도급일</a:t>
            </a:r>
            <a:r>
              <a:rPr lang="en-US" altLang="ko-KR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Akkordarbeit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이나 교대근무</a:t>
            </a:r>
            <a:r>
              <a:rPr lang="en-US" altLang="ko-KR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Schichtsystem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나 </a:t>
            </a:r>
            <a:r>
              <a:rPr lang="ko-KR" altLang="en-US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콘테이너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벨트</a:t>
            </a:r>
            <a:r>
              <a:rPr lang="en-US" altLang="ko-KR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Fließband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557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외국인 노동자들은 형식적으로는 독일 노동자와 평등했지만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교육을 받지 못하고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외국에서 체결된 계약을 인정받지 못하고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부족한 언어능력 때문에 낮은 임금집단으로 제한됨</a:t>
            </a:r>
          </a:p>
          <a:p>
            <a:pPr fontAlgn="base"/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1966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 경제위기</a:t>
            </a:r>
            <a:endParaRPr lang="en-US" altLang="ko-KR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 fontAlgn="base"/>
            <a:r>
              <a:rPr lang="ko-KR" altLang="en-US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독일인과 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외국인 사이의 갈등이 첨예화됨</a:t>
            </a:r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 marL="454914" lvl="1" indent="0" fontAlgn="base">
              <a:buNone/>
            </a:pPr>
            <a:r>
              <a:rPr lang="ko-KR" altLang="en-US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불안 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심리는 노동시장정책에서 외국인 </a:t>
            </a:r>
            <a:r>
              <a:rPr lang="ko-KR" altLang="en-US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고용   </a:t>
            </a:r>
            <a:endParaRPr lang="en-US" altLang="ko-KR" sz="2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454914" lvl="1" indent="0" fontAlgn="base">
              <a:buNone/>
            </a:pPr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대한 비판적인 논의를 불러일으킴</a:t>
            </a:r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839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1973</a:t>
            </a:r>
            <a:r>
              <a:rPr lang="ko-KR" altLang="en-US" dirty="0"/>
              <a:t>년 </a:t>
            </a:r>
            <a:r>
              <a:rPr lang="en-US" altLang="ko-KR" dirty="0" err="1"/>
              <a:t>Anwerbestopp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 이후로 수년 동안 </a:t>
            </a:r>
            <a:r>
              <a:rPr lang="ko-KR" altLang="en-US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헬무트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슈미트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Helmut Schmidt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와 </a:t>
            </a:r>
            <a:r>
              <a:rPr lang="ko-KR" altLang="en-US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헬무트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콜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Helmut Kohl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이주를 제한하고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외국인 노동자들을 고향으로 귀환시키려고 함</a:t>
            </a:r>
            <a:endParaRPr lang="en-US" altLang="ko-KR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endParaRPr lang="en-US" altLang="ko-KR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유럽경제연합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EWG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속하지 않은 국가 출신의 외국인노동자의 숫자는 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감소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전면에 내세워진 근거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0204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다시는 독일로 돌아올 수 없다는 두려움 때문에 많은 사람들이 독일을 떠나지 않음</a:t>
            </a:r>
            <a:endParaRPr lang="de-DE" altLang="ko-KR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가족후속이주</a:t>
            </a:r>
            <a:r>
              <a:rPr lang="en-US" altLang="ko-KR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Familiennachzug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</a:p>
          <a:p>
            <a:pPr fontAlgn="base"/>
            <a:r>
              <a:rPr lang="en-US" altLang="ko-KR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Familienzusammenf</a:t>
            </a:r>
            <a:r>
              <a:rPr lang="de-DE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ührung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통해서 많은 사람들이 그들의 가족과 친척들을 서독으로 불러들임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노동자들의 단기체류는 이제 장기 체류로 전환</a:t>
            </a:r>
          </a:p>
          <a:p>
            <a:pPr fontAlgn="base"/>
            <a:endParaRPr lang="ko-KR" altLang="en-US" sz="3200" dirty="0"/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13084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1980</a:t>
            </a:r>
            <a:r>
              <a:rPr lang="ko-KR" altLang="en-US" dirty="0"/>
              <a:t>년대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1980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년대에는 </a:t>
            </a:r>
            <a:r>
              <a:rPr lang="ko-KR" altLang="en-US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난민권</a:t>
            </a:r>
            <a:r>
              <a:rPr lang="en-US" altLang="ko-KR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Asylrecht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관대하게 해석되어서 정치적인 </a:t>
            </a:r>
            <a:r>
              <a:rPr lang="ko-KR" altLang="en-US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추방자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베트남 </a:t>
            </a:r>
            <a:r>
              <a:rPr lang="ko-KR" altLang="en-US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보트피플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뿐만 아니라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노동이주자의 서독 이주가  가능해짐</a:t>
            </a: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하지만 전반적으로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1980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년대의 이주는 적음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68580" indent="0" fontAlgn="base">
              <a:buNone/>
            </a:pP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9660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6F85C0-CE5E-4A63-A291-188F0C05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1990</a:t>
            </a:r>
            <a:r>
              <a:rPr lang="ko-KR" altLang="en-US" dirty="0"/>
              <a:t>년대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E6ADB1-9D36-4FBA-B81E-20AEFBDFF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fontAlgn="base"/>
            <a:r>
              <a:rPr lang="en-US" altLang="ko-KR" sz="8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1990</a:t>
            </a:r>
            <a:r>
              <a:rPr lang="ko-KR" altLang="en-US" sz="8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 초에 이주민의 숫자가 다시 증가하기 </a:t>
            </a:r>
            <a:endParaRPr lang="en-US" altLang="ko-KR" sz="8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sz="8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시작</a:t>
            </a:r>
          </a:p>
          <a:p>
            <a:pPr fontAlgn="base"/>
            <a:r>
              <a:rPr lang="ko-KR" altLang="en-US" sz="8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때로는 외국인노동자 이주의 최고치를 갱신</a:t>
            </a:r>
            <a:endParaRPr lang="en-US" altLang="ko-KR" sz="8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68580" indent="0" fontAlgn="base">
              <a:buNone/>
            </a:pPr>
            <a:r>
              <a:rPr lang="en-US" altLang="ko-KR" sz="8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 marL="68580" indent="0" fontAlgn="base">
              <a:buNone/>
            </a:pPr>
            <a:r>
              <a:rPr lang="en-US" altLang="ko-KR" sz="8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1. </a:t>
            </a:r>
            <a:r>
              <a:rPr lang="ko-KR" altLang="en-US" sz="8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동유럽 이주민 </a:t>
            </a:r>
            <a:r>
              <a:rPr lang="en-US" altLang="ko-KR" sz="8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Aussiedler</a:t>
            </a:r>
            <a:r>
              <a:rPr lang="en-US" altLang="ko-KR" sz="8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</a:t>
            </a:r>
          </a:p>
          <a:p>
            <a:pPr lvl="1" fontAlgn="base"/>
            <a:r>
              <a:rPr lang="ko-KR" altLang="en-US" sz="8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8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90</a:t>
            </a:r>
            <a:r>
              <a:rPr lang="ko-KR" altLang="en-US" sz="8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년대 초에는 역시 많은 숫자의 이주민이 동        </a:t>
            </a:r>
            <a:endParaRPr lang="en-US" altLang="ko-KR" sz="8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97764" lvl="1" indent="0" fontAlgn="base">
              <a:buNone/>
            </a:pPr>
            <a:r>
              <a:rPr lang="ko-KR" altLang="en-US" sz="8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8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유럽과 </a:t>
            </a:r>
            <a:r>
              <a:rPr lang="ko-KR" altLang="en-US" sz="8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예전의 소련연방지역에서 독일로 유입     </a:t>
            </a:r>
            <a:endParaRPr lang="en-US" altLang="ko-KR" sz="8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97764" lvl="1" indent="0" fontAlgn="base">
              <a:buNone/>
            </a:pPr>
            <a:r>
              <a:rPr lang="en-US" altLang="ko-KR" sz="8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en-US" altLang="ko-KR" sz="8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8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예를 들어 </a:t>
            </a:r>
            <a:r>
              <a:rPr lang="en-US" altLang="ko-KR" sz="8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Russendeutsche</a:t>
            </a:r>
            <a:r>
              <a:rPr lang="ko-KR" altLang="en-US" sz="8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처럼 독일민족에 </a:t>
            </a:r>
            <a:r>
              <a:rPr lang="ko-KR" altLang="en-US" sz="8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                                                    </a:t>
            </a:r>
            <a:endParaRPr lang="en-US" altLang="ko-KR" sz="8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97764" lvl="1" indent="0" fontAlgn="base">
              <a:buNone/>
            </a:pPr>
            <a:r>
              <a:rPr lang="en-US" altLang="ko-KR" sz="8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8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8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속해 </a:t>
            </a:r>
            <a:r>
              <a:rPr lang="ko-KR" altLang="en-US" sz="8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있는 동유럽 이주민들</a:t>
            </a:r>
          </a:p>
          <a:p>
            <a:pPr lvl="1"/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21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전후</a:t>
            </a:r>
            <a:r>
              <a:rPr lang="en-US" altLang="ko-KR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Nachkriegzeit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이주물결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1.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추방난민의 귀환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2.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동독인들의 탈출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3.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지중해연안 국가들로부터 노동이민</a:t>
            </a:r>
          </a:p>
          <a:p>
            <a:pPr fontAlgn="base"/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하지만 이주의 역사는 훨씬 오래 전부터 시작</a:t>
            </a:r>
          </a:p>
          <a:p>
            <a:pPr fontAlgn="base"/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원인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1.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지형학적 원인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2.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17</a:t>
            </a: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세기 위그노들의 이동</a:t>
            </a: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667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2.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220,000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명의 유태민족 할당난민</a:t>
            </a:r>
            <a:r>
              <a:rPr lang="en-US" altLang="ko-KR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Kontigentfl</a:t>
            </a:r>
            <a:r>
              <a:rPr lang="de-DE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üchtlinge</a:t>
            </a:r>
            <a:endParaRPr lang="en-US" altLang="ko-KR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endParaRPr lang="en-US" altLang="ko-KR" sz="2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이들은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국가사회주의 시대 이래로 버려진 유태 인 단체를 복원하고 오늘날 독일 유태인의 대  부분을 형성</a:t>
            </a:r>
            <a:endParaRPr lang="en-US" altLang="ko-KR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853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err="1"/>
              <a:t>Kontingentflüchtling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2800" dirty="0" err="1"/>
              <a:t>heißen</a:t>
            </a:r>
            <a:r>
              <a:rPr lang="en-US" altLang="ko-KR" sz="2800" dirty="0"/>
              <a:t> in Deutschland </a:t>
            </a:r>
            <a:r>
              <a:rPr lang="en-US" altLang="ko-KR" sz="2800" dirty="0" err="1"/>
              <a:t>Flüchtlinge</a:t>
            </a:r>
            <a:r>
              <a:rPr lang="en-US" altLang="ko-KR" sz="2800" dirty="0"/>
              <a:t>, die in </a:t>
            </a:r>
            <a:r>
              <a:rPr lang="en-US" altLang="ko-KR" sz="2800" dirty="0" err="1"/>
              <a:t>festgelegter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Anzahl</a:t>
            </a:r>
            <a:r>
              <a:rPr lang="en-US" altLang="ko-KR" sz="2800" dirty="0"/>
              <a:t> (</a:t>
            </a:r>
            <a:r>
              <a:rPr lang="en-US" altLang="ko-KR" sz="2800" dirty="0" err="1"/>
              <a:t>Kontingent</a:t>
            </a:r>
            <a:r>
              <a:rPr lang="en-US" altLang="ko-KR" sz="2800" dirty="0"/>
              <a:t>) </a:t>
            </a:r>
            <a:r>
              <a:rPr lang="en-US" altLang="ko-KR" sz="2800" dirty="0" err="1"/>
              <a:t>nach</a:t>
            </a:r>
            <a:r>
              <a:rPr lang="en-US" altLang="ko-KR" sz="2800" dirty="0"/>
              <a:t> Deutschland </a:t>
            </a:r>
            <a:r>
              <a:rPr lang="en-US" altLang="ko-KR" sz="2800" dirty="0" err="1"/>
              <a:t>übersiedeln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dürfen</a:t>
            </a:r>
            <a:r>
              <a:rPr lang="en-US" altLang="ko-KR" sz="2800" dirty="0"/>
              <a:t> (und </a:t>
            </a:r>
            <a:r>
              <a:rPr lang="en-US" altLang="ko-KR" sz="2800" dirty="0" err="1"/>
              <a:t>gleichmäßig</a:t>
            </a:r>
            <a:r>
              <a:rPr lang="en-US" altLang="ko-KR" sz="2800" dirty="0"/>
              <a:t> auf die </a:t>
            </a:r>
            <a:r>
              <a:rPr lang="en-US" altLang="ko-KR" sz="2800" dirty="0" err="1"/>
              <a:t>einzelnen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Bundesländer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verteilt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werden</a:t>
            </a:r>
            <a:r>
              <a:rPr lang="en-US" altLang="ko-KR" sz="2800" dirty="0"/>
              <a:t>). Dies </a:t>
            </a:r>
            <a:r>
              <a:rPr lang="en-US" altLang="ko-KR" sz="2800" dirty="0" err="1"/>
              <a:t>betrifft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Flüchtlinge</a:t>
            </a:r>
            <a:r>
              <a:rPr lang="en-US" altLang="ko-KR" sz="2800" dirty="0"/>
              <a:t>, die </a:t>
            </a:r>
            <a:r>
              <a:rPr lang="en-US" altLang="ko-KR" sz="2800" dirty="0" err="1"/>
              <a:t>im</a:t>
            </a:r>
            <a:r>
              <a:rPr lang="en-US" altLang="ko-KR" sz="2800" dirty="0"/>
              <a:t> </a:t>
            </a:r>
            <a:r>
              <a:rPr lang="en-US" altLang="ko-KR" sz="2800" dirty="0" err="1"/>
              <a:t>Rahmen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einer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humanitären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Hilfsaktion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aufgrund</a:t>
            </a:r>
            <a:r>
              <a:rPr lang="en-US" altLang="ko-KR" sz="2800" dirty="0"/>
              <a:t> von </a:t>
            </a:r>
            <a:r>
              <a:rPr lang="en-US" altLang="ko-KR" sz="2800" dirty="0" err="1"/>
              <a:t>Sichtvermerken</a:t>
            </a:r>
            <a:r>
              <a:rPr lang="en-US" altLang="ko-KR" sz="2800" dirty="0"/>
              <a:t> (Visa) </a:t>
            </a:r>
            <a:r>
              <a:rPr lang="en-US" altLang="ko-KR" sz="2800" dirty="0" err="1"/>
              <a:t>oder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einer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Übernahmeerklärung</a:t>
            </a:r>
            <a:r>
              <a:rPr lang="en-US" altLang="ko-KR" sz="2800" dirty="0"/>
              <a:t> des </a:t>
            </a:r>
            <a:r>
              <a:rPr lang="en-US" altLang="ko-KR" sz="2800" dirty="0" err="1"/>
              <a:t>Bundesministeriums</a:t>
            </a:r>
            <a:r>
              <a:rPr lang="en-US" altLang="ko-KR" sz="2800" dirty="0"/>
              <a:t> des </a:t>
            </a:r>
            <a:r>
              <a:rPr lang="en-US" altLang="ko-KR" sz="2800" dirty="0" err="1"/>
              <a:t>Innern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aufgenommen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38365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sz="3200" dirty="0" err="1"/>
              <a:t>wurden</a:t>
            </a:r>
            <a:r>
              <a:rPr lang="en-US" altLang="ko-KR" sz="3200" dirty="0"/>
              <a:t>. Sie </a:t>
            </a:r>
            <a:r>
              <a:rPr lang="en-US" altLang="ko-KR" sz="3200" dirty="0" err="1"/>
              <a:t>durchlaufen</a:t>
            </a:r>
            <a:r>
              <a:rPr lang="en-US" altLang="ko-KR" sz="3200" dirty="0"/>
              <a:t> </a:t>
            </a:r>
            <a:r>
              <a:rPr lang="en-US" altLang="ko-KR" sz="3200" dirty="0" err="1"/>
              <a:t>kein</a:t>
            </a:r>
            <a:r>
              <a:rPr lang="en-US" altLang="ko-KR" sz="3200" dirty="0"/>
              <a:t> </a:t>
            </a:r>
            <a:r>
              <a:rPr lang="en-US" altLang="ko-KR" sz="3200" dirty="0" err="1"/>
              <a:t>Asyl</a:t>
            </a:r>
            <a:r>
              <a:rPr lang="en-US" altLang="ko-KR" sz="3200" dirty="0"/>
              <a:t>- und </a:t>
            </a:r>
            <a:r>
              <a:rPr lang="en-US" altLang="ko-KR" sz="3200" dirty="0" err="1"/>
              <a:t>auch</a:t>
            </a:r>
            <a:r>
              <a:rPr lang="en-US" altLang="ko-KR" sz="3200" dirty="0"/>
              <a:t> </a:t>
            </a:r>
            <a:r>
              <a:rPr lang="en-US" altLang="ko-KR" sz="3200" dirty="0" err="1"/>
              <a:t>kein</a:t>
            </a:r>
            <a:r>
              <a:rPr lang="en-US" altLang="ko-KR" sz="3200" dirty="0"/>
              <a:t> </a:t>
            </a:r>
            <a:r>
              <a:rPr lang="en-US" altLang="ko-KR" sz="3200" dirty="0" err="1"/>
              <a:t>sonstiges</a:t>
            </a:r>
            <a:r>
              <a:rPr lang="en-US" altLang="ko-KR" sz="3200" dirty="0"/>
              <a:t> </a:t>
            </a:r>
            <a:r>
              <a:rPr lang="en-US" altLang="ko-KR" sz="3200" dirty="0" err="1"/>
              <a:t>Anerkennungsverfahren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sondern</a:t>
            </a:r>
            <a:r>
              <a:rPr lang="en-US" altLang="ko-KR" sz="3200" dirty="0"/>
              <a:t> </a:t>
            </a:r>
            <a:r>
              <a:rPr lang="en-US" altLang="ko-KR" sz="3200" dirty="0" err="1"/>
              <a:t>erhalten</a:t>
            </a:r>
            <a:r>
              <a:rPr lang="en-US" altLang="ko-KR" sz="3200" dirty="0"/>
              <a:t> </a:t>
            </a:r>
            <a:r>
              <a:rPr lang="en-US" altLang="ko-KR" sz="3200" dirty="0" err="1"/>
              <a:t>mit</a:t>
            </a:r>
            <a:r>
              <a:rPr lang="en-US" altLang="ko-KR" sz="3200" dirty="0"/>
              <a:t> </a:t>
            </a:r>
            <a:r>
              <a:rPr lang="en-US" altLang="ko-KR" sz="3200" dirty="0" err="1"/>
              <a:t>ihrer</a:t>
            </a:r>
            <a:r>
              <a:rPr lang="en-US" altLang="ko-KR" sz="3200" dirty="0"/>
              <a:t> </a:t>
            </a:r>
            <a:r>
              <a:rPr lang="en-US" altLang="ko-KR" sz="3200" dirty="0" err="1"/>
              <a:t>Ankunft</a:t>
            </a:r>
            <a:r>
              <a:rPr lang="en-US" altLang="ko-KR" sz="3200" dirty="0"/>
              <a:t> </a:t>
            </a:r>
            <a:r>
              <a:rPr lang="en-US" altLang="ko-KR" sz="3200" dirty="0" err="1"/>
              <a:t>sofort</a:t>
            </a:r>
            <a:r>
              <a:rPr lang="en-US" altLang="ko-KR" sz="3200" dirty="0"/>
              <a:t> </a:t>
            </a:r>
            <a:r>
              <a:rPr lang="en-US" altLang="ko-KR" sz="3200" dirty="0" err="1"/>
              <a:t>eine</a:t>
            </a:r>
            <a:r>
              <a:rPr lang="en-US" altLang="ko-KR" sz="3200" dirty="0"/>
              <a:t> </a:t>
            </a:r>
            <a:r>
              <a:rPr lang="en-US" altLang="ko-KR" sz="3200" dirty="0" err="1"/>
              <a:t>Aufenthaltserlaubnis</a:t>
            </a:r>
            <a:r>
              <a:rPr lang="en-US" altLang="ko-KR" sz="3200" dirty="0"/>
              <a:t> </a:t>
            </a:r>
            <a:r>
              <a:rPr lang="en-US" altLang="ko-KR" sz="3200" dirty="0" err="1"/>
              <a:t>aus</a:t>
            </a:r>
            <a:r>
              <a:rPr lang="en-US" altLang="ko-KR" sz="3200" dirty="0"/>
              <a:t> </a:t>
            </a:r>
            <a:r>
              <a:rPr lang="en-US" altLang="ko-KR" sz="3200" dirty="0" err="1"/>
              <a:t>humanitären</a:t>
            </a:r>
            <a:r>
              <a:rPr lang="en-US" altLang="ko-KR" sz="3200" dirty="0"/>
              <a:t> </a:t>
            </a:r>
            <a:r>
              <a:rPr lang="en-US" altLang="ko-KR" sz="3200" dirty="0" err="1"/>
              <a:t>Gründen</a:t>
            </a:r>
            <a:r>
              <a:rPr lang="en-US" altLang="ko-KR" sz="3200" dirty="0"/>
              <a:t> (§ 23 und § 24 </a:t>
            </a:r>
            <a:r>
              <a:rPr lang="en-US" altLang="ko-KR" sz="3200" dirty="0" err="1"/>
              <a:t>AufenthG</a:t>
            </a:r>
            <a:r>
              <a:rPr lang="en-US" altLang="ko-KR" sz="3200" dirty="0"/>
              <a:t>), </a:t>
            </a:r>
            <a:r>
              <a:rPr lang="en-US" altLang="ko-KR" sz="3200" dirty="0" err="1"/>
              <a:t>können</a:t>
            </a:r>
            <a:r>
              <a:rPr lang="en-US" altLang="ko-KR" sz="3200" dirty="0"/>
              <a:t> </a:t>
            </a:r>
            <a:r>
              <a:rPr lang="en-US" altLang="ko-KR" sz="3200" dirty="0" err="1"/>
              <a:t>ihren</a:t>
            </a:r>
            <a:r>
              <a:rPr lang="en-US" altLang="ko-KR" sz="3200" dirty="0"/>
              <a:t> </a:t>
            </a:r>
            <a:r>
              <a:rPr lang="en-US" altLang="ko-KR" sz="3200" dirty="0" err="1"/>
              <a:t>Wohnsitz</a:t>
            </a:r>
            <a:r>
              <a:rPr lang="en-US" altLang="ko-KR" sz="3200" dirty="0"/>
              <a:t> </a:t>
            </a:r>
            <a:r>
              <a:rPr lang="en-US" altLang="ko-KR" sz="3200" dirty="0" err="1"/>
              <a:t>jedoch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nach</a:t>
            </a:r>
            <a:r>
              <a:rPr lang="en-US" altLang="ko-KR" sz="3200" dirty="0"/>
              <a:t> </a:t>
            </a:r>
            <a:r>
              <a:rPr lang="en-US" altLang="ko-KR" sz="3200" dirty="0" err="1"/>
              <a:t>einem</a:t>
            </a:r>
            <a:r>
              <a:rPr lang="en-US" altLang="ko-KR" sz="3200" dirty="0"/>
              <a:t> </a:t>
            </a:r>
            <a:r>
              <a:rPr lang="en-US" altLang="ko-KR" sz="3200" dirty="0" err="1"/>
              <a:t>Urteil</a:t>
            </a:r>
            <a:r>
              <a:rPr lang="en-US" altLang="ko-KR" sz="3200" dirty="0"/>
              <a:t> des </a:t>
            </a:r>
            <a:r>
              <a:rPr lang="en-US" altLang="ko-KR" sz="3200" dirty="0" err="1"/>
              <a:t>Bundesverwaltungsgerichts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nicht</a:t>
            </a:r>
            <a:r>
              <a:rPr lang="en-US" altLang="ko-KR" sz="3200" dirty="0"/>
              <a:t> </a:t>
            </a:r>
            <a:r>
              <a:rPr lang="en-US" altLang="ko-KR" sz="3200" dirty="0" err="1"/>
              <a:t>frei</a:t>
            </a:r>
            <a:r>
              <a:rPr lang="en-US" altLang="ko-KR" sz="3200" dirty="0"/>
              <a:t> </a:t>
            </a:r>
            <a:r>
              <a:rPr lang="en-US" altLang="ko-KR" sz="3200" dirty="0" err="1"/>
              <a:t>wählen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81066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8580" indent="0" fontAlgn="base">
              <a:buNone/>
            </a:pPr>
            <a:r>
              <a:rPr lang="en-US" altLang="ko-KR" sz="9600" dirty="0"/>
              <a:t> </a:t>
            </a:r>
            <a:r>
              <a:rPr lang="en-US" altLang="ko-KR" sz="3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3. </a:t>
            </a:r>
            <a:r>
              <a:rPr lang="ko-KR" altLang="en-US" sz="3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난민신청자  </a:t>
            </a:r>
            <a:r>
              <a:rPr lang="en-US" altLang="ko-KR" sz="33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AsylbewerberInnen</a:t>
            </a:r>
            <a:r>
              <a:rPr lang="ko-KR" altLang="en-US" sz="3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의  증가 </a:t>
            </a:r>
            <a:r>
              <a:rPr lang="en-US" altLang="ko-KR" sz="3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</a:t>
            </a:r>
            <a:r>
              <a:rPr lang="ko-KR" altLang="en-US" sz="3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                    </a:t>
            </a:r>
          </a:p>
          <a:p>
            <a:pPr fontAlgn="base"/>
            <a:r>
              <a:rPr lang="en-US" altLang="ko-KR" sz="3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1990</a:t>
            </a:r>
            <a:r>
              <a:rPr lang="ko-KR" altLang="en-US" sz="3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년대 유고슬라비아 내전의 와중에 발</a:t>
            </a:r>
            <a:endParaRPr lang="en-US" altLang="ko-KR" sz="33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68580" indent="0" fontAlgn="base">
              <a:buNone/>
            </a:pPr>
            <a:r>
              <a:rPr lang="ko-KR" altLang="en-US" sz="3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ko-KR" altLang="en-US" sz="33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칸국가들에서</a:t>
            </a:r>
            <a:r>
              <a:rPr lang="ko-KR" altLang="en-US" sz="3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독일로 많은 </a:t>
            </a:r>
            <a:r>
              <a:rPr lang="ko-KR" altLang="en-US" sz="3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사람들의 유입</a:t>
            </a:r>
            <a:endParaRPr lang="ko-KR" altLang="en-US" sz="33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sz="3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이주의 배경은 소련연방의 해체</a:t>
            </a:r>
            <a:r>
              <a:rPr lang="en-US" altLang="ko-KR" sz="3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3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발칸반도의 </a:t>
            </a:r>
            <a:endParaRPr lang="en-US" altLang="ko-KR" sz="33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68580" indent="0" fontAlgn="base">
              <a:buNone/>
            </a:pPr>
            <a:r>
              <a:rPr lang="en-US" altLang="ko-KR" sz="3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ko-KR" altLang="en-US" sz="3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전쟁</a:t>
            </a:r>
            <a:r>
              <a:rPr lang="en-US" altLang="ko-KR" sz="3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3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터키 </a:t>
            </a:r>
            <a:r>
              <a:rPr lang="ko-KR" altLang="en-US" sz="33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쿠르트</a:t>
            </a:r>
            <a:r>
              <a:rPr lang="ko-KR" altLang="en-US" sz="3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지역의 인권상황</a:t>
            </a:r>
            <a:r>
              <a:rPr lang="en-US" altLang="ko-KR" sz="3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33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en-US" altLang="ko-KR" sz="3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1990</a:t>
            </a:r>
            <a:r>
              <a:rPr lang="ko-KR" altLang="en-US" sz="3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 통일의 과정에서 외국인 적대적인 혐오</a:t>
            </a:r>
            <a:endParaRPr lang="en-US" altLang="ko-KR" sz="33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68580" indent="0" fontAlgn="base">
              <a:buNone/>
            </a:pPr>
            <a:r>
              <a:rPr lang="en-US" altLang="ko-KR" sz="3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ko-KR" altLang="en-US" sz="3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커졌고</a:t>
            </a:r>
            <a:r>
              <a:rPr lang="en-US" altLang="ko-KR" sz="3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3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그것이 극단적인 폭력행위로 </a:t>
            </a:r>
            <a:r>
              <a:rPr lang="ko-KR" altLang="en-US" sz="33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나타</a:t>
            </a:r>
            <a:r>
              <a:rPr lang="ko-KR" altLang="en-US" sz="3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endParaRPr lang="en-US" altLang="ko-KR" sz="33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68580" indent="0" fontAlgn="base">
              <a:buNone/>
            </a:pPr>
            <a:r>
              <a:rPr lang="en-US" altLang="ko-KR" sz="3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ko-KR" altLang="en-US" sz="3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남</a:t>
            </a:r>
            <a:r>
              <a:rPr lang="en-US" altLang="ko-KR" sz="3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33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366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1992</a:t>
            </a:r>
            <a:r>
              <a:rPr lang="ko-KR" altLang="en-US" dirty="0"/>
              <a:t>년 </a:t>
            </a:r>
            <a:r>
              <a:rPr lang="en-US" altLang="ko-KR" dirty="0" err="1"/>
              <a:t>Asylkompromiss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1990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 초의 외국인적대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감정적인 난민논쟁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인종주의적 테러는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1992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 </a:t>
            </a:r>
            <a:r>
              <a:rPr lang="ko-KR" altLang="en-US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난민권을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엄격하게 하는 난민협정</a:t>
            </a:r>
            <a:r>
              <a:rPr lang="en-US" altLang="ko-KR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Asylkompromiss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야기</a:t>
            </a:r>
          </a:p>
          <a:p>
            <a:pPr fontAlgn="base"/>
            <a:endParaRPr lang="en-US" altLang="ko-KR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이로 인해서 박해가 없는</a:t>
            </a:r>
            <a:r>
              <a:rPr lang="en-US" altLang="ko-KR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Verfolgunsfreie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국가 출신이거나 소위 안전한 제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국을 통하는 난민신청자는 </a:t>
            </a:r>
            <a:r>
              <a:rPr lang="ko-KR" altLang="en-US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난민권을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인정을 받을 기회를 상실</a:t>
            </a:r>
            <a:endParaRPr lang="en-US" altLang="ko-KR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6524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772816"/>
            <a:ext cx="7772400" cy="4572000"/>
          </a:xfrm>
        </p:spPr>
        <p:txBody>
          <a:bodyPr/>
          <a:lstStyle/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그런데 독일은 안전한 제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국으로 둘러싸여 있어서 </a:t>
            </a:r>
            <a:r>
              <a:rPr lang="ko-KR" altLang="en-US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난민권을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원하는 난민들은 합법적으로는 육로를 통해 독일로 들어올 수가 없었음</a:t>
            </a:r>
          </a:p>
          <a:p>
            <a:pPr fontAlgn="base"/>
            <a:endParaRPr lang="en-US" altLang="ko-KR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1990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년대 중반부터 이주가 줄어들면서 외국시민에 대한 공공연한 폭력도 감소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1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독일의 지형학적 위치</a:t>
            </a:r>
            <a:endParaRPr lang="ko-KR" altLang="en-US" dirty="0"/>
          </a:p>
        </p:txBody>
      </p:sp>
      <p:pic>
        <p:nvPicPr>
          <p:cNvPr id="4" name="내용 개체 틀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12776"/>
            <a:ext cx="5904656" cy="5218625"/>
          </a:xfrm>
        </p:spPr>
      </p:pic>
    </p:spTree>
    <p:extLst>
      <p:ext uri="{BB962C8B-B14F-4D97-AF65-F5344CB8AC3E}">
        <p14:creationId xmlns:p14="http://schemas.microsoft.com/office/powerpoint/2010/main" val="3110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17</a:t>
            </a:r>
            <a:r>
              <a:rPr lang="ko-KR" altLang="en-US" dirty="0"/>
              <a:t>세기 유럽의 상황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프랑스의 </a:t>
            </a:r>
            <a:r>
              <a:rPr lang="ko-KR" altLang="en-US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루이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14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 </a:t>
            </a:r>
            <a:r>
              <a:rPr lang="ko-KR" altLang="en-US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태양왕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백만 명의 위그노들이 프랑스를 떠남</a:t>
            </a: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스위스로 이주해 간 위그노들이 섬유산업과 시계사업을 발전시킴</a:t>
            </a: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네덜란드로 가장 많이 이주해 감</a:t>
            </a:r>
          </a:p>
          <a:p>
            <a:pPr fontAlgn="base"/>
            <a:r>
              <a:rPr lang="ko-KR" altLang="en-US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네델란드의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윌리엄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</a:t>
            </a: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메리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세와 함께 영국왕위계승</a:t>
            </a: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프랑스의 위그노들을 불러들임</a:t>
            </a:r>
          </a:p>
        </p:txBody>
      </p:sp>
    </p:spTree>
    <p:extLst>
      <p:ext uri="{BB962C8B-B14F-4D97-AF65-F5344CB8AC3E}">
        <p14:creationId xmlns:p14="http://schemas.microsoft.com/office/powerpoint/2010/main" val="144739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영국경제부흥을 일으킴</a:t>
            </a:r>
          </a:p>
          <a:p>
            <a:pPr fontAlgn="base"/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17</a:t>
            </a: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세기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18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세기 섬유산업의 발달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 fontAlgn="base"/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가장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대규모의 산업으로 영국 산업혁명의 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454914" lvl="1" indent="0" fontAlgn="base">
              <a:buNone/>
            </a:pP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기틀을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다짐</a:t>
            </a:r>
          </a:p>
          <a:p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01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17</a:t>
            </a:r>
            <a:r>
              <a:rPr lang="ko-KR" altLang="en-US" dirty="0"/>
              <a:t>세기 독일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 fontAlgn="base">
              <a:buNone/>
            </a:pP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Potsdamer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Toleranzedikt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1685. 10. 29 </a:t>
            </a:r>
            <a:r>
              <a:rPr lang="en-US" altLang="ko-KR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vom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Großen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Kurfürsten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Friedrich Wilhelm von Brandenburg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그는 종교적 이유로 프랑스에서 추방당한 개신교 신자들에게 브란덴부르크에 자유롭고 안전하게 정착할 수 있도록 허용함</a:t>
            </a: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프랑스에서 이주한 위그노들이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17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세기 베를린 시민의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분의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차지함</a:t>
            </a:r>
          </a:p>
          <a:p>
            <a:pPr fontAlgn="base"/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18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세기까지 베를린 인구의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20%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이룸 </a:t>
            </a:r>
            <a:endParaRPr lang="en-US" altLang="ko-KR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그들은 섬유기술을 보유한 장인들</a:t>
            </a:r>
          </a:p>
        </p:txBody>
      </p:sp>
    </p:spTree>
    <p:extLst>
      <p:ext uri="{BB962C8B-B14F-4D97-AF65-F5344CB8AC3E}">
        <p14:creationId xmlns:p14="http://schemas.microsoft.com/office/powerpoint/2010/main" val="354851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독일의 산업구조는 가내수공업에서 공장제 수공업으로 발전</a:t>
            </a: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독일은 농업국에서 </a:t>
            </a:r>
            <a:r>
              <a:rPr lang="ko-KR" altLang="en-US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제조국으로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변화를 이룸</a:t>
            </a: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독일의 위그노들은 교회와 학교의 성장을 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이룩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326446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18</a:t>
            </a:r>
            <a:r>
              <a:rPr lang="ko-KR" altLang="en-US" dirty="0"/>
              <a:t>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다른 한편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1620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년에 </a:t>
            </a:r>
            <a:r>
              <a:rPr lang="en-US" altLang="ko-KR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Weißer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Berg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에서의 전투 이후로 </a:t>
            </a:r>
            <a:r>
              <a:rPr lang="ko-KR" altLang="en-US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뵈멘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지역에서 종교적 자유가 끝나자 </a:t>
            </a:r>
            <a:r>
              <a:rPr lang="ko-KR" altLang="en-US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매렌</a:t>
            </a:r>
            <a:r>
              <a:rPr lang="de-DE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Mähren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 </a:t>
            </a:r>
            <a:r>
              <a:rPr lang="ko-KR" altLang="en-US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뵈멘</a:t>
            </a:r>
            <a:r>
              <a:rPr lang="de-DE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Böhmen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지역에서 개신교도들은 점점 더 박해를 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받게 됨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1722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년부터 </a:t>
            </a:r>
            <a:r>
              <a:rPr lang="en-US" altLang="ko-KR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Nikolaus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Ludwig von Zinzendorf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백작의 지원에 따라 </a:t>
            </a:r>
            <a:r>
              <a:rPr lang="en-US" altLang="ko-KR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Böhmische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Brüder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수많은 동조자들이 </a:t>
            </a:r>
            <a:r>
              <a:rPr lang="ko-KR" altLang="en-US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매렌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지방으로부터 </a:t>
            </a:r>
            <a:r>
              <a:rPr lang="ko-KR" altLang="en-US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작센으로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이주</a:t>
            </a:r>
            <a:endParaRPr lang="en-US" altLang="ko-KR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6098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579</TotalTime>
  <Words>1214</Words>
  <Application>Microsoft Office PowerPoint</Application>
  <PresentationFormat>화면 슬라이드 쇼(4:3)</PresentationFormat>
  <Paragraphs>157</Paragraphs>
  <Slides>35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메트로</vt:lpstr>
      <vt:lpstr>Migrationsgeschichte in Deutschland</vt:lpstr>
      <vt:lpstr>다문화사회로서의 독일</vt:lpstr>
      <vt:lpstr>PowerPoint 프레젠테이션</vt:lpstr>
      <vt:lpstr>독일의 지형학적 위치</vt:lpstr>
      <vt:lpstr>17세기 유럽의 상황</vt:lpstr>
      <vt:lpstr>PowerPoint 프레젠테이션</vt:lpstr>
      <vt:lpstr>17세기 독일</vt:lpstr>
      <vt:lpstr>PowerPoint 프레젠테이션</vt:lpstr>
      <vt:lpstr>18세기</vt:lpstr>
      <vt:lpstr>PowerPoint 프레젠테이션</vt:lpstr>
      <vt:lpstr>19세기</vt:lpstr>
      <vt:lpstr>국가사회주의Nationalsozialismus 시대</vt:lpstr>
      <vt:lpstr>Schutzhaftlager Dachau, Häftlinge bei der Zwangsarbeit, 24. Mai 1933</vt:lpstr>
      <vt:lpstr>Ostarbeiterinnen in Osnabrück, vor der Ermordung gerettet, 7. April 1945</vt:lpstr>
      <vt:lpstr>Inspektion eines Leichenberges im Lager Ohrdruf durch U.S. Generäle, 12. April 1945  </vt:lpstr>
      <vt:lpstr>Exkurs:과거청산과 역사적 책임 </vt:lpstr>
      <vt:lpstr>PowerPoint 프레젠테이션</vt:lpstr>
      <vt:lpstr>PowerPoint 프레젠테이션</vt:lpstr>
      <vt:lpstr>Nachkriegszeit</vt:lpstr>
      <vt:lpstr> 1. 독일점령지로부터 추방된 난민</vt:lpstr>
      <vt:lpstr>2. 1950년대, 60년대 노동이민</vt:lpstr>
      <vt:lpstr>PowerPoint 프레젠테이션</vt:lpstr>
      <vt:lpstr>PowerPoint 프레젠테이션</vt:lpstr>
      <vt:lpstr>PowerPoint 프레젠테이션</vt:lpstr>
      <vt:lpstr>PowerPoint 프레젠테이션</vt:lpstr>
      <vt:lpstr>1973년 Anwerbestopp </vt:lpstr>
      <vt:lpstr>PowerPoint 프레젠테이션</vt:lpstr>
      <vt:lpstr>1980년대</vt:lpstr>
      <vt:lpstr>1990년대</vt:lpstr>
      <vt:lpstr>PowerPoint 프레젠테이션</vt:lpstr>
      <vt:lpstr>Kontingentflüchtling</vt:lpstr>
      <vt:lpstr>PowerPoint 프레젠테이션</vt:lpstr>
      <vt:lpstr>PowerPoint 프레젠테이션</vt:lpstr>
      <vt:lpstr>1992년 Asylkompromiss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Migrationsgeschichte in Deutschland</dc:title>
  <dc:creator>이은희</dc:creator>
  <cp:lastModifiedBy>박찬희</cp:lastModifiedBy>
  <cp:revision>46</cp:revision>
  <dcterms:created xsi:type="dcterms:W3CDTF">2016-09-05T12:54:21Z</dcterms:created>
  <dcterms:modified xsi:type="dcterms:W3CDTF">2018-10-15T14:58:48Z</dcterms:modified>
</cp:coreProperties>
</file>