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Maxim biller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405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독일 지성인들이 보여주는 태도의 이중성과 허위성을 지적</a:t>
            </a:r>
          </a:p>
          <a:p>
            <a:r>
              <a:rPr lang="ko-KR" altLang="en-US" dirty="0"/>
              <a:t>“당신들은 아직도 여전히 정말 그렇게 우월하다고 </a:t>
            </a:r>
            <a:r>
              <a:rPr lang="ko-KR" altLang="en-US" dirty="0" err="1"/>
              <a:t>느끼는군요</a:t>
            </a:r>
            <a:r>
              <a:rPr lang="en-US" altLang="ko-KR" dirty="0"/>
              <a:t>. </a:t>
            </a:r>
            <a:r>
              <a:rPr lang="ko-KR" altLang="en-US" dirty="0"/>
              <a:t>당신들은 우리에게 영원히 기회를 주지 </a:t>
            </a:r>
            <a:r>
              <a:rPr lang="ko-KR" altLang="en-US" dirty="0" err="1"/>
              <a:t>않는군요</a:t>
            </a:r>
            <a:r>
              <a:rPr lang="en-US" altLang="ko-KR" dirty="0"/>
              <a:t>.”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9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rgbClr val="9900FF"/>
                </a:solidFill>
              </a:rPr>
              <a:t>에스노스케이프</a:t>
            </a:r>
            <a:r>
              <a:rPr lang="ko-KR" altLang="en-US" dirty="0">
                <a:solidFill>
                  <a:srgbClr val="9900FF"/>
                </a:solidFill>
              </a:rPr>
              <a:t> </a:t>
            </a:r>
            <a:r>
              <a:rPr lang="en-US" altLang="ko-KR" dirty="0" err="1">
                <a:solidFill>
                  <a:srgbClr val="9900FF"/>
                </a:solidFill>
              </a:rPr>
              <a:t>Ethnoscape</a:t>
            </a:r>
            <a:endParaRPr lang="en-US" altLang="ko-KR" dirty="0">
              <a:solidFill>
                <a:srgbClr val="9900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                         -</a:t>
            </a:r>
            <a:r>
              <a:rPr lang="ko-KR" altLang="en-US" dirty="0" err="1"/>
              <a:t>아르준</a:t>
            </a:r>
            <a:r>
              <a:rPr lang="ko-KR" altLang="en-US" dirty="0"/>
              <a:t> </a:t>
            </a:r>
            <a:r>
              <a:rPr lang="ko-KR" altLang="en-US" dirty="0" err="1"/>
              <a:t>아파두라이</a:t>
            </a:r>
            <a:r>
              <a:rPr lang="ko-KR" altLang="en-US" dirty="0"/>
              <a:t> </a:t>
            </a:r>
            <a:r>
              <a:rPr lang="en-US" altLang="ko-KR" dirty="0"/>
              <a:t>Arjun </a:t>
            </a:r>
            <a:r>
              <a:rPr lang="en-US" altLang="ko-KR" dirty="0" err="1"/>
              <a:t>Appadurai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“</a:t>
            </a:r>
            <a:r>
              <a:rPr lang="ko-KR" altLang="en-US" dirty="0"/>
              <a:t>여행자와 이주민</a:t>
            </a:r>
            <a:r>
              <a:rPr lang="en-US" altLang="ko-KR" dirty="0"/>
              <a:t>, </a:t>
            </a:r>
            <a:r>
              <a:rPr lang="ko-KR" altLang="en-US" dirty="0"/>
              <a:t>피난민</a:t>
            </a:r>
            <a:r>
              <a:rPr lang="en-US" altLang="ko-KR" dirty="0"/>
              <a:t>, </a:t>
            </a:r>
            <a:r>
              <a:rPr lang="ko-KR" altLang="en-US" dirty="0" err="1"/>
              <a:t>탈출자</a:t>
            </a:r>
            <a:r>
              <a:rPr lang="en-US" altLang="ko-KR" dirty="0"/>
              <a:t>, </a:t>
            </a:r>
            <a:r>
              <a:rPr lang="ko-KR" altLang="en-US" dirty="0"/>
              <a:t>임시 노동자</a:t>
            </a:r>
            <a:r>
              <a:rPr lang="en-US" altLang="ko-KR" dirty="0"/>
              <a:t>, </a:t>
            </a:r>
            <a:r>
              <a:rPr lang="ko-KR" altLang="en-US" dirty="0"/>
              <a:t>그리고 여타의 이동 중인 집단들과 개인들이 세계의 본질적인 모습을 구성하며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(</a:t>
            </a:r>
            <a:r>
              <a:rPr lang="ko-KR" altLang="en-US" dirty="0"/>
              <a:t>혹은 국가 간 정치</a:t>
            </a:r>
            <a:r>
              <a:rPr lang="en-US" altLang="ko-KR" dirty="0"/>
              <a:t>)</a:t>
            </a:r>
            <a:r>
              <a:rPr lang="ko-KR" altLang="en-US" dirty="0"/>
              <a:t>에 유례없던 영향을 미치는 풍경</a:t>
            </a:r>
            <a:r>
              <a:rPr lang="en-US" altLang="ko-KR" dirty="0"/>
              <a:t>”</a:t>
            </a:r>
            <a:endParaRPr lang="ko-KR" altLang="en-US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>
                <a:solidFill>
                  <a:srgbClr val="0066FF"/>
                </a:solidFill>
              </a:rPr>
              <a:t>“</a:t>
            </a:r>
            <a:r>
              <a:rPr lang="ko-KR" altLang="en-US" dirty="0" err="1">
                <a:solidFill>
                  <a:srgbClr val="0066FF"/>
                </a:solidFill>
              </a:rPr>
              <a:t>디아스포라의</a:t>
            </a:r>
            <a:r>
              <a:rPr lang="ko-KR" altLang="en-US" dirty="0">
                <a:solidFill>
                  <a:srgbClr val="0066FF"/>
                </a:solidFill>
              </a:rPr>
              <a:t> 풍경</a:t>
            </a:r>
            <a:r>
              <a:rPr lang="en-US" altLang="ko-KR" dirty="0">
                <a:solidFill>
                  <a:srgbClr val="0066FF"/>
                </a:solidFill>
              </a:rPr>
              <a:t>”</a:t>
            </a:r>
            <a:endParaRPr lang="ko-KR" altLang="en-US" dirty="0">
              <a:solidFill>
                <a:srgbClr val="0066FF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21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C00FF"/>
                </a:solidFill>
              </a:rPr>
              <a:t>이산</a:t>
            </a:r>
            <a:r>
              <a:rPr lang="en-US" altLang="ko-KR" dirty="0">
                <a:solidFill>
                  <a:srgbClr val="CC00FF"/>
                </a:solidFill>
              </a:rPr>
              <a:t>, </a:t>
            </a:r>
            <a:r>
              <a:rPr lang="ko-KR" altLang="en-US" dirty="0" err="1">
                <a:solidFill>
                  <a:srgbClr val="CC00FF"/>
                </a:solidFill>
              </a:rPr>
              <a:t>디아스포라</a:t>
            </a:r>
            <a:r>
              <a:rPr lang="en-US" altLang="ko-KR" dirty="0">
                <a:solidFill>
                  <a:srgbClr val="CC00FF"/>
                </a:solidFill>
              </a:rPr>
              <a:t>Diaspora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 : </a:t>
            </a:r>
            <a:r>
              <a:rPr lang="ko-KR" altLang="en-US" dirty="0" err="1"/>
              <a:t>부정성을</a:t>
            </a:r>
            <a:r>
              <a:rPr lang="ko-KR" altLang="en-US" dirty="0"/>
              <a:t> 넘어서 점점 확장되어가는 </a:t>
            </a:r>
            <a:r>
              <a:rPr lang="ko-KR" altLang="en-US" dirty="0" smtClean="0"/>
              <a:t>범주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: </a:t>
            </a:r>
            <a:r>
              <a:rPr lang="ko-KR" altLang="en-US" dirty="0"/>
              <a:t>실제적 이동 </a:t>
            </a:r>
            <a:r>
              <a:rPr lang="en-US" altLang="ko-KR" dirty="0"/>
              <a:t>, </a:t>
            </a:r>
            <a:r>
              <a:rPr lang="ko-KR" altLang="en-US" dirty="0"/>
              <a:t>미디어를 비롯한 매체를 통한 상징적 이동</a:t>
            </a:r>
          </a:p>
          <a:p>
            <a:pPr algn="ctr">
              <a:buFont typeface="Wingdings" pitchFamily="2" charset="2"/>
              <a:buChar char="à"/>
            </a:pP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0066FF"/>
                </a:solidFill>
                <a:sym typeface="Wingdings" pitchFamily="2" charset="2"/>
              </a:rPr>
              <a:t>“</a:t>
            </a:r>
            <a:r>
              <a:rPr lang="ko-KR" altLang="en-US" dirty="0">
                <a:solidFill>
                  <a:srgbClr val="0066FF"/>
                </a:solidFill>
                <a:sym typeface="Wingdings" pitchFamily="2" charset="2"/>
              </a:rPr>
              <a:t>호모 </a:t>
            </a:r>
            <a:r>
              <a:rPr lang="ko-KR" altLang="en-US" dirty="0" err="1">
                <a:solidFill>
                  <a:srgbClr val="0066FF"/>
                </a:solidFill>
                <a:sym typeface="Wingdings" pitchFamily="2" charset="2"/>
              </a:rPr>
              <a:t>노마드</a:t>
            </a:r>
            <a:r>
              <a:rPr lang="en-US" altLang="ko-KR" dirty="0">
                <a:solidFill>
                  <a:srgbClr val="0066FF"/>
                </a:solidFill>
                <a:sym typeface="Wingdings" pitchFamily="2" charset="2"/>
              </a:rPr>
              <a:t>”, “</a:t>
            </a:r>
            <a:r>
              <a:rPr lang="ko-KR" altLang="en-US" dirty="0">
                <a:solidFill>
                  <a:srgbClr val="0066FF"/>
                </a:solidFill>
                <a:sym typeface="Wingdings" pitchFamily="2" charset="2"/>
              </a:rPr>
              <a:t>유목적 주체</a:t>
            </a:r>
            <a:r>
              <a:rPr lang="en-US" altLang="ko-KR" dirty="0">
                <a:solidFill>
                  <a:srgbClr val="0066FF"/>
                </a:solidFill>
                <a:sym typeface="Wingdings" pitchFamily="2" charset="2"/>
              </a:rPr>
              <a:t>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97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 Biller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중부 </a:t>
            </a:r>
            <a:r>
              <a:rPr lang="ko-KR" altLang="en-US" dirty="0"/>
              <a:t>유럽에 정착한 유대인 집단의 관습과 문화</a:t>
            </a:r>
            <a:r>
              <a:rPr lang="en-US" altLang="ko-KR" dirty="0"/>
              <a:t>, </a:t>
            </a:r>
            <a:r>
              <a:rPr lang="ko-KR" altLang="en-US" dirty="0"/>
              <a:t>전통을 이어받은 </a:t>
            </a:r>
            <a:r>
              <a:rPr lang="ko-KR" altLang="en-US" dirty="0" smtClean="0"/>
              <a:t>정통유대인</a:t>
            </a:r>
            <a:endParaRPr lang="ko-KR" altLang="en-US" dirty="0"/>
          </a:p>
          <a:p>
            <a:pPr fontAlgn="base"/>
            <a:r>
              <a:rPr lang="ko-KR" altLang="en-US" dirty="0" smtClean="0"/>
              <a:t>작품 </a:t>
            </a:r>
            <a:r>
              <a:rPr lang="ko-KR" altLang="en-US" dirty="0"/>
              <a:t>속에서 유대인의 정체성 자체를 화두로 삼음</a:t>
            </a:r>
          </a:p>
          <a:p>
            <a:pPr fontAlgn="base"/>
            <a:r>
              <a:rPr lang="ko-KR" altLang="en-US" dirty="0" err="1" smtClean="0"/>
              <a:t>쇼아</a:t>
            </a:r>
            <a:r>
              <a:rPr lang="ko-KR" altLang="en-US" dirty="0" smtClean="0"/>
              <a:t> </a:t>
            </a:r>
            <a:r>
              <a:rPr lang="ko-KR" altLang="en-US" dirty="0"/>
              <a:t>이후 독일</a:t>
            </a:r>
            <a:r>
              <a:rPr lang="en-US" altLang="ko-KR" dirty="0"/>
              <a:t>, </a:t>
            </a:r>
            <a:r>
              <a:rPr lang="ko-KR" altLang="en-US" dirty="0"/>
              <a:t>러시아</a:t>
            </a:r>
            <a:r>
              <a:rPr lang="en-US" altLang="ko-KR" dirty="0"/>
              <a:t>, </a:t>
            </a:r>
            <a:r>
              <a:rPr lang="ko-KR" altLang="en-US" dirty="0"/>
              <a:t>체코</a:t>
            </a:r>
            <a:r>
              <a:rPr lang="en-US" altLang="ko-KR" dirty="0"/>
              <a:t>, </a:t>
            </a:r>
            <a:r>
              <a:rPr lang="ko-KR" altLang="en-US" dirty="0"/>
              <a:t>이스라엘에 사는 현대 유대인의 복잡한 상황을 반영</a:t>
            </a:r>
          </a:p>
          <a:p>
            <a:pPr fontAlgn="base"/>
            <a:r>
              <a:rPr lang="ko-KR" altLang="en-US" dirty="0" smtClean="0"/>
              <a:t>가해자와 </a:t>
            </a:r>
            <a:r>
              <a:rPr lang="ko-KR" altLang="en-US" dirty="0"/>
              <a:t>피해자의 이분법 하에서 전개되지 않음</a:t>
            </a:r>
          </a:p>
          <a:p>
            <a:pPr fontAlgn="base"/>
            <a:r>
              <a:rPr lang="ko-KR" altLang="en-US" dirty="0" smtClean="0"/>
              <a:t>유대인의 </a:t>
            </a:r>
            <a:r>
              <a:rPr lang="ko-KR" altLang="en-US" dirty="0"/>
              <a:t>역사를 치밀한 자료조사에 바탕을 두고 개인들의 역사로 재구성</a:t>
            </a:r>
            <a:r>
              <a:rPr lang="en-US" altLang="ko-KR" dirty="0"/>
              <a:t>, </a:t>
            </a:r>
            <a:r>
              <a:rPr lang="ko-KR" altLang="en-US" dirty="0"/>
              <a:t>사실적으로 묘사</a:t>
            </a:r>
            <a:r>
              <a:rPr lang="en-US" altLang="ko-KR" dirty="0"/>
              <a:t>, </a:t>
            </a:r>
            <a:r>
              <a:rPr lang="ko-KR" altLang="en-US" dirty="0"/>
              <a:t>심층적으로 파헤침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67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독일 통일과정의 민족주의에 대한 비판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 err="1" smtClean="0"/>
              <a:t>독일어책</a:t>
            </a:r>
            <a:r>
              <a:rPr lang="en-US" altLang="ko-KR" dirty="0" err="1"/>
              <a:t>Deutschbuch</a:t>
            </a:r>
            <a:r>
              <a:rPr lang="en-US" altLang="ko-KR" dirty="0"/>
              <a:t>&gt; </a:t>
            </a:r>
            <a:r>
              <a:rPr lang="en-US" altLang="ko-KR" dirty="0" smtClean="0"/>
              <a:t>2001</a:t>
            </a:r>
            <a:endParaRPr lang="en-US" altLang="ko-KR" dirty="0"/>
          </a:p>
          <a:p>
            <a:r>
              <a:rPr lang="ko-KR" altLang="en-US" dirty="0"/>
              <a:t>독일인들에게 가장 존경받는 정치가 중 한 사람인 사민당 출신 전 수상 빌리 </a:t>
            </a:r>
            <a:r>
              <a:rPr lang="ko-KR" altLang="en-US" dirty="0" err="1"/>
              <a:t>브란트와</a:t>
            </a:r>
            <a:r>
              <a:rPr lang="ko-KR" altLang="en-US" dirty="0"/>
              <a:t> 그가 내건 통일정책을 다른 시각에서 비판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딸</a:t>
            </a:r>
            <a:r>
              <a:rPr lang="en-US" altLang="ko-KR" dirty="0" err="1"/>
              <a:t>Tochter</a:t>
            </a:r>
            <a:r>
              <a:rPr lang="en-US" altLang="ko-KR" dirty="0"/>
              <a:t>&gt; </a:t>
            </a:r>
            <a:r>
              <a:rPr lang="en-US" altLang="ko-KR" dirty="0" smtClean="0"/>
              <a:t>2000-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Esra</a:t>
            </a:r>
            <a:r>
              <a:rPr lang="en-US" altLang="ko-KR" dirty="0"/>
              <a:t>&gt; </a:t>
            </a:r>
            <a:r>
              <a:rPr lang="en-US" altLang="ko-KR" dirty="0" smtClean="0"/>
              <a:t>2003-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813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독일인들의 </a:t>
            </a:r>
            <a:r>
              <a:rPr lang="ko-KR" altLang="en-US" dirty="0" err="1"/>
              <a:t>홀로코스트에</a:t>
            </a:r>
            <a:r>
              <a:rPr lang="ko-KR" altLang="en-US" dirty="0"/>
              <a:t> 대한 기억과 추모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“정말 웃기는</a:t>
            </a:r>
            <a:r>
              <a:rPr lang="en-US" altLang="ko-KR" dirty="0"/>
              <a:t>, </a:t>
            </a:r>
            <a:r>
              <a:rPr lang="ko-KR" altLang="en-US" dirty="0"/>
              <a:t>그 속내를 알 수 없는 사람들이 바로 독일인들이다</a:t>
            </a:r>
            <a:r>
              <a:rPr lang="en-US" altLang="ko-KR" dirty="0"/>
              <a:t>. </a:t>
            </a:r>
            <a:r>
              <a:rPr lang="ko-KR" altLang="en-US" dirty="0"/>
              <a:t>그들은 처음에는 가지고 있는 모든 재능을 다 동원해서 거의 모든 유대인들을 다 죽인다</a:t>
            </a:r>
            <a:r>
              <a:rPr lang="en-US" altLang="ko-KR" dirty="0"/>
              <a:t>. </a:t>
            </a:r>
            <a:r>
              <a:rPr lang="ko-KR" altLang="en-US" dirty="0"/>
              <a:t>그러고 난 다음에는 그게 마음에 </a:t>
            </a:r>
            <a:r>
              <a:rPr lang="ko-KR" altLang="en-US" dirty="0" err="1"/>
              <a:t>아프단다</a:t>
            </a:r>
            <a:r>
              <a:rPr lang="en-US" altLang="ko-KR" dirty="0"/>
              <a:t>. </a:t>
            </a:r>
            <a:r>
              <a:rPr lang="ko-KR" altLang="en-US" dirty="0"/>
              <a:t>내 말은 그들 중 누가 정말 예상이나 했겠냐는 말이다</a:t>
            </a:r>
            <a:r>
              <a:rPr lang="en-US" altLang="ko-KR" dirty="0"/>
              <a:t>. </a:t>
            </a:r>
            <a:r>
              <a:rPr lang="ko-KR" altLang="en-US" dirty="0"/>
              <a:t>아우슈비츠의 문을 갑작스레 닫고 나서 </a:t>
            </a:r>
            <a:r>
              <a:rPr lang="ko-KR" altLang="en-US" dirty="0" smtClean="0"/>
              <a:t>오십 년이 </a:t>
            </a:r>
            <a:r>
              <a:rPr lang="ko-KR" altLang="en-US" dirty="0"/>
              <a:t>지나자</a:t>
            </a:r>
            <a:r>
              <a:rPr lang="en-US" altLang="ko-KR" dirty="0"/>
              <a:t>....</a:t>
            </a:r>
            <a:r>
              <a:rPr lang="ko-KR" altLang="en-US" dirty="0"/>
              <a:t>수백만 명이 죽은 것에 대해 그렇게 가슴을 뜯으면서 마치 친부모에게 한 것처럼 그렇게 슬퍼할 줄을 말이다</a:t>
            </a:r>
            <a:r>
              <a:rPr lang="en-US" altLang="ko-KR" dirty="0"/>
              <a:t>.”&lt;</a:t>
            </a:r>
            <a:r>
              <a:rPr lang="en-US" altLang="ko-KR" dirty="0" err="1"/>
              <a:t>Heilige</a:t>
            </a:r>
            <a:r>
              <a:rPr lang="en-US" altLang="ko-KR" dirty="0"/>
              <a:t> Holocaust&gt;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3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유대인에 대한 비판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현대 유대인의 적나라한 실제적 경험을 자기 작품의 소재와 주제로 삼음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아버지들과 배신자들의 나라</a:t>
            </a:r>
            <a:r>
              <a:rPr lang="de-DE" altLang="ko-KR" dirty="0"/>
              <a:t>Land der Väter und der Verräter</a:t>
            </a:r>
            <a:r>
              <a:rPr lang="en-US" altLang="ko-KR" dirty="0"/>
              <a:t>&gt;</a:t>
            </a:r>
            <a:endParaRPr lang="ko-KR" altLang="en-US" dirty="0"/>
          </a:p>
          <a:p>
            <a:pPr fontAlgn="base"/>
            <a:r>
              <a:rPr lang="ko-KR" altLang="en-US" dirty="0"/>
              <a:t>유대인 아버지와 아버지 세대들에 대한 </a:t>
            </a:r>
            <a:r>
              <a:rPr lang="ko-KR" altLang="en-US" dirty="0" smtClean="0"/>
              <a:t>비판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인간의 생존본능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추악함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출세욕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이기주의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집단에 대한 배신 등</a:t>
            </a:r>
            <a:endParaRPr lang="en-US" altLang="ko-KR" dirty="0"/>
          </a:p>
          <a:p>
            <a:pPr fontAlgn="base"/>
            <a:r>
              <a:rPr lang="ko-KR" altLang="en-US" dirty="0"/>
              <a:t>가족은 경제적으로나 심적으로 마지막까지 의지할 수 있는 </a:t>
            </a:r>
            <a:r>
              <a:rPr lang="ko-KR" altLang="en-US" dirty="0" smtClean="0"/>
              <a:t>집</a:t>
            </a:r>
            <a:r>
              <a:rPr lang="ko-KR" altLang="en-US" dirty="0"/>
              <a:t>단</a:t>
            </a:r>
            <a:r>
              <a:rPr lang="ko-KR" altLang="en-US" dirty="0" smtClean="0"/>
              <a:t>인가</a:t>
            </a:r>
            <a:r>
              <a:rPr lang="en-US" altLang="ko-KR" dirty="0"/>
              <a:t>?</a:t>
            </a:r>
            <a:endParaRPr lang="ko-KR" altLang="en-US" dirty="0"/>
          </a:p>
          <a:p>
            <a:pPr fontAlgn="base"/>
            <a:r>
              <a:rPr lang="ko-KR" altLang="en-US" dirty="0"/>
              <a:t>유대인들의 경험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3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Erinnerung</a:t>
            </a:r>
            <a:r>
              <a:rPr lang="en-US" altLang="ko-KR" dirty="0"/>
              <a:t>, </a:t>
            </a:r>
            <a:r>
              <a:rPr lang="en-US" altLang="ko-KR" dirty="0" err="1"/>
              <a:t>Schweig</a:t>
            </a:r>
            <a:r>
              <a:rPr lang="en-US" altLang="ko-KR" dirty="0"/>
              <a:t>&gt;1997</a:t>
            </a:r>
            <a:endParaRPr lang="ko-KR" altLang="en-US" dirty="0"/>
          </a:p>
          <a:p>
            <a:pPr fontAlgn="base"/>
            <a:r>
              <a:rPr lang="ko-KR" altLang="en-US" dirty="0" smtClean="0"/>
              <a:t>가해자의 </a:t>
            </a:r>
            <a:r>
              <a:rPr lang="ko-KR" altLang="en-US" dirty="0"/>
              <a:t>나라 독일을 자신의 거주지로 선택한 한 유대인의 상황을 그린 소설</a:t>
            </a:r>
          </a:p>
          <a:p>
            <a:r>
              <a:rPr lang="ko-KR" altLang="en-US" dirty="0"/>
              <a:t>“</a:t>
            </a:r>
            <a:r>
              <a:rPr lang="ko-KR" altLang="en-US" dirty="0" err="1"/>
              <a:t>팔레스티나에서는</a:t>
            </a:r>
            <a:r>
              <a:rPr lang="ko-KR" altLang="en-US" dirty="0"/>
              <a:t> 계속 전쟁이 벌어지고 있었다</a:t>
            </a:r>
            <a:r>
              <a:rPr lang="en-US" altLang="ko-KR" dirty="0"/>
              <a:t>. </a:t>
            </a:r>
            <a:r>
              <a:rPr lang="ko-KR" altLang="en-US" dirty="0"/>
              <a:t>미국에서는 모두들 영어만 썼다</a:t>
            </a:r>
            <a:r>
              <a:rPr lang="en-US" altLang="ko-KR" dirty="0"/>
              <a:t>. </a:t>
            </a:r>
            <a:r>
              <a:rPr lang="ko-KR" altLang="en-US" dirty="0"/>
              <a:t>오스트레일리아는 달나라처럼 멀리 있었다</a:t>
            </a:r>
            <a:r>
              <a:rPr lang="en-US" altLang="ko-KR" dirty="0"/>
              <a:t>. </a:t>
            </a:r>
            <a:r>
              <a:rPr lang="ko-KR" altLang="en-US" dirty="0"/>
              <a:t>더 나은 생각이 떠오르지 않아서 할아버지는 하필이면 ‘절멸</a:t>
            </a:r>
            <a:r>
              <a:rPr lang="en-US" altLang="ko-KR" dirty="0"/>
              <a:t>-</a:t>
            </a:r>
            <a:r>
              <a:rPr lang="ko-KR" altLang="en-US" dirty="0"/>
              <a:t>과거 </a:t>
            </a:r>
            <a:r>
              <a:rPr lang="ko-KR" altLang="en-US" dirty="0" err="1"/>
              <a:t>독일’에서</a:t>
            </a:r>
            <a:r>
              <a:rPr lang="ko-KR" altLang="en-US" dirty="0"/>
              <a:t> ‘재건</a:t>
            </a:r>
            <a:r>
              <a:rPr lang="en-US" altLang="ko-KR" dirty="0"/>
              <a:t>-</a:t>
            </a:r>
            <a:r>
              <a:rPr lang="ko-KR" altLang="en-US" dirty="0"/>
              <a:t>현재 </a:t>
            </a:r>
            <a:r>
              <a:rPr lang="ko-KR" altLang="en-US" dirty="0" err="1"/>
              <a:t>독일’로</a:t>
            </a:r>
            <a:r>
              <a:rPr lang="ko-KR" altLang="en-US" dirty="0"/>
              <a:t> 도피해왔다</a:t>
            </a:r>
            <a:r>
              <a:rPr lang="en-US" altLang="ko-KR" dirty="0"/>
              <a:t>.”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62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&lt;Lurie damals und heute&gt;1997</a:t>
            </a:r>
            <a:br>
              <a:rPr lang="de-DE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기억과 </a:t>
            </a:r>
            <a:r>
              <a:rPr lang="ko-KR" altLang="en-US" dirty="0"/>
              <a:t>과거극복의 문제가 유대인과 독일인의 시각에서 조명됨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일반인의 </a:t>
            </a:r>
            <a:r>
              <a:rPr lang="ko-KR" altLang="en-US" dirty="0"/>
              <a:t>의식과 반대되는 상황을 다룸</a:t>
            </a:r>
          </a:p>
          <a:p>
            <a:pPr fontAlgn="base"/>
            <a:r>
              <a:rPr lang="ko-KR" altLang="en-US" dirty="0" smtClean="0"/>
              <a:t>유대인은 </a:t>
            </a:r>
            <a:r>
              <a:rPr lang="ko-KR" altLang="en-US" dirty="0"/>
              <a:t>자신의 과거를 숨기고 소시민적 삶에 묻혀 살고 싶어 하고</a:t>
            </a:r>
          </a:p>
          <a:p>
            <a:pPr fontAlgn="base"/>
            <a:r>
              <a:rPr lang="ko-KR" altLang="en-US" dirty="0"/>
              <a:t>역사를 기억하고자 하는 독일교수는 증언을 요청</a:t>
            </a:r>
          </a:p>
          <a:p>
            <a:pPr fontAlgn="base"/>
            <a:r>
              <a:rPr lang="ko-KR" altLang="en-US" dirty="0" smtClean="0"/>
              <a:t>동독 </a:t>
            </a:r>
            <a:r>
              <a:rPr lang="ko-KR" altLang="en-US" dirty="0" err="1"/>
              <a:t>아이히슈테트</a:t>
            </a:r>
            <a:r>
              <a:rPr lang="ko-KR" altLang="en-US" dirty="0"/>
              <a:t> 대학의 역사학과 </a:t>
            </a:r>
            <a:r>
              <a:rPr lang="ko-KR" altLang="en-US" dirty="0" err="1"/>
              <a:t>뎀케</a:t>
            </a:r>
            <a:r>
              <a:rPr lang="ko-KR" altLang="en-US" dirty="0"/>
              <a:t> 교수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ko-KR" altLang="en-US" dirty="0" err="1" smtClean="0"/>
              <a:t>슬로모</a:t>
            </a:r>
            <a:r>
              <a:rPr lang="ko-KR" altLang="en-US" dirty="0" smtClean="0"/>
              <a:t> </a:t>
            </a:r>
            <a:r>
              <a:rPr lang="ko-KR" altLang="en-US" dirty="0"/>
              <a:t>루리는 </a:t>
            </a:r>
            <a:r>
              <a:rPr lang="ko-KR" altLang="en-US" dirty="0" err="1"/>
              <a:t>리타우엔에서</a:t>
            </a:r>
            <a:r>
              <a:rPr lang="ko-KR" altLang="en-US" dirty="0"/>
              <a:t> 태어나고 </a:t>
            </a:r>
            <a:r>
              <a:rPr lang="ko-KR" altLang="en-US" dirty="0" err="1"/>
              <a:t>에지스취스키의</a:t>
            </a:r>
            <a:r>
              <a:rPr lang="ko-KR" altLang="en-US" dirty="0"/>
              <a:t> 대량 학살과정에서 살아남은 거의 유일한 유대인 생존자</a:t>
            </a:r>
            <a:r>
              <a:rPr lang="en-US" altLang="ko-KR" dirty="0"/>
              <a:t>,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672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161</TotalTime>
  <Words>445</Words>
  <Application>Microsoft Office PowerPoint</Application>
  <PresentationFormat>사용자 지정</PresentationFormat>
  <Paragraphs>44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회로</vt:lpstr>
      <vt:lpstr>PowerPoint 프레젠테이션</vt:lpstr>
      <vt:lpstr>PowerPoint 프레젠테이션</vt:lpstr>
      <vt:lpstr>PowerPoint 프레젠테이션</vt:lpstr>
      <vt:lpstr>Maxim Biller</vt:lpstr>
      <vt:lpstr>1.독일 통일과정의 민족주의에 대한 비판 </vt:lpstr>
      <vt:lpstr>2. 독일인들의 홀로코스트에 대한 기억과 추모 </vt:lpstr>
      <vt:lpstr>3. 유대인에 대한 비판 </vt:lpstr>
      <vt:lpstr>PowerPoint 프레젠테이션</vt:lpstr>
      <vt:lpstr>&lt;Lurie damals und heute&gt;1997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이은희</dc:creator>
  <cp:lastModifiedBy>이은희</cp:lastModifiedBy>
  <cp:revision>11</cp:revision>
  <dcterms:created xsi:type="dcterms:W3CDTF">2016-11-28T07:47:52Z</dcterms:created>
  <dcterms:modified xsi:type="dcterms:W3CDTF">2018-11-21T11:42:33Z</dcterms:modified>
</cp:coreProperties>
</file>