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2" r:id="rId8"/>
    <p:sldId id="261" r:id="rId9"/>
    <p:sldId id="270" r:id="rId10"/>
    <p:sldId id="272" r:id="rId11"/>
    <p:sldId id="271" r:id="rId12"/>
    <p:sldId id="273" r:id="rId13"/>
    <p:sldId id="267" r:id="rId14"/>
    <p:sldId id="263" r:id="rId15"/>
    <p:sldId id="264" r:id="rId16"/>
    <p:sldId id="266" r:id="rId17"/>
    <p:sldId id="265" r:id="rId18"/>
    <p:sldId id="268"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8" name="날짜 개체 틀 27"/>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17" name="바닥글 개체 틀 16"/>
          <p:cNvSpPr>
            <a:spLocks noGrp="1"/>
          </p:cNvSpPr>
          <p:nvPr>
            <p:ph type="ftr" sz="quarter" idx="11"/>
          </p:nvPr>
        </p:nvSpPr>
        <p:spPr/>
        <p:txBody>
          <a:bodyPr/>
          <a:lstStyle/>
          <a:p>
            <a:endParaRPr lang="ko-KR" altLang="en-US"/>
          </a:p>
        </p:txBody>
      </p:sp>
      <p:sp>
        <p:nvSpPr>
          <p:cNvPr id="29" name="슬라이드 번호 개체 틀 28"/>
          <p:cNvSpPr>
            <a:spLocks noGrp="1"/>
          </p:cNvSpPr>
          <p:nvPr>
            <p:ph type="sldNum" sz="quarter" idx="12"/>
          </p:nvPr>
        </p:nvSpPr>
        <p:spPr/>
        <p:txBody>
          <a:bodyPr/>
          <a:lstStyle/>
          <a:p>
            <a:fld id="{6C31B2B5-1E54-416D-9467-25CBB827D502}" type="slidenum">
              <a:rPr lang="ko-KR" altLang="en-US" smtClean="0"/>
              <a:t>‹#›</a:t>
            </a:fld>
            <a:endParaRPr lang="ko-KR" altLang="en-US"/>
          </a:p>
        </p:txBody>
      </p:sp>
      <p:sp>
        <p:nvSpPr>
          <p:cNvPr id="32" name="직사각형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직사각형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직사각형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직사각형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직사각형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제목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ko-KR" altLang="en-US"/>
              <a:t>마스터 제목 스타일 편집</a:t>
            </a:r>
            <a:endParaRPr kumimoji="0" lang="en-US"/>
          </a:p>
        </p:txBody>
      </p:sp>
      <p:sp>
        <p:nvSpPr>
          <p:cNvPr id="9" name="부제목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a:t>마스터 부제목 스타일 편집</a:t>
            </a:r>
            <a:endParaRPr kumimoji="0" lang="en-US"/>
          </a:p>
        </p:txBody>
      </p:sp>
      <p:sp>
        <p:nvSpPr>
          <p:cNvPr id="56" name="직사각형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직사각형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직사각형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직사각형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9"/>
            <a:ext cx="1981200" cy="5851525"/>
          </a:xfrm>
        </p:spPr>
        <p:txBody>
          <a:bodyPr vert="eaVert" anchor="ct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609600" y="274639"/>
            <a:ext cx="5867400" cy="5851525"/>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내용 개체 틀 2"/>
          <p:cNvSpPr>
            <a:spLocks noGrp="1"/>
          </p:cNvSpPr>
          <p:nvPr>
            <p:ph idx="1"/>
          </p:nvPr>
        </p:nvSpPr>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4" name="자유형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자유형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자유형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자유형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자유형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자유형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자유형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자유형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자유형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자유형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자유형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자유형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자유형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자유형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자유형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텍스트 개체 틀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a:t>마스터 텍스트 스타일을 편집합니다</a:t>
            </a:r>
          </a:p>
        </p:txBody>
      </p:sp>
      <p:sp>
        <p:nvSpPr>
          <p:cNvPr id="4" name="날짜 개체 틀 3"/>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C31B2B5-1E54-416D-9467-25CBB827D502}" type="slidenum">
              <a:rPr lang="ko-KR" altLang="en-US" smtClean="0"/>
              <a:t>‹#›</a:t>
            </a:fld>
            <a:endParaRPr lang="ko-KR" altLang="en-US"/>
          </a:p>
        </p:txBody>
      </p:sp>
      <p:sp>
        <p:nvSpPr>
          <p:cNvPr id="7" name="직사각형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ko-KR" altLang="en-US"/>
              <a:t>마스터 제목 스타일 편집</a:t>
            </a:r>
            <a:endParaRPr kumimoji="0" lang="en-US"/>
          </a:p>
        </p:txBody>
      </p:sp>
      <p:sp>
        <p:nvSpPr>
          <p:cNvPr id="8" name="직사각형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직사각형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직사각형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직사각형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512064"/>
            <a:ext cx="8229600" cy="914400"/>
          </a:xfrm>
        </p:spPr>
        <p:txBody>
          <a:bodyPr/>
          <a:lstStyle/>
          <a:p>
            <a:r>
              <a:rPr kumimoji="0" lang="ko-KR" altLang="en-US"/>
              <a:t>마스터 제목 스타일 편집</a:t>
            </a:r>
            <a:endParaRPr kumimoji="0" lang="en-US"/>
          </a:p>
        </p:txBody>
      </p:sp>
      <p:sp>
        <p:nvSpPr>
          <p:cNvPr id="3" name="내용 개체 틀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내용 개체 틀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5" name="날짜 개체 틀 4"/>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5" name="직사각형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504824" y="512064"/>
            <a:ext cx="7772400" cy="914400"/>
          </a:xfrm>
        </p:spPr>
        <p:txBody>
          <a:bodyPr anchor="t"/>
          <a:lstStyle>
            <a:lvl1pPr>
              <a:defRPr sz="4000"/>
            </a:lvl1pPr>
            <a:extLst/>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a:t>마스터 텍스트 스타일을 편집합니다</a:t>
            </a:r>
          </a:p>
        </p:txBody>
      </p:sp>
      <p:sp>
        <p:nvSpPr>
          <p:cNvPr id="4" name="텍스트 개체 틀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a:t>마스터 텍스트 스타일을 편집합니다</a:t>
            </a:r>
          </a:p>
        </p:txBody>
      </p:sp>
      <p:sp>
        <p:nvSpPr>
          <p:cNvPr id="5" name="내용 개체 틀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6" name="내용 개체 틀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7" name="날짜 개체 틀 6"/>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C31B2B5-1E54-416D-9467-25CBB827D502}" type="slidenum">
              <a:rPr lang="ko-KR" altLang="en-US" smtClean="0"/>
              <a:t>‹#›</a:t>
            </a:fld>
            <a:endParaRPr lang="ko-KR" altLang="en-US"/>
          </a:p>
        </p:txBody>
      </p:sp>
      <p:sp>
        <p:nvSpPr>
          <p:cNvPr id="16" name="직사각형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직사각형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직사각형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직사각형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직사각형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직사각형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직사각형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직사각형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직사각형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914400" y="512064"/>
            <a:ext cx="7772400" cy="914400"/>
          </a:xfrm>
        </p:spPr>
        <p:txBody>
          <a:bodyPr/>
          <a:lstStyle>
            <a:lvl1pPr>
              <a:defRPr sz="4000" cap="none" baseline="0"/>
            </a:lvl1pPr>
            <a:extLst/>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85800" y="273050"/>
            <a:ext cx="8229600" cy="1162050"/>
          </a:xfrm>
        </p:spPr>
        <p:txBody>
          <a:bodyPr anchor="ctr"/>
          <a:lstStyle>
            <a:lvl1pPr algn="l">
              <a:buNone/>
              <a:defRPr sz="3600" b="0"/>
            </a:lvl1pPr>
            <a:extLst/>
          </a:lstStyle>
          <a:p>
            <a:r>
              <a:rPr kumimoji="0" lang="ko-KR" altLang="en-US"/>
              <a:t>마스터 제목 스타일 편집</a:t>
            </a:r>
            <a:endParaRPr kumimoji="0" lang="en-US"/>
          </a:p>
        </p:txBody>
      </p:sp>
      <p:sp>
        <p:nvSpPr>
          <p:cNvPr id="3" name="텍스트 개체 틀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ko-KR" altLang="en-US"/>
              <a:t>마스터 텍스트 스타일을 편집합니다</a:t>
            </a:r>
          </a:p>
        </p:txBody>
      </p:sp>
      <p:sp>
        <p:nvSpPr>
          <p:cNvPr id="4" name="내용 개체 틀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5" name="날짜 개체 틀 4"/>
          <p:cNvSpPr>
            <a:spLocks noGrp="1"/>
          </p:cNvSpPr>
          <p:nvPr>
            <p:ph type="dt" sz="half" idx="10"/>
          </p:nvPr>
        </p:nvSpPr>
        <p:spPr/>
        <p:txBody>
          <a:bodyPr/>
          <a:lstStyle/>
          <a:p>
            <a:fld id="{E2E8CC0A-D321-4C6F-8B60-D3524C2615D6}" type="datetimeFigureOut">
              <a:rPr lang="ko-KR" altLang="en-US" smtClean="0"/>
              <a:t>2018-12-05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C31B2B5-1E54-416D-9467-25CBB827D502}"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8" name="직사각형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직선 연결선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그룹 9"/>
          <p:cNvGrpSpPr/>
          <p:nvPr/>
        </p:nvGrpSpPr>
        <p:grpSpPr>
          <a:xfrm rot="5400000">
            <a:off x="8514581" y="1219200"/>
            <a:ext cx="132763" cy="128466"/>
            <a:chOff x="6668087" y="1297746"/>
            <a:chExt cx="161840" cy="156602"/>
          </a:xfrm>
        </p:grpSpPr>
        <p:cxnSp>
          <p:nvCxnSpPr>
            <p:cNvPr id="15" name="직선 연결선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직선 연결선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직선 연결선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제목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ko-KR" altLang="en-US"/>
              <a:t>마스터 제목 스타일 편집</a:t>
            </a:r>
            <a:endParaRPr kumimoji="0" lang="en-US"/>
          </a:p>
        </p:txBody>
      </p:sp>
      <p:sp>
        <p:nvSpPr>
          <p:cNvPr id="3" name="그림 개체 틀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ko-KR" altLang="en-US"/>
              <a:t>그림을 추가하려면 아이콘을 클릭하십시오</a:t>
            </a:r>
            <a:endParaRPr kumimoji="0" lang="en-US"/>
          </a:p>
        </p:txBody>
      </p:sp>
      <p:sp>
        <p:nvSpPr>
          <p:cNvPr id="4" name="텍스트 개체 틀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ko-KR" altLang="en-US"/>
              <a:t>마스터 텍스트 스타일을 편집합니다</a:t>
            </a:r>
          </a:p>
        </p:txBody>
      </p:sp>
      <p:grpSp>
        <p:nvGrpSpPr>
          <p:cNvPr id="14" name="그룹 13"/>
          <p:cNvGrpSpPr/>
          <p:nvPr/>
        </p:nvGrpSpPr>
        <p:grpSpPr>
          <a:xfrm rot="5400000">
            <a:off x="8666981" y="1371600"/>
            <a:ext cx="132763" cy="128466"/>
            <a:chOff x="6668087" y="1297746"/>
            <a:chExt cx="161840" cy="156602"/>
          </a:xfrm>
        </p:grpSpPr>
        <p:cxnSp>
          <p:nvCxnSpPr>
            <p:cNvPr id="11" name="직선 연결선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직선 연결선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직선 연결선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그룹 17"/>
          <p:cNvGrpSpPr/>
          <p:nvPr/>
        </p:nvGrpSpPr>
        <p:grpSpPr>
          <a:xfrm rot="5400000">
            <a:off x="8320088" y="1474763"/>
            <a:ext cx="132763" cy="128466"/>
            <a:chOff x="6668087" y="1297746"/>
            <a:chExt cx="161840" cy="156602"/>
          </a:xfrm>
        </p:grpSpPr>
        <p:cxnSp>
          <p:nvCxnSpPr>
            <p:cNvPr id="19" name="직선 연결선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직선 연결선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직선 연결선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날짜 개체 틀 4"/>
          <p:cNvSpPr>
            <a:spLocks noGrp="1"/>
          </p:cNvSpPr>
          <p:nvPr>
            <p:ph type="dt" sz="half" idx="10"/>
          </p:nvPr>
        </p:nvSpPr>
        <p:spPr>
          <a:xfrm>
            <a:off x="6477000" y="55499"/>
            <a:ext cx="2133600" cy="365125"/>
          </a:xfrm>
        </p:spPr>
        <p:txBody>
          <a:bodyPr/>
          <a:lstStyle/>
          <a:p>
            <a:fld id="{E2E8CC0A-D321-4C6F-8B60-D3524C2615D6}" type="datetimeFigureOut">
              <a:rPr lang="ko-KR" altLang="en-US" smtClean="0"/>
              <a:t>2018-12-05</a:t>
            </a:fld>
            <a:endParaRPr lang="ko-KR" altLang="en-US"/>
          </a:p>
        </p:txBody>
      </p:sp>
      <p:sp>
        <p:nvSpPr>
          <p:cNvPr id="6" name="바닥글 개체 틀 5"/>
          <p:cNvSpPr>
            <a:spLocks noGrp="1"/>
          </p:cNvSpPr>
          <p:nvPr>
            <p:ph type="ftr" sz="quarter" idx="11"/>
          </p:nvPr>
        </p:nvSpPr>
        <p:spPr>
          <a:xfrm>
            <a:off x="914400" y="55499"/>
            <a:ext cx="5562600" cy="365125"/>
          </a:xfrm>
        </p:spPr>
        <p:txBody>
          <a:bodyPr/>
          <a:lstStyle/>
          <a:p>
            <a:endParaRPr lang="ko-KR" altLang="en-US"/>
          </a:p>
        </p:txBody>
      </p:sp>
      <p:sp>
        <p:nvSpPr>
          <p:cNvPr id="7" name="슬라이드 번호 개체 틀 6"/>
          <p:cNvSpPr>
            <a:spLocks noGrp="1"/>
          </p:cNvSpPr>
          <p:nvPr>
            <p:ph type="sldNum" sz="quarter" idx="12"/>
          </p:nvPr>
        </p:nvSpPr>
        <p:spPr>
          <a:xfrm>
            <a:off x="8610600" y="55499"/>
            <a:ext cx="457200" cy="365125"/>
          </a:xfrm>
        </p:spPr>
        <p:txBody>
          <a:bodyPr/>
          <a:lstStyle/>
          <a:p>
            <a:fld id="{6C31B2B5-1E54-416D-9467-25CBB827D502}"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직사각형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직사각형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직사각형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직사각형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직사각형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제목 개체 틀 21"/>
          <p:cNvSpPr>
            <a:spLocks noGrp="1"/>
          </p:cNvSpPr>
          <p:nvPr>
            <p:ph type="title"/>
          </p:nvPr>
        </p:nvSpPr>
        <p:spPr>
          <a:xfrm>
            <a:off x="914400" y="512064"/>
            <a:ext cx="7772400" cy="914400"/>
          </a:xfrm>
          <a:prstGeom prst="rect">
            <a:avLst/>
          </a:prstGeom>
        </p:spPr>
        <p:txBody>
          <a:bodyPr vert="horz" anchor="t">
            <a:noAutofit/>
          </a:bodyPr>
          <a:lstStyle/>
          <a:p>
            <a:r>
              <a:rPr kumimoji="0" lang="ko-KR" altLang="en-US"/>
              <a:t>마스터 제목 스타일 편집</a:t>
            </a:r>
            <a:endParaRPr kumimoji="0" lang="en-US"/>
          </a:p>
        </p:txBody>
      </p:sp>
      <p:sp>
        <p:nvSpPr>
          <p:cNvPr id="13" name="텍스트 개체 틀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ko-KR" altLang="en-US"/>
              <a:t>마스터 텍스트 스타일을 편집합니다</a:t>
            </a:r>
          </a:p>
          <a:p>
            <a:pPr lvl="1" eaLnBrk="1" latinLnBrk="0" hangingPunct="1"/>
            <a:r>
              <a:rPr kumimoji="0" lang="ko-KR" altLang="en-US"/>
              <a:t>둘째 수준</a:t>
            </a:r>
          </a:p>
          <a:p>
            <a:pPr lvl="2" eaLnBrk="1" latinLnBrk="0" hangingPunct="1"/>
            <a:r>
              <a:rPr kumimoji="0" lang="ko-KR" altLang="en-US"/>
              <a:t>셋째 수준</a:t>
            </a:r>
          </a:p>
          <a:p>
            <a:pPr lvl="3" eaLnBrk="1" latinLnBrk="0" hangingPunct="1"/>
            <a:r>
              <a:rPr kumimoji="0" lang="ko-KR" altLang="en-US"/>
              <a:t>넷째 수준</a:t>
            </a:r>
          </a:p>
          <a:p>
            <a:pPr lvl="4" eaLnBrk="1" latinLnBrk="0" hangingPunct="1"/>
            <a:r>
              <a:rPr kumimoji="0" lang="ko-KR" altLang="en-US"/>
              <a:t>다섯째 수준</a:t>
            </a:r>
            <a:endParaRPr kumimoji="0" lang="en-US"/>
          </a:p>
        </p:txBody>
      </p:sp>
      <p:sp>
        <p:nvSpPr>
          <p:cNvPr id="14" name="날짜 개체 틀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2E8CC0A-D321-4C6F-8B60-D3524C2615D6}" type="datetimeFigureOut">
              <a:rPr lang="ko-KR" altLang="en-US" smtClean="0"/>
              <a:t>2018-12-05</a:t>
            </a:fld>
            <a:endParaRPr lang="ko-KR" altLang="en-US"/>
          </a:p>
        </p:txBody>
      </p:sp>
      <p:sp>
        <p:nvSpPr>
          <p:cNvPr id="3" name="바닥글 개체 틀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ko-KR" altLang="en-US"/>
          </a:p>
        </p:txBody>
      </p:sp>
      <p:sp>
        <p:nvSpPr>
          <p:cNvPr id="23" name="슬라이드 번호 개체 틀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C31B2B5-1E54-416D-9467-25CBB827D502}" type="slidenum">
              <a:rPr lang="ko-KR" altLang="en-US" smtClean="0"/>
              <a:t>‹#›</a:t>
            </a:fld>
            <a:endParaRPr lang="ko-KR"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1"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1"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1"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1"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1"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1"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1"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1"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1"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1"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de-DE" altLang="ko-KR" dirty="0"/>
              <a:t>Postmigrantisches Theater</a:t>
            </a:r>
            <a:endParaRPr lang="ko-KR" altLang="en-US" dirty="0"/>
          </a:p>
        </p:txBody>
      </p:sp>
      <p:sp>
        <p:nvSpPr>
          <p:cNvPr id="3" name="부제목 2"/>
          <p:cNvSpPr>
            <a:spLocks noGrp="1"/>
          </p:cNvSpPr>
          <p:nvPr>
            <p:ph type="subTitle" idx="1"/>
          </p:nvPr>
        </p:nvSpPr>
        <p:spPr/>
        <p:txBody>
          <a:bodyPr/>
          <a:lstStyle/>
          <a:p>
            <a:r>
              <a:rPr lang="de-DE" altLang="ko-KR" dirty="0"/>
              <a:t>Verrücktes Blut von Nurkan Erpulat</a:t>
            </a:r>
            <a:endParaRPr lang="ko-KR" altLang="en-US" dirty="0"/>
          </a:p>
        </p:txBody>
      </p:sp>
    </p:spTree>
    <p:extLst>
      <p:ext uri="{BB962C8B-B14F-4D97-AF65-F5344CB8AC3E}">
        <p14:creationId xmlns:p14="http://schemas.microsoft.com/office/powerpoint/2010/main" val="135061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fontAlgn="base"/>
            <a:r>
              <a:rPr lang="de-DE" altLang="ko-KR" dirty="0"/>
              <a:t>Bin ich gleich weit von hier,</a:t>
            </a:r>
          </a:p>
          <a:p>
            <a:pPr fontAlgn="base"/>
            <a:r>
              <a:rPr lang="de-DE" altLang="ko-KR" dirty="0"/>
              <a:t>Träum ich doch stets von dir, </a:t>
            </a:r>
          </a:p>
          <a:p>
            <a:pPr fontAlgn="base"/>
            <a:r>
              <a:rPr lang="de-DE" altLang="ko-KR" dirty="0"/>
              <a:t>bin nicht allein</a:t>
            </a:r>
          </a:p>
          <a:p>
            <a:pPr fontAlgn="base"/>
            <a:r>
              <a:rPr lang="de-DE" altLang="ko-KR" dirty="0"/>
              <a:t>Wach ich vom Schlafe auf,</a:t>
            </a:r>
          </a:p>
          <a:p>
            <a:pPr fontAlgn="base"/>
            <a:r>
              <a:rPr lang="de-DE" altLang="ko-KR" dirty="0"/>
              <a:t>Wach ich vom Schlafe auf,</a:t>
            </a:r>
          </a:p>
          <a:p>
            <a:pPr fontAlgn="base"/>
            <a:r>
              <a:rPr lang="de-DE" altLang="ko-KR" dirty="0"/>
              <a:t> bin ich allein.</a:t>
            </a:r>
            <a:endParaRPr lang="ko-KR" altLang="en-US" dirty="0"/>
          </a:p>
          <a:p>
            <a:endParaRPr lang="ko-KR" altLang="en-US" dirty="0"/>
          </a:p>
        </p:txBody>
      </p:sp>
    </p:spTree>
    <p:extLst>
      <p:ext uri="{BB962C8B-B14F-4D97-AF65-F5344CB8AC3E}">
        <p14:creationId xmlns:p14="http://schemas.microsoft.com/office/powerpoint/2010/main" val="193853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fontAlgn="base"/>
            <a:r>
              <a:rPr lang="en-US" altLang="ko-KR" dirty="0" err="1"/>
              <a:t>Herbstlied</a:t>
            </a:r>
            <a:endParaRPr lang="ko-KR" altLang="en-US" dirty="0"/>
          </a:p>
          <a:p>
            <a:pPr fontAlgn="base"/>
            <a:r>
              <a:rPr lang="en-US" altLang="ko-KR" dirty="0"/>
              <a:t>Nun </a:t>
            </a:r>
            <a:r>
              <a:rPr lang="en-US" altLang="ko-KR" dirty="0" err="1"/>
              <a:t>ade</a:t>
            </a:r>
            <a:r>
              <a:rPr lang="en-US" altLang="ko-KR" dirty="0"/>
              <a:t>, du </a:t>
            </a:r>
            <a:r>
              <a:rPr lang="en-US" altLang="ko-KR" dirty="0" err="1"/>
              <a:t>mein</a:t>
            </a:r>
            <a:r>
              <a:rPr lang="en-US" altLang="ko-KR" dirty="0"/>
              <a:t> </a:t>
            </a:r>
            <a:r>
              <a:rPr lang="en-US" altLang="ko-KR" dirty="0" err="1"/>
              <a:t>lieb</a:t>
            </a:r>
            <a:r>
              <a:rPr lang="en-US" altLang="ko-KR" dirty="0"/>
              <a:t> </a:t>
            </a:r>
            <a:r>
              <a:rPr lang="en-US" altLang="ko-KR" dirty="0" err="1"/>
              <a:t>Heimatland</a:t>
            </a:r>
            <a:endParaRPr lang="ko-KR" altLang="en-US" dirty="0"/>
          </a:p>
          <a:p>
            <a:pPr fontAlgn="base"/>
            <a:r>
              <a:rPr lang="en-US" altLang="ko-KR" dirty="0" err="1"/>
              <a:t>Gelübde</a:t>
            </a:r>
            <a:endParaRPr lang="ko-KR" altLang="en-US" dirty="0"/>
          </a:p>
          <a:p>
            <a:endParaRPr lang="ko-KR" altLang="en-US" dirty="0"/>
          </a:p>
        </p:txBody>
      </p:sp>
    </p:spTree>
    <p:extLst>
      <p:ext uri="{BB962C8B-B14F-4D97-AF65-F5344CB8AC3E}">
        <p14:creationId xmlns:p14="http://schemas.microsoft.com/office/powerpoint/2010/main" val="3752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Schlaflied</a:t>
            </a:r>
            <a:r>
              <a:rPr lang="ko-KR" altLang="en-US" dirty="0"/>
              <a:t/>
            </a:r>
            <a:br>
              <a:rPr lang="ko-KR" altLang="en-US" dirty="0"/>
            </a:br>
            <a:endParaRPr lang="ko-KR" altLang="en-US" dirty="0"/>
          </a:p>
        </p:txBody>
      </p:sp>
      <p:sp>
        <p:nvSpPr>
          <p:cNvPr id="3" name="내용 개체 틀 2"/>
          <p:cNvSpPr>
            <a:spLocks noGrp="1"/>
          </p:cNvSpPr>
          <p:nvPr>
            <p:ph idx="1"/>
          </p:nvPr>
        </p:nvSpPr>
        <p:spPr/>
        <p:txBody>
          <a:bodyPr/>
          <a:lstStyle/>
          <a:p>
            <a:r>
              <a:rPr lang="de-DE" altLang="ko-KR" dirty="0" smtClean="0"/>
              <a:t>Schlafe mein Kindchen schlaf balde</a:t>
            </a:r>
          </a:p>
          <a:p>
            <a:r>
              <a:rPr lang="de-DE" altLang="ko-KR" dirty="0" smtClean="0"/>
              <a:t>Schließe die Äugelein zu</a:t>
            </a:r>
          </a:p>
          <a:p>
            <a:r>
              <a:rPr lang="de-DE" altLang="ko-KR" dirty="0" smtClean="0"/>
              <a:t>Vöglein schlafen im Walde</a:t>
            </a:r>
          </a:p>
          <a:p>
            <a:r>
              <a:rPr lang="de-DE" altLang="ko-KR" dirty="0" smtClean="0"/>
              <a:t>Schlafe, nun schlafe auch du</a:t>
            </a:r>
          </a:p>
          <a:p>
            <a:r>
              <a:rPr lang="de-DE" altLang="ko-KR" dirty="0" smtClean="0"/>
              <a:t>Schlafe, nun schlafe auch du</a:t>
            </a:r>
          </a:p>
        </p:txBody>
      </p:sp>
    </p:spTree>
    <p:extLst>
      <p:ext uri="{BB962C8B-B14F-4D97-AF65-F5344CB8AC3E}">
        <p14:creationId xmlns:p14="http://schemas.microsoft.com/office/powerpoint/2010/main" val="149319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연극의 재연극화</a:t>
            </a:r>
          </a:p>
        </p:txBody>
      </p:sp>
      <p:sp>
        <p:nvSpPr>
          <p:cNvPr id="3" name="내용 개체 틀 2"/>
          <p:cNvSpPr>
            <a:spLocks noGrp="1"/>
          </p:cNvSpPr>
          <p:nvPr>
            <p:ph idx="1"/>
          </p:nvPr>
        </p:nvSpPr>
        <p:spPr/>
        <p:txBody>
          <a:bodyPr>
            <a:normAutofit fontScale="85000" lnSpcReduction="10000"/>
          </a:bodyPr>
          <a:lstStyle/>
          <a:p>
            <a:pPr fontAlgn="base"/>
            <a:endParaRPr lang="ko-KR" altLang="en-US" dirty="0"/>
          </a:p>
          <a:p>
            <a:pPr fontAlgn="base"/>
            <a:r>
              <a:rPr lang="ko-KR" altLang="en-US" dirty="0" err="1"/>
              <a:t>랑호프</a:t>
            </a:r>
            <a:endParaRPr lang="en-US" altLang="ko-KR" dirty="0"/>
          </a:p>
          <a:p>
            <a:pPr fontAlgn="base"/>
            <a:r>
              <a:rPr lang="ko-KR" altLang="en-US" dirty="0"/>
              <a:t> “나는 언어의 다양성을 근본적으로 긍정적으로 본다</a:t>
            </a:r>
            <a:r>
              <a:rPr lang="en-US" altLang="ko-KR" dirty="0"/>
              <a:t>. </a:t>
            </a:r>
            <a:r>
              <a:rPr lang="ko-KR" altLang="en-US" dirty="0"/>
              <a:t>그것은 연극과 문화가 소수의 엘리트들의 전유물로서 실제 근본적인 문제에는 관심이 없는 특별한 미디어로 머무는 것에 대항한다</a:t>
            </a:r>
            <a:r>
              <a:rPr lang="en-US" altLang="ko-KR" dirty="0"/>
              <a:t>.” </a:t>
            </a:r>
            <a:endParaRPr lang="ko-KR" altLang="en-US" dirty="0"/>
          </a:p>
          <a:p>
            <a:pPr fontAlgn="base"/>
            <a:endParaRPr lang="en-US" altLang="ko-KR" dirty="0"/>
          </a:p>
          <a:p>
            <a:pPr fontAlgn="base"/>
            <a:r>
              <a:rPr lang="ko-KR" altLang="en-US" dirty="0"/>
              <a:t>다문화 시대 연극에서는 언어보다는 다른 요소들</a:t>
            </a:r>
            <a:r>
              <a:rPr lang="en-US" altLang="ko-KR" dirty="0"/>
              <a:t>, </a:t>
            </a:r>
            <a:r>
              <a:rPr lang="ko-KR" altLang="en-US" dirty="0"/>
              <a:t>즉 몸짓</a:t>
            </a:r>
            <a:r>
              <a:rPr lang="en-US" altLang="ko-KR" dirty="0"/>
              <a:t>, </a:t>
            </a:r>
            <a:r>
              <a:rPr lang="ko-KR" altLang="en-US" dirty="0"/>
              <a:t>매체</a:t>
            </a:r>
            <a:r>
              <a:rPr lang="en-US" altLang="ko-KR" dirty="0"/>
              <a:t>, </a:t>
            </a:r>
            <a:r>
              <a:rPr lang="ko-KR" altLang="en-US" dirty="0"/>
              <a:t>음악을 통해 소통이 가능하며 </a:t>
            </a:r>
            <a:r>
              <a:rPr lang="en-US" altLang="ko-KR" dirty="0"/>
              <a:t>..</a:t>
            </a:r>
          </a:p>
          <a:p>
            <a:pPr fontAlgn="base"/>
            <a:r>
              <a:rPr lang="en-US" altLang="ko-KR" dirty="0"/>
              <a:t>:</a:t>
            </a:r>
            <a:endParaRPr lang="ko-KR" altLang="en-US" dirty="0"/>
          </a:p>
          <a:p>
            <a:r>
              <a:rPr lang="ko-KR" altLang="en-US" dirty="0"/>
              <a:t>다양한 언어와</a:t>
            </a:r>
            <a:r>
              <a:rPr lang="en-US" altLang="ko-KR" dirty="0"/>
              <a:t> </a:t>
            </a:r>
            <a:r>
              <a:rPr lang="ko-KR" altLang="en-US" dirty="0"/>
              <a:t>다양한 정체성 </a:t>
            </a:r>
            <a:endParaRPr lang="en-US" altLang="ko-KR" dirty="0"/>
          </a:p>
          <a:p>
            <a:endParaRPr lang="ko-KR" altLang="en-US" dirty="0"/>
          </a:p>
        </p:txBody>
      </p:sp>
    </p:spTree>
    <p:extLst>
      <p:ext uri="{BB962C8B-B14F-4D97-AF65-F5344CB8AC3E}">
        <p14:creationId xmlns:p14="http://schemas.microsoft.com/office/powerpoint/2010/main" val="18803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소냐의 실패</a:t>
            </a:r>
          </a:p>
        </p:txBody>
      </p:sp>
      <p:sp>
        <p:nvSpPr>
          <p:cNvPr id="3" name="내용 개체 틀 2"/>
          <p:cNvSpPr>
            <a:spLocks noGrp="1"/>
          </p:cNvSpPr>
          <p:nvPr>
            <p:ph idx="1"/>
          </p:nvPr>
        </p:nvSpPr>
        <p:spPr/>
        <p:txBody>
          <a:bodyPr/>
          <a:lstStyle/>
          <a:p>
            <a:r>
              <a:rPr lang="en-US" altLang="ko-KR" dirty="0" err="1"/>
              <a:t>Wir</a:t>
            </a:r>
            <a:r>
              <a:rPr lang="en-US" altLang="ko-KR" dirty="0"/>
              <a:t> </a:t>
            </a:r>
            <a:r>
              <a:rPr lang="en-US" altLang="ko-KR" dirty="0" err="1"/>
              <a:t>möchten</a:t>
            </a:r>
            <a:r>
              <a:rPr lang="en-US" altLang="ko-KR" dirty="0"/>
              <a:t> </a:t>
            </a:r>
            <a:r>
              <a:rPr lang="en-US" altLang="ko-KR" dirty="0" err="1"/>
              <a:t>euch</a:t>
            </a:r>
            <a:r>
              <a:rPr lang="en-US" altLang="ko-KR" dirty="0"/>
              <a:t> </a:t>
            </a:r>
            <a:r>
              <a:rPr lang="en-US" altLang="ko-KR" dirty="0" err="1"/>
              <a:t>helfen</a:t>
            </a:r>
            <a:r>
              <a:rPr lang="en-US" altLang="ko-KR" dirty="0"/>
              <a:t>, </a:t>
            </a:r>
            <a:r>
              <a:rPr lang="en-US" altLang="ko-KR" dirty="0" err="1"/>
              <a:t>Freunde</a:t>
            </a:r>
            <a:r>
              <a:rPr lang="en-US" altLang="ko-KR" dirty="0"/>
              <a:t>, </a:t>
            </a:r>
            <a:r>
              <a:rPr lang="en-US" altLang="ko-KR" dirty="0" err="1"/>
              <a:t>aber</a:t>
            </a:r>
            <a:r>
              <a:rPr lang="en-US" altLang="ko-KR" dirty="0"/>
              <a:t> </a:t>
            </a:r>
            <a:r>
              <a:rPr lang="en-US" altLang="ko-KR" dirty="0" err="1"/>
              <a:t>wie</a:t>
            </a:r>
            <a:r>
              <a:rPr lang="en-US" altLang="ko-KR" dirty="0"/>
              <a:t> </a:t>
            </a:r>
            <a:r>
              <a:rPr lang="en-US" altLang="ko-KR" dirty="0" err="1"/>
              <a:t>soll</a:t>
            </a:r>
            <a:r>
              <a:rPr lang="en-US" altLang="ko-KR" dirty="0"/>
              <a:t> das </a:t>
            </a:r>
            <a:r>
              <a:rPr lang="en-US" altLang="ko-KR" dirty="0" err="1"/>
              <a:t>gehen</a:t>
            </a:r>
            <a:r>
              <a:rPr lang="en-US" altLang="ko-KR" dirty="0"/>
              <a:t>? </a:t>
            </a:r>
            <a:r>
              <a:rPr lang="en-US" altLang="ko-KR" dirty="0" err="1"/>
              <a:t>Ihr</a:t>
            </a:r>
            <a:r>
              <a:rPr lang="en-US" altLang="ko-KR" dirty="0"/>
              <a:t> </a:t>
            </a:r>
            <a:r>
              <a:rPr lang="en-US" altLang="ko-KR" dirty="0" err="1"/>
              <a:t>seid</a:t>
            </a:r>
            <a:r>
              <a:rPr lang="en-US" altLang="ko-KR" dirty="0"/>
              <a:t> so </a:t>
            </a:r>
            <a:r>
              <a:rPr lang="en-US" altLang="ko-KR" dirty="0" err="1"/>
              <a:t>dumm</a:t>
            </a:r>
            <a:r>
              <a:rPr lang="en-US" altLang="ko-KR" dirty="0"/>
              <a:t> und </a:t>
            </a:r>
            <a:r>
              <a:rPr lang="en-US" altLang="ko-KR" dirty="0" err="1"/>
              <a:t>unreflektiert</a:t>
            </a:r>
            <a:r>
              <a:rPr lang="en-US" altLang="ko-KR" dirty="0"/>
              <a:t>, </a:t>
            </a:r>
            <a:r>
              <a:rPr lang="en-US" altLang="ko-KR" dirty="0" err="1"/>
              <a:t>dass</a:t>
            </a:r>
            <a:r>
              <a:rPr lang="en-US" altLang="ko-KR" dirty="0"/>
              <a:t> man </a:t>
            </a:r>
            <a:r>
              <a:rPr lang="en-US" altLang="ko-KR" dirty="0" err="1"/>
              <a:t>euch</a:t>
            </a:r>
            <a:r>
              <a:rPr lang="en-US" altLang="ko-KR" dirty="0"/>
              <a:t> </a:t>
            </a:r>
            <a:r>
              <a:rPr lang="en-US" altLang="ko-KR" dirty="0" err="1"/>
              <a:t>mit</a:t>
            </a:r>
            <a:r>
              <a:rPr lang="en-US" altLang="ko-KR" dirty="0"/>
              <a:t> </a:t>
            </a:r>
            <a:r>
              <a:rPr lang="en-US" altLang="ko-KR" dirty="0" err="1"/>
              <a:t>Gewalt</a:t>
            </a:r>
            <a:r>
              <a:rPr lang="en-US" altLang="ko-KR" dirty="0"/>
              <a:t> </a:t>
            </a:r>
            <a:r>
              <a:rPr lang="en-US" altLang="ko-KR" dirty="0" err="1"/>
              <a:t>erziehen</a:t>
            </a:r>
            <a:r>
              <a:rPr lang="en-US" altLang="ko-KR" dirty="0"/>
              <a:t> muss!</a:t>
            </a:r>
          </a:p>
          <a:p>
            <a:endParaRPr lang="en-US" altLang="ko-KR" dirty="0"/>
          </a:p>
          <a:p>
            <a:r>
              <a:rPr lang="ko-KR" altLang="en-US" dirty="0"/>
              <a:t>우리는 너희를 돕고 싶어</a:t>
            </a:r>
            <a:r>
              <a:rPr lang="en-US" altLang="ko-KR" dirty="0"/>
              <a:t>, </a:t>
            </a:r>
            <a:r>
              <a:rPr lang="ko-KR" altLang="en-US" dirty="0"/>
              <a:t>친구들아</a:t>
            </a:r>
            <a:r>
              <a:rPr lang="en-US" altLang="ko-KR" dirty="0"/>
              <a:t>, </a:t>
            </a:r>
            <a:r>
              <a:rPr lang="ko-KR" altLang="en-US" dirty="0"/>
              <a:t>하지만 어떻게 가능하지</a:t>
            </a:r>
            <a:r>
              <a:rPr lang="en-US" altLang="ko-KR" dirty="0"/>
              <a:t>? </a:t>
            </a:r>
            <a:r>
              <a:rPr lang="ko-KR" altLang="en-US" dirty="0"/>
              <a:t>너희들은 멍청하고 생각이 없어서 폭력으로 교육해야만 해</a:t>
            </a:r>
            <a:r>
              <a:rPr lang="en-US" altLang="ko-KR" dirty="0"/>
              <a:t>.”</a:t>
            </a:r>
            <a:endParaRPr lang="ko-KR" altLang="en-US" dirty="0"/>
          </a:p>
          <a:p>
            <a:endParaRPr lang="ko-KR" altLang="en-US" dirty="0"/>
          </a:p>
        </p:txBody>
      </p:sp>
    </p:spTree>
    <p:extLst>
      <p:ext uri="{BB962C8B-B14F-4D97-AF65-F5344CB8AC3E}">
        <p14:creationId xmlns:p14="http://schemas.microsoft.com/office/powerpoint/2010/main" val="332231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에어풀라트의</a:t>
            </a:r>
            <a:r>
              <a:rPr lang="ko-KR" altLang="en-US" dirty="0"/>
              <a:t> 연출의도</a:t>
            </a:r>
          </a:p>
        </p:txBody>
      </p:sp>
      <p:sp>
        <p:nvSpPr>
          <p:cNvPr id="3" name="내용 개체 틀 2"/>
          <p:cNvSpPr>
            <a:spLocks noGrp="1"/>
          </p:cNvSpPr>
          <p:nvPr>
            <p:ph idx="1"/>
          </p:nvPr>
        </p:nvSpPr>
        <p:spPr/>
        <p:txBody>
          <a:bodyPr>
            <a:normAutofit fontScale="85000" lnSpcReduction="20000"/>
          </a:bodyPr>
          <a:lstStyle/>
          <a:p>
            <a:pPr fontAlgn="base"/>
            <a:r>
              <a:rPr lang="de-DE" altLang="ko-KR" dirty="0"/>
              <a:t>Dazu wird die Perspektive der Schüler überhaupt nicth erzählt, wir sehen sie nur als Gruppe, nicht als Individuen. Das ist ja grundsätzlich das Problem, wenn man über Migranten redet. Da ist man schnell bei dem Klischee der dummen, schlecht erzogenen Migrantenkinder, die weder integrationswillig noch integrationsfähig sind, wenn man Thilo Sarrazin oder Necla Kelek folgt.</a:t>
            </a:r>
          </a:p>
          <a:p>
            <a:pPr fontAlgn="base"/>
            <a:r>
              <a:rPr lang="ko-KR" altLang="en-US" dirty="0"/>
              <a:t>“여기에 학생들의 관점은 서술되어 있지 않다</a:t>
            </a:r>
            <a:r>
              <a:rPr lang="en-US" altLang="ko-KR" dirty="0"/>
              <a:t>. </a:t>
            </a:r>
            <a:r>
              <a:rPr lang="ko-KR" altLang="en-US" dirty="0"/>
              <a:t>우리는 그들을 개인이 아니라 그룹으로 본다</a:t>
            </a:r>
            <a:r>
              <a:rPr lang="en-US" altLang="ko-KR" dirty="0"/>
              <a:t>. </a:t>
            </a:r>
            <a:r>
              <a:rPr lang="ko-KR" altLang="en-US" dirty="0"/>
              <a:t>이주민을 이야기할 때 이것은 근본적인 문제이다</a:t>
            </a:r>
            <a:r>
              <a:rPr lang="en-US" altLang="ko-KR" dirty="0"/>
              <a:t>. </a:t>
            </a:r>
            <a:r>
              <a:rPr lang="ko-KR" altLang="en-US" dirty="0"/>
              <a:t>그래서 쉽게 멍청하고 교육받지 못한 이주민 아이들이라는 통념에 다다른다</a:t>
            </a:r>
            <a:r>
              <a:rPr lang="en-US" altLang="ko-KR" dirty="0"/>
              <a:t>. </a:t>
            </a:r>
            <a:r>
              <a:rPr lang="ko-KR" altLang="en-US" dirty="0"/>
              <a:t>칠로 </a:t>
            </a:r>
            <a:r>
              <a:rPr lang="ko-KR" altLang="en-US" dirty="0" err="1"/>
              <a:t>사라친처럼</a:t>
            </a:r>
            <a:r>
              <a:rPr lang="ko-KR" altLang="en-US" dirty="0"/>
              <a:t>”</a:t>
            </a:r>
          </a:p>
        </p:txBody>
      </p:sp>
    </p:spTree>
    <p:extLst>
      <p:ext uri="{BB962C8B-B14F-4D97-AF65-F5344CB8AC3E}">
        <p14:creationId xmlns:p14="http://schemas.microsoft.com/office/powerpoint/2010/main" val="13816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a:bodyPr>
          <a:lstStyle/>
          <a:p>
            <a:pPr fontAlgn="base"/>
            <a:r>
              <a:rPr lang="de-DE" altLang="ko-KR" dirty="0"/>
              <a:t>Mir war es wichtig, eine bestimmte Sichtweise auf diese Jugendlichen erst mal zu zeigen, um sie dann wieder dekonstruieren zu können. Ich inszeniere nicht, wie sie sind, sondern wie sie betrachtet werden.</a:t>
            </a:r>
          </a:p>
          <a:p>
            <a:pPr fontAlgn="base"/>
            <a:r>
              <a:rPr lang="ko-KR" altLang="en-US" dirty="0"/>
              <a:t>“이 청소년들을 바라보는 특정 시각을 보여주고 다시 이것을 해체하는 것이 중요하다</a:t>
            </a:r>
            <a:r>
              <a:rPr lang="en-US" altLang="ko-KR" dirty="0"/>
              <a:t>. </a:t>
            </a:r>
            <a:r>
              <a:rPr lang="ko-KR" altLang="en-US" dirty="0"/>
              <a:t>나는 그들이 어떠한지가 아니라 그들이 어떻게 보여지고 있는지 연출한다</a:t>
            </a:r>
            <a:r>
              <a:rPr lang="en-US" altLang="ko-KR" dirty="0"/>
              <a:t>.”</a:t>
            </a:r>
            <a:endParaRPr lang="ko-KR" altLang="en-US" dirty="0"/>
          </a:p>
          <a:p>
            <a:endParaRPr lang="ko-KR" altLang="en-US" dirty="0"/>
          </a:p>
          <a:p>
            <a:endParaRPr lang="ko-KR" altLang="en-US" dirty="0"/>
          </a:p>
        </p:txBody>
      </p:sp>
    </p:spTree>
    <p:extLst>
      <p:ext uri="{BB962C8B-B14F-4D97-AF65-F5344CB8AC3E}">
        <p14:creationId xmlns:p14="http://schemas.microsoft.com/office/powerpoint/2010/main" val="168812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탈이주</a:t>
            </a:r>
            <a:r>
              <a:rPr lang="ko-KR" altLang="en-US" dirty="0"/>
              <a:t> 연극의 정치사회적 기능</a:t>
            </a:r>
          </a:p>
        </p:txBody>
      </p:sp>
      <p:sp>
        <p:nvSpPr>
          <p:cNvPr id="3" name="내용 개체 틀 2"/>
          <p:cNvSpPr>
            <a:spLocks noGrp="1"/>
          </p:cNvSpPr>
          <p:nvPr>
            <p:ph idx="1"/>
          </p:nvPr>
        </p:nvSpPr>
        <p:spPr/>
        <p:txBody>
          <a:bodyPr/>
          <a:lstStyle/>
          <a:p>
            <a:pPr fontAlgn="base"/>
            <a:r>
              <a:rPr lang="en-US" altLang="ko-KR" dirty="0" smtClean="0"/>
              <a:t>“</a:t>
            </a:r>
            <a:r>
              <a:rPr lang="ko-KR" altLang="en-US" dirty="0" err="1" smtClean="0"/>
              <a:t>탈이주</a:t>
            </a:r>
            <a:r>
              <a:rPr lang="ko-KR" altLang="en-US" dirty="0" smtClean="0"/>
              <a:t> </a:t>
            </a:r>
            <a:r>
              <a:rPr lang="ko-KR" altLang="en-US" dirty="0"/>
              <a:t>연극은 하부계층을 이루는 이주민들의 실제 이야기가 아니라 이주의 문제가 이주민들의 눈높이에서 토론이 가능하다는 점을 보여주려는 </a:t>
            </a:r>
            <a:r>
              <a:rPr lang="ko-KR" altLang="en-US" dirty="0" smtClean="0"/>
              <a:t>것</a:t>
            </a:r>
            <a:r>
              <a:rPr lang="en-US" altLang="ko-KR" dirty="0" smtClean="0"/>
              <a:t>”</a:t>
            </a:r>
            <a:endParaRPr lang="ko-KR" altLang="en-US" dirty="0"/>
          </a:p>
          <a:p>
            <a:pPr fontAlgn="base"/>
            <a:endParaRPr lang="en-US" altLang="ko-KR" dirty="0"/>
          </a:p>
          <a:p>
            <a:pPr fontAlgn="base"/>
            <a:r>
              <a:rPr lang="ko-KR" altLang="en-US" dirty="0"/>
              <a:t>“연극이 소외계층이라 생각하는 사람들에 대한 그리고 그들을 위한 매체가 되어야 한다</a:t>
            </a:r>
            <a:r>
              <a:rPr lang="en-US" altLang="ko-KR" dirty="0"/>
              <a:t>.”-</a:t>
            </a:r>
            <a:r>
              <a:rPr lang="en-US" altLang="ko-KR" dirty="0" err="1"/>
              <a:t>Langhoff</a:t>
            </a:r>
            <a:endParaRPr lang="en-US" altLang="ko-KR" dirty="0"/>
          </a:p>
          <a:p>
            <a:pPr fontAlgn="base"/>
            <a:endParaRPr lang="ko-KR" altLang="en-US" dirty="0"/>
          </a:p>
        </p:txBody>
      </p:sp>
    </p:spTree>
    <p:extLst>
      <p:ext uri="{BB962C8B-B14F-4D97-AF65-F5344CB8AC3E}">
        <p14:creationId xmlns:p14="http://schemas.microsoft.com/office/powerpoint/2010/main" val="406902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ko-KR" altLang="en-US" dirty="0"/>
              <a:t>다문화사회</a:t>
            </a:r>
            <a:endParaRPr lang="en-US" altLang="ko-KR" dirty="0"/>
          </a:p>
          <a:p>
            <a:r>
              <a:rPr lang="en-US" altLang="ko-KR" dirty="0"/>
              <a:t>-</a:t>
            </a:r>
          </a:p>
          <a:p>
            <a:r>
              <a:rPr lang="ko-KR" altLang="en-US" dirty="0"/>
              <a:t>다문화 사회의 연극</a:t>
            </a:r>
            <a:endParaRPr lang="en-US" altLang="ko-KR" dirty="0"/>
          </a:p>
          <a:p>
            <a:r>
              <a:rPr lang="en-US" altLang="ko-KR" dirty="0"/>
              <a:t>-</a:t>
            </a:r>
          </a:p>
          <a:p>
            <a:r>
              <a:rPr lang="ko-KR" altLang="en-US" dirty="0"/>
              <a:t>일종의 정치적 </a:t>
            </a:r>
            <a:r>
              <a:rPr lang="ko-KR" altLang="en-US" dirty="0" err="1"/>
              <a:t>프로그램으로서의</a:t>
            </a:r>
            <a:r>
              <a:rPr lang="ko-KR" altLang="en-US" dirty="0"/>
              <a:t> </a:t>
            </a:r>
            <a:endParaRPr lang="en-US" altLang="ko-KR" dirty="0"/>
          </a:p>
          <a:p>
            <a:r>
              <a:rPr lang="ko-KR" altLang="en-US" dirty="0"/>
              <a:t>탈이주연극</a:t>
            </a:r>
          </a:p>
        </p:txBody>
      </p:sp>
    </p:spTree>
    <p:extLst>
      <p:ext uri="{BB962C8B-B14F-4D97-AF65-F5344CB8AC3E}">
        <p14:creationId xmlns:p14="http://schemas.microsoft.com/office/powerpoint/2010/main" val="395348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a:t>탈이주</a:t>
            </a:r>
            <a:r>
              <a:rPr lang="ko-KR" altLang="en-US" dirty="0"/>
              <a:t> 연극</a:t>
            </a:r>
          </a:p>
        </p:txBody>
      </p:sp>
      <p:sp>
        <p:nvSpPr>
          <p:cNvPr id="3" name="내용 개체 틀 2"/>
          <p:cNvSpPr>
            <a:spLocks noGrp="1"/>
          </p:cNvSpPr>
          <p:nvPr>
            <p:ph idx="1"/>
          </p:nvPr>
        </p:nvSpPr>
        <p:spPr/>
        <p:txBody>
          <a:bodyPr>
            <a:normAutofit fontScale="92500" lnSpcReduction="20000"/>
          </a:bodyPr>
          <a:lstStyle/>
          <a:p>
            <a:pPr fontAlgn="base"/>
            <a:r>
              <a:rPr lang="ko-KR" altLang="en-US" dirty="0"/>
              <a:t>베를린 시 </a:t>
            </a:r>
            <a:r>
              <a:rPr lang="de-DE" altLang="ko-KR" dirty="0"/>
              <a:t>Neukölln</a:t>
            </a:r>
            <a:r>
              <a:rPr lang="ko-KR" altLang="en-US" dirty="0"/>
              <a:t> 지역 </a:t>
            </a:r>
            <a:r>
              <a:rPr lang="de-DE" altLang="ko-KR" dirty="0"/>
              <a:t>Naunynstrasse</a:t>
            </a:r>
            <a:r>
              <a:rPr lang="ko-KR" altLang="en-US" dirty="0"/>
              <a:t>에 위치한 극장 </a:t>
            </a:r>
            <a:r>
              <a:rPr lang="de-DE" altLang="ko-KR" dirty="0"/>
              <a:t>Ballhaus</a:t>
            </a:r>
            <a:r>
              <a:rPr lang="ko-KR" altLang="en-US" dirty="0"/>
              <a:t>의 창시자이자 상임연출자 </a:t>
            </a:r>
            <a:r>
              <a:rPr lang="en-US" altLang="ko-KR" dirty="0" err="1"/>
              <a:t>Shermin</a:t>
            </a:r>
            <a:r>
              <a:rPr lang="en-US" altLang="ko-KR" dirty="0"/>
              <a:t> </a:t>
            </a:r>
            <a:r>
              <a:rPr lang="en-US" altLang="ko-KR" dirty="0" err="1"/>
              <a:t>Langhoff</a:t>
            </a:r>
            <a:endParaRPr lang="ko-KR" altLang="en-US" dirty="0"/>
          </a:p>
          <a:p>
            <a:pPr fontAlgn="base"/>
            <a:r>
              <a:rPr lang="ko-KR" altLang="en-US" dirty="0" smtClean="0"/>
              <a:t>이주민 </a:t>
            </a:r>
            <a:r>
              <a:rPr lang="ko-KR" altLang="en-US" dirty="0"/>
              <a:t>출신 청소년들의 문화교육을 위해 </a:t>
            </a:r>
            <a:r>
              <a:rPr lang="en-US" altLang="ko-KR" dirty="0" err="1"/>
              <a:t>Akademie</a:t>
            </a:r>
            <a:r>
              <a:rPr lang="en-US" altLang="ko-KR" dirty="0"/>
              <a:t> der </a:t>
            </a:r>
            <a:r>
              <a:rPr lang="en-US" altLang="ko-KR" dirty="0" err="1"/>
              <a:t>Autodidakten</a:t>
            </a:r>
            <a:r>
              <a:rPr lang="ko-KR" altLang="en-US" dirty="0"/>
              <a:t>를 만들어 독일 주류사회에서 소외된 이주민 청소년의 문화예술교육활동</a:t>
            </a:r>
            <a:endParaRPr lang="en-US" altLang="ko-KR" dirty="0"/>
          </a:p>
          <a:p>
            <a:pPr fontAlgn="base"/>
            <a:r>
              <a:rPr lang="ko-KR" altLang="en-US" dirty="0" smtClean="0"/>
              <a:t>문화교육을 </a:t>
            </a:r>
            <a:r>
              <a:rPr lang="ko-KR" altLang="en-US" dirty="0"/>
              <a:t>통해 정체성 확립 및 진정한 의미의 동화의 기회를 제공</a:t>
            </a:r>
          </a:p>
          <a:p>
            <a:pPr fontAlgn="base"/>
            <a:r>
              <a:rPr lang="ko-KR" altLang="en-US" dirty="0" smtClean="0"/>
              <a:t>다른 </a:t>
            </a:r>
            <a:r>
              <a:rPr lang="ko-KR" altLang="en-US" dirty="0"/>
              <a:t>문화적 배경을 가진 모두가 참여하여 </a:t>
            </a:r>
            <a:r>
              <a:rPr lang="en-US" altLang="ko-KR" dirty="0" err="1"/>
              <a:t>Transkulturalität</a:t>
            </a:r>
            <a:r>
              <a:rPr lang="ko-KR" altLang="en-US" dirty="0"/>
              <a:t>를 담아내는 연극</a:t>
            </a:r>
          </a:p>
          <a:p>
            <a:pPr fontAlgn="base"/>
            <a:endParaRPr lang="ko-KR" altLang="en-US" dirty="0"/>
          </a:p>
          <a:p>
            <a:endParaRPr lang="ko-KR" altLang="en-US" dirty="0"/>
          </a:p>
        </p:txBody>
      </p:sp>
    </p:spTree>
    <p:extLst>
      <p:ext uri="{BB962C8B-B14F-4D97-AF65-F5344CB8AC3E}">
        <p14:creationId xmlns:p14="http://schemas.microsoft.com/office/powerpoint/2010/main" val="156657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a:bodyPr>
          <a:lstStyle/>
          <a:p>
            <a:pPr fontAlgn="base"/>
            <a:r>
              <a:rPr lang="ko-KR" altLang="en-US" dirty="0" err="1" smtClean="0"/>
              <a:t>탈이주연극</a:t>
            </a:r>
            <a:endParaRPr lang="en-US" altLang="ko-KR" dirty="0"/>
          </a:p>
          <a:p>
            <a:pPr lvl="1" fontAlgn="base"/>
            <a:r>
              <a:rPr lang="ko-KR" altLang="en-US" dirty="0" smtClean="0"/>
              <a:t>이주민 </a:t>
            </a:r>
            <a:r>
              <a:rPr lang="ko-KR" altLang="en-US" dirty="0"/>
              <a:t>배경 때문에 이주 자체를 개인적 또는 집단적 기억으로 갖고 있는 사람들의 연극</a:t>
            </a:r>
          </a:p>
          <a:p>
            <a:pPr fontAlgn="base"/>
            <a:r>
              <a:rPr lang="ko-KR" altLang="en-US" dirty="0" smtClean="0"/>
              <a:t>목적</a:t>
            </a:r>
            <a:endParaRPr lang="en-US" altLang="ko-KR" dirty="0"/>
          </a:p>
          <a:p>
            <a:pPr lvl="1" fontAlgn="base"/>
            <a:r>
              <a:rPr lang="ko-KR" altLang="en-US" dirty="0" smtClean="0"/>
              <a:t>현대사회에서 </a:t>
            </a:r>
            <a:r>
              <a:rPr lang="ko-KR" altLang="en-US" dirty="0"/>
              <a:t>인간이 출신배경과 관계없이 독립적이고 자유로운 삶을 영위할 수 있음을 보여주는 것</a:t>
            </a:r>
          </a:p>
          <a:p>
            <a:pPr fontAlgn="base"/>
            <a:r>
              <a:rPr lang="en-US" altLang="ko-KR" dirty="0" err="1" smtClean="0"/>
              <a:t>postmigrantisches</a:t>
            </a:r>
            <a:r>
              <a:rPr lang="en-US" altLang="ko-KR" dirty="0" smtClean="0"/>
              <a:t> </a:t>
            </a:r>
            <a:r>
              <a:rPr lang="en-US" altLang="ko-KR" dirty="0"/>
              <a:t>Theater</a:t>
            </a:r>
            <a:r>
              <a:rPr lang="ko-KR" altLang="en-US" dirty="0"/>
              <a:t>에서</a:t>
            </a:r>
            <a:r>
              <a:rPr lang="en-US" altLang="ko-KR" dirty="0"/>
              <a:t> post</a:t>
            </a:r>
            <a:r>
              <a:rPr lang="ko-KR" altLang="en-US" dirty="0"/>
              <a:t>란</a:t>
            </a:r>
            <a:r>
              <a:rPr lang="en-US" altLang="ko-KR" dirty="0"/>
              <a:t>?</a:t>
            </a:r>
            <a:endParaRPr lang="ko-KR" altLang="en-US" dirty="0"/>
          </a:p>
          <a:p>
            <a:endParaRPr lang="ko-KR" altLang="en-US" dirty="0"/>
          </a:p>
        </p:txBody>
      </p:sp>
    </p:spTree>
    <p:extLst>
      <p:ext uri="{BB962C8B-B14F-4D97-AF65-F5344CB8AC3E}">
        <p14:creationId xmlns:p14="http://schemas.microsoft.com/office/powerpoint/2010/main" val="183865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&lt;</a:t>
            </a:r>
            <a:r>
              <a:rPr lang="en-US" altLang="ko-KR" dirty="0" err="1"/>
              <a:t>Verr</a:t>
            </a:r>
            <a:r>
              <a:rPr lang="de-DE" altLang="ko-KR" dirty="0"/>
              <a:t>ücktes Blut&gt;</a:t>
            </a:r>
            <a:endParaRPr lang="ko-KR" altLang="en-US" dirty="0"/>
          </a:p>
        </p:txBody>
      </p:sp>
      <p:sp>
        <p:nvSpPr>
          <p:cNvPr id="3" name="내용 개체 틀 2"/>
          <p:cNvSpPr>
            <a:spLocks noGrp="1"/>
          </p:cNvSpPr>
          <p:nvPr>
            <p:ph idx="1"/>
          </p:nvPr>
        </p:nvSpPr>
        <p:spPr/>
        <p:txBody>
          <a:bodyPr>
            <a:normAutofit/>
          </a:bodyPr>
          <a:lstStyle/>
          <a:p>
            <a:pPr fontAlgn="base"/>
            <a:r>
              <a:rPr lang="ko-KR" altLang="en-US" dirty="0" err="1"/>
              <a:t>누르칸</a:t>
            </a:r>
            <a:r>
              <a:rPr lang="ko-KR" altLang="en-US" dirty="0"/>
              <a:t> </a:t>
            </a:r>
            <a:r>
              <a:rPr lang="ko-KR" altLang="en-US" dirty="0" err="1"/>
              <a:t>에어풀라트</a:t>
            </a:r>
            <a:r>
              <a:rPr lang="de-DE" altLang="ko-KR" dirty="0"/>
              <a:t>Nurkan Erpulat</a:t>
            </a:r>
            <a:r>
              <a:rPr lang="ko-KR" altLang="en-US" dirty="0"/>
              <a:t>와 베를린 </a:t>
            </a:r>
            <a:r>
              <a:rPr lang="ko-KR" altLang="en-US" dirty="0" err="1"/>
              <a:t>샤우뷔네</a:t>
            </a:r>
            <a:r>
              <a:rPr lang="ko-KR" altLang="en-US" dirty="0"/>
              <a:t> </a:t>
            </a:r>
            <a:r>
              <a:rPr lang="ko-KR" altLang="en-US" dirty="0" err="1"/>
              <a:t>드라마투르그였던</a:t>
            </a:r>
            <a:r>
              <a:rPr lang="ko-KR" altLang="en-US" dirty="0"/>
              <a:t> </a:t>
            </a:r>
            <a:r>
              <a:rPr lang="ko-KR" altLang="en-US" dirty="0" err="1"/>
              <a:t>옌스</a:t>
            </a:r>
            <a:r>
              <a:rPr lang="ko-KR" altLang="en-US" dirty="0"/>
              <a:t> </a:t>
            </a:r>
            <a:r>
              <a:rPr lang="ko-KR" altLang="en-US" dirty="0" err="1"/>
              <a:t>힐거</a:t>
            </a:r>
            <a:r>
              <a:rPr lang="de-DE" altLang="ko-KR" dirty="0"/>
              <a:t>Jens Hillie</a:t>
            </a:r>
            <a:r>
              <a:rPr lang="ko-KR" altLang="en-US" dirty="0"/>
              <a:t>가 프랑스 영화 </a:t>
            </a:r>
            <a:r>
              <a:rPr lang="en-US" altLang="ko-KR" dirty="0"/>
              <a:t>&lt;</a:t>
            </a:r>
            <a:r>
              <a:rPr lang="ko-KR" altLang="en-US" dirty="0"/>
              <a:t>난 오늘 치마를 입는다</a:t>
            </a:r>
            <a:r>
              <a:rPr lang="en-US" altLang="ko-KR" dirty="0"/>
              <a:t>&gt; 2008</a:t>
            </a:r>
            <a:r>
              <a:rPr lang="ko-KR" altLang="en-US" dirty="0"/>
              <a:t>를 개작</a:t>
            </a:r>
            <a:r>
              <a:rPr lang="en-US" altLang="ko-KR" dirty="0"/>
              <a:t>, </a:t>
            </a:r>
          </a:p>
          <a:p>
            <a:pPr fontAlgn="base"/>
            <a:r>
              <a:rPr lang="en-US" altLang="ko-KR" dirty="0" err="1"/>
              <a:t>Nurkan</a:t>
            </a:r>
            <a:r>
              <a:rPr lang="en-US" altLang="ko-KR" dirty="0"/>
              <a:t> </a:t>
            </a:r>
            <a:r>
              <a:rPr lang="en-US" altLang="ko-KR" dirty="0" err="1"/>
              <a:t>Erpulat</a:t>
            </a:r>
            <a:r>
              <a:rPr lang="en-US" altLang="ko-KR" dirty="0"/>
              <a:t> </a:t>
            </a:r>
            <a:r>
              <a:rPr lang="ko-KR" altLang="en-US" dirty="0"/>
              <a:t>연출 </a:t>
            </a:r>
            <a:r>
              <a:rPr lang="en-US" altLang="ko-KR" dirty="0"/>
              <a:t>2009</a:t>
            </a:r>
            <a:r>
              <a:rPr lang="ko-KR" altLang="en-US" dirty="0"/>
              <a:t>년 </a:t>
            </a:r>
            <a:r>
              <a:rPr lang="ko-KR" altLang="en-US" dirty="0" err="1"/>
              <a:t>발하우스에서</a:t>
            </a:r>
            <a:r>
              <a:rPr lang="ko-KR" altLang="en-US" dirty="0"/>
              <a:t> 초연</a:t>
            </a:r>
          </a:p>
          <a:p>
            <a:pPr fontAlgn="base"/>
            <a:r>
              <a:rPr lang="ko-KR" altLang="en-US" dirty="0"/>
              <a:t>프롤로그</a:t>
            </a:r>
            <a:r>
              <a:rPr lang="en-US" altLang="ko-KR" dirty="0"/>
              <a:t>, </a:t>
            </a:r>
            <a:r>
              <a:rPr lang="ko-KR" altLang="en-US" dirty="0" smtClean="0"/>
              <a:t>에필로그</a:t>
            </a:r>
            <a:r>
              <a:rPr lang="de-DE" altLang="ko-KR" dirty="0" smtClean="0"/>
              <a:t>,</a:t>
            </a:r>
            <a:r>
              <a:rPr lang="ko-KR" altLang="en-US" dirty="0" smtClean="0"/>
              <a:t> </a:t>
            </a:r>
            <a:r>
              <a:rPr lang="en-US" altLang="ko-KR" dirty="0"/>
              <a:t>3</a:t>
            </a:r>
            <a:r>
              <a:rPr lang="ko-KR" altLang="en-US" dirty="0"/>
              <a:t>막 </a:t>
            </a:r>
            <a:r>
              <a:rPr lang="en-US" altLang="ko-KR" dirty="0"/>
              <a:t>10</a:t>
            </a:r>
            <a:r>
              <a:rPr lang="ko-KR" altLang="en-US" dirty="0"/>
              <a:t>장</a:t>
            </a:r>
          </a:p>
          <a:p>
            <a:pPr fontAlgn="base"/>
            <a:r>
              <a:rPr lang="en-US" altLang="ko-KR" dirty="0"/>
              <a:t>5</a:t>
            </a:r>
            <a:r>
              <a:rPr lang="ko-KR" altLang="en-US" dirty="0"/>
              <a:t>개의 삽입된 노래와 극중극 형식</a:t>
            </a:r>
          </a:p>
        </p:txBody>
      </p:sp>
      <p:cxnSp>
        <p:nvCxnSpPr>
          <p:cNvPr id="5" name="꺾인 연결선 4"/>
          <p:cNvCxnSpPr/>
          <p:nvPr/>
        </p:nvCxnSpPr>
        <p:spPr>
          <a:xfrm>
            <a:off x="949972" y="1916832"/>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4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fontAlgn="base"/>
            <a:r>
              <a:rPr lang="ko-KR" altLang="en-US" dirty="0"/>
              <a:t>공부에 전혀 관심이 없는 터키 등 이주민 </a:t>
            </a:r>
            <a:r>
              <a:rPr lang="en-US" altLang="ko-KR" dirty="0"/>
              <a:t>2</a:t>
            </a:r>
            <a:r>
              <a:rPr lang="ko-KR" altLang="en-US" dirty="0"/>
              <a:t>세들의 교육과 동화의 문제</a:t>
            </a:r>
          </a:p>
          <a:p>
            <a:pPr fontAlgn="base"/>
            <a:r>
              <a:rPr lang="ko-KR" altLang="en-US" dirty="0" err="1"/>
              <a:t>터키계</a:t>
            </a:r>
            <a:r>
              <a:rPr lang="ko-KR" altLang="en-US" dirty="0"/>
              <a:t> 독일 여선생 소냐</a:t>
            </a:r>
            <a:r>
              <a:rPr lang="en-US" altLang="ko-KR" dirty="0"/>
              <a:t>, </a:t>
            </a:r>
            <a:r>
              <a:rPr lang="ko-KR" altLang="en-US" dirty="0" err="1"/>
              <a:t>실러의</a:t>
            </a:r>
            <a:r>
              <a:rPr lang="ko-KR" altLang="en-US" dirty="0"/>
              <a:t> </a:t>
            </a:r>
            <a:r>
              <a:rPr lang="en-US" altLang="ko-KR" dirty="0"/>
              <a:t>&lt;</a:t>
            </a:r>
            <a:r>
              <a:rPr lang="ko-KR" altLang="en-US" dirty="0"/>
              <a:t>도적떼</a:t>
            </a:r>
            <a:r>
              <a:rPr lang="en-US" altLang="ko-KR" dirty="0"/>
              <a:t>&gt;, &lt;</a:t>
            </a:r>
            <a:r>
              <a:rPr lang="ko-KR" altLang="en-US" dirty="0"/>
              <a:t>간계와 사랑</a:t>
            </a:r>
            <a:r>
              <a:rPr lang="en-US" altLang="ko-KR" dirty="0"/>
              <a:t>&gt;</a:t>
            </a:r>
            <a:r>
              <a:rPr lang="ko-KR" altLang="en-US" dirty="0"/>
              <a:t>의 연극수업을 통해 학생들을 계몽하려고 함</a:t>
            </a:r>
          </a:p>
          <a:p>
            <a:pPr fontAlgn="base"/>
            <a:r>
              <a:rPr lang="ko-KR" altLang="en-US" dirty="0"/>
              <a:t>그러나 학생들은 </a:t>
            </a:r>
            <a:r>
              <a:rPr lang="en-US" altLang="ko-KR" dirty="0"/>
              <a:t>....</a:t>
            </a:r>
            <a:endParaRPr lang="ko-KR" altLang="en-US" dirty="0"/>
          </a:p>
          <a:p>
            <a:pPr fontAlgn="base"/>
            <a:r>
              <a:rPr lang="ko-KR" altLang="en-US" dirty="0"/>
              <a:t>그녀는 우연히 입수한 권총으로 학생들을 위협하면서 연극수업을 진행</a:t>
            </a:r>
          </a:p>
          <a:p>
            <a:endParaRPr lang="ko-KR" altLang="en-US" dirty="0"/>
          </a:p>
        </p:txBody>
      </p:sp>
    </p:spTree>
    <p:extLst>
      <p:ext uri="{BB962C8B-B14F-4D97-AF65-F5344CB8AC3E}">
        <p14:creationId xmlns:p14="http://schemas.microsoft.com/office/powerpoint/2010/main" val="210622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프롤로그 </a:t>
            </a:r>
            <a:r>
              <a:rPr lang="en-US" altLang="ko-KR" dirty="0" err="1" smtClean="0"/>
              <a:t>Kanakengesten</a:t>
            </a:r>
            <a:endParaRPr lang="ko-KR" altLang="en-US" dirty="0"/>
          </a:p>
        </p:txBody>
      </p:sp>
      <p:sp>
        <p:nvSpPr>
          <p:cNvPr id="3" name="내용 개체 틀 2"/>
          <p:cNvSpPr>
            <a:spLocks noGrp="1"/>
          </p:cNvSpPr>
          <p:nvPr>
            <p:ph idx="1"/>
          </p:nvPr>
        </p:nvSpPr>
        <p:spPr/>
        <p:txBody>
          <a:bodyPr/>
          <a:lstStyle/>
          <a:p>
            <a:r>
              <a:rPr lang="ko-KR" altLang="en-US" dirty="0" smtClean="0"/>
              <a:t>하산</a:t>
            </a:r>
            <a:r>
              <a:rPr lang="en-US" altLang="ko-KR" dirty="0" smtClean="0"/>
              <a:t>, </a:t>
            </a:r>
            <a:r>
              <a:rPr lang="ko-KR" altLang="en-US" dirty="0" smtClean="0"/>
              <a:t>소냐</a:t>
            </a:r>
            <a:r>
              <a:rPr lang="en-US" altLang="ko-KR" dirty="0" smtClean="0"/>
              <a:t>, </a:t>
            </a:r>
            <a:r>
              <a:rPr lang="ko-KR" altLang="en-US" dirty="0" err="1" smtClean="0"/>
              <a:t>라티파</a:t>
            </a:r>
            <a:r>
              <a:rPr lang="en-US" altLang="ko-KR" dirty="0" smtClean="0"/>
              <a:t>, </a:t>
            </a:r>
            <a:r>
              <a:rPr lang="ko-KR" altLang="en-US" dirty="0" err="1" smtClean="0"/>
              <a:t>바스티안</a:t>
            </a:r>
            <a:r>
              <a:rPr lang="en-US" altLang="ko-KR" dirty="0" smtClean="0"/>
              <a:t>, </a:t>
            </a:r>
            <a:r>
              <a:rPr lang="ko-KR" altLang="en-US" dirty="0" err="1" smtClean="0"/>
              <a:t>마리암</a:t>
            </a:r>
            <a:r>
              <a:rPr lang="en-US" altLang="ko-KR" dirty="0" smtClean="0"/>
              <a:t>, </a:t>
            </a:r>
            <a:r>
              <a:rPr lang="ko-KR" altLang="en-US" dirty="0" smtClean="0"/>
              <a:t>무사</a:t>
            </a:r>
            <a:r>
              <a:rPr lang="en-US" altLang="ko-KR" dirty="0" smtClean="0"/>
              <a:t>, </a:t>
            </a:r>
            <a:r>
              <a:rPr lang="ko-KR" altLang="en-US" dirty="0" err="1" smtClean="0"/>
              <a:t>페리트</a:t>
            </a:r>
            <a:r>
              <a:rPr lang="ko-KR" altLang="en-US" dirty="0" smtClean="0"/>
              <a:t> </a:t>
            </a:r>
            <a:r>
              <a:rPr lang="ko-KR" altLang="en-US" dirty="0" err="1" smtClean="0"/>
              <a:t>하킴이</a:t>
            </a:r>
            <a:r>
              <a:rPr lang="ko-KR" altLang="en-US" dirty="0" smtClean="0"/>
              <a:t> 일렬로 서서 외국인 노동자</a:t>
            </a:r>
            <a:r>
              <a:rPr lang="en-US" altLang="ko-KR" dirty="0" smtClean="0"/>
              <a:t>, </a:t>
            </a:r>
            <a:r>
              <a:rPr lang="ko-KR" altLang="en-US" dirty="0" smtClean="0"/>
              <a:t>특히 터키인의 몸짓의 전형을 합창대처럼 보여준다</a:t>
            </a:r>
            <a:r>
              <a:rPr lang="en-US" altLang="ko-KR" dirty="0" smtClean="0"/>
              <a:t>. </a:t>
            </a:r>
            <a:r>
              <a:rPr lang="ko-KR" altLang="en-US" dirty="0" err="1" smtClean="0"/>
              <a:t>코풀기</a:t>
            </a:r>
            <a:r>
              <a:rPr lang="en-US" altLang="ko-KR" dirty="0" smtClean="0"/>
              <a:t>, </a:t>
            </a:r>
            <a:r>
              <a:rPr lang="ko-KR" altLang="en-US" dirty="0" err="1" smtClean="0"/>
              <a:t>침뱉기</a:t>
            </a:r>
            <a:r>
              <a:rPr lang="en-US" altLang="ko-KR" dirty="0" smtClean="0"/>
              <a:t>, </a:t>
            </a:r>
            <a:r>
              <a:rPr lang="ko-KR" altLang="en-US" dirty="0" err="1" smtClean="0"/>
              <a:t>성기주무르기</a:t>
            </a:r>
            <a:r>
              <a:rPr lang="en-US" altLang="ko-KR" dirty="0" smtClean="0"/>
              <a:t>, </a:t>
            </a:r>
            <a:r>
              <a:rPr lang="ko-KR" altLang="en-US" dirty="0" err="1" smtClean="0"/>
              <a:t>폼잡기</a:t>
            </a:r>
            <a:r>
              <a:rPr lang="en-US" altLang="ko-KR" dirty="0" smtClean="0"/>
              <a:t>, </a:t>
            </a:r>
            <a:r>
              <a:rPr lang="ko-KR" altLang="en-US" dirty="0" smtClean="0"/>
              <a:t>추근대기</a:t>
            </a:r>
            <a:r>
              <a:rPr lang="en-US" altLang="ko-KR" dirty="0" smtClean="0"/>
              <a:t>, </a:t>
            </a:r>
            <a:r>
              <a:rPr lang="ko-KR" altLang="en-US" dirty="0" smtClean="0"/>
              <a:t>핸드폰으로 전화하기</a:t>
            </a:r>
            <a:r>
              <a:rPr lang="en-US" altLang="ko-KR" dirty="0" smtClean="0"/>
              <a:t>, </a:t>
            </a:r>
            <a:r>
              <a:rPr lang="ko-KR" altLang="en-US" dirty="0" smtClean="0"/>
              <a:t>섹스에 대해 말하기</a:t>
            </a:r>
            <a:r>
              <a:rPr lang="en-US" altLang="ko-KR" dirty="0" smtClean="0"/>
              <a:t>, </a:t>
            </a:r>
            <a:r>
              <a:rPr lang="ko-KR" altLang="en-US" dirty="0" smtClean="0"/>
              <a:t>섹스나 하라고 모욕하기 등등 모드 몸짓 뒤에 순간 정지된다</a:t>
            </a:r>
            <a:r>
              <a:rPr lang="en-US" altLang="ko-KR" dirty="0" smtClean="0"/>
              <a:t>. </a:t>
            </a:r>
            <a:endParaRPr lang="ko-KR" altLang="en-US" dirty="0"/>
          </a:p>
        </p:txBody>
      </p:sp>
    </p:spTree>
    <p:extLst>
      <p:ext uri="{BB962C8B-B14F-4D97-AF65-F5344CB8AC3E}">
        <p14:creationId xmlns:p14="http://schemas.microsoft.com/office/powerpoint/2010/main" val="152401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관객에 관한 비판의식</a:t>
            </a:r>
          </a:p>
        </p:txBody>
      </p:sp>
      <p:sp>
        <p:nvSpPr>
          <p:cNvPr id="3" name="내용 개체 틀 2"/>
          <p:cNvSpPr>
            <a:spLocks noGrp="1"/>
          </p:cNvSpPr>
          <p:nvPr>
            <p:ph idx="1"/>
          </p:nvPr>
        </p:nvSpPr>
        <p:spPr/>
        <p:txBody>
          <a:bodyPr>
            <a:normAutofit fontScale="92500" lnSpcReduction="10000"/>
          </a:bodyPr>
          <a:lstStyle/>
          <a:p>
            <a:pPr fontAlgn="base"/>
            <a:r>
              <a:rPr lang="de-DE" altLang="ko-KR" dirty="0"/>
              <a:t>In dem Stück geht es nicht um die Schüler</a:t>
            </a:r>
          </a:p>
          <a:p>
            <a:pPr fontAlgn="base"/>
            <a:r>
              <a:rPr lang="de-DE" altLang="ko-KR" dirty="0"/>
              <a:t>In dem Stück geht es nicht um die Lehrer</a:t>
            </a:r>
          </a:p>
          <a:p>
            <a:pPr fontAlgn="base"/>
            <a:r>
              <a:rPr lang="de-DE" altLang="ko-KR" dirty="0"/>
              <a:t>In dem Stück geht es nicht um die Schule</a:t>
            </a:r>
          </a:p>
          <a:p>
            <a:pPr fontAlgn="base"/>
            <a:r>
              <a:rPr lang="de-DE" altLang="ko-KR" dirty="0"/>
              <a:t>In dem Stück geht es um den Blick darauf, </a:t>
            </a:r>
          </a:p>
          <a:p>
            <a:pPr fontAlgn="base"/>
            <a:r>
              <a:rPr lang="de-DE" altLang="ko-KR" dirty="0"/>
              <a:t>Es geht um das Publikum.</a:t>
            </a:r>
          </a:p>
          <a:p>
            <a:pPr fontAlgn="base"/>
            <a:endParaRPr lang="en-US" altLang="ko-KR" dirty="0"/>
          </a:p>
          <a:p>
            <a:pPr fontAlgn="base"/>
            <a:r>
              <a:rPr lang="ko-KR" altLang="en-US" dirty="0"/>
              <a:t>관객의 편견</a:t>
            </a:r>
            <a:r>
              <a:rPr lang="en-US" altLang="ko-KR" dirty="0"/>
              <a:t>, </a:t>
            </a:r>
            <a:r>
              <a:rPr lang="ko-KR" altLang="en-US" dirty="0"/>
              <a:t>즉 기존사회의 편견을 반성</a:t>
            </a:r>
            <a:endParaRPr lang="en-US" altLang="ko-KR" dirty="0"/>
          </a:p>
          <a:p>
            <a:pPr fontAlgn="base"/>
            <a:r>
              <a:rPr lang="ko-KR" altLang="en-US" dirty="0"/>
              <a:t>단순히 이주민 청소년의 문제를 무대화한 것이 아니라 서로 다른 문화를 어떻게 보고 이해해야 하는가</a:t>
            </a:r>
            <a:r>
              <a:rPr lang="en-US" altLang="ko-KR" dirty="0"/>
              <a:t>?</a:t>
            </a:r>
            <a:endParaRPr lang="de-DE" altLang="ko-KR" dirty="0"/>
          </a:p>
          <a:p>
            <a:pPr fontAlgn="base"/>
            <a:endParaRPr lang="en-US" altLang="ko-KR" dirty="0"/>
          </a:p>
        </p:txBody>
      </p:sp>
    </p:spTree>
    <p:extLst>
      <p:ext uri="{BB962C8B-B14F-4D97-AF65-F5344CB8AC3E}">
        <p14:creationId xmlns:p14="http://schemas.microsoft.com/office/powerpoint/2010/main" val="251994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음악</a:t>
            </a:r>
          </a:p>
        </p:txBody>
      </p:sp>
      <p:sp>
        <p:nvSpPr>
          <p:cNvPr id="3" name="내용 개체 틀 2"/>
          <p:cNvSpPr>
            <a:spLocks noGrp="1"/>
          </p:cNvSpPr>
          <p:nvPr>
            <p:ph idx="1"/>
          </p:nvPr>
        </p:nvSpPr>
        <p:spPr/>
        <p:txBody>
          <a:bodyPr>
            <a:normAutofit fontScale="92500" lnSpcReduction="10000"/>
          </a:bodyPr>
          <a:lstStyle/>
          <a:p>
            <a:pPr fontAlgn="base"/>
            <a:r>
              <a:rPr lang="ko-KR" altLang="en-US" dirty="0" err="1" smtClean="0"/>
              <a:t>실러의</a:t>
            </a:r>
            <a:r>
              <a:rPr lang="ko-KR" altLang="en-US" dirty="0" smtClean="0"/>
              <a:t> 작품으로 대변되는 언어에 의한 </a:t>
            </a:r>
            <a:r>
              <a:rPr lang="ko-KR" altLang="en-US" dirty="0" err="1" smtClean="0"/>
              <a:t>고전적의미의</a:t>
            </a:r>
            <a:r>
              <a:rPr lang="ko-KR" altLang="en-US" dirty="0" smtClean="0"/>
              <a:t> </a:t>
            </a:r>
            <a:r>
              <a:rPr lang="ko-KR" altLang="en-US" dirty="0"/>
              <a:t> </a:t>
            </a:r>
            <a:r>
              <a:rPr lang="ko-KR" altLang="en-US" dirty="0" smtClean="0"/>
              <a:t>계몽이 불가능함</a:t>
            </a:r>
            <a:endParaRPr lang="en-US" altLang="ko-KR" dirty="0" smtClean="0"/>
          </a:p>
          <a:p>
            <a:pPr fontAlgn="base"/>
            <a:r>
              <a:rPr lang="ko-KR" altLang="en-US" dirty="0" smtClean="0"/>
              <a:t>언어의 </a:t>
            </a:r>
            <a:r>
              <a:rPr lang="ko-KR" altLang="en-US" dirty="0"/>
              <a:t>기능이 약화되고 다른 무대 요소들이 등장</a:t>
            </a:r>
          </a:p>
          <a:p>
            <a:pPr fontAlgn="base"/>
            <a:r>
              <a:rPr lang="ko-KR" altLang="en-US" dirty="0"/>
              <a:t>이 작품에서 메시지를 전달하는 중요한 요소는 음악</a:t>
            </a:r>
          </a:p>
          <a:p>
            <a:pPr fontAlgn="base"/>
            <a:r>
              <a:rPr lang="ko-KR" altLang="en-US" dirty="0"/>
              <a:t>소냐가 총으로 학생들을 위협하며 수업을 하는 장면과 분리되어 음악이 </a:t>
            </a:r>
            <a:r>
              <a:rPr lang="ko-KR" altLang="en-US" dirty="0" smtClean="0"/>
              <a:t>삽입</a:t>
            </a:r>
            <a:endParaRPr lang="en-US" altLang="ko-KR" dirty="0"/>
          </a:p>
          <a:p>
            <a:pPr fontAlgn="base"/>
            <a:r>
              <a:rPr lang="ko-KR" altLang="en-US" dirty="0"/>
              <a:t>서로 다른 문화가 어떻게 공존할 수 </a:t>
            </a:r>
            <a:r>
              <a:rPr lang="ko-KR" altLang="en-US" dirty="0" err="1"/>
              <a:t>있는가를</a:t>
            </a:r>
            <a:r>
              <a:rPr lang="ko-KR" altLang="en-US" dirty="0"/>
              <a:t> 반성하려는 극적 도구</a:t>
            </a:r>
          </a:p>
        </p:txBody>
      </p:sp>
    </p:spTree>
    <p:extLst>
      <p:ext uri="{BB962C8B-B14F-4D97-AF65-F5344CB8AC3E}">
        <p14:creationId xmlns:p14="http://schemas.microsoft.com/office/powerpoint/2010/main" val="360620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독일 가곡</a:t>
            </a:r>
            <a:endParaRPr lang="ko-KR" altLang="en-US" dirty="0"/>
          </a:p>
        </p:txBody>
      </p:sp>
      <p:sp>
        <p:nvSpPr>
          <p:cNvPr id="3" name="내용 개체 틀 2"/>
          <p:cNvSpPr>
            <a:spLocks noGrp="1"/>
          </p:cNvSpPr>
          <p:nvPr>
            <p:ph idx="1"/>
          </p:nvPr>
        </p:nvSpPr>
        <p:spPr/>
        <p:txBody>
          <a:bodyPr>
            <a:normAutofit/>
          </a:bodyPr>
          <a:lstStyle/>
          <a:p>
            <a:pPr fontAlgn="base"/>
            <a:r>
              <a:rPr lang="en-US" altLang="ko-KR" dirty="0" err="1" smtClean="0"/>
              <a:t>Wenn</a:t>
            </a:r>
            <a:r>
              <a:rPr lang="en-US" altLang="ko-KR" dirty="0" smtClean="0"/>
              <a:t> </a:t>
            </a:r>
            <a:r>
              <a:rPr lang="en-US" altLang="ko-KR" dirty="0" err="1"/>
              <a:t>ich</a:t>
            </a:r>
            <a:r>
              <a:rPr lang="en-US" altLang="ko-KR" dirty="0"/>
              <a:t> </a:t>
            </a:r>
            <a:r>
              <a:rPr lang="en-US" altLang="ko-KR" dirty="0" err="1"/>
              <a:t>ein</a:t>
            </a:r>
            <a:r>
              <a:rPr lang="en-US" altLang="ko-KR" dirty="0"/>
              <a:t> </a:t>
            </a:r>
            <a:r>
              <a:rPr lang="en-US" altLang="ko-KR" dirty="0" err="1"/>
              <a:t>Vöglein</a:t>
            </a:r>
            <a:r>
              <a:rPr lang="en-US" altLang="ko-KR" dirty="0"/>
              <a:t> </a:t>
            </a:r>
            <a:r>
              <a:rPr lang="en-US" altLang="ko-KR" dirty="0" err="1" smtClean="0"/>
              <a:t>wäre</a:t>
            </a:r>
            <a:endParaRPr lang="en-US" altLang="ko-KR" dirty="0" smtClean="0"/>
          </a:p>
          <a:p>
            <a:pPr fontAlgn="base"/>
            <a:endParaRPr lang="en-US" altLang="ko-KR" dirty="0"/>
          </a:p>
          <a:p>
            <a:pPr fontAlgn="base"/>
            <a:r>
              <a:rPr lang="en-US" altLang="ko-KR" dirty="0" err="1" smtClean="0"/>
              <a:t>Wenn</a:t>
            </a:r>
            <a:r>
              <a:rPr lang="en-US" altLang="ko-KR" dirty="0" smtClean="0"/>
              <a:t> </a:t>
            </a:r>
            <a:r>
              <a:rPr lang="en-US" altLang="ko-KR" dirty="0" err="1" smtClean="0"/>
              <a:t>ich</a:t>
            </a:r>
            <a:r>
              <a:rPr lang="en-US" altLang="ko-KR" dirty="0" smtClean="0"/>
              <a:t> </a:t>
            </a:r>
            <a:r>
              <a:rPr lang="en-US" altLang="ko-KR" dirty="0" err="1" smtClean="0"/>
              <a:t>ein</a:t>
            </a:r>
            <a:r>
              <a:rPr lang="en-US" altLang="ko-KR" dirty="0" smtClean="0"/>
              <a:t> V</a:t>
            </a:r>
            <a:r>
              <a:rPr lang="de-DE" altLang="ko-KR" dirty="0" smtClean="0"/>
              <a:t>öglein wär</a:t>
            </a:r>
          </a:p>
          <a:p>
            <a:pPr fontAlgn="base"/>
            <a:r>
              <a:rPr lang="de-DE" altLang="ko-KR" dirty="0" smtClean="0"/>
              <a:t>Und auch zwie Flügel hätt</a:t>
            </a:r>
          </a:p>
          <a:p>
            <a:pPr fontAlgn="base"/>
            <a:r>
              <a:rPr lang="de-DE" altLang="ko-KR" dirty="0" smtClean="0"/>
              <a:t>Flög ich zu dir</a:t>
            </a:r>
          </a:p>
          <a:p>
            <a:pPr fontAlgn="base"/>
            <a:r>
              <a:rPr lang="de-DE" altLang="ko-KR" dirty="0" smtClean="0"/>
              <a:t>Weil es aber nicht kann sein,</a:t>
            </a:r>
          </a:p>
          <a:p>
            <a:pPr fontAlgn="base"/>
            <a:r>
              <a:rPr lang="de-DE" altLang="ko-KR" dirty="0" smtClean="0"/>
              <a:t>Weil es aber nicht kann sein,</a:t>
            </a:r>
          </a:p>
          <a:p>
            <a:pPr fontAlgn="base"/>
            <a:r>
              <a:rPr lang="de-DE" altLang="ko-KR" dirty="0" smtClean="0"/>
              <a:t>Bleib ich allhier.</a:t>
            </a:r>
          </a:p>
        </p:txBody>
      </p:sp>
    </p:spTree>
    <p:extLst>
      <p:ext uri="{BB962C8B-B14F-4D97-AF65-F5344CB8AC3E}">
        <p14:creationId xmlns:p14="http://schemas.microsoft.com/office/powerpoint/2010/main" val="451712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메트로">
  <a:themeElements>
    <a:clrScheme name="메트로">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메트로">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메트로">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238</TotalTime>
  <Words>769</Words>
  <Application>Microsoft Office PowerPoint</Application>
  <PresentationFormat>화면 슬라이드 쇼(4:3)</PresentationFormat>
  <Paragraphs>89</Paragraphs>
  <Slides>18</Slides>
  <Notes>0</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메트로</vt:lpstr>
      <vt:lpstr>Postmigrantisches Theater</vt:lpstr>
      <vt:lpstr>탈이주 연극</vt:lpstr>
      <vt:lpstr>PowerPoint 프레젠테이션</vt:lpstr>
      <vt:lpstr>&lt;Verrücktes Blut&gt;</vt:lpstr>
      <vt:lpstr>PowerPoint 프레젠테이션</vt:lpstr>
      <vt:lpstr>프롤로그 Kanakengesten</vt:lpstr>
      <vt:lpstr>관객에 관한 비판의식</vt:lpstr>
      <vt:lpstr>음악</vt:lpstr>
      <vt:lpstr>독일 가곡</vt:lpstr>
      <vt:lpstr>PowerPoint 프레젠테이션</vt:lpstr>
      <vt:lpstr>PowerPoint 프레젠테이션</vt:lpstr>
      <vt:lpstr>Schlaflied </vt:lpstr>
      <vt:lpstr>연극의 재연극화</vt:lpstr>
      <vt:lpstr>소냐의 실패</vt:lpstr>
      <vt:lpstr>에어풀라트의 연출의도</vt:lpstr>
      <vt:lpstr>PowerPoint 프레젠테이션</vt:lpstr>
      <vt:lpstr>탈이주 연극의 정치사회적 기능</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Postmigrantisches Theater</dc:title>
  <dc:creator>이은희</dc:creator>
  <cp:lastModifiedBy>이은희</cp:lastModifiedBy>
  <cp:revision>19</cp:revision>
  <dcterms:created xsi:type="dcterms:W3CDTF">2016-11-21T15:33:14Z</dcterms:created>
  <dcterms:modified xsi:type="dcterms:W3CDTF">2018-12-05T13:06:36Z</dcterms:modified>
</cp:coreProperties>
</file>