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F15392-8DB2-4F74-B7AF-D33D29F0E66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AC5E9C-12FE-4FE3-A60A-128E098DCE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Russendisko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Wladimir</a:t>
            </a:r>
            <a:r>
              <a:rPr lang="en-US" altLang="ko-KR" dirty="0"/>
              <a:t> </a:t>
            </a:r>
            <a:r>
              <a:rPr lang="en-US" altLang="ko-KR" dirty="0" err="1"/>
              <a:t>Kaminer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8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러시아와 독일의 텔레비전의 이데올로기적인 경향</a:t>
            </a:r>
            <a:endParaRPr lang="en-US" altLang="ko-KR" dirty="0"/>
          </a:p>
          <a:p>
            <a:pPr fontAlgn="base"/>
            <a:r>
              <a:rPr lang="ko-KR" altLang="en-US" dirty="0"/>
              <a:t>서양과 동양에 대한 적절한 인식을 전달하는 요구를 둘 다 실현하지 못함</a:t>
            </a:r>
          </a:p>
          <a:p>
            <a:pPr fontAlgn="base"/>
            <a:r>
              <a:rPr lang="ko-KR" altLang="en-US" dirty="0"/>
              <a:t>이와 반대로 베를린의 러시아 소수 언론</a:t>
            </a:r>
            <a:endParaRPr lang="en-US" altLang="ko-KR" dirty="0"/>
          </a:p>
          <a:p>
            <a:pPr fontAlgn="base"/>
            <a:r>
              <a:rPr lang="ko-KR" altLang="en-US" dirty="0"/>
              <a:t>“</a:t>
            </a:r>
            <a:r>
              <a:rPr lang="ko-KR" altLang="en-US" dirty="0" err="1"/>
              <a:t>루스키</a:t>
            </a:r>
            <a:r>
              <a:rPr lang="ko-KR" altLang="en-US" dirty="0"/>
              <a:t> 베를린” 신문</a:t>
            </a:r>
            <a:endParaRPr lang="en-US" altLang="ko-KR" dirty="0"/>
          </a:p>
          <a:p>
            <a:pPr fontAlgn="base"/>
            <a:r>
              <a:rPr lang="ko-KR" altLang="en-US" dirty="0"/>
              <a:t>“라디오 </a:t>
            </a:r>
            <a:r>
              <a:rPr lang="ko-KR" altLang="en-US" dirty="0" err="1"/>
              <a:t>물티쿨티</a:t>
            </a:r>
            <a:r>
              <a:rPr lang="ko-KR" altLang="en-US" dirty="0"/>
              <a:t>”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매체 비판</a:t>
            </a:r>
          </a:p>
        </p:txBody>
      </p:sp>
    </p:spTree>
    <p:extLst>
      <p:ext uri="{BB962C8B-B14F-4D97-AF65-F5344CB8AC3E}">
        <p14:creationId xmlns:p14="http://schemas.microsoft.com/office/powerpoint/2010/main" val="342839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“나는 시민권을 아마 획득하지 못할 것이다</a:t>
            </a:r>
            <a:r>
              <a:rPr lang="en-US" altLang="ko-KR" dirty="0"/>
              <a:t>. </a:t>
            </a:r>
            <a:r>
              <a:rPr lang="ko-KR" altLang="en-US" dirty="0"/>
              <a:t>하지만 도대체 무엇을 위해서</a:t>
            </a:r>
            <a:r>
              <a:rPr lang="en-US" altLang="ko-KR" dirty="0"/>
              <a:t>?</a:t>
            </a:r>
          </a:p>
          <a:p>
            <a:pPr fontAlgn="base"/>
            <a:r>
              <a:rPr lang="ko-KR" altLang="en-US" dirty="0"/>
              <a:t>여권이나 출신에 대한 문제</a:t>
            </a:r>
            <a:endParaRPr lang="en-US" altLang="ko-KR" dirty="0"/>
          </a:p>
          <a:p>
            <a:pPr fontAlgn="base"/>
            <a:r>
              <a:rPr lang="ko-KR" altLang="en-US" dirty="0"/>
              <a:t>러시안 디스코의 혼성적 대중에게는 무의미함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Warum</a:t>
            </a:r>
            <a:r>
              <a:rPr lang="en-US" altLang="ko-KR" dirty="0"/>
              <a:t> </a:t>
            </a:r>
            <a:r>
              <a:rPr lang="en-US" altLang="ko-KR" dirty="0" err="1"/>
              <a:t>ich</a:t>
            </a:r>
            <a:r>
              <a:rPr lang="en-US" altLang="ko-KR" dirty="0"/>
              <a:t> </a:t>
            </a:r>
            <a:r>
              <a:rPr lang="en-US" altLang="ko-KR" dirty="0" err="1"/>
              <a:t>immer</a:t>
            </a:r>
            <a:r>
              <a:rPr lang="en-US" altLang="ko-KR" dirty="0"/>
              <a:t> </a:t>
            </a:r>
            <a:r>
              <a:rPr lang="en-US" altLang="ko-KR" dirty="0" err="1"/>
              <a:t>noch</a:t>
            </a:r>
            <a:r>
              <a:rPr lang="en-US" altLang="ko-KR" dirty="0"/>
              <a:t> </a:t>
            </a:r>
            <a:r>
              <a:rPr lang="en-US" altLang="ko-KR" dirty="0" err="1"/>
              <a:t>keinen</a:t>
            </a:r>
            <a:r>
              <a:rPr lang="en-US" altLang="ko-KR" dirty="0"/>
              <a:t> </a:t>
            </a:r>
            <a:r>
              <a:rPr lang="en-US" altLang="ko-KR" dirty="0" err="1"/>
              <a:t>Antrag</a:t>
            </a:r>
            <a:r>
              <a:rPr lang="en-US" altLang="ko-KR" dirty="0"/>
              <a:t> auf </a:t>
            </a:r>
            <a:r>
              <a:rPr lang="en-US" altLang="ko-KR" dirty="0" err="1"/>
              <a:t>Einb</a:t>
            </a:r>
            <a:r>
              <a:rPr lang="de-DE" altLang="ko-KR" dirty="0"/>
              <a:t>ürgerung gestellt habe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7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Christian </a:t>
            </a:r>
            <a:r>
              <a:rPr lang="en-US" altLang="ko-KR" dirty="0" err="1"/>
              <a:t>Kracht</a:t>
            </a:r>
            <a:r>
              <a:rPr lang="ko-KR" altLang="en-US" dirty="0"/>
              <a:t>의 </a:t>
            </a:r>
            <a:r>
              <a:rPr lang="en-US" altLang="ko-KR" dirty="0" err="1"/>
              <a:t>Faserland</a:t>
            </a:r>
            <a:r>
              <a:rPr lang="ko-KR" altLang="en-US" dirty="0"/>
              <a:t>나 </a:t>
            </a:r>
            <a:r>
              <a:rPr lang="en-US" altLang="ko-KR" dirty="0"/>
              <a:t>Benjamin von </a:t>
            </a:r>
            <a:r>
              <a:rPr lang="en-US" altLang="ko-KR" dirty="0" err="1"/>
              <a:t>Stuckrad</a:t>
            </a:r>
            <a:r>
              <a:rPr lang="en-US" altLang="ko-KR" dirty="0"/>
              <a:t>-Barre</a:t>
            </a:r>
            <a:r>
              <a:rPr lang="ko-KR" altLang="en-US" dirty="0"/>
              <a:t>의 </a:t>
            </a:r>
            <a:r>
              <a:rPr lang="en-US" altLang="ko-KR" dirty="0" err="1"/>
              <a:t>Soloalbum</a:t>
            </a:r>
            <a:r>
              <a:rPr lang="ko-KR" altLang="en-US" dirty="0"/>
              <a:t>과 같은 </a:t>
            </a:r>
            <a:r>
              <a:rPr lang="ko-KR" altLang="en-US" dirty="0" err="1"/>
              <a:t>팝문학</a:t>
            </a:r>
            <a:r>
              <a:rPr lang="ko-KR" altLang="en-US" dirty="0"/>
              <a:t> 텍스트</a:t>
            </a:r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인물들이 유사한 방식으로 </a:t>
            </a:r>
            <a:r>
              <a:rPr lang="ko-KR" altLang="en-US" dirty="0" err="1"/>
              <a:t>팝문화적인</a:t>
            </a:r>
            <a:r>
              <a:rPr lang="ko-KR" altLang="en-US" dirty="0"/>
              <a:t> </a:t>
            </a:r>
            <a:r>
              <a:rPr lang="ko-KR" altLang="en-US" dirty="0" err="1"/>
              <a:t>포지셔닝을</a:t>
            </a:r>
            <a:r>
              <a:rPr lang="ko-KR" altLang="en-US" dirty="0"/>
              <a:t> 통해 동시대의 담론 속에 자리함</a:t>
            </a:r>
          </a:p>
          <a:p>
            <a:pPr lvl="1" fontAlgn="base"/>
            <a:r>
              <a:rPr lang="ko-KR" altLang="en-US" dirty="0"/>
              <a:t>독일 </a:t>
            </a:r>
            <a:r>
              <a:rPr lang="ko-KR" altLang="en-US" dirty="0" err="1"/>
              <a:t>팝문학의</a:t>
            </a:r>
            <a:r>
              <a:rPr lang="ko-KR" altLang="en-US" dirty="0"/>
              <a:t> 소설들은 주류와 상류계층 문화에 긍정적인 관계를 맺음</a:t>
            </a:r>
            <a:r>
              <a:rPr lang="en-US" altLang="ko-KR" dirty="0"/>
              <a:t> </a:t>
            </a:r>
          </a:p>
          <a:p>
            <a:pPr lvl="1" fontAlgn="base"/>
            <a:r>
              <a:rPr lang="ko-KR" altLang="en-US" dirty="0"/>
              <a:t>독일의 포스트모던 세대의 일반화로서 읽힐 수 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동시대 문학의 </a:t>
            </a:r>
            <a:br>
              <a:rPr lang="en-US" altLang="ko-KR" dirty="0"/>
            </a:br>
            <a:r>
              <a:rPr lang="ko-KR" altLang="en-US" dirty="0" err="1"/>
              <a:t>팝문학</a:t>
            </a:r>
            <a:r>
              <a:rPr lang="ko-KR" altLang="en-US" dirty="0"/>
              <a:t> 텍스트들과 구별</a:t>
            </a:r>
          </a:p>
        </p:txBody>
      </p:sp>
    </p:spTree>
    <p:extLst>
      <p:ext uri="{BB962C8B-B14F-4D97-AF65-F5344CB8AC3E}">
        <p14:creationId xmlns:p14="http://schemas.microsoft.com/office/powerpoint/2010/main" val="102620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    </a:t>
            </a:r>
            <a:r>
              <a:rPr lang="ko-KR" altLang="en-US" dirty="0" err="1"/>
              <a:t>블라디미르</a:t>
            </a:r>
            <a:r>
              <a:rPr lang="ko-KR" altLang="en-US" dirty="0"/>
              <a:t> </a:t>
            </a:r>
            <a:r>
              <a:rPr lang="ko-KR" altLang="en-US" dirty="0" err="1"/>
              <a:t>카미너의</a:t>
            </a:r>
            <a:r>
              <a:rPr lang="ko-KR" altLang="en-US" dirty="0"/>
              <a:t> 소수문학 텍스트 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독일 언론계와 서양의 팝음악이 정체성구성에 무용지물임을</a:t>
            </a:r>
            <a:r>
              <a:rPr lang="en-US" altLang="ko-KR" dirty="0"/>
              <a:t> </a:t>
            </a:r>
            <a:r>
              <a:rPr lang="ko-KR" altLang="en-US" dirty="0"/>
              <a:t>보여줌</a:t>
            </a:r>
            <a:endParaRPr lang="en-US" altLang="ko-KR" dirty="0"/>
          </a:p>
          <a:p>
            <a:pPr lvl="1" fontAlgn="base"/>
            <a:r>
              <a:rPr lang="ko-KR" altLang="en-US" dirty="0"/>
              <a:t>그 대신 하위문화적이고 소수의 음악</a:t>
            </a:r>
            <a:r>
              <a:rPr lang="en-US" altLang="ko-KR" dirty="0"/>
              <a:t>, </a:t>
            </a:r>
            <a:r>
              <a:rPr lang="ko-KR" altLang="en-US" dirty="0"/>
              <a:t>매체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endParaRPr lang="en-US" altLang="ko-KR" dirty="0"/>
          </a:p>
          <a:p>
            <a:pPr lvl="1" fontAlgn="base"/>
            <a:r>
              <a:rPr lang="ko-KR" altLang="en-US" dirty="0"/>
              <a:t>인물들은 독일 주류로부터 구별됨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이주에 대한 헤게모니적 독일 담론에 대한 </a:t>
            </a:r>
            <a:r>
              <a:rPr lang="ko-KR" altLang="en-US" dirty="0" err="1"/>
              <a:t>유머스러운</a:t>
            </a:r>
            <a:r>
              <a:rPr lang="ko-KR" altLang="en-US" dirty="0"/>
              <a:t> 반격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“독일은 아주 민감한 나라이다</a:t>
            </a:r>
            <a:r>
              <a:rPr lang="en-US" altLang="ko-KR" dirty="0"/>
              <a:t>. </a:t>
            </a:r>
            <a:r>
              <a:rPr lang="ko-KR" altLang="en-US" dirty="0"/>
              <a:t>네덜란드에서 이슬람 모스크 하나가 불타거나 </a:t>
            </a:r>
            <a:r>
              <a:rPr lang="ko-KR" altLang="en-US" dirty="0" err="1"/>
              <a:t>오사마</a:t>
            </a:r>
            <a:r>
              <a:rPr lang="ko-KR" altLang="en-US" dirty="0"/>
              <a:t> 빈 </a:t>
            </a:r>
            <a:r>
              <a:rPr lang="ko-KR" altLang="en-US" dirty="0" err="1"/>
              <a:t>라덴이</a:t>
            </a:r>
            <a:r>
              <a:rPr lang="ko-KR" altLang="en-US" dirty="0"/>
              <a:t> 뉴스에 나오면 바로 독일의 주도문화에 대한 논쟁이 불이 팍 붙는다</a:t>
            </a:r>
            <a:r>
              <a:rPr lang="en-US" altLang="ko-KR" dirty="0"/>
              <a:t>. </a:t>
            </a:r>
            <a:r>
              <a:rPr lang="ko-KR" altLang="en-US" dirty="0"/>
              <a:t>높은 연단에서는 일상에서 주도문화가 중요하다고 고상하게 논의되며</a:t>
            </a:r>
            <a:r>
              <a:rPr lang="en-US" altLang="ko-KR" dirty="0"/>
              <a:t>, </a:t>
            </a:r>
            <a:r>
              <a:rPr lang="ko-KR" altLang="en-US" dirty="0"/>
              <a:t>새로 들어온 사람</a:t>
            </a:r>
            <a:r>
              <a:rPr lang="en-US" altLang="ko-KR" dirty="0"/>
              <a:t>, </a:t>
            </a:r>
            <a:r>
              <a:rPr lang="ko-KR" altLang="en-US" dirty="0"/>
              <a:t>원주민이 아닌 사람에게는 제발 좀 적응하는 것이 좋을 것이라는 요구가 나온다</a:t>
            </a:r>
            <a:r>
              <a:rPr lang="en-US" altLang="ko-KR" dirty="0"/>
              <a:t>. </a:t>
            </a:r>
            <a:r>
              <a:rPr lang="ko-KR" altLang="en-US" dirty="0"/>
              <a:t>일반 시민들 사이에서 이 지성적 논의는 아주 단순한 형식으로 다루어진다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&lt;Karaoke&gt; 2000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41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번도 본 적이 없는 사람들에게 길거리에서 느닷없이 복수형 반말로 날벼락이 떨어지기 때문이다</a:t>
            </a:r>
            <a:r>
              <a:rPr lang="en-US" altLang="ko-KR" dirty="0"/>
              <a:t>. “</a:t>
            </a:r>
            <a:r>
              <a:rPr lang="ko-KR" altLang="en-US" dirty="0"/>
              <a:t>독일 말을 쓰라니까</a:t>
            </a:r>
            <a:r>
              <a:rPr lang="en-US" altLang="ko-KR" dirty="0"/>
              <a:t>. </a:t>
            </a:r>
            <a:r>
              <a:rPr lang="ko-KR" altLang="en-US" dirty="0"/>
              <a:t>너희들 지금 독일에 살고 있잖아</a:t>
            </a:r>
            <a:r>
              <a:rPr lang="en-US" altLang="ko-KR" dirty="0"/>
              <a:t>. </a:t>
            </a:r>
            <a:r>
              <a:rPr lang="ko-KR" altLang="en-US" dirty="0"/>
              <a:t>여기는 독일 말을 쓰는 나라라고</a:t>
            </a:r>
            <a:r>
              <a:rPr lang="en-US" altLang="ko-KR" dirty="0"/>
              <a:t>, </a:t>
            </a:r>
            <a:r>
              <a:rPr lang="ko-KR" altLang="en-US" dirty="0"/>
              <a:t>너희 고향으로 돌아가 주면 물론 제일 좋고” 주도문화의 수호자들이 모두 다 깨어나는 것이다</a:t>
            </a:r>
            <a:r>
              <a:rPr lang="en-US" altLang="ko-KR" dirty="0"/>
              <a:t>.“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0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베를린 다문화사회의 풍경을 묘사</a:t>
            </a:r>
            <a:endParaRPr lang="en-US" altLang="ko-KR" dirty="0"/>
          </a:p>
          <a:p>
            <a:pPr fontAlgn="base"/>
            <a:r>
              <a:rPr lang="ko-KR" altLang="en-US" dirty="0"/>
              <a:t>초기 작품에서 주로 타지에서 유입된 외국인의 입장에서 거리를 두고 독일을 관찰</a:t>
            </a:r>
          </a:p>
          <a:p>
            <a:pPr fontAlgn="base"/>
            <a:r>
              <a:rPr lang="ko-KR" altLang="en-US" dirty="0"/>
              <a:t>이후의 작품들에서는 독일화된 러시아인으로서 새로운 </a:t>
            </a:r>
            <a:r>
              <a:rPr lang="ko-KR" altLang="en-US" dirty="0" err="1"/>
              <a:t>혼종화된</a:t>
            </a:r>
            <a:r>
              <a:rPr lang="ko-KR" altLang="en-US" dirty="0"/>
              <a:t> 정체성을 보여줌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Sch</a:t>
            </a:r>
            <a:r>
              <a:rPr lang="de-DE" altLang="ko-KR" dirty="0"/>
              <a:t>önhauser Allee</a:t>
            </a:r>
            <a:r>
              <a:rPr lang="en-US" altLang="ko-KR" dirty="0"/>
              <a:t>&gt;2001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8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“베를린에서 우리는 잘 먹고 잘 살고 있다</a:t>
            </a:r>
            <a:r>
              <a:rPr lang="en-US" altLang="ko-KR" dirty="0"/>
              <a:t>. </a:t>
            </a:r>
            <a:r>
              <a:rPr lang="ko-KR" altLang="en-US" dirty="0"/>
              <a:t>집은 난방이 잘되고 몇 년째 계속 읽혀지기만 기다리는 진짜 좋은 책들도 많다</a:t>
            </a:r>
            <a:r>
              <a:rPr lang="en-US" altLang="ko-KR" dirty="0"/>
              <a:t>. </a:t>
            </a:r>
            <a:r>
              <a:rPr lang="ko-KR" altLang="en-US" dirty="0"/>
              <a:t>우리는 언제나 원할 때 점심을 먹을 수 있고 저녁에 텔레비전이 재미가 없으면 창문으로 </a:t>
            </a:r>
            <a:r>
              <a:rPr lang="ko-KR" altLang="en-US" dirty="0" err="1"/>
              <a:t>쇤하우저</a:t>
            </a:r>
            <a:r>
              <a:rPr lang="ko-KR" altLang="en-US" dirty="0"/>
              <a:t> 거리도 내려다볼 수 있다</a:t>
            </a:r>
            <a:r>
              <a:rPr lang="en-US" altLang="ko-KR" dirty="0"/>
              <a:t>. </a:t>
            </a:r>
            <a:r>
              <a:rPr lang="ko-KR" altLang="en-US" dirty="0"/>
              <a:t>우리 사거리에서는 언제나 무슨 일이든 일어나니까</a:t>
            </a:r>
            <a:r>
              <a:rPr lang="en-US" altLang="ko-KR" dirty="0"/>
              <a:t>.</a:t>
            </a:r>
            <a:r>
              <a:rPr lang="ko-KR" altLang="en-US" dirty="0"/>
              <a:t> 유치원이 두주 성탄절 방학을 하거나 수두 때문에 문을 닫아도 아이들이 끄떡 없이 잘 버티도록 장난감과 만화영화도 많이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ko-KR" dirty="0"/>
              <a:t>&lt;Ich mache mir Sorgen, Mama&gt; 2004</a:t>
            </a:r>
            <a:br>
              <a:rPr lang="de-DE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94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사람들은 이러한 삶의 질에 쉽게 적응을 하고 더 이상 중히 여기지 않는다</a:t>
            </a:r>
            <a:r>
              <a:rPr lang="en-US" altLang="ko-KR" dirty="0"/>
              <a:t>. </a:t>
            </a:r>
            <a:r>
              <a:rPr lang="ko-KR" altLang="en-US" dirty="0"/>
              <a:t>그래서 우리는 이를 다시 아쉬워하도록 일 년에 한 번씩 카나리아 섬에 휴가를 간다</a:t>
            </a:r>
            <a:r>
              <a:rPr lang="en-US" altLang="ko-KR" dirty="0"/>
              <a:t>. </a:t>
            </a:r>
            <a:r>
              <a:rPr lang="ko-KR" altLang="en-US" dirty="0"/>
              <a:t>돌아오면 우리는 다시는 집을 떠나지 않겠다고 맹세를 단단히 한다</a:t>
            </a:r>
            <a:r>
              <a:rPr lang="en-US" altLang="ko-KR" dirty="0"/>
              <a:t>. </a:t>
            </a:r>
            <a:r>
              <a:rPr lang="ko-KR" altLang="en-US" dirty="0"/>
              <a:t>그러나 겨울이 되어 날이 쌀쌀해지고 주변이 어두침침해지기 시작하면 모든 것은 처음부터 다시 시작된다</a:t>
            </a:r>
            <a:r>
              <a:rPr lang="en-US" altLang="ko-KR" dirty="0"/>
              <a:t>. </a:t>
            </a:r>
            <a:r>
              <a:rPr lang="ko-KR" altLang="en-US" dirty="0"/>
              <a:t>아내는 아이들에게는 태양과 온기가 필요하고 그렇지 않으면 식욕도 나지 않는다고 말한다</a:t>
            </a:r>
            <a:r>
              <a:rPr lang="en-US" altLang="ko-KR" dirty="0"/>
              <a:t>. </a:t>
            </a:r>
            <a:r>
              <a:rPr lang="ko-KR" altLang="en-US" dirty="0"/>
              <a:t>그리고 이 시간에는 유럽 안에서는 오로지 </a:t>
            </a:r>
            <a:r>
              <a:rPr lang="ko-KR" altLang="en-US" dirty="0" err="1"/>
              <a:t>테네리파에서만</a:t>
            </a:r>
            <a:r>
              <a:rPr lang="ko-KR" altLang="en-US" dirty="0"/>
              <a:t> 해를 볼 수 있다는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/>
              <a:t>“</a:t>
            </a:r>
            <a:r>
              <a:rPr lang="en-US" altLang="ko-KR" dirty="0"/>
              <a:t>1990</a:t>
            </a:r>
            <a:r>
              <a:rPr lang="ko-KR" altLang="en-US" dirty="0"/>
              <a:t>년 여름 모스크바에는 소문이 하나 쫙 퍼졌다</a:t>
            </a:r>
            <a:r>
              <a:rPr lang="en-US" altLang="ko-KR" dirty="0"/>
              <a:t>. </a:t>
            </a:r>
            <a:r>
              <a:rPr lang="ko-KR" altLang="en-US" dirty="0" err="1"/>
              <a:t>호네커가</a:t>
            </a:r>
            <a:r>
              <a:rPr lang="ko-KR" altLang="en-US" dirty="0"/>
              <a:t> 소련의 유대인들을 받아들여 주는데 근거는 동독이 이스라엘에 배상금 지불을 한 적이 없어</a:t>
            </a:r>
            <a:r>
              <a:rPr lang="en-US" altLang="ko-KR" dirty="0"/>
              <a:t>, </a:t>
            </a:r>
            <a:r>
              <a:rPr lang="ko-KR" altLang="en-US" dirty="0"/>
              <a:t>이에 대한 보상이라는 것이다</a:t>
            </a:r>
            <a:r>
              <a:rPr lang="en-US" altLang="ko-KR" dirty="0"/>
              <a:t>. </a:t>
            </a:r>
            <a:r>
              <a:rPr lang="ko-KR" altLang="en-US" dirty="0"/>
              <a:t>동독의 공식 선전에 따르면 모든 옛 나치들은 죄다 서독에 살기 때문이다</a:t>
            </a:r>
            <a:r>
              <a:rPr lang="en-US" altLang="ko-KR" dirty="0"/>
              <a:t>. </a:t>
            </a:r>
            <a:r>
              <a:rPr lang="ko-KR" altLang="en-US" dirty="0"/>
              <a:t>수입수출무역을 하기 위하여 모스크바에서 서독까지 매주 </a:t>
            </a:r>
            <a:r>
              <a:rPr lang="ko-KR" altLang="en-US" dirty="0" err="1"/>
              <a:t>왔다갔다</a:t>
            </a:r>
            <a:r>
              <a:rPr lang="ko-KR" altLang="en-US" dirty="0"/>
              <a:t> 하는 많은 무역상들이 이 소식을 도시에 가지고 왔다</a:t>
            </a:r>
            <a:r>
              <a:rPr lang="en-US" altLang="ko-KR" dirty="0"/>
              <a:t>. </a:t>
            </a:r>
            <a:r>
              <a:rPr lang="ko-KR" altLang="en-US" dirty="0"/>
              <a:t>이 소문은 빨리 좍 돌아 다들 알고 있었다</a:t>
            </a:r>
            <a:r>
              <a:rPr lang="en-US" altLang="ko-KR" dirty="0"/>
              <a:t>. </a:t>
            </a:r>
            <a:r>
              <a:rPr lang="ko-KR" altLang="en-US" dirty="0"/>
              <a:t>어쩌면 </a:t>
            </a:r>
            <a:r>
              <a:rPr lang="ko-KR" altLang="en-US" dirty="0" err="1"/>
              <a:t>호네커만</a:t>
            </a:r>
            <a:r>
              <a:rPr lang="ko-KR" altLang="en-US" dirty="0"/>
              <a:t> 빼놓고 말이다</a:t>
            </a:r>
            <a:r>
              <a:rPr lang="en-US" altLang="ko-KR" dirty="0"/>
              <a:t>.”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Russendisko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1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/>
              <a:t>1967</a:t>
            </a:r>
            <a:r>
              <a:rPr lang="ko-KR" altLang="en-US" sz="2400" dirty="0"/>
              <a:t>년 러시아 출생 모스크바 연극학교 졸업</a:t>
            </a:r>
          </a:p>
          <a:p>
            <a:pPr fontAlgn="base"/>
            <a:r>
              <a:rPr lang="en-US" altLang="ko-KR" sz="2400" dirty="0"/>
              <a:t>1990</a:t>
            </a:r>
            <a:r>
              <a:rPr lang="ko-KR" altLang="en-US" sz="2400" dirty="0"/>
              <a:t>년부터 베를린에 이주</a:t>
            </a:r>
            <a:r>
              <a:rPr lang="en-US" altLang="ko-KR" sz="2400" dirty="0"/>
              <a:t> </a:t>
            </a:r>
          </a:p>
          <a:p>
            <a:pPr fontAlgn="base"/>
            <a:r>
              <a:rPr lang="ko-KR" altLang="en-US" sz="2400" dirty="0"/>
              <a:t>다문화 예술가 거주지역 </a:t>
            </a:r>
            <a:r>
              <a:rPr lang="ko-KR" altLang="en-US" sz="2400" dirty="0" err="1"/>
              <a:t>프렌츠라우어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베르크에</a:t>
            </a:r>
            <a:r>
              <a:rPr lang="ko-KR" altLang="en-US" sz="2400" dirty="0"/>
              <a:t> 살며 글을 씀</a:t>
            </a:r>
          </a:p>
          <a:p>
            <a:pPr fontAlgn="base"/>
            <a:r>
              <a:rPr lang="en-US" altLang="ko-KR" sz="2400" dirty="0"/>
              <a:t>1990</a:t>
            </a:r>
            <a:r>
              <a:rPr lang="ko-KR" altLang="en-US" sz="2400" dirty="0"/>
              <a:t>년대 베를린 낭독 </a:t>
            </a:r>
            <a:r>
              <a:rPr lang="ko-KR" altLang="en-US" sz="2400" dirty="0" err="1"/>
              <a:t>공연계에서</a:t>
            </a:r>
            <a:r>
              <a:rPr lang="ko-KR" altLang="en-US" sz="2400" dirty="0"/>
              <a:t> 입지를 다짐</a:t>
            </a:r>
          </a:p>
          <a:p>
            <a:pPr fontAlgn="base"/>
            <a:r>
              <a:rPr lang="en-US" altLang="ko-KR" sz="2400" dirty="0" err="1"/>
              <a:t>taz</a:t>
            </a:r>
            <a:r>
              <a:rPr lang="en-US" altLang="ko-KR" sz="2400" dirty="0"/>
              <a:t>, FAZ, Spiegel, Focus</a:t>
            </a:r>
            <a:r>
              <a:rPr lang="ko-KR" altLang="en-US" sz="2400" dirty="0"/>
              <a:t>등에 정기적으로 글을 기고</a:t>
            </a:r>
            <a:endParaRPr lang="en-US" altLang="ko-KR" sz="2400" dirty="0"/>
          </a:p>
          <a:p>
            <a:pPr fontAlgn="base"/>
            <a:r>
              <a:rPr lang="en-US" altLang="ko-KR" sz="2400" dirty="0"/>
              <a:t>ZDF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Morgenmagazin</a:t>
            </a:r>
            <a:r>
              <a:rPr lang="en-US" altLang="ko-KR" sz="2400" dirty="0"/>
              <a:t> </a:t>
            </a:r>
            <a:r>
              <a:rPr lang="ko-KR" altLang="en-US" sz="2400" dirty="0"/>
              <a:t>리포터</a:t>
            </a:r>
            <a:r>
              <a:rPr lang="en-US" altLang="ko-KR" sz="2400" dirty="0"/>
              <a:t> </a:t>
            </a:r>
          </a:p>
          <a:p>
            <a:pPr fontAlgn="base"/>
            <a:r>
              <a:rPr lang="ko-KR" altLang="en-US" sz="2400" dirty="0"/>
              <a:t>베를린 </a:t>
            </a:r>
            <a:r>
              <a:rPr lang="en-US" altLang="ko-KR" sz="2400" dirty="0"/>
              <a:t>Burger Cafe </a:t>
            </a:r>
            <a:r>
              <a:rPr lang="ko-KR" altLang="en-US" sz="2400" dirty="0" err="1"/>
              <a:t>인기댄스쇼</a:t>
            </a:r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ko-KR" altLang="en-US" sz="2400" dirty="0" err="1"/>
              <a:t>러시안디스코</a:t>
            </a:r>
            <a:r>
              <a:rPr lang="en-US" altLang="ko-KR" sz="2400" dirty="0"/>
              <a:t>&gt; </a:t>
            </a:r>
            <a:r>
              <a:rPr lang="ko-KR" altLang="en-US" sz="2400" dirty="0"/>
              <a:t>진행자로 대대적인 성공</a:t>
            </a:r>
            <a:r>
              <a:rPr lang="en-US" altLang="ko-KR" sz="2400" dirty="0"/>
              <a:t> </a:t>
            </a:r>
          </a:p>
          <a:p>
            <a:pPr fontAlgn="base"/>
            <a:r>
              <a:rPr lang="en-US" altLang="ko-KR" sz="2400" dirty="0"/>
              <a:t>RBB </a:t>
            </a:r>
            <a:r>
              <a:rPr lang="ko-KR" altLang="en-US" sz="2400" dirty="0"/>
              <a:t>라디오 방송국에서 </a:t>
            </a:r>
            <a:r>
              <a:rPr lang="en-US" altLang="ko-KR" sz="2400" dirty="0"/>
              <a:t>&lt;</a:t>
            </a:r>
            <a:r>
              <a:rPr lang="ko-KR" altLang="en-US" sz="2400" dirty="0" err="1"/>
              <a:t>러시안디스코</a:t>
            </a:r>
            <a:r>
              <a:rPr lang="ko-KR" altLang="en-US" sz="2400" dirty="0"/>
              <a:t> 클럽</a:t>
            </a:r>
            <a:r>
              <a:rPr lang="en-US" altLang="ko-KR" sz="2400" dirty="0"/>
              <a:t>&gt; </a:t>
            </a:r>
            <a:r>
              <a:rPr lang="ko-KR" altLang="en-US" sz="2400" dirty="0"/>
              <a:t>진행</a:t>
            </a:r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Wladimir</a:t>
            </a:r>
            <a:r>
              <a:rPr lang="en-US" altLang="ko-KR" dirty="0"/>
              <a:t> </a:t>
            </a:r>
            <a:r>
              <a:rPr lang="en-US" altLang="ko-KR" dirty="0" err="1"/>
              <a:t>Kaminer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394" y="1481138"/>
            <a:ext cx="70972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8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816" y="1482307"/>
            <a:ext cx="2865368" cy="452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038600" cy="279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2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아웃사이더의 시각에서 독일의 삶을 </a:t>
            </a:r>
            <a:r>
              <a:rPr lang="ko-KR" altLang="en-US" dirty="0" err="1"/>
              <a:t>유머스럽게</a:t>
            </a:r>
            <a:r>
              <a:rPr lang="ko-KR" altLang="en-US" dirty="0"/>
              <a:t> 보여줌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개의 문학적 미니어처들의 모음집</a:t>
            </a:r>
          </a:p>
          <a:p>
            <a:r>
              <a:rPr lang="ko-KR" altLang="en-US" dirty="0"/>
              <a:t>작가의 자전적 이야기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러시안디스코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7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“독일 </a:t>
            </a:r>
            <a:r>
              <a:rPr lang="ko-KR" altLang="en-US" dirty="0" err="1"/>
              <a:t>임비스는</a:t>
            </a:r>
            <a:r>
              <a:rPr lang="ko-KR" altLang="en-US" dirty="0"/>
              <a:t> 불가리아 사람이 운영하고</a:t>
            </a:r>
            <a:r>
              <a:rPr lang="en-US" altLang="ko-KR" dirty="0"/>
              <a:t>, </a:t>
            </a:r>
            <a:r>
              <a:rPr lang="ko-KR" altLang="en-US" dirty="0"/>
              <a:t>그리스 식당은 아랍사람들이</a:t>
            </a:r>
            <a:r>
              <a:rPr lang="en-US" altLang="ko-KR" dirty="0"/>
              <a:t>, </a:t>
            </a:r>
            <a:r>
              <a:rPr lang="ko-KR" altLang="en-US" dirty="0"/>
              <a:t>그리고 베를린의 대부분의 </a:t>
            </a:r>
            <a:r>
              <a:rPr lang="ko-KR" altLang="en-US" dirty="0" err="1"/>
              <a:t>스시바는</a:t>
            </a:r>
            <a:r>
              <a:rPr lang="ko-KR" altLang="en-US" dirty="0"/>
              <a:t> 아메리카 출신의 사람들이 운영한다</a:t>
            </a:r>
            <a:r>
              <a:rPr lang="en-US" altLang="ko-KR" dirty="0"/>
              <a:t>.” </a:t>
            </a:r>
            <a:endParaRPr lang="ko-KR" altLang="en-US" dirty="0"/>
          </a:p>
          <a:p>
            <a:pPr fontAlgn="base"/>
            <a:r>
              <a:rPr lang="ko-KR" altLang="en-US" dirty="0" err="1"/>
              <a:t>하이브리드</a:t>
            </a:r>
            <a:r>
              <a:rPr lang="ko-KR" altLang="en-US" dirty="0"/>
              <a:t> 정체성의 시대</a:t>
            </a:r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여기에서 아무 것도 순수한 것은 없다</a:t>
            </a:r>
            <a:r>
              <a:rPr lang="en-US" altLang="ko-KR" dirty="0"/>
              <a:t>. </a:t>
            </a:r>
            <a:r>
              <a:rPr lang="ko-KR" altLang="en-US" dirty="0"/>
              <a:t>모든 이들이 스스로 동시에 타인이다</a:t>
            </a:r>
            <a:r>
              <a:rPr lang="en-US" altLang="ko-KR" dirty="0"/>
              <a:t>.” </a:t>
            </a:r>
            <a:endParaRPr lang="ko-KR" altLang="en-US" dirty="0"/>
          </a:p>
          <a:p>
            <a:pPr fontAlgn="base"/>
            <a:r>
              <a:rPr lang="ko-KR" altLang="en-US" dirty="0"/>
              <a:t>“무엇보다 다음과 같은 질문이 나를 쫓아다닌다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아이스바인과</a:t>
            </a:r>
            <a:r>
              <a:rPr lang="ko-KR" altLang="en-US" dirty="0"/>
              <a:t> </a:t>
            </a:r>
            <a:r>
              <a:rPr lang="ko-KR" altLang="en-US" dirty="0" err="1"/>
              <a:t>자우어크라우트를</a:t>
            </a:r>
            <a:r>
              <a:rPr lang="ko-KR" altLang="en-US" dirty="0"/>
              <a:t> 파는 전형적인 향토음식점을 운영하는 소위 독일인이란 누구인가</a:t>
            </a:r>
            <a:r>
              <a:rPr lang="en-US" altLang="ko-KR" dirty="0"/>
              <a:t>?”(99) </a:t>
            </a:r>
            <a:endParaRPr lang="ko-KR" altLang="en-US" dirty="0"/>
          </a:p>
          <a:p>
            <a:pPr fontAlgn="base"/>
            <a:r>
              <a:rPr lang="ko-KR" altLang="en-US" dirty="0"/>
              <a:t>독일 정체성의 자명함에 대한 문제제기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ko-KR" dirty="0"/>
              <a:t>Geschäftstarnungen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7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이 책의 등장인물들은 불가리아 음악의 전문가들로 러시아 디스코를 조직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/>
            <a:r>
              <a:rPr lang="ko-KR" altLang="en-US" dirty="0"/>
              <a:t>거기에서 독일 매니저</a:t>
            </a:r>
            <a:r>
              <a:rPr lang="en-US" altLang="ko-KR" dirty="0"/>
              <a:t>, </a:t>
            </a:r>
            <a:r>
              <a:rPr lang="ko-KR" altLang="en-US" dirty="0"/>
              <a:t>일본 관광객</a:t>
            </a:r>
            <a:r>
              <a:rPr lang="en-US" altLang="ko-KR" dirty="0"/>
              <a:t>, </a:t>
            </a:r>
            <a:r>
              <a:rPr lang="ko-KR" altLang="en-US" dirty="0"/>
              <a:t>스페인 텔레비전 팀</a:t>
            </a:r>
            <a:r>
              <a:rPr lang="en-US" altLang="ko-KR" dirty="0"/>
              <a:t>, </a:t>
            </a:r>
            <a:r>
              <a:rPr lang="ko-KR" altLang="en-US" dirty="0"/>
              <a:t>수많은 </a:t>
            </a:r>
            <a:r>
              <a:rPr lang="ko-KR" altLang="en-US" dirty="0" err="1"/>
              <a:t>러시아인들이</a:t>
            </a:r>
            <a:r>
              <a:rPr lang="ko-KR" altLang="en-US" dirty="0"/>
              <a:t> “</a:t>
            </a:r>
            <a:r>
              <a:rPr lang="en-US" altLang="ko-KR" dirty="0"/>
              <a:t>6</a:t>
            </a:r>
            <a:r>
              <a:rPr lang="ko-KR" altLang="en-US" dirty="0"/>
              <a:t>시간 동안 광란의 춤을 추기 위해”</a:t>
            </a:r>
            <a:r>
              <a:rPr lang="en-US" altLang="ko-KR" dirty="0"/>
              <a:t> </a:t>
            </a:r>
            <a:r>
              <a:rPr lang="ko-KR" altLang="en-US" dirty="0"/>
              <a:t>베를린의 한 대안적 술집에서 만남</a:t>
            </a:r>
          </a:p>
          <a:p>
            <a:pPr fontAlgn="base"/>
            <a:r>
              <a:rPr lang="ko-KR" altLang="en-US" dirty="0"/>
              <a:t>서양의 팝음악은 희화화</a:t>
            </a:r>
          </a:p>
          <a:p>
            <a:pPr fontAlgn="base"/>
            <a:r>
              <a:rPr lang="ko-KR" altLang="en-US" dirty="0"/>
              <a:t>독일의 주류에서 알려지지 않은 외국의 음악이 소수화되면서 대안적 음악으로 나타남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Russendisko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05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스탈린그라트라는</a:t>
            </a:r>
            <a:r>
              <a:rPr lang="ko-KR" altLang="en-US" dirty="0"/>
              <a:t> 영화를 위한 녹화</a:t>
            </a:r>
          </a:p>
          <a:p>
            <a:pPr fontAlgn="base"/>
            <a:r>
              <a:rPr lang="ko-KR" altLang="en-US" dirty="0"/>
              <a:t>독일 제작과 프랑스 연출의 지도하에서 “러시아적인 러시아인”이 연기해야 했는데</a:t>
            </a:r>
            <a:r>
              <a:rPr lang="en-US" altLang="ko-KR" dirty="0"/>
              <a:t>…….</a:t>
            </a:r>
          </a:p>
          <a:p>
            <a:pPr fontAlgn="base"/>
            <a:r>
              <a:rPr lang="ko-KR" altLang="en-US" dirty="0"/>
              <a:t>단지 한 명의 독일인 엑스트라만이 특별수당을 위해 자신의 러시아식 엉덩이를 드러내는 연기를 함</a:t>
            </a:r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야만적인 러시아 관습”</a:t>
            </a:r>
            <a:endParaRPr lang="en-US" altLang="ko-KR" dirty="0"/>
          </a:p>
          <a:p>
            <a:pPr fontAlgn="base"/>
            <a:r>
              <a:rPr lang="en-US" altLang="ko-KR" dirty="0"/>
              <a:t>Political Correctness</a:t>
            </a:r>
          </a:p>
          <a:p>
            <a:pPr fontAlgn="base"/>
            <a:r>
              <a:rPr lang="ko-KR" altLang="en-US" dirty="0" err="1"/>
              <a:t>러시아인들에</a:t>
            </a:r>
            <a:r>
              <a:rPr lang="ko-KR" altLang="en-US" dirty="0"/>
              <a:t> 대한 독일인의 편견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Wie</a:t>
            </a:r>
            <a:r>
              <a:rPr lang="en-US" altLang="ko-KR" dirty="0"/>
              <a:t> </a:t>
            </a:r>
            <a:r>
              <a:rPr lang="en-US" altLang="ko-KR" dirty="0" err="1"/>
              <a:t>ich</a:t>
            </a:r>
            <a:r>
              <a:rPr lang="en-US" altLang="ko-KR" dirty="0"/>
              <a:t> </a:t>
            </a:r>
            <a:r>
              <a:rPr lang="en-US" altLang="ko-KR" dirty="0" err="1"/>
              <a:t>einmal</a:t>
            </a:r>
            <a:r>
              <a:rPr lang="en-US" altLang="ko-KR" dirty="0"/>
              <a:t> </a:t>
            </a:r>
            <a:r>
              <a:rPr lang="en-US" altLang="ko-KR" dirty="0" err="1"/>
              <a:t>Schauspieler</a:t>
            </a:r>
            <a:r>
              <a:rPr lang="en-US" altLang="ko-KR" dirty="0"/>
              <a:t> war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5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746</Words>
  <Application>Microsoft Office PowerPoint</Application>
  <PresentationFormat>화면 슬라이드 쇼(4:3)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Lucida Sans Unicode</vt:lpstr>
      <vt:lpstr>Verdana</vt:lpstr>
      <vt:lpstr>Wingdings 2</vt:lpstr>
      <vt:lpstr>Wingdings 3</vt:lpstr>
      <vt:lpstr>광장</vt:lpstr>
      <vt:lpstr>&lt;Russendisko&gt;</vt:lpstr>
      <vt:lpstr>Russendisko</vt:lpstr>
      <vt:lpstr>Wladimir Kaminer </vt:lpstr>
      <vt:lpstr>PowerPoint 프레젠테이션</vt:lpstr>
      <vt:lpstr>PowerPoint 프레젠테이션</vt:lpstr>
      <vt:lpstr>&lt;러시안디스코&gt;</vt:lpstr>
      <vt:lpstr>Geschäftstarnungen</vt:lpstr>
      <vt:lpstr>Russendisko</vt:lpstr>
      <vt:lpstr>Wie ich einmal Schauspieler war</vt:lpstr>
      <vt:lpstr>매체 비판</vt:lpstr>
      <vt:lpstr>Warum ich immer noch keinen Antrag auf Einbürgerung gestellt habe</vt:lpstr>
      <vt:lpstr> 동시대 문학의  팝문학 텍스트들과 구별</vt:lpstr>
      <vt:lpstr>PowerPoint 프레젠테이션</vt:lpstr>
      <vt:lpstr>&lt;Karaoke&gt; 2000</vt:lpstr>
      <vt:lpstr>PowerPoint 프레젠테이션</vt:lpstr>
      <vt:lpstr>&lt;Schönhauser Allee&gt;2001 </vt:lpstr>
      <vt:lpstr>&lt;Ich mache mir Sorgen, Mama&gt; 2004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&lt;Russendisko&gt;</dc:title>
  <dc:creator>이은희</dc:creator>
  <cp:lastModifiedBy>이은희</cp:lastModifiedBy>
  <cp:revision>12</cp:revision>
  <dcterms:created xsi:type="dcterms:W3CDTF">2018-12-10T08:38:12Z</dcterms:created>
  <dcterms:modified xsi:type="dcterms:W3CDTF">2018-12-11T02:47:45Z</dcterms:modified>
</cp:coreProperties>
</file>