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0"/>
  </p:notesMasterIdLst>
  <p:sldIdLst>
    <p:sldId id="256" r:id="rId2"/>
    <p:sldId id="276" r:id="rId3"/>
    <p:sldId id="278" r:id="rId4"/>
    <p:sldId id="257" r:id="rId5"/>
    <p:sldId id="271" r:id="rId6"/>
    <p:sldId id="279" r:id="rId7"/>
    <p:sldId id="258" r:id="rId8"/>
    <p:sldId id="273" r:id="rId9"/>
    <p:sldId id="259" r:id="rId10"/>
    <p:sldId id="260" r:id="rId11"/>
    <p:sldId id="261" r:id="rId12"/>
    <p:sldId id="263" r:id="rId13"/>
    <p:sldId id="264" r:id="rId14"/>
    <p:sldId id="280" r:id="rId15"/>
    <p:sldId id="284" r:id="rId16"/>
    <p:sldId id="265" r:id="rId17"/>
    <p:sldId id="274" r:id="rId18"/>
    <p:sldId id="275" r:id="rId19"/>
    <p:sldId id="277" r:id="rId20"/>
    <p:sldId id="266" r:id="rId21"/>
    <p:sldId id="281" r:id="rId22"/>
    <p:sldId id="267" r:id="rId23"/>
    <p:sldId id="268" r:id="rId24"/>
    <p:sldId id="282" r:id="rId25"/>
    <p:sldId id="269" r:id="rId26"/>
    <p:sldId id="285" r:id="rId27"/>
    <p:sldId id="270" r:id="rId28"/>
    <p:sldId id="283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1416" y="-66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E176A-FCA7-43FE-8AC2-21721B20F5CA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2EA38-580A-4DDF-9B6B-1686186A7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595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2EA38-580A-4DDF-9B6B-1686186A7BB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098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2EA38-580A-4DDF-9B6B-1686186A7BB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113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B574E-5611-4AD6-97C4-C94667CC3184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E106-491F-461E-9DA7-E0950F7F696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직사각형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56" name="직사각형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직사각형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직사각형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직사각형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B574E-5611-4AD6-97C4-C94667CC3184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E106-491F-461E-9DA7-E0950F7F696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B574E-5611-4AD6-97C4-C94667CC3184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E106-491F-461E-9DA7-E0950F7F696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B574E-5611-4AD6-97C4-C94667CC3184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E106-491F-461E-9DA7-E0950F7F696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자유형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자유형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자유형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자유형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자유형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자유형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자유형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자유형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자유형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자유형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자유형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자유형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B574E-5611-4AD6-97C4-C94667CC3184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E106-491F-461E-9DA7-E0950F7F696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B574E-5611-4AD6-97C4-C94667CC3184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E106-491F-461E-9DA7-E0950F7F696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B574E-5611-4AD6-97C4-C94667CC3184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E106-491F-461E-9DA7-E0950F7F696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직사각형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직사각형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B574E-5611-4AD6-97C4-C94667CC3184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E106-491F-461E-9DA7-E0950F7F696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B574E-5611-4AD6-97C4-C94667CC3184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E106-491F-461E-9DA7-E0950F7F696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B574E-5611-4AD6-97C4-C94667CC3184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E106-491F-461E-9DA7-E0950F7F696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직선 연결선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/>
              <a:t>그림을 추가하려면 아이콘을 클릭하십시오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grpSp>
        <p:nvGrpSpPr>
          <p:cNvPr id="14" name="그룹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직선 연결선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직선 연결선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E21B574E-5611-4AD6-97C4-C94667CC3184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42A1E106-491F-461E-9DA7-E0950F7F696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직사각형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E21B574E-5611-4AD6-97C4-C94667CC3184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42A1E106-491F-461E-9DA7-E0950F7F696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1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1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Einwanderung" TargetMode="External"/><Relationship Id="rId2" Type="http://schemas.openxmlformats.org/officeDocument/2006/relationships/hyperlink" Target="https://de.wikipedia.org/wiki/Staa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Migration in Deutschland </a:t>
            </a:r>
            <a:r>
              <a:rPr lang="en-US" altLang="ko-KR" dirty="0" err="1"/>
              <a:t>seit</a:t>
            </a:r>
            <a:r>
              <a:rPr lang="en-US" altLang="ko-KR" dirty="0"/>
              <a:t> 2000 </a:t>
            </a:r>
            <a:r>
              <a:rPr lang="en-US" altLang="ko-KR" dirty="0" err="1"/>
              <a:t>Jahren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503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ko-KR" altLang="en-US" dirty="0"/>
              <a:t>현재 독일로 오는 젊은 세대의 이주민들</a:t>
            </a:r>
            <a:endParaRPr lang="en-US" altLang="ko-KR" dirty="0"/>
          </a:p>
          <a:p>
            <a:pPr lvl="1" fontAlgn="base"/>
            <a:r>
              <a:rPr lang="ko-KR" altLang="en-US" dirty="0" smtClean="0"/>
              <a:t>평균적으로 </a:t>
            </a:r>
            <a:r>
              <a:rPr lang="ko-KR" altLang="en-US" dirty="0"/>
              <a:t>봐서 독일인보다 고학력의 능력 </a:t>
            </a:r>
            <a:endParaRPr lang="en-US" altLang="ko-KR" dirty="0"/>
          </a:p>
          <a:p>
            <a:pPr marL="454914" lvl="1" indent="0" fontAlgn="base">
              <a:buNone/>
            </a:pPr>
            <a:r>
              <a:rPr lang="ko-KR" altLang="en-US" dirty="0" smtClean="0"/>
              <a:t>    있는 </a:t>
            </a:r>
            <a:r>
              <a:rPr lang="ko-KR" altLang="en-US" dirty="0"/>
              <a:t>노동력</a:t>
            </a:r>
            <a:r>
              <a:rPr lang="en-US" altLang="ko-KR" dirty="0"/>
              <a:t> </a:t>
            </a:r>
            <a:endParaRPr lang="ko-KR" altLang="en-US" dirty="0"/>
          </a:p>
          <a:p>
            <a:pPr fontAlgn="base"/>
            <a:r>
              <a:rPr lang="ko-KR" altLang="en-US" dirty="0" smtClean="0"/>
              <a:t>원인</a:t>
            </a:r>
            <a:r>
              <a:rPr lang="en-US" altLang="ko-KR" dirty="0"/>
              <a:t>-</a:t>
            </a:r>
            <a:endParaRPr lang="ko-KR" altLang="en-US" dirty="0"/>
          </a:p>
          <a:p>
            <a:pPr fontAlgn="base"/>
            <a:r>
              <a:rPr lang="en-US" altLang="ko-KR" dirty="0" err="1"/>
              <a:t>Europäische</a:t>
            </a:r>
            <a:r>
              <a:rPr lang="en-US" altLang="ko-KR" dirty="0"/>
              <a:t> </a:t>
            </a:r>
            <a:r>
              <a:rPr lang="en-US" altLang="ko-KR" dirty="0" err="1" smtClean="0"/>
              <a:t>Arbeitsmarktpolitik</a:t>
            </a:r>
            <a:r>
              <a:rPr lang="ko-KR" altLang="en-US" dirty="0"/>
              <a:t> </a:t>
            </a:r>
            <a:r>
              <a:rPr lang="ko-KR" altLang="en-US" dirty="0" smtClean="0"/>
              <a:t> </a:t>
            </a:r>
            <a:r>
              <a:rPr lang="ko-KR" altLang="en-US" dirty="0"/>
              <a:t>위원장인 </a:t>
            </a:r>
            <a:r>
              <a:rPr lang="en-US" altLang="ko-KR" dirty="0"/>
              <a:t>Werner </a:t>
            </a:r>
            <a:r>
              <a:rPr lang="en-US" altLang="ko-KR" dirty="0" err="1"/>
              <a:t>Eichhorst</a:t>
            </a:r>
            <a:r>
              <a:rPr lang="ko-KR" altLang="en-US" dirty="0"/>
              <a:t>는 다음과 같은 말을 한다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/>
              <a:t>“</a:t>
            </a:r>
            <a:r>
              <a:rPr lang="en-US" altLang="ko-KR" dirty="0" err="1"/>
              <a:t>Es</a:t>
            </a:r>
            <a:r>
              <a:rPr lang="en-US" altLang="ko-KR" dirty="0"/>
              <a:t> </a:t>
            </a:r>
            <a:r>
              <a:rPr lang="en-US" altLang="ko-KR" dirty="0" err="1"/>
              <a:t>gibt</a:t>
            </a:r>
            <a:r>
              <a:rPr lang="en-US" altLang="ko-KR" dirty="0"/>
              <a:t> </a:t>
            </a:r>
            <a:r>
              <a:rPr lang="en-US" altLang="ko-KR" dirty="0" err="1"/>
              <a:t>keine</a:t>
            </a:r>
            <a:r>
              <a:rPr lang="en-US" altLang="ko-KR" dirty="0"/>
              <a:t> </a:t>
            </a:r>
            <a:r>
              <a:rPr lang="en-US" altLang="ko-KR" dirty="0" err="1"/>
              <a:t>Anzeichen</a:t>
            </a:r>
            <a:r>
              <a:rPr lang="en-US" altLang="ko-KR" dirty="0"/>
              <a:t> </a:t>
            </a:r>
            <a:r>
              <a:rPr lang="en-US" altLang="ko-KR" dirty="0" err="1"/>
              <a:t>für</a:t>
            </a:r>
            <a:r>
              <a:rPr lang="en-US" altLang="ko-KR" dirty="0"/>
              <a:t> </a:t>
            </a:r>
            <a:r>
              <a:rPr lang="en-US" altLang="ko-KR" dirty="0" err="1"/>
              <a:t>eine</a:t>
            </a:r>
            <a:r>
              <a:rPr lang="en-US" altLang="ko-KR" dirty="0"/>
              <a:t> </a:t>
            </a:r>
            <a:r>
              <a:rPr lang="en-US" altLang="ko-KR" dirty="0" err="1"/>
              <a:t>Zuwanderung</a:t>
            </a:r>
            <a:r>
              <a:rPr lang="en-US" altLang="ko-KR" dirty="0"/>
              <a:t> in </a:t>
            </a:r>
            <a:r>
              <a:rPr lang="en-US" altLang="ko-KR" dirty="0" err="1"/>
              <a:t>Arbeitslosigkeit</a:t>
            </a:r>
            <a:r>
              <a:rPr lang="en-US" altLang="ko-KR" dirty="0"/>
              <a:t> </a:t>
            </a:r>
            <a:r>
              <a:rPr lang="en-US" altLang="ko-KR" dirty="0" err="1"/>
              <a:t>oder</a:t>
            </a:r>
            <a:r>
              <a:rPr lang="en-US" altLang="ko-KR" dirty="0"/>
              <a:t> </a:t>
            </a:r>
            <a:r>
              <a:rPr lang="en-US" altLang="ko-KR" dirty="0" err="1"/>
              <a:t>Armut</a:t>
            </a:r>
            <a:r>
              <a:rPr lang="en-US" altLang="ko-KR" dirty="0"/>
              <a:t>. Die </a:t>
            </a:r>
            <a:r>
              <a:rPr lang="en-US" altLang="ko-KR" dirty="0" err="1"/>
              <a:t>Arbeitssuchenden</a:t>
            </a:r>
            <a:r>
              <a:rPr lang="en-US" altLang="ko-KR" dirty="0"/>
              <a:t>, die </a:t>
            </a:r>
            <a:r>
              <a:rPr lang="en-US" altLang="ko-KR" dirty="0" err="1"/>
              <a:t>kommen</a:t>
            </a:r>
            <a:r>
              <a:rPr lang="en-US" altLang="ko-KR" dirty="0"/>
              <a:t>, </a:t>
            </a:r>
            <a:r>
              <a:rPr lang="en-US" altLang="ko-KR" dirty="0" err="1"/>
              <a:t>finden</a:t>
            </a:r>
            <a:r>
              <a:rPr lang="en-US" altLang="ko-KR" dirty="0"/>
              <a:t> in der Regel Jobs, </a:t>
            </a:r>
            <a:r>
              <a:rPr lang="en-US" altLang="ko-KR" dirty="0" err="1"/>
              <a:t>ohne</a:t>
            </a:r>
            <a:r>
              <a:rPr lang="en-US" altLang="ko-KR" dirty="0"/>
              <a:t> </a:t>
            </a:r>
            <a:r>
              <a:rPr lang="en-US" altLang="ko-KR" dirty="0" err="1"/>
              <a:t>einheimische</a:t>
            </a:r>
            <a:r>
              <a:rPr lang="en-US" altLang="ko-KR" dirty="0"/>
              <a:t> </a:t>
            </a:r>
            <a:r>
              <a:rPr lang="en-US" altLang="ko-KR" dirty="0" err="1"/>
              <a:t>Arbeitskräfte</a:t>
            </a:r>
            <a:r>
              <a:rPr lang="en-US" altLang="ko-KR" dirty="0"/>
              <a:t> </a:t>
            </a:r>
            <a:r>
              <a:rPr lang="en-US" altLang="ko-KR" dirty="0" err="1"/>
              <a:t>zu</a:t>
            </a:r>
            <a:r>
              <a:rPr lang="en-US" altLang="ko-KR" dirty="0"/>
              <a:t> </a:t>
            </a:r>
            <a:r>
              <a:rPr lang="en-US" altLang="ko-KR" dirty="0" err="1"/>
              <a:t>verdrängen</a:t>
            </a:r>
            <a:r>
              <a:rPr lang="en-US" altLang="ko-KR" dirty="0"/>
              <a:t>.”</a:t>
            </a:r>
          </a:p>
          <a:p>
            <a:pPr fontAlgn="base"/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7696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2006</a:t>
            </a:r>
            <a:r>
              <a:rPr lang="ko-KR" altLang="en-US" sz="2800" dirty="0"/>
              <a:t>년 최초의 통합대표회의</a:t>
            </a:r>
            <a:r>
              <a:rPr lang="en-US" altLang="ko-KR" sz="2800" dirty="0" err="1"/>
              <a:t>Integrationsgipfel</a:t>
            </a:r>
            <a:r>
              <a:rPr lang="ko-KR" altLang="en-US" sz="2800" dirty="0"/>
              <a:t> 개최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altLang="ko-KR" sz="2800" dirty="0" err="1"/>
              <a:t>Als</a:t>
            </a:r>
            <a:r>
              <a:rPr lang="en-US" altLang="ko-KR" sz="2800" dirty="0"/>
              <a:t> </a:t>
            </a:r>
            <a:r>
              <a:rPr lang="en-US" altLang="ko-KR" sz="2800" dirty="0" err="1"/>
              <a:t>Integrationsgipfel</a:t>
            </a:r>
            <a:r>
              <a:rPr lang="en-US" altLang="ko-KR" sz="2800" dirty="0"/>
              <a:t> </a:t>
            </a:r>
            <a:r>
              <a:rPr lang="en-US" altLang="ko-KR" sz="2800" dirty="0" err="1"/>
              <a:t>werden</a:t>
            </a:r>
            <a:r>
              <a:rPr lang="en-US" altLang="ko-KR" sz="2800" dirty="0"/>
              <a:t> </a:t>
            </a:r>
            <a:r>
              <a:rPr lang="en-US" altLang="ko-KR" sz="2800" dirty="0" err="1"/>
              <a:t>seit</a:t>
            </a:r>
            <a:r>
              <a:rPr lang="en-US" altLang="ko-KR" sz="2800" dirty="0"/>
              <a:t> </a:t>
            </a:r>
            <a:r>
              <a:rPr lang="en-US" altLang="ko-KR" sz="2800" dirty="0" err="1"/>
              <a:t>dem</a:t>
            </a:r>
            <a:r>
              <a:rPr lang="en-US" altLang="ko-KR" sz="2800" dirty="0"/>
              <a:t> 14. </a:t>
            </a:r>
            <a:r>
              <a:rPr lang="en-US" altLang="ko-KR" sz="2800" dirty="0" err="1"/>
              <a:t>Juli</a:t>
            </a:r>
            <a:r>
              <a:rPr lang="en-US" altLang="ko-KR" sz="2800" dirty="0"/>
              <a:t> 2006 </a:t>
            </a:r>
            <a:r>
              <a:rPr lang="en-US" altLang="ko-KR" sz="2800" dirty="0" err="1"/>
              <a:t>stattfindende</a:t>
            </a:r>
            <a:r>
              <a:rPr lang="en-US" altLang="ko-KR" sz="2800" dirty="0"/>
              <a:t> </a:t>
            </a:r>
            <a:r>
              <a:rPr lang="en-US" altLang="ko-KR" sz="2800" dirty="0" err="1"/>
              <a:t>Konferenzen</a:t>
            </a:r>
            <a:r>
              <a:rPr lang="en-US" altLang="ko-KR" sz="2800" dirty="0"/>
              <a:t> von </a:t>
            </a:r>
            <a:r>
              <a:rPr lang="en-US" altLang="ko-KR" sz="2800" dirty="0" err="1"/>
              <a:t>Vertretern</a:t>
            </a:r>
            <a:r>
              <a:rPr lang="en-US" altLang="ko-KR" sz="2800" dirty="0"/>
              <a:t> </a:t>
            </a:r>
            <a:r>
              <a:rPr lang="en-US" altLang="ko-KR" sz="2800" dirty="0" err="1"/>
              <a:t>aus</a:t>
            </a:r>
            <a:r>
              <a:rPr lang="en-US" altLang="ko-KR" sz="2800" dirty="0"/>
              <a:t> </a:t>
            </a:r>
            <a:r>
              <a:rPr lang="en-US" altLang="ko-KR" sz="2800" dirty="0" err="1"/>
              <a:t>Politik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Medien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Migrantenverbänden</a:t>
            </a:r>
            <a:r>
              <a:rPr lang="en-US" altLang="ko-KR" sz="2800" dirty="0"/>
              <a:t> </a:t>
            </a:r>
            <a:r>
              <a:rPr lang="en-US" altLang="ko-KR" sz="2800" dirty="0" err="1"/>
              <a:t>sowie</a:t>
            </a:r>
            <a:r>
              <a:rPr lang="en-US" altLang="ko-KR" sz="2800" dirty="0"/>
              <a:t> </a:t>
            </a:r>
            <a:r>
              <a:rPr lang="en-US" altLang="ko-KR" sz="2800" dirty="0" err="1"/>
              <a:t>Arbeitgeberverbänden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Gewerkschaften</a:t>
            </a:r>
            <a:r>
              <a:rPr lang="en-US" altLang="ko-KR" sz="2800" dirty="0"/>
              <a:t> und </a:t>
            </a:r>
            <a:r>
              <a:rPr lang="en-US" altLang="ko-KR" sz="2800" dirty="0" err="1"/>
              <a:t>Sportverbänden</a:t>
            </a:r>
            <a:r>
              <a:rPr lang="en-US" altLang="ko-KR" sz="2800" dirty="0"/>
              <a:t> </a:t>
            </a:r>
            <a:r>
              <a:rPr lang="en-US" altLang="ko-KR" sz="2800" dirty="0" err="1"/>
              <a:t>im</a:t>
            </a:r>
            <a:r>
              <a:rPr lang="en-US" altLang="ko-KR" sz="2800" dirty="0"/>
              <a:t> Berliner </a:t>
            </a:r>
            <a:r>
              <a:rPr lang="en-US" altLang="ko-KR" sz="2800" dirty="0" err="1"/>
              <a:t>Kanzleramt</a:t>
            </a:r>
            <a:r>
              <a:rPr lang="en-US" altLang="ko-KR" sz="2800" dirty="0"/>
              <a:t> </a:t>
            </a:r>
            <a:r>
              <a:rPr lang="en-US" altLang="ko-KR" sz="2800" dirty="0" err="1"/>
              <a:t>bezeichnet</a:t>
            </a:r>
            <a:r>
              <a:rPr lang="en-US" altLang="ko-KR" sz="2800" dirty="0"/>
              <a:t>, die </a:t>
            </a:r>
            <a:r>
              <a:rPr lang="en-US" altLang="ko-KR" sz="2800" dirty="0" err="1"/>
              <a:t>zum</a:t>
            </a:r>
            <a:r>
              <a:rPr lang="en-US" altLang="ko-KR" sz="2800" dirty="0"/>
              <a:t> </a:t>
            </a:r>
            <a:r>
              <a:rPr lang="en-US" altLang="ko-KR" sz="2800" dirty="0" err="1"/>
              <a:t>Ziel</a:t>
            </a:r>
            <a:r>
              <a:rPr lang="en-US" altLang="ko-KR" sz="2800" dirty="0"/>
              <a:t> </a:t>
            </a:r>
            <a:r>
              <a:rPr lang="en-US" altLang="ko-KR" sz="2800" dirty="0" err="1"/>
              <a:t>haben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Probleme</a:t>
            </a:r>
            <a:r>
              <a:rPr lang="en-US" altLang="ko-KR" sz="2800" dirty="0"/>
              <a:t> der </a:t>
            </a:r>
            <a:r>
              <a:rPr lang="en-US" altLang="ko-KR" sz="2800" dirty="0" err="1"/>
              <a:t>Zuwandererintegration</a:t>
            </a:r>
            <a:r>
              <a:rPr lang="en-US" altLang="ko-KR" sz="2800" dirty="0"/>
              <a:t> in der </a:t>
            </a:r>
            <a:r>
              <a:rPr lang="en-US" altLang="ko-KR" sz="2800" dirty="0" err="1"/>
              <a:t>Bundesrepublik</a:t>
            </a:r>
            <a:r>
              <a:rPr lang="en-US" altLang="ko-KR" sz="2800" dirty="0"/>
              <a:t> Deutschland in </a:t>
            </a:r>
            <a:r>
              <a:rPr lang="en-US" altLang="ko-KR" sz="2800" dirty="0" err="1"/>
              <a:t>intensiven</a:t>
            </a:r>
            <a:r>
              <a:rPr lang="en-US" altLang="ko-KR" sz="2800" dirty="0"/>
              <a:t> </a:t>
            </a:r>
            <a:r>
              <a:rPr lang="en-US" altLang="ko-KR" sz="2800" dirty="0" err="1"/>
              <a:t>Diskussionen</a:t>
            </a:r>
            <a:r>
              <a:rPr lang="en-US" altLang="ko-KR" sz="2800" dirty="0"/>
              <a:t> </a:t>
            </a:r>
            <a:r>
              <a:rPr lang="en-US" altLang="ko-KR" sz="2800" dirty="0" err="1"/>
              <a:t>zu</a:t>
            </a:r>
            <a:r>
              <a:rPr lang="en-US" altLang="ko-KR" sz="2800" dirty="0"/>
              <a:t> </a:t>
            </a:r>
            <a:r>
              <a:rPr lang="en-US" altLang="ko-KR" sz="2800" dirty="0" err="1"/>
              <a:t>behandeln</a:t>
            </a:r>
            <a:r>
              <a:rPr lang="en-US" altLang="ko-KR" sz="2800" dirty="0"/>
              <a:t>.</a:t>
            </a:r>
          </a:p>
          <a:p>
            <a:pPr fontAlgn="base"/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85773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2008</a:t>
            </a:r>
            <a:r>
              <a:rPr lang="ko-KR" altLang="en-US" dirty="0"/>
              <a:t>년 </a:t>
            </a:r>
            <a:r>
              <a:rPr lang="en-US" altLang="ko-KR" dirty="0" err="1"/>
              <a:t>Einb</a:t>
            </a:r>
            <a:r>
              <a:rPr lang="de-DE" altLang="ko-KR" dirty="0"/>
              <a:t>ürgerungstest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2008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년 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9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월 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일부터는 시민권</a:t>
            </a:r>
            <a:r>
              <a:rPr lang="en-US" altLang="ko-KR" sz="28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Staatsb</a:t>
            </a:r>
            <a:r>
              <a:rPr lang="de-DE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ürgerschaft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취득 시험</a:t>
            </a:r>
            <a:r>
              <a:rPr lang="en-US" altLang="ko-KR" sz="28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Einbürgerungstest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  실행됨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endParaRPr lang="ko-KR" altLang="en-US" sz="2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fontAlgn="base"/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독일 시민권을 획득하기 위해서는 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33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문항 중 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17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개를 맞추어야 함</a:t>
            </a:r>
            <a:endParaRPr lang="en-US" altLang="ko-KR" sz="2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fontAlgn="base"/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이주민의 통합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endParaRPr lang="ko-KR" altLang="en-US" sz="2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fontAlgn="base"/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왜냐하면 독일어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역사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법률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사회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문화를 공부해야 하기 때문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endParaRPr lang="ko-KR" altLang="en-US" sz="2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fontAlgn="base"/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게다가 전보다는 높은 어학실력이 요구됨</a:t>
            </a:r>
          </a:p>
          <a:p>
            <a:endParaRPr lang="ko-KR" altLang="en-US" sz="2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9350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err="1"/>
              <a:t>Zahlen</a:t>
            </a:r>
            <a:r>
              <a:rPr lang="en-US" altLang="ko-KR" dirty="0"/>
              <a:t> und </a:t>
            </a:r>
            <a:r>
              <a:rPr lang="en-US" altLang="ko-KR" dirty="0" err="1"/>
              <a:t>Struktur</a:t>
            </a:r>
            <a:r>
              <a:rPr lang="en-US" altLang="ko-KR" dirty="0"/>
              <a:t> der </a:t>
            </a:r>
            <a:r>
              <a:rPr lang="en-US" altLang="ko-KR" dirty="0" err="1"/>
              <a:t>Einwanderung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endParaRPr lang="en-US" altLang="ko-KR" dirty="0"/>
          </a:p>
          <a:p>
            <a:pPr fontAlgn="base"/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최근 들어서도 이주배경을 가진 사람들의 숫자가 증가</a:t>
            </a:r>
          </a:p>
          <a:p>
            <a:pPr fontAlgn="base"/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2005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년 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15,300,000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명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19%</a:t>
            </a:r>
            <a:endParaRPr lang="ko-KR" altLang="en-US" sz="2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fontAlgn="base"/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2011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년 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19.5%</a:t>
            </a:r>
            <a:endParaRPr lang="ko-KR" altLang="en-US" sz="2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fontAlgn="base"/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2013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년 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16,500,000 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명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20.5% </a:t>
            </a:r>
            <a:endParaRPr lang="ko-KR" altLang="en-US" sz="2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fontAlgn="base"/>
            <a:endParaRPr lang="en-US" altLang="ko-KR" sz="2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6289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sz="3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대도시에서 아동의 약 </a:t>
            </a:r>
            <a:r>
              <a:rPr lang="en-US" altLang="ko-KR" sz="3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50%</a:t>
            </a:r>
            <a:r>
              <a:rPr lang="ko-KR" altLang="en-US" sz="3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 이주배경을 가지고 있음</a:t>
            </a:r>
          </a:p>
          <a:p>
            <a:pPr fontAlgn="base"/>
            <a:r>
              <a:rPr lang="en-US" altLang="ko-KR" sz="3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2013</a:t>
            </a:r>
            <a:r>
              <a:rPr lang="ko-KR" altLang="en-US" sz="3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년에는 </a:t>
            </a:r>
            <a:r>
              <a:rPr lang="en-US" altLang="ko-KR" sz="3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1,200,000</a:t>
            </a:r>
            <a:r>
              <a:rPr lang="ko-KR" altLang="en-US" sz="3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명이 독일로 이주</a:t>
            </a:r>
          </a:p>
          <a:p>
            <a:pPr fontAlgn="base"/>
            <a:r>
              <a:rPr lang="ko-KR" altLang="en-US" sz="3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그 중 </a:t>
            </a:r>
            <a:r>
              <a:rPr lang="en-US" altLang="ko-KR" sz="3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755,000, </a:t>
            </a:r>
            <a:r>
              <a:rPr lang="ko-KR" altLang="en-US" sz="3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즉 </a:t>
            </a:r>
            <a:r>
              <a:rPr lang="en-US" altLang="ko-KR" sz="3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62%</a:t>
            </a:r>
            <a:r>
              <a:rPr lang="ko-KR" altLang="en-US" sz="3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 유럽에서 이주</a:t>
            </a:r>
          </a:p>
          <a:p>
            <a:pPr fontAlgn="base"/>
            <a:r>
              <a:rPr lang="ko-KR" altLang="en-US" sz="3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가장 많은 이주민이 온 나라는 </a:t>
            </a:r>
            <a:r>
              <a:rPr lang="en-US" altLang="ko-KR" sz="32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Polen</a:t>
            </a:r>
            <a:endParaRPr lang="ko-KR" altLang="en-US" sz="32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fontAlgn="base"/>
            <a:endParaRPr lang="ko-KR" altLang="en-US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6588224" y="4014281"/>
            <a:ext cx="194421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245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Green Card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2000</a:t>
            </a:r>
            <a:r>
              <a:rPr lang="ko-KR" altLang="en-US" sz="2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년부터 </a:t>
            </a:r>
            <a:r>
              <a:rPr lang="en-US" altLang="ko-KR" sz="2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2004</a:t>
            </a:r>
            <a:r>
              <a:rPr lang="ko-KR" altLang="en-US" sz="2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년까지</a:t>
            </a:r>
            <a:endParaRPr lang="en-US" altLang="ko-KR" sz="28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ko-KR" altLang="en-US" sz="2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유럽연합 이외의 국가에서 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2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IT </a:t>
            </a:r>
            <a:r>
              <a:rPr lang="ko-KR" altLang="en-US" sz="2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분야의</a:t>
            </a:r>
            <a:r>
              <a:rPr lang="en-US" altLang="ko-KR" sz="2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고급인력 도입</a:t>
            </a:r>
            <a:endParaRPr lang="en-US" altLang="ko-KR" sz="28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sz="2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5</a:t>
            </a:r>
            <a:r>
              <a:rPr lang="ko-KR" altLang="en-US" sz="2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년 계약</a:t>
            </a:r>
            <a:endParaRPr lang="en-US" altLang="ko-KR" sz="28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ko-KR" altLang="en-US" sz="2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약 </a:t>
            </a:r>
            <a:r>
              <a:rPr lang="en-US" altLang="ko-KR" sz="2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13,000</a:t>
            </a:r>
            <a:r>
              <a:rPr lang="ko-KR" altLang="en-US" sz="2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명</a:t>
            </a:r>
            <a:endParaRPr lang="en-US" altLang="ko-KR" sz="28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ko-KR" altLang="en-US" sz="2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특히 인도로부터</a:t>
            </a:r>
            <a:endParaRPr lang="en-US" altLang="ko-KR" sz="28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sz="2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2005</a:t>
            </a:r>
            <a:r>
              <a:rPr lang="ko-KR" altLang="en-US" sz="2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년부터는 새로운 이민법</a:t>
            </a:r>
            <a:endParaRPr lang="en-US" altLang="ko-KR" sz="28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1294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2012</a:t>
            </a:r>
            <a:r>
              <a:rPr lang="ko-KR" altLang="en-US" dirty="0"/>
              <a:t>년 </a:t>
            </a:r>
            <a:r>
              <a:rPr lang="en-US" altLang="ko-KR" dirty="0"/>
              <a:t>Die Blue Card</a:t>
            </a:r>
            <a:r>
              <a:rPr lang="ko-KR" altLang="en-US" dirty="0"/>
              <a:t>의 도입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유럽 이외의 지역에서 능력이 있는 전문가가 노동허가</a:t>
            </a:r>
            <a:r>
              <a:rPr lang="en-US" altLang="ko-KR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Arbeitserlaubnis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와 체류허가</a:t>
            </a:r>
            <a:r>
              <a:rPr lang="en-US" altLang="ko-KR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Aufenthaltserlaubnis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받기가 수월해짐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endParaRPr lang="ko-KR" altLang="en-US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fontAlgn="base"/>
            <a:endParaRPr lang="en-US" altLang="ko-KR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fontAlgn="base"/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하지만 높은 임금최하기준 때문에 비판을 받기도 함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연봉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66,000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유로 이상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endParaRPr lang="ko-KR" altLang="en-US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fontAlgn="base"/>
            <a:endParaRPr lang="ko-KR" altLang="en-US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6846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 descr="http://palladium-mobility.com/wp-content/uploads/2011/11/blue-ca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" y="0"/>
            <a:ext cx="9247512" cy="638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625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5074440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 descr="http://johnnythejester.com.au/wp-content/uploads/2015/05/blue-card-2013-20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94" y="-14543"/>
            <a:ext cx="9124212" cy="645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973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또 다른 경향은 남유럽에서 소위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High Potential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이주이다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</a:p>
          <a:p>
            <a:pPr fontAlgn="base"/>
            <a:endParaRPr lang="ko-KR" altLang="en-US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fontAlgn="base"/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2011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년에는 예를 들어 그리스 이주민의 숫자가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78%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늘었고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스페인과 포르투갈의 이주민 숫자도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50%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이상 늘었음</a:t>
            </a:r>
          </a:p>
          <a:p>
            <a:pPr fontAlgn="base"/>
            <a:endParaRPr lang="en-US" altLang="ko-KR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fontAlgn="base"/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이들 중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50-70%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 대학졸업자들</a:t>
            </a:r>
          </a:p>
        </p:txBody>
      </p:sp>
    </p:spTree>
    <p:extLst>
      <p:ext uri="{BB962C8B-B14F-4D97-AF65-F5344CB8AC3E}">
        <p14:creationId xmlns:p14="http://schemas.microsoft.com/office/powerpoint/2010/main" val="3876671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82930" indent="-514350">
              <a:buAutoNum type="arabicPeriod"/>
            </a:pPr>
            <a:r>
              <a:rPr lang="en-US" altLang="ko-KR" sz="2800" dirty="0"/>
              <a:t>2000: </a:t>
            </a:r>
            <a:r>
              <a:rPr lang="en-US" altLang="ko-KR" sz="2800" dirty="0" err="1"/>
              <a:t>Vom</a:t>
            </a:r>
            <a:r>
              <a:rPr lang="en-US" altLang="ko-KR" sz="2800" dirty="0"/>
              <a:t> </a:t>
            </a:r>
            <a:r>
              <a:rPr lang="en-US" altLang="ko-KR" sz="2800" dirty="0" err="1"/>
              <a:t>Vererbungs-zum</a:t>
            </a:r>
            <a:r>
              <a:rPr lang="en-US" altLang="ko-KR" sz="2800" dirty="0"/>
              <a:t> </a:t>
            </a:r>
            <a:r>
              <a:rPr lang="en-US" altLang="ko-KR" sz="2800" dirty="0" err="1"/>
              <a:t>Territorialprinzip</a:t>
            </a:r>
            <a:endParaRPr lang="en-US" altLang="ko-KR" sz="2800" dirty="0"/>
          </a:p>
          <a:p>
            <a:pPr marL="582930" indent="-514350">
              <a:buAutoNum type="arabicPeriod"/>
            </a:pPr>
            <a:r>
              <a:rPr lang="en-US" altLang="ko-KR" sz="2800" dirty="0"/>
              <a:t> </a:t>
            </a:r>
            <a:r>
              <a:rPr lang="en-US" altLang="ko-KR" sz="2800" dirty="0" err="1"/>
              <a:t>Entwicklung</a:t>
            </a:r>
            <a:r>
              <a:rPr lang="en-US" altLang="ko-KR" sz="2800" dirty="0"/>
              <a:t> </a:t>
            </a:r>
            <a:r>
              <a:rPr lang="en-US" altLang="ko-KR" sz="2800" dirty="0" err="1"/>
              <a:t>im</a:t>
            </a:r>
            <a:r>
              <a:rPr lang="en-US" altLang="ko-KR" sz="2800" dirty="0"/>
              <a:t> </a:t>
            </a:r>
            <a:r>
              <a:rPr lang="en-US" altLang="ko-KR" sz="2800" dirty="0" err="1"/>
              <a:t>neuen</a:t>
            </a:r>
            <a:r>
              <a:rPr lang="en-US" altLang="ko-KR" sz="2800" dirty="0"/>
              <a:t> Millennium</a:t>
            </a:r>
          </a:p>
          <a:p>
            <a:pPr marL="582930" indent="-514350">
              <a:buAutoNum type="arabicPeriod"/>
            </a:pPr>
            <a:r>
              <a:rPr lang="ko-KR" altLang="en-US" sz="2800" dirty="0"/>
              <a:t>이주라는 테마에 대한 독일인들의 </a:t>
            </a: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ko-KR" altLang="en-US" sz="2800" dirty="0"/>
              <a:t>전형적인 태도</a:t>
            </a:r>
            <a:endParaRPr lang="en-US" altLang="ko-KR" sz="2800" dirty="0"/>
          </a:p>
          <a:p>
            <a:pPr marL="582930" indent="-514350">
              <a:buAutoNum type="arabicPeriod"/>
            </a:pPr>
            <a:r>
              <a:rPr lang="en-US" altLang="ko-KR" sz="2800" dirty="0"/>
              <a:t>2006</a:t>
            </a:r>
            <a:r>
              <a:rPr lang="ko-KR" altLang="en-US" sz="2800" dirty="0"/>
              <a:t>년 최초의 통합대표회의</a:t>
            </a:r>
            <a:r>
              <a:rPr lang="en-US" altLang="ko-KR" sz="2800" dirty="0" err="1"/>
              <a:t>Integrationsgipfel</a:t>
            </a:r>
            <a:r>
              <a:rPr lang="ko-KR" altLang="en-US" sz="2800" dirty="0"/>
              <a:t> 개최</a:t>
            </a:r>
            <a:endParaRPr lang="en-US" altLang="ko-KR" sz="2800" dirty="0"/>
          </a:p>
          <a:p>
            <a:pPr marL="582930" indent="-514350">
              <a:buAutoNum type="arabicPeriod"/>
            </a:pPr>
            <a:r>
              <a:rPr lang="en-US" altLang="ko-KR" sz="2800" dirty="0"/>
              <a:t>2007</a:t>
            </a:r>
            <a:r>
              <a:rPr lang="ko-KR" altLang="en-US" sz="2800" dirty="0"/>
              <a:t>년 국가적 통합계획</a:t>
            </a:r>
            <a:r>
              <a:rPr lang="en-US" altLang="ko-KR" sz="2800" dirty="0" err="1"/>
              <a:t>Integrationsplan</a:t>
            </a:r>
            <a:r>
              <a:rPr lang="en-US" altLang="ko-KR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8825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Fl</a:t>
            </a:r>
            <a:r>
              <a:rPr lang="de-DE" altLang="ko-KR" dirty="0"/>
              <a:t>üchtlinge und </a:t>
            </a:r>
            <a:r>
              <a:rPr lang="en-US" altLang="ko-KR" dirty="0" err="1"/>
              <a:t>Asylbewerber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endParaRPr lang="ko-KR" altLang="en-US" dirty="0"/>
          </a:p>
          <a:p>
            <a:pPr fontAlgn="base">
              <a:lnSpc>
                <a:spcPct val="120000"/>
              </a:lnSpc>
            </a:pPr>
            <a:r>
              <a:rPr lang="ko-KR" altLang="en-US" sz="4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난민신청자의 숫자 역시 최근 몇 년 사이에 급격하게 증가</a:t>
            </a:r>
          </a:p>
          <a:p>
            <a:pPr fontAlgn="base">
              <a:lnSpc>
                <a:spcPct val="120000"/>
              </a:lnSpc>
            </a:pPr>
            <a:r>
              <a:rPr lang="en-US" altLang="ko-KR" sz="4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2012</a:t>
            </a:r>
            <a:r>
              <a:rPr lang="ko-KR" altLang="en-US" sz="4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년에서 </a:t>
            </a:r>
            <a:r>
              <a:rPr lang="en-US" altLang="ko-KR" sz="4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2013</a:t>
            </a:r>
            <a:r>
              <a:rPr lang="ko-KR" altLang="en-US" sz="4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년 사이에 </a:t>
            </a:r>
            <a:r>
              <a:rPr lang="en-US" altLang="ko-KR" sz="4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70%</a:t>
            </a:r>
            <a:r>
              <a:rPr lang="ko-KR" altLang="en-US" sz="4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 증가</a:t>
            </a:r>
          </a:p>
          <a:p>
            <a:pPr fontAlgn="base">
              <a:lnSpc>
                <a:spcPct val="120000"/>
              </a:lnSpc>
            </a:pPr>
            <a:r>
              <a:rPr lang="en-US" altLang="ko-KR" sz="4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2013</a:t>
            </a:r>
            <a:r>
              <a:rPr lang="ko-KR" altLang="en-US" sz="4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년에는 독일에서 </a:t>
            </a:r>
            <a:r>
              <a:rPr lang="en-US" altLang="ko-KR" sz="4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109,580</a:t>
            </a:r>
            <a:r>
              <a:rPr lang="ko-KR" altLang="en-US" sz="4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명이 난민</a:t>
            </a:r>
            <a:r>
              <a:rPr lang="en-US" altLang="ko-KR" sz="4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</a:t>
            </a:r>
            <a:r>
              <a:rPr lang="ko-KR" altLang="en-US" sz="4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차 신청서</a:t>
            </a:r>
            <a:r>
              <a:rPr lang="en-US" altLang="ko-KR" sz="45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Asylerstantrag</a:t>
            </a:r>
            <a:r>
              <a:rPr lang="ko-KR" altLang="en-US" sz="4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제출함</a:t>
            </a:r>
          </a:p>
          <a:p>
            <a:pPr fontAlgn="base">
              <a:lnSpc>
                <a:spcPct val="120000"/>
              </a:lnSpc>
            </a:pPr>
            <a:r>
              <a:rPr lang="en-US" altLang="ko-KR" sz="4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2013-4</a:t>
            </a:r>
            <a:r>
              <a:rPr lang="ko-KR" altLang="en-US" sz="4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년 사이에는 그 숫자가 </a:t>
            </a:r>
            <a:r>
              <a:rPr lang="en-US" altLang="ko-KR" sz="4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60%</a:t>
            </a:r>
            <a:r>
              <a:rPr lang="ko-KR" altLang="en-US" sz="4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증가</a:t>
            </a:r>
          </a:p>
        </p:txBody>
      </p:sp>
    </p:spTree>
    <p:extLst>
      <p:ext uri="{BB962C8B-B14F-4D97-AF65-F5344CB8AC3E}">
        <p14:creationId xmlns:p14="http://schemas.microsoft.com/office/powerpoint/2010/main" val="740388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2014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년 신청자들 중에서 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23%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 시리아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10%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 세르비아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8%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 </a:t>
            </a:r>
            <a:r>
              <a:rPr lang="ko-KR" altLang="en-US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에리트레아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출신</a:t>
            </a:r>
          </a:p>
          <a:p>
            <a:pPr fontAlgn="base">
              <a:lnSpc>
                <a:spcPct val="120000"/>
              </a:lnSpc>
            </a:pP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2014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년에는 독일에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629,000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명의 난민들이 등록됨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  <a:p>
            <a:pPr fontAlgn="base">
              <a:lnSpc>
                <a:spcPct val="120000"/>
              </a:lnSpc>
            </a:pP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그 중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338,000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명이 난민으로 인정을 받음</a:t>
            </a:r>
            <a:endParaRPr lang="en-US" altLang="ko-KR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그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밖의 난민들은 난민신청자</a:t>
            </a:r>
            <a:r>
              <a:rPr lang="en-US" altLang="ko-KR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Asylbewerber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와 잠정적으로 추방이 보류된 난민들</a:t>
            </a:r>
            <a:r>
              <a:rPr lang="en-US" altLang="ko-KR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Geduldete</a:t>
            </a:r>
            <a:endParaRPr lang="de-DE" altLang="ko-KR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fontAlgn="base">
              <a:lnSpc>
                <a:spcPct val="120000"/>
              </a:lnSpc>
            </a:pP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432937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2015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년</a:t>
            </a:r>
            <a:endParaRPr lang="en-US" altLang="ko-KR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lvl="1" fontAlgn="base"/>
            <a:r>
              <a:rPr lang="ko-KR" altLang="en-US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신청자의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24.6%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 시리아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14% </a:t>
            </a:r>
            <a:r>
              <a:rPr lang="ko-KR" altLang="en-US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코소보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9.4%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 세르비아</a:t>
            </a:r>
          </a:p>
          <a:p>
            <a:pPr fontAlgn="base"/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레바논이나 터키에 비해서 독일은 비교적 적은 숫자의 사람들에게 </a:t>
            </a:r>
            <a:r>
              <a:rPr lang="ko-KR" altLang="en-US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난민권을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제공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endParaRPr lang="ko-KR" altLang="en-US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fontAlgn="base"/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게다가 도시와 자지단체가 난민들을 위한 사전준비가 되어있지 않음</a:t>
            </a:r>
          </a:p>
          <a:p>
            <a:pPr fontAlgn="base"/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임시 난민 숙소들은 만원이고 어떠한 해결책이 요구되는 실정임</a:t>
            </a:r>
          </a:p>
        </p:txBody>
      </p:sp>
    </p:spTree>
    <p:extLst>
      <p:ext uri="{BB962C8B-B14F-4D97-AF65-F5344CB8AC3E}">
        <p14:creationId xmlns:p14="http://schemas.microsoft.com/office/powerpoint/2010/main" val="1202598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err="1"/>
              <a:t>Vorurteile</a:t>
            </a:r>
            <a:r>
              <a:rPr lang="en-US" altLang="ko-KR" dirty="0"/>
              <a:t> und </a:t>
            </a:r>
            <a:r>
              <a:rPr lang="en-US" altLang="ko-KR" dirty="0" err="1"/>
              <a:t>Stereotypen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fontAlgn="base">
              <a:lnSpc>
                <a:spcPct val="120000"/>
              </a:lnSpc>
            </a:pPr>
            <a:r>
              <a:rPr lang="ko-KR" altLang="en-US" sz="5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독일은 사실 이주의 나라이기는 하지만 이주민들의 사회적 통합은 갈 길이 멂</a:t>
            </a:r>
            <a:r>
              <a:rPr lang="en-US" altLang="ko-KR" sz="5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  <a:p>
            <a:pPr fontAlgn="base">
              <a:lnSpc>
                <a:spcPct val="120000"/>
              </a:lnSpc>
            </a:pPr>
            <a:r>
              <a:rPr lang="ko-KR" altLang="en-US" sz="5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여전히 사회에서 함께 살아가는 데 부정적인 영향을 미치는 편견들과 고정관념들이 존재하기 때문</a:t>
            </a:r>
          </a:p>
          <a:p>
            <a:pPr fontAlgn="base">
              <a:lnSpc>
                <a:spcPct val="120000"/>
              </a:lnSpc>
            </a:pPr>
            <a:r>
              <a:rPr lang="ko-KR" altLang="en-US" sz="5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편견에 대한 하나의 예를 독일로 이주해 온 사람들이 사회복지를 우려먹기 위해서라는 생각</a:t>
            </a:r>
            <a:endParaRPr lang="en-US" altLang="ko-KR" sz="59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5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하지만 사실은 </a:t>
            </a:r>
            <a:r>
              <a:rPr lang="en-US" altLang="ko-KR" sz="5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……..</a:t>
            </a:r>
            <a:endParaRPr lang="ko-KR" altLang="en-US" sz="59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7835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>
              <a:lnSpc>
                <a:spcPct val="120000"/>
              </a:lnSpc>
            </a:pP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독일은 이주민들로부터 상당한 이익을 취하고 있음</a:t>
            </a:r>
          </a:p>
          <a:p>
            <a:pPr fontAlgn="base">
              <a:lnSpc>
                <a:spcPct val="120000"/>
              </a:lnSpc>
            </a:pP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그들은 경제에 활력을 불어넣고 </a:t>
            </a:r>
            <a:endParaRPr lang="en-US" altLang="ko-KR" sz="2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사회보장기금</a:t>
            </a:r>
            <a:r>
              <a:rPr lang="en-US" altLang="ko-KR" sz="28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Sozialkasse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 돈을 지불하고 </a:t>
            </a:r>
            <a:endParaRPr lang="en-US" altLang="ko-KR" sz="2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전문 인력 부족을 해소함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  <a:p>
            <a:pPr fontAlgn="base">
              <a:lnSpc>
                <a:spcPct val="120000"/>
              </a:lnSpc>
            </a:pP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2014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년 </a:t>
            </a:r>
            <a:r>
              <a:rPr lang="en-US" altLang="ko-KR" sz="28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Zentrum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28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für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28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Europäische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28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Wirtschftsforschung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(ZEW)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 따르면 독일에서 외국인은 평균 연 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3,300 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유로의 세금과</a:t>
            </a:r>
          </a:p>
        </p:txBody>
      </p:sp>
    </p:spTree>
    <p:extLst>
      <p:ext uri="{BB962C8B-B14F-4D97-AF65-F5344CB8AC3E}">
        <p14:creationId xmlns:p14="http://schemas.microsoft.com/office/powerpoint/2010/main" val="1226082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사회보장비용</a:t>
            </a:r>
            <a:r>
              <a:rPr lang="en-US" altLang="ko-KR" sz="28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Sozialabgabe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을 납부하며 이것은 국가정책을 통해 이들이 받는 것보다 많은 액수임</a:t>
            </a:r>
          </a:p>
          <a:p>
            <a:pPr fontAlgn="base"/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이주 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세대들이 독일인의 평균 수준의 능력을 획득하기 위해서는  국가적 집중적인 노력이 요구됨</a:t>
            </a:r>
          </a:p>
          <a:p>
            <a:pPr fontAlgn="base"/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왜냐하면 상대적으로 낮은 능력의 외국인들은 한참 활동할 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20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세부터 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60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세까지 독일인에 비해 적은 세금과 </a:t>
            </a:r>
            <a:r>
              <a:rPr lang="ko-KR" altLang="en-US" sz="28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사회보장비를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지불하게 되기 </a:t>
            </a:r>
            <a:r>
              <a:rPr lang="ko-KR" altLang="en-US" sz="2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때문</a:t>
            </a:r>
            <a:endParaRPr lang="en-US" altLang="ko-KR" sz="2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3875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그리고 이것은 노년에 그들이 가난으로 인해 노후에 </a:t>
            </a:r>
            <a:r>
              <a:rPr lang="en-US" altLang="ko-KR" sz="32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Grundsicherung</a:t>
            </a:r>
            <a:r>
              <a:rPr lang="en-US" altLang="ko-KR" sz="3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3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의지하게 될 확률이 높음</a:t>
            </a:r>
            <a:r>
              <a:rPr lang="en-US" altLang="ko-KR" sz="3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endParaRPr lang="ko-KR" altLang="en-US" sz="32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8515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Herkunftsländer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2012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년 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194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개의 나라에서 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10,700,000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명의 외국인이 독일에 살고 있음</a:t>
            </a:r>
          </a:p>
          <a:p>
            <a:pPr fontAlgn="base"/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그 중 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7,400,000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명은 유럽출신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  <a:p>
            <a:pPr fontAlgn="base"/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중요한 </a:t>
            </a:r>
            <a:r>
              <a:rPr lang="ko-KR" altLang="en-US" sz="2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나라들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</a:t>
            </a:r>
            <a:endParaRPr lang="en-US" altLang="ko-KR" sz="28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fontAlgn="base"/>
            <a:r>
              <a:rPr lang="ko-KR" altLang="en-US" sz="2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독일 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외국인 중 거의 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4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명 중 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명이 터키인</a:t>
            </a:r>
          </a:p>
          <a:p>
            <a:pPr fontAlgn="base"/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독일에서 터키인의 숫자는 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12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년 전 정점을 찍고 서서히 감소</a:t>
            </a:r>
            <a:endParaRPr lang="en-US" altLang="ko-KR" sz="2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923928" y="3356992"/>
            <a:ext cx="79208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5004048" y="3356992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732240" y="3356992"/>
            <a:ext cx="115212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4548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2,100,000</a:t>
            </a:r>
            <a:r>
              <a:rPr lang="ko-KR" altLang="en-US" dirty="0"/>
              <a:t>명에서 </a:t>
            </a:r>
            <a:r>
              <a:rPr lang="en-US" altLang="ko-KR" dirty="0"/>
              <a:t>1,600,000</a:t>
            </a:r>
            <a:r>
              <a:rPr lang="ko-KR" altLang="en-US" dirty="0"/>
              <a:t>명으로</a:t>
            </a:r>
          </a:p>
          <a:p>
            <a:pPr fontAlgn="base"/>
            <a:r>
              <a:rPr lang="ko-KR" altLang="en-US" dirty="0"/>
              <a:t>그 </a:t>
            </a:r>
            <a:r>
              <a:rPr lang="ko-KR" altLang="en-US" dirty="0" smtClean="0"/>
              <a:t>원인</a:t>
            </a:r>
            <a:r>
              <a:rPr lang="en-US" altLang="ko-KR" dirty="0"/>
              <a:t>-</a:t>
            </a:r>
            <a:endParaRPr lang="en-US" altLang="ko-KR" dirty="0"/>
          </a:p>
          <a:p>
            <a:pPr fontAlgn="base"/>
            <a:r>
              <a:rPr lang="en-US" altLang="ko-KR" dirty="0"/>
              <a:t>3</a:t>
            </a:r>
            <a:r>
              <a:rPr lang="ko-KR" altLang="en-US" dirty="0" smtClean="0"/>
              <a:t>명 </a:t>
            </a:r>
            <a:r>
              <a:rPr lang="ko-KR" altLang="en-US" dirty="0"/>
              <a:t>중 </a:t>
            </a:r>
            <a:r>
              <a:rPr lang="en-US" altLang="ko-KR" dirty="0"/>
              <a:t>1</a:t>
            </a:r>
            <a:r>
              <a:rPr lang="ko-KR" altLang="en-US" dirty="0" smtClean="0"/>
              <a:t>명은 </a:t>
            </a:r>
            <a:r>
              <a:rPr lang="ko-KR" altLang="en-US" dirty="0"/>
              <a:t>유럽연합에 속한 </a:t>
            </a:r>
            <a:r>
              <a:rPr lang="en-US" altLang="ko-KR" dirty="0"/>
              <a:t> </a:t>
            </a:r>
            <a:r>
              <a:rPr lang="en-US" altLang="ko-KR" dirty="0" smtClean="0"/>
              <a:t>          </a:t>
            </a:r>
            <a:r>
              <a:rPr lang="ko-KR" altLang="en-US" dirty="0" smtClean="0"/>
              <a:t>      출신</a:t>
            </a:r>
            <a:r>
              <a:rPr lang="en-US" altLang="ko-KR" dirty="0" smtClean="0"/>
              <a:t> </a:t>
            </a:r>
            <a:endParaRPr lang="ko-KR" altLang="en-US" dirty="0"/>
          </a:p>
          <a:p>
            <a:pPr fontAlgn="base"/>
            <a:r>
              <a:rPr lang="ko-KR" altLang="en-US" dirty="0"/>
              <a:t>이주민 숫자의 증가가 뚜렷한 나라</a:t>
            </a:r>
            <a:endParaRPr lang="en-US" altLang="ko-KR" dirty="0"/>
          </a:p>
          <a:p>
            <a:pPr lvl="1" fontAlgn="base"/>
            <a:r>
              <a:rPr lang="ko-KR" altLang="en-US" dirty="0" smtClean="0"/>
              <a:t>루마니아</a:t>
            </a:r>
            <a:r>
              <a:rPr lang="en-US" altLang="ko-KR" dirty="0"/>
              <a:t>, </a:t>
            </a:r>
            <a:r>
              <a:rPr lang="ko-KR" altLang="en-US" dirty="0"/>
              <a:t>폴란드</a:t>
            </a:r>
            <a:r>
              <a:rPr lang="en-US" altLang="ko-KR" dirty="0"/>
              <a:t>, </a:t>
            </a:r>
            <a:r>
              <a:rPr lang="ko-KR" altLang="en-US" dirty="0"/>
              <a:t>불가리아 등</a:t>
            </a:r>
          </a:p>
          <a:p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6312621" y="2780928"/>
            <a:ext cx="115212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830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endParaRPr lang="en-US" altLang="ko-KR" sz="3200" dirty="0"/>
          </a:p>
          <a:p>
            <a:pPr marL="68580" indent="0">
              <a:buNone/>
            </a:pPr>
            <a:r>
              <a:rPr lang="en-US" altLang="ko-KR" sz="3200" dirty="0"/>
              <a:t>6. 2008</a:t>
            </a:r>
            <a:r>
              <a:rPr lang="ko-KR" altLang="en-US" sz="3200" dirty="0"/>
              <a:t>년 </a:t>
            </a:r>
            <a:r>
              <a:rPr lang="en-US" altLang="ko-KR" sz="3200" dirty="0" err="1"/>
              <a:t>Einb</a:t>
            </a:r>
            <a:r>
              <a:rPr lang="de-DE" altLang="ko-KR" sz="3200" dirty="0"/>
              <a:t>ürgerungstest</a:t>
            </a:r>
          </a:p>
          <a:p>
            <a:pPr marL="68580" indent="0">
              <a:buNone/>
            </a:pPr>
            <a:r>
              <a:rPr lang="en-US" altLang="ko-KR" sz="3200" dirty="0"/>
              <a:t>7.  </a:t>
            </a:r>
            <a:r>
              <a:rPr lang="en-US" altLang="ko-KR" sz="3200" dirty="0" err="1"/>
              <a:t>Zahlen</a:t>
            </a:r>
            <a:r>
              <a:rPr lang="en-US" altLang="ko-KR" sz="3200" dirty="0"/>
              <a:t> und </a:t>
            </a:r>
            <a:r>
              <a:rPr lang="en-US" altLang="ko-KR" sz="3200" dirty="0" err="1"/>
              <a:t>Struktur</a:t>
            </a:r>
            <a:r>
              <a:rPr lang="en-US" altLang="ko-KR" sz="3200" dirty="0"/>
              <a:t> der </a:t>
            </a:r>
            <a:r>
              <a:rPr lang="en-US" altLang="ko-KR" sz="3200" dirty="0" err="1"/>
              <a:t>Einwanderung</a:t>
            </a:r>
            <a:r>
              <a:rPr lang="en-US" altLang="ko-KR" sz="3200" dirty="0"/>
              <a:t> </a:t>
            </a:r>
          </a:p>
          <a:p>
            <a:pPr marL="68580" indent="0">
              <a:buNone/>
            </a:pPr>
            <a:r>
              <a:rPr lang="en-US" altLang="ko-KR" sz="3200" dirty="0"/>
              <a:t>8.  </a:t>
            </a:r>
            <a:r>
              <a:rPr lang="en-US" altLang="ko-KR" sz="3200" dirty="0" err="1"/>
              <a:t>Fl</a:t>
            </a:r>
            <a:r>
              <a:rPr lang="de-DE" altLang="ko-KR" sz="3200" dirty="0"/>
              <a:t>üchtlinge und </a:t>
            </a:r>
            <a:r>
              <a:rPr lang="en-US" altLang="ko-KR" sz="3200" dirty="0" err="1"/>
              <a:t>Asylbewerber</a:t>
            </a:r>
            <a:endParaRPr lang="en-US" altLang="ko-KR" sz="3200" dirty="0"/>
          </a:p>
          <a:p>
            <a:pPr marL="68580" indent="0">
              <a:buNone/>
            </a:pPr>
            <a:r>
              <a:rPr lang="en-US" altLang="ko-KR" sz="3200" dirty="0"/>
              <a:t>9.  </a:t>
            </a:r>
            <a:r>
              <a:rPr lang="en-US" altLang="ko-KR" sz="3200" dirty="0" err="1"/>
              <a:t>Vorurteile</a:t>
            </a:r>
            <a:r>
              <a:rPr lang="en-US" altLang="ko-KR" sz="3200" dirty="0"/>
              <a:t> und </a:t>
            </a:r>
            <a:r>
              <a:rPr lang="en-US" altLang="ko-KR" sz="3200" dirty="0" err="1"/>
              <a:t>Stereotypen</a:t>
            </a:r>
            <a:endParaRPr lang="en-US" altLang="ko-KR" sz="3200" dirty="0"/>
          </a:p>
          <a:p>
            <a:pPr marL="68580" indent="0">
              <a:buNone/>
            </a:pPr>
            <a:r>
              <a:rPr lang="en-US" altLang="ko-KR" sz="3200" dirty="0"/>
              <a:t>10. </a:t>
            </a:r>
            <a:r>
              <a:rPr lang="en-US" altLang="ko-KR" sz="3200" dirty="0" err="1"/>
              <a:t>Herkunftsländer</a:t>
            </a:r>
            <a:r>
              <a:rPr lang="en-US" altLang="ko-KR" sz="3200" dirty="0"/>
              <a:t> </a:t>
            </a:r>
            <a:r>
              <a:rPr lang="ko-KR" altLang="en-US" sz="3200" dirty="0"/>
              <a:t/>
            </a:r>
            <a:br>
              <a:rPr lang="ko-KR" altLang="en-US" sz="3200" dirty="0"/>
            </a:br>
            <a:r>
              <a:rPr lang="ko-KR" altLang="en-US" sz="3200" dirty="0"/>
              <a:t/>
            </a:r>
            <a:br>
              <a:rPr lang="ko-KR" altLang="en-US" sz="3200" dirty="0"/>
            </a:b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30645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/>
              <a:t>2000: </a:t>
            </a:r>
            <a:r>
              <a:rPr lang="en-US" altLang="ko-KR" dirty="0" err="1"/>
              <a:t>Vom</a:t>
            </a:r>
            <a:r>
              <a:rPr lang="en-US" altLang="ko-KR" dirty="0"/>
              <a:t> </a:t>
            </a:r>
            <a:r>
              <a:rPr lang="en-US" altLang="ko-KR" dirty="0" err="1"/>
              <a:t>Vererbungs-zum</a:t>
            </a:r>
            <a:r>
              <a:rPr lang="en-US" altLang="ko-KR" dirty="0"/>
              <a:t> </a:t>
            </a:r>
            <a:r>
              <a:rPr lang="en-US" altLang="ko-KR" dirty="0" err="1"/>
              <a:t>Territorialprinzip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772816"/>
            <a:ext cx="7772400" cy="4572000"/>
          </a:xfrm>
        </p:spPr>
        <p:txBody>
          <a:bodyPr>
            <a:noAutofit/>
          </a:bodyPr>
          <a:lstStyle/>
          <a:p>
            <a:pPr fontAlgn="base"/>
            <a:r>
              <a:rPr lang="ko-KR" altLang="en-US" sz="2800" dirty="0"/>
              <a:t>이중 국적의 도입</a:t>
            </a:r>
            <a:endParaRPr lang="de-DE" altLang="ko-KR" sz="2800" dirty="0"/>
          </a:p>
          <a:p>
            <a:pPr lvl="1" fontAlgn="base"/>
            <a:r>
              <a:rPr lang="en-US" altLang="ko-KR" sz="2400" dirty="0" smtClean="0"/>
              <a:t>Gerhard </a:t>
            </a:r>
            <a:r>
              <a:rPr lang="en-US" altLang="ko-KR" sz="2400" dirty="0" err="1" smtClean="0"/>
              <a:t>Schröder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연방정부 </a:t>
            </a:r>
            <a:r>
              <a:rPr lang="ko-KR" altLang="en-US" sz="2400" dirty="0"/>
              <a:t>시절</a:t>
            </a:r>
            <a:r>
              <a:rPr lang="en-US" altLang="ko-KR" sz="2400" dirty="0"/>
              <a:t> </a:t>
            </a:r>
          </a:p>
          <a:p>
            <a:pPr lvl="1" fontAlgn="base"/>
            <a:r>
              <a:rPr lang="ko-KR" altLang="en-US" sz="2400" dirty="0"/>
              <a:t>독일에 사는 외국인들의 자녀가 추가로 독일국적을 취득할 수 있게 됨</a:t>
            </a:r>
            <a:r>
              <a:rPr lang="en-US" altLang="ko-KR" sz="2400" dirty="0"/>
              <a:t> </a:t>
            </a:r>
            <a:endParaRPr lang="ko-KR" altLang="en-US" sz="2400" dirty="0"/>
          </a:p>
          <a:p>
            <a:pPr marL="329184" lvl="1" indent="0" fontAlgn="base">
              <a:buNone/>
            </a:pPr>
            <a:r>
              <a:rPr lang="ko-KR" altLang="en-US" sz="2400" dirty="0"/>
              <a:t>      국적에 대한 이해의 변화</a:t>
            </a:r>
            <a:r>
              <a:rPr lang="en-US" altLang="ko-KR" sz="2400" dirty="0"/>
              <a:t> </a:t>
            </a:r>
            <a:endParaRPr lang="ko-KR" altLang="en-US" sz="2400" dirty="0"/>
          </a:p>
          <a:p>
            <a:pPr fontAlgn="base"/>
            <a:r>
              <a:rPr lang="en-US" altLang="ko-KR" sz="2800" dirty="0" err="1"/>
              <a:t>Ius</a:t>
            </a:r>
            <a:r>
              <a:rPr lang="en-US" altLang="ko-KR" sz="2800" dirty="0"/>
              <a:t> </a:t>
            </a:r>
            <a:r>
              <a:rPr lang="en-US" altLang="ko-KR" sz="2800" dirty="0" err="1"/>
              <a:t>sanguinis</a:t>
            </a:r>
            <a:r>
              <a:rPr lang="en-US" altLang="ko-KR" sz="2800" dirty="0"/>
              <a:t>(</a:t>
            </a:r>
            <a:r>
              <a:rPr lang="en-US" altLang="ko-KR" sz="2800" dirty="0" err="1"/>
              <a:t>Recht</a:t>
            </a:r>
            <a:r>
              <a:rPr lang="en-US" altLang="ko-KR" sz="2800" dirty="0"/>
              <a:t> des </a:t>
            </a:r>
            <a:r>
              <a:rPr lang="en-US" altLang="ko-KR" sz="2800" dirty="0" err="1"/>
              <a:t>Blutes</a:t>
            </a:r>
            <a:r>
              <a:rPr lang="en-US" altLang="ko-KR" sz="2800" dirty="0"/>
              <a:t>): </a:t>
            </a:r>
            <a:r>
              <a:rPr lang="ko-KR" altLang="en-US" sz="2800" dirty="0"/>
              <a:t> 인종적 </a:t>
            </a:r>
            <a:r>
              <a:rPr lang="ko-KR" altLang="en-US" sz="2800" dirty="0" smtClean="0"/>
              <a:t>출신 </a:t>
            </a:r>
            <a:endParaRPr lang="en-US" altLang="ko-KR" sz="2800" dirty="0"/>
          </a:p>
          <a:p>
            <a:pPr fontAlgn="base"/>
            <a:r>
              <a:rPr lang="en-US" altLang="ko-KR" sz="2800" dirty="0" err="1"/>
              <a:t>Ius</a:t>
            </a:r>
            <a:r>
              <a:rPr lang="en-US" altLang="ko-KR" sz="2800" dirty="0"/>
              <a:t> soli(</a:t>
            </a:r>
            <a:r>
              <a:rPr lang="en-US" altLang="ko-KR" sz="2800" dirty="0" err="1"/>
              <a:t>Recht</a:t>
            </a:r>
            <a:r>
              <a:rPr lang="en-US" altLang="ko-KR" sz="2800" dirty="0"/>
              <a:t> des </a:t>
            </a:r>
            <a:r>
              <a:rPr lang="en-US" altLang="ko-KR" sz="2800" dirty="0" err="1"/>
              <a:t>Bodens</a:t>
            </a:r>
            <a:r>
              <a:rPr lang="en-US" altLang="ko-KR" sz="2800" dirty="0"/>
              <a:t>): </a:t>
            </a:r>
            <a:r>
              <a:rPr lang="ko-KR" altLang="en-US" sz="2800" dirty="0"/>
              <a:t>독일에서의 출생</a:t>
            </a:r>
            <a:endParaRPr lang="en-US" altLang="ko-KR" sz="2800" dirty="0"/>
          </a:p>
          <a:p>
            <a:pPr lvl="1" fontAlgn="base"/>
            <a:r>
              <a:rPr lang="ko-KR" altLang="en-US" sz="2400" dirty="0" smtClean="0"/>
              <a:t>서유럽의 </a:t>
            </a:r>
            <a:r>
              <a:rPr lang="ko-KR" altLang="en-US" sz="2400" dirty="0"/>
              <a:t>이주사회에서 일반적으로 채택하는 국적에 대한 법적 규정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오른쪽 화살표 3"/>
          <p:cNvSpPr/>
          <p:nvPr/>
        </p:nvSpPr>
        <p:spPr>
          <a:xfrm>
            <a:off x="7964985" y="3996785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326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ko-KR" altLang="en-US" sz="3600" dirty="0"/>
              <a:t>물론 </a:t>
            </a:r>
            <a:r>
              <a:rPr lang="en-US" altLang="ko-KR" sz="3600" dirty="0"/>
              <a:t>EU</a:t>
            </a:r>
            <a:r>
              <a:rPr lang="ko-KR" altLang="en-US" sz="3600" dirty="0"/>
              <a:t>국가 이외의 아이들은 성인이 된 </a:t>
            </a:r>
            <a:endParaRPr lang="en-US" altLang="ko-KR" sz="3600" dirty="0"/>
          </a:p>
          <a:p>
            <a:pPr fontAlgn="base"/>
            <a:r>
              <a:rPr lang="ko-KR" altLang="en-US" sz="3600" dirty="0"/>
              <a:t>후에 두 국적 중에 하나를 선택해야만 함</a:t>
            </a:r>
            <a:r>
              <a:rPr lang="en-US" altLang="ko-KR" sz="3600" dirty="0"/>
              <a:t> </a:t>
            </a:r>
            <a:endParaRPr lang="ko-KR" altLang="en-US" sz="3600" dirty="0"/>
          </a:p>
          <a:p>
            <a:pPr fontAlgn="base">
              <a:lnSpc>
                <a:spcPct val="120000"/>
              </a:lnSpc>
            </a:pPr>
            <a:r>
              <a:rPr lang="en-US" altLang="ko-KR" sz="3600" dirty="0" err="1" smtClean="0"/>
              <a:t>Bundesministerium</a:t>
            </a:r>
            <a:r>
              <a:rPr lang="en-US" altLang="ko-KR" sz="3600" dirty="0" smtClean="0"/>
              <a:t> </a:t>
            </a:r>
            <a:r>
              <a:rPr lang="en-US" altLang="ko-KR" sz="3600" dirty="0" err="1"/>
              <a:t>für</a:t>
            </a:r>
            <a:r>
              <a:rPr lang="en-US" altLang="ko-KR" sz="3600" dirty="0"/>
              <a:t> </a:t>
            </a:r>
            <a:r>
              <a:rPr lang="en-US" altLang="ko-KR" sz="3600" dirty="0" err="1"/>
              <a:t>Familie</a:t>
            </a:r>
            <a:r>
              <a:rPr lang="en-US" altLang="ko-KR" sz="3600" dirty="0"/>
              <a:t>, </a:t>
            </a:r>
            <a:r>
              <a:rPr lang="en-US" altLang="ko-KR" sz="3600" dirty="0" err="1"/>
              <a:t>Senioren</a:t>
            </a:r>
            <a:r>
              <a:rPr lang="en-US" altLang="ko-KR" sz="3600" dirty="0"/>
              <a:t>, Frauen und </a:t>
            </a:r>
            <a:r>
              <a:rPr lang="en-US" altLang="ko-KR" sz="3600" dirty="0" err="1"/>
              <a:t>Jugend</a:t>
            </a:r>
            <a:r>
              <a:rPr lang="en-US" altLang="ko-KR" sz="3600" dirty="0"/>
              <a:t>(BMFSFJ)</a:t>
            </a:r>
            <a:r>
              <a:rPr lang="ko-KR" altLang="en-US" sz="3600" dirty="0"/>
              <a:t>의 </a:t>
            </a:r>
            <a:r>
              <a:rPr lang="en-US" altLang="ko-KR" sz="3600" dirty="0"/>
              <a:t>2000</a:t>
            </a:r>
            <a:r>
              <a:rPr lang="ko-KR" altLang="en-US" sz="3600" dirty="0" smtClean="0"/>
              <a:t>년</a:t>
            </a:r>
            <a:endParaRPr lang="en-US" altLang="ko-KR" sz="3600" dirty="0" smtClean="0"/>
          </a:p>
          <a:p>
            <a:pPr marL="68580" indent="0" fontAlgn="base">
              <a:lnSpc>
                <a:spcPct val="120000"/>
              </a:lnSpc>
              <a:buNone/>
            </a:pPr>
            <a:r>
              <a:rPr lang="en-US" altLang="ko-KR" sz="3600" dirty="0"/>
              <a:t> </a:t>
            </a:r>
            <a:r>
              <a:rPr lang="en-US" altLang="ko-KR" sz="3600" dirty="0" smtClean="0"/>
              <a:t>  </a:t>
            </a:r>
            <a:r>
              <a:rPr lang="ko-KR" altLang="en-US" sz="3600" dirty="0" smtClean="0"/>
              <a:t>보고서</a:t>
            </a:r>
            <a:endParaRPr lang="en-US" altLang="ko-KR" sz="3600" dirty="0"/>
          </a:p>
          <a:p>
            <a:pPr lvl="1" fontAlgn="base">
              <a:lnSpc>
                <a:spcPct val="120000"/>
              </a:lnSpc>
            </a:pPr>
            <a:r>
              <a:rPr lang="ko-KR" altLang="en-US" sz="3200" dirty="0" smtClean="0"/>
              <a:t>독일연방공화국은 </a:t>
            </a:r>
            <a:r>
              <a:rPr lang="ko-KR" altLang="en-US" sz="3200" dirty="0"/>
              <a:t>이주의 나라</a:t>
            </a:r>
            <a:r>
              <a:rPr lang="en-US" altLang="ko-KR" sz="3200" dirty="0" err="1"/>
              <a:t>Einwanderungsland</a:t>
            </a:r>
            <a:r>
              <a:rPr lang="ko-KR" altLang="en-US" sz="3200" dirty="0"/>
              <a:t>이고 가족구성원의 후속이주를 통해 이주민들의 통합을 장려하고 안정화한다고 선언</a:t>
            </a:r>
            <a:r>
              <a:rPr lang="en-US" altLang="ko-KR" sz="3200" dirty="0"/>
              <a:t> </a:t>
            </a:r>
          </a:p>
          <a:p>
            <a:pPr marL="68580" indent="0" fontAlgn="base">
              <a:buNone/>
            </a:pPr>
            <a:endParaRPr lang="ko-KR" altLang="en-US" sz="3200" dirty="0"/>
          </a:p>
          <a:p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14579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ko-KR" sz="3200" dirty="0"/>
              <a:t>Der Begriff </a:t>
            </a:r>
            <a:r>
              <a:rPr lang="de-DE" altLang="ko-KR" sz="3200" b="1" dirty="0"/>
              <a:t>Einwanderungsland</a:t>
            </a:r>
            <a:r>
              <a:rPr lang="de-DE" altLang="ko-KR" sz="3200" dirty="0"/>
              <a:t> beschreibt einen </a:t>
            </a:r>
            <a:r>
              <a:rPr lang="de-DE" altLang="ko-KR" sz="3200" dirty="0">
                <a:hlinkClick r:id="rId2" tooltip="Staat"/>
              </a:rPr>
              <a:t>Staat</a:t>
            </a:r>
            <a:r>
              <a:rPr lang="de-DE" altLang="ko-KR" sz="3200" dirty="0"/>
              <a:t>, dessen Bevölkerung durch </a:t>
            </a:r>
            <a:r>
              <a:rPr lang="de-DE" altLang="ko-KR" sz="3200" dirty="0">
                <a:hlinkClick r:id="rId3" tooltip="Einwanderung"/>
              </a:rPr>
              <a:t>Einwanderung</a:t>
            </a:r>
            <a:r>
              <a:rPr lang="de-DE" altLang="ko-KR" sz="3200" dirty="0"/>
              <a:t> von Personen aus anderen Ländern stark anwächst oder in dem Einwanderer einen wesentlichen Teil der Bevölkerung </a:t>
            </a:r>
            <a:r>
              <a:rPr lang="en-US" altLang="ko-KR" sz="3200" dirty="0" err="1"/>
              <a:t>dar</a:t>
            </a:r>
            <a:r>
              <a:rPr lang="de-DE" altLang="ko-KR" sz="3200" dirty="0"/>
              <a:t>stellen.</a:t>
            </a:r>
            <a:endParaRPr lang="en-US" altLang="ko-KR" sz="3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7301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Entwicklung</a:t>
            </a:r>
            <a:r>
              <a:rPr lang="en-US" altLang="ko-KR" dirty="0"/>
              <a:t> </a:t>
            </a:r>
            <a:r>
              <a:rPr lang="en-US" altLang="ko-KR" dirty="0" err="1"/>
              <a:t>im</a:t>
            </a:r>
            <a:r>
              <a:rPr lang="en-US" altLang="ko-KR" dirty="0"/>
              <a:t> </a:t>
            </a:r>
            <a:r>
              <a:rPr lang="en-US" altLang="ko-KR" dirty="0" err="1"/>
              <a:t>neuen</a:t>
            </a:r>
            <a:r>
              <a:rPr lang="en-US" altLang="ko-KR" dirty="0"/>
              <a:t> Millennium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9592" y="1700808"/>
            <a:ext cx="7772400" cy="4572000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2800" dirty="0"/>
              <a:t>2005</a:t>
            </a:r>
            <a:r>
              <a:rPr lang="ko-KR" altLang="en-US" sz="2800" dirty="0"/>
              <a:t>년에는 새로운 이민법</a:t>
            </a:r>
            <a:r>
              <a:rPr lang="en-US" altLang="ko-KR" sz="2800" dirty="0" err="1"/>
              <a:t>Zuwanderungsgesetz</a:t>
            </a:r>
            <a:r>
              <a:rPr lang="ko-KR" altLang="en-US" sz="2800" dirty="0"/>
              <a:t>이 발효됨</a:t>
            </a:r>
          </a:p>
          <a:p>
            <a:pPr fontAlgn="base"/>
            <a:r>
              <a:rPr lang="ko-KR" altLang="en-US" sz="2800" dirty="0"/>
              <a:t>이와 더불어 독일은 실제로 이주의 나라이자 다문화사회로 </a:t>
            </a:r>
            <a:r>
              <a:rPr lang="ko-KR" altLang="en-US" sz="2800" dirty="0" smtClean="0"/>
              <a:t>전</a:t>
            </a:r>
            <a:r>
              <a:rPr lang="ko-KR" altLang="en-US" sz="2800" dirty="0"/>
              <a:t>환</a:t>
            </a:r>
            <a:r>
              <a:rPr lang="ko-KR" altLang="en-US" sz="2800" dirty="0" smtClean="0"/>
              <a:t>됨</a:t>
            </a:r>
            <a:endParaRPr lang="en-US" altLang="ko-KR" sz="2800" dirty="0"/>
          </a:p>
          <a:p>
            <a:pPr fontAlgn="base"/>
            <a:r>
              <a:rPr lang="ko-KR" altLang="en-US" sz="2800" dirty="0" smtClean="0"/>
              <a:t>이주민들의 </a:t>
            </a:r>
            <a:r>
              <a:rPr lang="ko-KR" altLang="en-US" sz="2800" b="1" u="sng" dirty="0"/>
              <a:t>사회적 통합</a:t>
            </a:r>
            <a:r>
              <a:rPr lang="ko-KR" altLang="en-US" sz="2800" dirty="0"/>
              <a:t>이 법적인 과제가 됨</a:t>
            </a:r>
          </a:p>
          <a:p>
            <a:pPr fontAlgn="base"/>
            <a:r>
              <a:rPr lang="ko-KR" altLang="en-US" sz="2800" dirty="0"/>
              <a:t>두 종류의 체류허가증</a:t>
            </a:r>
            <a:r>
              <a:rPr lang="en-US" altLang="ko-KR" sz="2800" dirty="0" err="1" smtClean="0"/>
              <a:t>Aufenthaltstitel</a:t>
            </a:r>
            <a:endParaRPr lang="en-US" altLang="ko-KR" sz="2800" dirty="0"/>
          </a:p>
          <a:p>
            <a:pPr lvl="1" fontAlgn="base"/>
            <a:r>
              <a:rPr lang="en-US" altLang="ko-KR" sz="2400" dirty="0" smtClean="0"/>
              <a:t> </a:t>
            </a:r>
            <a:r>
              <a:rPr lang="en-US" altLang="ko-KR" sz="2400" dirty="0"/>
              <a:t>Die </a:t>
            </a:r>
            <a:r>
              <a:rPr lang="en-US" altLang="ko-KR" sz="2400" dirty="0" err="1"/>
              <a:t>befristete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Aufenthaltserlaubnis</a:t>
            </a:r>
            <a:endParaRPr lang="en-US" altLang="ko-KR" sz="2400" dirty="0"/>
          </a:p>
          <a:p>
            <a:pPr lvl="1" fontAlgn="base"/>
            <a:r>
              <a:rPr lang="en-US" altLang="ko-KR" sz="2400" dirty="0" smtClean="0"/>
              <a:t> </a:t>
            </a:r>
            <a:r>
              <a:rPr lang="en-US" altLang="ko-KR" sz="2400" dirty="0"/>
              <a:t>Die </a:t>
            </a:r>
            <a:r>
              <a:rPr lang="en-US" altLang="ko-KR" sz="2400" dirty="0" err="1"/>
              <a:t>unbefristete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Niederlassungserlaubnis</a:t>
            </a:r>
            <a:endParaRPr lang="en-US" altLang="ko-KR" sz="2400" dirty="0"/>
          </a:p>
          <a:p>
            <a:pPr fontAlgn="base"/>
            <a:r>
              <a:rPr lang="ko-KR" altLang="en-US" sz="2800" dirty="0"/>
              <a:t>게다가 처음으로 법적으로 규정된 언어연수</a:t>
            </a:r>
            <a:r>
              <a:rPr lang="en-US" altLang="ko-KR" sz="2800" dirty="0" err="1"/>
              <a:t>Sprachkurs</a:t>
            </a:r>
            <a:r>
              <a:rPr lang="ko-KR" altLang="en-US" sz="2800" dirty="0"/>
              <a:t>가 포함됨</a:t>
            </a:r>
          </a:p>
          <a:p>
            <a:pPr fontAlgn="base"/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021926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8" name="Picture 4" descr="https://mannheim.de/sites/default/files/media_center_image/21652/120130_eat_vordersei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1713" y="332656"/>
            <a:ext cx="96869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033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/>
              <a:t>이주라는 테마에 대한 독일인들의 </a:t>
            </a: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ko-KR" altLang="en-US" sz="2800" dirty="0"/>
              <a:t>전형적인 태도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altLang="ko-KR" sz="2800" dirty="0"/>
              <a:t>2005</a:t>
            </a:r>
            <a:r>
              <a:rPr lang="ko-KR" altLang="en-US" sz="2800" dirty="0"/>
              <a:t>년 </a:t>
            </a:r>
            <a:r>
              <a:rPr lang="en-US" altLang="ko-KR" sz="2800" dirty="0"/>
              <a:t>Spiegel</a:t>
            </a:r>
            <a:endParaRPr lang="ko-KR" altLang="en-US" sz="2800" dirty="0"/>
          </a:p>
          <a:p>
            <a:pPr fontAlgn="base"/>
            <a:r>
              <a:rPr lang="ko-KR" altLang="en-US" sz="2800" dirty="0"/>
              <a:t>“</a:t>
            </a:r>
            <a:r>
              <a:rPr lang="en-US" altLang="ko-KR" sz="2800" dirty="0" err="1"/>
              <a:t>Wie</a:t>
            </a:r>
            <a:r>
              <a:rPr lang="en-US" altLang="ko-KR" sz="2800" dirty="0"/>
              <a:t> </a:t>
            </a:r>
            <a:r>
              <a:rPr lang="en-US" altLang="ko-KR" sz="2800" dirty="0" err="1"/>
              <a:t>viel</a:t>
            </a:r>
            <a:r>
              <a:rPr lang="en-US" altLang="ko-KR" sz="2800" dirty="0"/>
              <a:t> </a:t>
            </a:r>
            <a:r>
              <a:rPr lang="en-US" altLang="ko-KR" sz="2800" dirty="0" err="1"/>
              <a:t>Diversität</a:t>
            </a:r>
            <a:r>
              <a:rPr lang="en-US" altLang="ko-KR" sz="2800" dirty="0"/>
              <a:t> </a:t>
            </a:r>
            <a:r>
              <a:rPr lang="en-US" altLang="ko-KR" sz="2800" dirty="0" err="1"/>
              <a:t>aushalten</a:t>
            </a:r>
            <a:r>
              <a:rPr lang="en-US" altLang="ko-KR" sz="2800" dirty="0"/>
              <a:t> die deutsche </a:t>
            </a:r>
            <a:r>
              <a:rPr lang="en-US" altLang="ko-KR" sz="2800" dirty="0" err="1"/>
              <a:t>Gesellschaft</a:t>
            </a:r>
            <a:r>
              <a:rPr lang="en-US" altLang="ko-KR" sz="2800" dirty="0"/>
              <a:t> am </a:t>
            </a:r>
            <a:r>
              <a:rPr lang="en-US" altLang="ko-KR" sz="2800" dirty="0" err="1"/>
              <a:t>Ende</a:t>
            </a:r>
            <a:r>
              <a:rPr lang="en-US" altLang="ko-KR" sz="2800" dirty="0"/>
              <a:t> </a:t>
            </a:r>
            <a:r>
              <a:rPr lang="en-US" altLang="ko-KR" sz="2800" dirty="0" err="1"/>
              <a:t>wirklich</a:t>
            </a:r>
            <a:r>
              <a:rPr lang="en-US" altLang="ko-KR" sz="2800" dirty="0"/>
              <a:t>?</a:t>
            </a:r>
          </a:p>
          <a:p>
            <a:pPr fontAlgn="base"/>
            <a:r>
              <a:rPr lang="en-US" altLang="ko-KR" sz="2800" dirty="0"/>
              <a:t>Spiegel</a:t>
            </a:r>
            <a:r>
              <a:rPr lang="ko-KR" altLang="en-US" sz="2800" dirty="0"/>
              <a:t> 저자는 다음과 같이 확신한다</a:t>
            </a:r>
            <a:r>
              <a:rPr lang="en-US" altLang="ko-KR" sz="2800" dirty="0"/>
              <a:t>.</a:t>
            </a:r>
            <a:endParaRPr lang="ko-KR" altLang="en-US" sz="2800" dirty="0"/>
          </a:p>
          <a:p>
            <a:pPr fontAlgn="base"/>
            <a:r>
              <a:rPr lang="ko-KR" altLang="en-US" sz="2800" dirty="0"/>
              <a:t>“</a:t>
            </a:r>
            <a:r>
              <a:rPr lang="en-US" altLang="ko-KR" sz="2800" dirty="0" err="1"/>
              <a:t>Einwanderer</a:t>
            </a:r>
            <a:r>
              <a:rPr lang="en-US" altLang="ko-KR" sz="2800" dirty="0"/>
              <a:t> </a:t>
            </a:r>
            <a:r>
              <a:rPr lang="en-US" altLang="ko-KR" sz="2800" dirty="0" err="1"/>
              <a:t>werden</a:t>
            </a:r>
            <a:r>
              <a:rPr lang="en-US" altLang="ko-KR" sz="2800" dirty="0"/>
              <a:t> in Deutschland </a:t>
            </a:r>
            <a:r>
              <a:rPr lang="en-US" altLang="ko-KR" sz="2800" dirty="0" err="1"/>
              <a:t>weiterhin</a:t>
            </a:r>
            <a:r>
              <a:rPr lang="en-US" altLang="ko-KR" sz="2800" dirty="0"/>
              <a:t> </a:t>
            </a:r>
            <a:r>
              <a:rPr lang="en-US" altLang="ko-KR" sz="2800" dirty="0" err="1"/>
              <a:t>entweder</a:t>
            </a:r>
            <a:r>
              <a:rPr lang="en-US" altLang="ko-KR" sz="2800" dirty="0"/>
              <a:t> </a:t>
            </a:r>
            <a:r>
              <a:rPr lang="en-US" altLang="ko-KR" sz="2800" dirty="0" err="1"/>
              <a:t>als</a:t>
            </a:r>
            <a:r>
              <a:rPr lang="en-US" altLang="ko-KR" sz="2800" dirty="0"/>
              <a:t> </a:t>
            </a:r>
            <a:r>
              <a:rPr lang="en-US" altLang="ko-KR" sz="2800" dirty="0" err="1"/>
              <a:t>Armutsmigranten</a:t>
            </a:r>
            <a:r>
              <a:rPr lang="en-US" altLang="ko-KR" sz="2800" dirty="0"/>
              <a:t> </a:t>
            </a:r>
            <a:r>
              <a:rPr lang="en-US" altLang="ko-KR" sz="2800" dirty="0" err="1"/>
              <a:t>abgetan</a:t>
            </a:r>
            <a:r>
              <a:rPr lang="en-US" altLang="ko-KR" sz="2800" dirty="0"/>
              <a:t> </a:t>
            </a:r>
            <a:r>
              <a:rPr lang="en-US" altLang="ko-KR" sz="2800" dirty="0" err="1"/>
              <a:t>oder</a:t>
            </a:r>
            <a:r>
              <a:rPr lang="en-US" altLang="ko-KR" sz="2800" dirty="0"/>
              <a:t> </a:t>
            </a:r>
            <a:r>
              <a:rPr lang="en-US" altLang="ko-KR" sz="2800" dirty="0" err="1"/>
              <a:t>gefürchtet</a:t>
            </a:r>
            <a:r>
              <a:rPr lang="en-US" altLang="ko-KR" sz="2800" dirty="0"/>
              <a:t> </a:t>
            </a:r>
            <a:r>
              <a:rPr lang="en-US" altLang="ko-KR" sz="2800" dirty="0" err="1"/>
              <a:t>oder</a:t>
            </a:r>
            <a:r>
              <a:rPr lang="en-US" altLang="ko-KR" sz="2800" dirty="0"/>
              <a:t> von der </a:t>
            </a:r>
            <a:r>
              <a:rPr lang="en-US" altLang="ko-KR" sz="2800" dirty="0" err="1"/>
              <a:t>Wirtschaft</a:t>
            </a:r>
            <a:r>
              <a:rPr lang="en-US" altLang="ko-KR" sz="2800" dirty="0"/>
              <a:t> </a:t>
            </a:r>
            <a:r>
              <a:rPr lang="en-US" altLang="ko-KR" sz="2800" dirty="0" err="1"/>
              <a:t>als</a:t>
            </a:r>
            <a:r>
              <a:rPr lang="en-US" altLang="ko-KR" sz="2800" dirty="0"/>
              <a:t> </a:t>
            </a:r>
            <a:r>
              <a:rPr lang="en-US" altLang="ko-KR" sz="2800" dirty="0" err="1"/>
              <a:t>schnelle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billige</a:t>
            </a:r>
            <a:r>
              <a:rPr lang="en-US" altLang="ko-KR" sz="2800" dirty="0"/>
              <a:t> </a:t>
            </a:r>
            <a:r>
              <a:rPr lang="en-US" altLang="ko-KR" sz="2800" dirty="0" err="1"/>
              <a:t>Lückenfüller</a:t>
            </a:r>
            <a:r>
              <a:rPr lang="en-US" altLang="ko-KR" sz="2800" dirty="0"/>
              <a:t>  </a:t>
            </a:r>
            <a:r>
              <a:rPr lang="en-US" altLang="ko-KR" sz="2800" dirty="0" err="1"/>
              <a:t>für</a:t>
            </a:r>
            <a:r>
              <a:rPr lang="en-US" altLang="ko-KR" sz="2800" dirty="0"/>
              <a:t> den </a:t>
            </a:r>
            <a:r>
              <a:rPr lang="en-US" altLang="ko-KR" sz="2800" dirty="0" err="1"/>
              <a:t>Arbeiter</a:t>
            </a:r>
            <a:r>
              <a:rPr lang="en-US" altLang="ko-KR" sz="2800" dirty="0"/>
              <a:t>-und </a:t>
            </a:r>
            <a:r>
              <a:rPr lang="en-US" altLang="ko-KR" sz="2800" dirty="0" err="1"/>
              <a:t>Fachkräftenmangel</a:t>
            </a:r>
            <a:r>
              <a:rPr lang="en-US" altLang="ko-KR" sz="2800" dirty="0"/>
              <a:t> </a:t>
            </a:r>
            <a:r>
              <a:rPr lang="en-US" altLang="ko-KR" sz="2800" dirty="0" err="1"/>
              <a:t>missverstanden</a:t>
            </a:r>
            <a:r>
              <a:rPr lang="en-US" altLang="ko-KR" sz="2800" dirty="0"/>
              <a:t>. </a:t>
            </a:r>
            <a:r>
              <a:rPr lang="en-US" altLang="ko-KR" sz="2800" dirty="0" err="1"/>
              <a:t>Viel</a:t>
            </a:r>
            <a:r>
              <a:rPr lang="en-US" altLang="ko-KR" sz="2800" dirty="0"/>
              <a:t> </a:t>
            </a:r>
            <a:r>
              <a:rPr lang="en-US" altLang="ko-KR" sz="2800" dirty="0" err="1"/>
              <a:t>Gutes</a:t>
            </a:r>
            <a:r>
              <a:rPr lang="en-US" altLang="ko-KR" sz="2800" dirty="0"/>
              <a:t> </a:t>
            </a:r>
            <a:r>
              <a:rPr lang="en-US" altLang="ko-KR" sz="2800" dirty="0" err="1"/>
              <a:t>kann</a:t>
            </a:r>
            <a:r>
              <a:rPr lang="en-US" altLang="ko-KR" sz="2800" dirty="0"/>
              <a:t> </a:t>
            </a:r>
            <a:r>
              <a:rPr lang="en-US" altLang="ko-KR" sz="2800" dirty="0" err="1"/>
              <a:t>aus</a:t>
            </a:r>
            <a:r>
              <a:rPr lang="en-US" altLang="ko-KR" sz="2800" dirty="0"/>
              <a:t> </a:t>
            </a:r>
            <a:r>
              <a:rPr lang="en-US" altLang="ko-KR" sz="2800" dirty="0" err="1"/>
              <a:t>solchen</a:t>
            </a:r>
            <a:r>
              <a:rPr lang="en-US" altLang="ko-KR" sz="2800" dirty="0"/>
              <a:t> </a:t>
            </a:r>
            <a:r>
              <a:rPr lang="en-US" altLang="ko-KR" sz="2800" dirty="0" err="1"/>
              <a:t>verkürzten</a:t>
            </a:r>
            <a:r>
              <a:rPr lang="en-US" altLang="ko-KR" sz="2800" dirty="0"/>
              <a:t> </a:t>
            </a:r>
            <a:r>
              <a:rPr lang="en-US" altLang="ko-KR" sz="2800" dirty="0" err="1"/>
              <a:t>Blickweise</a:t>
            </a:r>
            <a:r>
              <a:rPr lang="en-US" altLang="ko-KR" sz="2800" dirty="0"/>
              <a:t> </a:t>
            </a:r>
            <a:r>
              <a:rPr lang="en-US" altLang="ko-KR" sz="2800" dirty="0" err="1"/>
              <a:t>nicht</a:t>
            </a:r>
            <a:r>
              <a:rPr lang="en-US" altLang="ko-KR" sz="2800" dirty="0"/>
              <a:t> </a:t>
            </a:r>
            <a:r>
              <a:rPr lang="en-US" altLang="ko-KR" sz="2800" dirty="0" err="1"/>
              <a:t>folgen</a:t>
            </a:r>
            <a:r>
              <a:rPr lang="en-US" altLang="ko-KR" sz="2800" dirty="0"/>
              <a:t>.”</a:t>
            </a:r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518345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메트로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메트로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메트로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394</TotalTime>
  <Words>894</Words>
  <Application>Microsoft Office PowerPoint</Application>
  <PresentationFormat>화면 슬라이드 쇼(4:3)</PresentationFormat>
  <Paragraphs>123</Paragraphs>
  <Slides>28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메트로</vt:lpstr>
      <vt:lpstr>Migration in Deutschland seit 2000 Jahren</vt:lpstr>
      <vt:lpstr>목차</vt:lpstr>
      <vt:lpstr>PowerPoint 프레젠테이션</vt:lpstr>
      <vt:lpstr>2000: Vom Vererbungs-zum Territorialprinzip</vt:lpstr>
      <vt:lpstr>PowerPoint 프레젠테이션</vt:lpstr>
      <vt:lpstr>PowerPoint 프레젠테이션</vt:lpstr>
      <vt:lpstr>Entwicklung im neuen Millennium </vt:lpstr>
      <vt:lpstr>PowerPoint 프레젠테이션</vt:lpstr>
      <vt:lpstr>이주라는 테마에 대한 독일인들의  전형적인 태도</vt:lpstr>
      <vt:lpstr>PowerPoint 프레젠테이션</vt:lpstr>
      <vt:lpstr>2006년 최초의 통합대표회의Integrationsgipfel 개최</vt:lpstr>
      <vt:lpstr>2008년 Einbürgerungstest</vt:lpstr>
      <vt:lpstr>Zahlen und Struktur der Einwanderung  </vt:lpstr>
      <vt:lpstr>PowerPoint 프레젠테이션</vt:lpstr>
      <vt:lpstr>Green Card</vt:lpstr>
      <vt:lpstr>2012년 Die Blue Card의 도입</vt:lpstr>
      <vt:lpstr>PowerPoint 프레젠테이션</vt:lpstr>
      <vt:lpstr>PowerPoint 프레젠테이션</vt:lpstr>
      <vt:lpstr>PowerPoint 프레젠테이션</vt:lpstr>
      <vt:lpstr>Flüchtlinge und Asylbewerber</vt:lpstr>
      <vt:lpstr>PowerPoint 프레젠테이션</vt:lpstr>
      <vt:lpstr>PowerPoint 프레젠테이션</vt:lpstr>
      <vt:lpstr>Vorurteile und Stereotypen</vt:lpstr>
      <vt:lpstr>PowerPoint 프레젠테이션</vt:lpstr>
      <vt:lpstr>PowerPoint 프레젠테이션</vt:lpstr>
      <vt:lpstr>PowerPoint 프레젠테이션</vt:lpstr>
      <vt:lpstr>Herkunftsländer 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Migration in Deutschland seit 2000</dc:title>
  <dc:creator>이은희</dc:creator>
  <cp:lastModifiedBy>이은희</cp:lastModifiedBy>
  <cp:revision>31</cp:revision>
  <dcterms:created xsi:type="dcterms:W3CDTF">2016-09-07T14:17:50Z</dcterms:created>
  <dcterms:modified xsi:type="dcterms:W3CDTF">2018-09-17T13:45:53Z</dcterms:modified>
</cp:coreProperties>
</file>