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86" r:id="rId3"/>
    <p:sldId id="257" r:id="rId4"/>
    <p:sldId id="258" r:id="rId5"/>
    <p:sldId id="288" r:id="rId6"/>
    <p:sldId id="259" r:id="rId7"/>
    <p:sldId id="260" r:id="rId8"/>
    <p:sldId id="261" r:id="rId9"/>
    <p:sldId id="262" r:id="rId10"/>
    <p:sldId id="290" r:id="rId11"/>
    <p:sldId id="263" r:id="rId12"/>
    <p:sldId id="264" r:id="rId13"/>
    <p:sldId id="265" r:id="rId14"/>
    <p:sldId id="266" r:id="rId15"/>
    <p:sldId id="294" r:id="rId16"/>
    <p:sldId id="267" r:id="rId17"/>
    <p:sldId id="268" r:id="rId18"/>
    <p:sldId id="269" r:id="rId19"/>
    <p:sldId id="270" r:id="rId20"/>
    <p:sldId id="271" r:id="rId21"/>
    <p:sldId id="272" r:id="rId22"/>
    <p:sldId id="291" r:id="rId23"/>
    <p:sldId id="273" r:id="rId24"/>
    <p:sldId id="274" r:id="rId25"/>
    <p:sldId id="289" r:id="rId26"/>
    <p:sldId id="275" r:id="rId27"/>
    <p:sldId id="276" r:id="rId28"/>
    <p:sldId id="277" r:id="rId29"/>
    <p:sldId id="278" r:id="rId30"/>
    <p:sldId id="287" r:id="rId31"/>
    <p:sldId id="279" r:id="rId32"/>
    <p:sldId id="292" r:id="rId33"/>
    <p:sldId id="280" r:id="rId34"/>
    <p:sldId id="281" r:id="rId35"/>
    <p:sldId id="293" r:id="rId36"/>
    <p:sldId id="282" r:id="rId37"/>
    <p:sldId id="283" r:id="rId38"/>
    <p:sldId id="284" r:id="rId39"/>
    <p:sldId id="285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5620-0E6D-446E-89CF-9F0625CE8BE5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3DAAB-D1EE-45A9-99A9-0AF64B0A2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886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3DAAB-D1EE-45A9-99A9-0AF64B0A259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88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74BB-F8D0-4421-B40E-48883E982F25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34F0-3F27-4EB6-98B6-655DB6E377C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56" name="직사각형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직사각형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직사각형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직사각형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74BB-F8D0-4421-B40E-48883E982F25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34F0-3F27-4EB6-98B6-655DB6E377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74BB-F8D0-4421-B40E-48883E982F25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34F0-3F27-4EB6-98B6-655DB6E377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74BB-F8D0-4421-B40E-48883E982F25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34F0-3F27-4EB6-98B6-655DB6E377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자유형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자유형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자유형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자유형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자유형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74BB-F8D0-4421-B40E-48883E982F25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34F0-3F27-4EB6-98B6-655DB6E377C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74BB-F8D0-4421-B40E-48883E982F25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34F0-3F27-4EB6-98B6-655DB6E377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74BB-F8D0-4421-B40E-48883E982F25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34F0-3F27-4EB6-98B6-655DB6E377C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74BB-F8D0-4421-B40E-48883E982F25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34F0-3F27-4EB6-98B6-655DB6E377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74BB-F8D0-4421-B40E-48883E982F25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34F0-3F27-4EB6-98B6-655DB6E377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74BB-F8D0-4421-B40E-48883E982F25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34F0-3F27-4EB6-98B6-655DB6E377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직선 연결선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직선 연결선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직선 연결선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2D2F74BB-F8D0-4421-B40E-48883E982F25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1F3E34F0-3F27-4EB6-98B6-655DB6E377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D2F74BB-F8D0-4421-B40E-48883E982F25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F3E34F0-3F27-4EB6-98B6-655DB6E377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de-DE" altLang="ko-KR" dirty="0"/>
              <a:t>Die Politik der Interkulturalität </a:t>
            </a:r>
            <a:br>
              <a:rPr lang="de-DE" altLang="ko-KR" dirty="0"/>
            </a:br>
            <a:r>
              <a:rPr lang="de-DE" altLang="ko-KR" dirty="0"/>
              <a:t>in Deutschland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489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76A950D-19AB-4C85-A565-17AC1512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7DD767D-A6B8-4F6C-B977-9755F80AA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하지만 </a:t>
            </a:r>
            <a:r>
              <a:rPr lang="ko-KR" altLang="en-US" dirty="0"/>
              <a:t>논쟁 당사자였던 </a:t>
            </a:r>
            <a:r>
              <a:rPr lang="ko-KR" altLang="en-US" dirty="0" err="1"/>
              <a:t>티비가</a:t>
            </a:r>
            <a:r>
              <a:rPr lang="ko-KR" altLang="en-US" dirty="0"/>
              <a:t> 정치적인 도구화를 반대하고 나서면서 주도문화라는 개념은 난관에 부딪히게 됨</a:t>
            </a:r>
            <a:endParaRPr lang="en-US" altLang="ko-KR" dirty="0"/>
          </a:p>
          <a:p>
            <a:pPr fontAlgn="base"/>
            <a:r>
              <a:rPr lang="ko-KR" altLang="en-US" dirty="0"/>
              <a:t>그럼에도 정치권에서 이 개념을 고수하면서 이주자들의 교육을 지속적으로 강조</a:t>
            </a:r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1485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2005</a:t>
            </a:r>
            <a:r>
              <a:rPr lang="ko-KR" altLang="en-US" dirty="0"/>
              <a:t>년 연방대통령 </a:t>
            </a:r>
            <a:r>
              <a:rPr lang="en-US" altLang="ko-KR" dirty="0"/>
              <a:t>Norbert </a:t>
            </a:r>
            <a:r>
              <a:rPr lang="en-US" altLang="ko-KR" dirty="0" err="1" smtClean="0"/>
              <a:t>Lammert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&lt;</a:t>
            </a:r>
            <a:r>
              <a:rPr lang="ko-KR" altLang="en-US" dirty="0" err="1"/>
              <a:t>짜이트</a:t>
            </a:r>
            <a:r>
              <a:rPr lang="en-US" altLang="ko-KR" dirty="0"/>
              <a:t>&gt;</a:t>
            </a:r>
            <a:r>
              <a:rPr lang="ko-KR" altLang="en-US" dirty="0"/>
              <a:t>지와의 </a:t>
            </a:r>
            <a:r>
              <a:rPr lang="ko-KR" altLang="en-US" dirty="0" smtClean="0"/>
              <a:t>인터뷰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"</a:t>
            </a:r>
            <a:r>
              <a:rPr lang="ko-KR" altLang="en-US" dirty="0"/>
              <a:t>다양성의 유럽이 민족적 정체성을 보유하면서 집단적인 정체성을 발전시키려면 공통의 정치적인 주도이념과 가치믿음의 토대를 필요로 한다</a:t>
            </a:r>
            <a:r>
              <a:rPr lang="en-US" altLang="ko-KR" dirty="0"/>
              <a:t>. </a:t>
            </a:r>
            <a:r>
              <a:rPr lang="ko-KR" altLang="en-US" dirty="0"/>
              <a:t>그와 같은 유럽적 주도이념은 불가피하게 공통의 문화적 뿌리</a:t>
            </a:r>
            <a:r>
              <a:rPr lang="en-US" altLang="ko-KR" dirty="0"/>
              <a:t>, </a:t>
            </a:r>
            <a:r>
              <a:rPr lang="ko-KR" altLang="en-US" dirty="0"/>
              <a:t>공통의 역사</a:t>
            </a:r>
            <a:r>
              <a:rPr lang="en-US" altLang="ko-KR" dirty="0"/>
              <a:t>, </a:t>
            </a:r>
            <a:r>
              <a:rPr lang="ko-KR" altLang="en-US" dirty="0"/>
              <a:t>공통의 종교적 전통과 관련된다</a:t>
            </a:r>
            <a:r>
              <a:rPr lang="en-US" altLang="ko-KR" dirty="0"/>
              <a:t>."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647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2.2 </a:t>
            </a:r>
            <a:r>
              <a:rPr lang="ko-KR" altLang="en-US" dirty="0"/>
              <a:t>독일적 주도문화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ko-KR" altLang="en-US" sz="2800" dirty="0"/>
              <a:t>이러한 논객들이 우선적으로 요구하는 사항</a:t>
            </a:r>
          </a:p>
          <a:p>
            <a:pPr fontAlgn="base"/>
            <a:r>
              <a:rPr lang="en-US" altLang="ko-KR" sz="2800" dirty="0"/>
              <a:t>1) </a:t>
            </a:r>
            <a:r>
              <a:rPr lang="ko-KR" altLang="en-US" sz="2800" dirty="0"/>
              <a:t>독일어 습득</a:t>
            </a:r>
          </a:p>
          <a:p>
            <a:pPr fontAlgn="base"/>
            <a:r>
              <a:rPr lang="en-US" altLang="ko-KR" sz="2800" dirty="0"/>
              <a:t>2010</a:t>
            </a:r>
            <a:r>
              <a:rPr lang="ko-KR" altLang="en-US" sz="2800" dirty="0"/>
              <a:t>년 독일의 이주정책과 관련해서 </a:t>
            </a:r>
            <a:r>
              <a:rPr lang="ko-KR" altLang="en-US" sz="2800" dirty="0" err="1"/>
              <a:t>메르켈</a:t>
            </a:r>
            <a:r>
              <a:rPr lang="ko-KR" altLang="en-US" sz="2800" dirty="0"/>
              <a:t> 총리는 </a:t>
            </a:r>
            <a:r>
              <a:rPr lang="en-US" altLang="ko-KR" sz="2800" dirty="0"/>
              <a:t>"</a:t>
            </a:r>
            <a:r>
              <a:rPr lang="ko-KR" altLang="en-US" sz="2800" dirty="0"/>
              <a:t>독일어를 못하는 사람은 누구라도 </a:t>
            </a:r>
            <a:r>
              <a:rPr lang="ko-KR" altLang="en-US" sz="2800" dirty="0" err="1"/>
              <a:t>환영받지</a:t>
            </a:r>
            <a:r>
              <a:rPr lang="ko-KR" altLang="en-US" sz="2800" dirty="0"/>
              <a:t> 못할 것</a:t>
            </a:r>
            <a:r>
              <a:rPr lang="en-US" altLang="ko-KR" sz="2800" dirty="0"/>
              <a:t>"</a:t>
            </a:r>
            <a:endParaRPr lang="ko-KR" altLang="en-US" sz="2800" dirty="0"/>
          </a:p>
          <a:p>
            <a:pPr fontAlgn="base"/>
            <a:r>
              <a:rPr lang="en-US" altLang="ko-KR" sz="2800" dirty="0"/>
              <a:t>2) </a:t>
            </a:r>
            <a:r>
              <a:rPr lang="ko-KR" altLang="en-US" sz="2800" dirty="0"/>
              <a:t>기독교적 가치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타종교</a:t>
            </a:r>
            <a:r>
              <a:rPr lang="en-US" altLang="ko-KR" sz="2800" dirty="0"/>
              <a:t>, </a:t>
            </a:r>
            <a:r>
              <a:rPr lang="ko-KR" altLang="en-US" sz="2800" dirty="0"/>
              <a:t>특히 이슬람에 비해 기독교가 보다 보편적인 휴머니즘을 대변함</a:t>
            </a:r>
          </a:p>
          <a:p>
            <a:pPr fontAlgn="base"/>
            <a:r>
              <a:rPr lang="en-US" altLang="ko-KR" sz="2800" dirty="0" err="1"/>
              <a:t>Thilo</a:t>
            </a:r>
            <a:r>
              <a:rPr lang="en-US" altLang="ko-KR" sz="2800" dirty="0"/>
              <a:t> </a:t>
            </a:r>
            <a:r>
              <a:rPr lang="en-US" altLang="ko-KR" sz="2800" dirty="0" err="1"/>
              <a:t>Sarrazin</a:t>
            </a:r>
            <a:r>
              <a:rPr lang="en-US" altLang="ko-KR" sz="2800" dirty="0"/>
              <a:t> &lt;</a:t>
            </a:r>
            <a:r>
              <a:rPr lang="ko-KR" altLang="en-US" sz="2800" dirty="0"/>
              <a:t>독일은 자멸하고 있다</a:t>
            </a:r>
            <a:r>
              <a:rPr lang="en-US" altLang="ko-KR" sz="2800" dirty="0"/>
              <a:t>&gt; </a:t>
            </a:r>
            <a:r>
              <a:rPr lang="ko-KR" altLang="en-US" sz="2800" dirty="0"/>
              <a:t>출간 </a:t>
            </a:r>
            <a:r>
              <a:rPr lang="en-US" altLang="ko-KR" sz="2800" dirty="0"/>
              <a:t>1</a:t>
            </a:r>
            <a:r>
              <a:rPr lang="ko-KR" altLang="en-US" sz="2800" dirty="0"/>
              <a:t>주일 만에 베스트셀러 </a:t>
            </a:r>
            <a:r>
              <a:rPr lang="en-US" altLang="ko-KR" sz="2800" dirty="0"/>
              <a:t>1</a:t>
            </a:r>
            <a:r>
              <a:rPr lang="ko-KR" altLang="en-US" sz="2800" dirty="0"/>
              <a:t>위에 올랐던 저서</a:t>
            </a:r>
          </a:p>
        </p:txBody>
      </p:sp>
    </p:spTree>
    <p:extLst>
      <p:ext uri="{BB962C8B-B14F-4D97-AF65-F5344CB8AC3E}">
        <p14:creationId xmlns:p14="http://schemas.microsoft.com/office/powerpoint/2010/main" val="602178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ko-KR" altLang="en-US" dirty="0" smtClean="0"/>
              <a:t>이슬람 </a:t>
            </a:r>
            <a:r>
              <a:rPr lang="ko-KR" altLang="en-US" dirty="0"/>
              <a:t>이민자들이 독일 사회 동화에 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 </a:t>
            </a:r>
          </a:p>
          <a:p>
            <a:pPr fontAlgn="base"/>
            <a:r>
              <a:rPr lang="ko-KR" altLang="en-US" dirty="0" smtClean="0"/>
              <a:t>자녀가 </a:t>
            </a:r>
            <a:r>
              <a:rPr lang="ko-KR" altLang="en-US" dirty="0"/>
              <a:t>너무 많은 데다 교육 수준도 </a:t>
            </a:r>
            <a:r>
              <a:rPr lang="ko-KR" altLang="en-US" dirty="0" smtClean="0"/>
              <a:t>낮음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fontAlgn="base"/>
            <a:r>
              <a:rPr lang="ko-KR" altLang="en-US" dirty="0" smtClean="0"/>
              <a:t>그 </a:t>
            </a:r>
            <a:r>
              <a:rPr lang="ko-KR" altLang="en-US" dirty="0"/>
              <a:t>이유로 </a:t>
            </a:r>
            <a:r>
              <a:rPr lang="en-US" altLang="ko-KR" dirty="0" smtClean="0"/>
              <a:t>……………..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…………………….</a:t>
            </a:r>
          </a:p>
          <a:p>
            <a:pPr fontAlgn="base"/>
            <a:r>
              <a:rPr lang="ko-KR" altLang="en-US" dirty="0" smtClean="0"/>
              <a:t>더 </a:t>
            </a:r>
            <a:r>
              <a:rPr lang="ko-KR" altLang="en-US" dirty="0"/>
              <a:t>나아가 현재 독일의 법치국가와 법관은 기</a:t>
            </a:r>
            <a:endParaRPr lang="en-US" altLang="ko-KR" dirty="0"/>
          </a:p>
          <a:p>
            <a:pPr fontAlgn="base"/>
            <a:r>
              <a:rPr lang="ko-KR" altLang="en-US" dirty="0" err="1"/>
              <a:t>독교의</a:t>
            </a:r>
            <a:r>
              <a:rPr lang="ko-KR" altLang="en-US" dirty="0"/>
              <a:t> 인간상 덕분이며</a:t>
            </a:r>
            <a:r>
              <a:rPr lang="en-US" altLang="ko-KR" dirty="0"/>
              <a:t>, </a:t>
            </a:r>
            <a:r>
              <a:rPr lang="ko-KR" altLang="en-US" dirty="0"/>
              <a:t>이슬람은 보편적인 </a:t>
            </a:r>
            <a:endParaRPr lang="en-US" altLang="ko-KR" dirty="0"/>
          </a:p>
          <a:p>
            <a:pPr fontAlgn="base"/>
            <a:r>
              <a:rPr lang="ko-KR" altLang="en-US" dirty="0"/>
              <a:t>인간권리를 인정하지 않음</a:t>
            </a:r>
          </a:p>
          <a:p>
            <a:pPr fontAlgn="base"/>
            <a:r>
              <a:rPr lang="ko-KR" altLang="en-US" dirty="0" smtClean="0"/>
              <a:t>하지만 </a:t>
            </a:r>
            <a:r>
              <a:rPr lang="ko-KR" altLang="en-US" dirty="0"/>
              <a:t>역사적으로 십자군 </a:t>
            </a:r>
            <a:r>
              <a:rPr lang="ko-KR" altLang="en-US" dirty="0" smtClean="0"/>
              <a:t>전쟁</a:t>
            </a:r>
            <a:r>
              <a:rPr lang="en-US" altLang="ko-KR" dirty="0" smtClean="0"/>
              <a:t>,</a:t>
            </a:r>
            <a:r>
              <a:rPr lang="ko-KR" altLang="en-US" dirty="0" smtClean="0"/>
              <a:t> 기독교 </a:t>
            </a:r>
            <a:r>
              <a:rPr lang="ko-KR" altLang="en-US" dirty="0"/>
              <a:t>국가의 유대인 박해</a:t>
            </a:r>
            <a:r>
              <a:rPr lang="en-US" altLang="ko-KR" dirty="0"/>
              <a:t>, </a:t>
            </a:r>
            <a:r>
              <a:rPr lang="ko-KR" altLang="en-US" dirty="0" err="1"/>
              <a:t>홀로코스트만</a:t>
            </a:r>
            <a:r>
              <a:rPr lang="ko-KR" altLang="en-US" dirty="0"/>
              <a:t> 보더라도 </a:t>
            </a:r>
            <a:endParaRPr lang="en-US" altLang="ko-KR" dirty="0"/>
          </a:p>
          <a:p>
            <a:pPr fontAlgn="base"/>
            <a:r>
              <a:rPr lang="ko-KR" altLang="en-US" dirty="0"/>
              <a:t>논의의 여지가 있는 주장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3320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sz="2400" dirty="0">
                <a:latin typeface="+mn-ea"/>
              </a:rPr>
              <a:t>3) </a:t>
            </a:r>
            <a:r>
              <a:rPr lang="ko-KR" altLang="en-US" sz="2400" dirty="0">
                <a:latin typeface="+mn-ea"/>
              </a:rPr>
              <a:t>건전한 애국주의</a:t>
            </a:r>
          </a:p>
          <a:p>
            <a:pPr fontAlgn="base"/>
            <a:r>
              <a:rPr lang="en-US" altLang="ko-KR" sz="2400" dirty="0" smtClean="0">
                <a:latin typeface="+mn-ea"/>
              </a:rPr>
              <a:t>4</a:t>
            </a:r>
            <a:r>
              <a:rPr lang="en-US" altLang="ko-KR" sz="2400" dirty="0">
                <a:latin typeface="+mn-ea"/>
              </a:rPr>
              <a:t>) </a:t>
            </a:r>
            <a:r>
              <a:rPr lang="ko-KR" altLang="en-US" sz="2400" dirty="0">
                <a:latin typeface="+mn-ea"/>
              </a:rPr>
              <a:t>독일의 일상문화</a:t>
            </a:r>
            <a:endParaRPr lang="en-US" altLang="ko-KR" sz="2400" dirty="0">
              <a:latin typeface="+mn-ea"/>
            </a:endParaRPr>
          </a:p>
          <a:p>
            <a:pPr fontAlgn="base"/>
            <a:r>
              <a:rPr lang="ko-KR" altLang="en-US" sz="2400" dirty="0" err="1" smtClean="0">
                <a:latin typeface="+mn-ea"/>
              </a:rPr>
              <a:t>바이에른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주정부 수상은 독일에서 살려고 하는 사</a:t>
            </a:r>
            <a:endParaRPr lang="en-US" altLang="ko-KR" sz="2400" dirty="0">
              <a:latin typeface="+mn-ea"/>
            </a:endParaRPr>
          </a:p>
          <a:p>
            <a:pPr fontAlgn="base"/>
            <a:r>
              <a:rPr lang="ko-KR" altLang="en-US" sz="2400" dirty="0">
                <a:latin typeface="+mn-ea"/>
              </a:rPr>
              <a:t>람은 독일의 일상문화를 받아들일 준비가 되어 있어야함</a:t>
            </a:r>
          </a:p>
          <a:p>
            <a:pPr fontAlgn="base"/>
            <a:r>
              <a:rPr lang="ko-KR" altLang="en-US" sz="2400" dirty="0" smtClean="0">
                <a:latin typeface="+mn-ea"/>
              </a:rPr>
              <a:t>여기에는 </a:t>
            </a:r>
            <a:r>
              <a:rPr lang="ko-KR" altLang="en-US" sz="2400" dirty="0">
                <a:latin typeface="+mn-ea"/>
              </a:rPr>
              <a:t>애초에 </a:t>
            </a:r>
            <a:r>
              <a:rPr lang="ko-KR" altLang="en-US" sz="2400" dirty="0" err="1">
                <a:latin typeface="+mn-ea"/>
              </a:rPr>
              <a:t>티비가</a:t>
            </a:r>
            <a:r>
              <a:rPr lang="ko-KR" altLang="en-US" sz="2400" dirty="0">
                <a:latin typeface="+mn-ea"/>
              </a:rPr>
              <a:t> 주장하였던 문화적 모더니즘과 </a:t>
            </a:r>
            <a:r>
              <a:rPr lang="ko-KR" altLang="en-US" sz="2400" dirty="0" smtClean="0">
                <a:latin typeface="+mn-ea"/>
              </a:rPr>
              <a:t>같은 </a:t>
            </a:r>
            <a:r>
              <a:rPr lang="ko-KR" altLang="en-US" sz="2400" dirty="0">
                <a:latin typeface="+mn-ea"/>
              </a:rPr>
              <a:t>가치는 찾아보기 </a:t>
            </a:r>
            <a:r>
              <a:rPr lang="ko-KR" altLang="en-US" sz="2400" dirty="0" err="1">
                <a:latin typeface="+mn-ea"/>
              </a:rPr>
              <a:t>힘듬</a:t>
            </a:r>
            <a:endParaRPr lang="ko-KR" altLang="en-US" sz="2400" dirty="0">
              <a:latin typeface="+mn-ea"/>
            </a:endParaRPr>
          </a:p>
          <a:p>
            <a:pPr fontAlgn="base"/>
            <a:r>
              <a:rPr lang="ko-KR" altLang="en-US" sz="2400" dirty="0" smtClean="0">
                <a:latin typeface="+mn-ea"/>
              </a:rPr>
              <a:t>결국 </a:t>
            </a:r>
            <a:r>
              <a:rPr lang="ko-KR" altLang="en-US" sz="2400" dirty="0">
                <a:latin typeface="+mn-ea"/>
              </a:rPr>
              <a:t>주도문화 논객들의 독일적 가치는 현 독일사회의 </a:t>
            </a:r>
            <a:r>
              <a:rPr lang="ko-KR" altLang="en-US" sz="2400" dirty="0" smtClean="0">
                <a:latin typeface="+mn-ea"/>
              </a:rPr>
              <a:t>주류문화를 대변</a:t>
            </a: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43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ko-KR" altLang="en-US" sz="2800" dirty="0">
                <a:latin typeface="+mn-ea"/>
              </a:rPr>
              <a:t>그러한 주류문화를 유지함으로써 지속적으로 주도권을 </a:t>
            </a:r>
            <a:r>
              <a:rPr lang="ko-KR" altLang="en-US" sz="2800" dirty="0" smtClean="0">
                <a:latin typeface="+mn-ea"/>
              </a:rPr>
              <a:t>쥐려는 </a:t>
            </a:r>
            <a:r>
              <a:rPr lang="ko-KR" altLang="en-US" sz="2800" dirty="0">
                <a:latin typeface="+mn-ea"/>
              </a:rPr>
              <a:t>의도</a:t>
            </a:r>
          </a:p>
          <a:p>
            <a:pPr fontAlgn="base"/>
            <a:r>
              <a:rPr lang="ko-KR" altLang="en-US" sz="2800" dirty="0">
                <a:latin typeface="+mn-ea"/>
              </a:rPr>
              <a:t>독일적 주도문화의 주창자들은 사무엘 </a:t>
            </a:r>
            <a:r>
              <a:rPr lang="ko-KR" altLang="en-US" sz="2800" dirty="0" err="1">
                <a:latin typeface="+mn-ea"/>
              </a:rPr>
              <a:t>헌팅턴도</a:t>
            </a:r>
            <a:r>
              <a:rPr lang="ko-KR" altLang="en-US" sz="2800" dirty="0">
                <a:latin typeface="+mn-ea"/>
              </a:rPr>
              <a:t> </a:t>
            </a:r>
            <a:r>
              <a:rPr lang="ko-KR" altLang="en-US" sz="2800" dirty="0" smtClean="0">
                <a:latin typeface="+mn-ea"/>
              </a:rPr>
              <a:t>비판적으로 </a:t>
            </a:r>
            <a:r>
              <a:rPr lang="ko-KR" altLang="en-US" sz="2800" dirty="0">
                <a:latin typeface="+mn-ea"/>
              </a:rPr>
              <a:t>언급한 </a:t>
            </a:r>
            <a:r>
              <a:rPr lang="ko-KR" altLang="en-US" sz="2800" b="1" u="sng" dirty="0">
                <a:latin typeface="+mn-ea"/>
              </a:rPr>
              <a:t>보편문명</a:t>
            </a:r>
            <a:r>
              <a:rPr lang="ko-KR" altLang="en-US" sz="2800" dirty="0">
                <a:latin typeface="+mn-ea"/>
              </a:rPr>
              <a:t>의 옹호자들과 다르지 않음</a:t>
            </a:r>
            <a:r>
              <a:rPr lang="en-US" altLang="ko-KR" sz="2800" dirty="0">
                <a:latin typeface="+mn-ea"/>
              </a:rPr>
              <a:t> </a:t>
            </a:r>
            <a:endParaRPr lang="ko-KR" altLang="en-US" sz="2800" dirty="0">
              <a:latin typeface="+mn-ea"/>
            </a:endParaRPr>
          </a:p>
          <a:p>
            <a:pPr fontAlgn="base"/>
            <a:r>
              <a:rPr lang="en-US" altLang="ko-KR" sz="2800" dirty="0">
                <a:latin typeface="+mn-ea"/>
              </a:rPr>
              <a:t>19</a:t>
            </a:r>
            <a:r>
              <a:rPr lang="ko-KR" altLang="en-US" sz="2800" dirty="0">
                <a:latin typeface="+mn-ea"/>
              </a:rPr>
              <a:t>세기의 </a:t>
            </a:r>
            <a:r>
              <a:rPr lang="en-US" altLang="ko-KR" sz="2800" dirty="0">
                <a:latin typeface="+mn-ea"/>
              </a:rPr>
              <a:t>“</a:t>
            </a:r>
            <a:r>
              <a:rPr lang="ko-KR" altLang="en-US" sz="2800" dirty="0">
                <a:latin typeface="+mn-ea"/>
              </a:rPr>
              <a:t>백인의 책무</a:t>
            </a:r>
            <a:r>
              <a:rPr lang="en-US" altLang="ko-KR" sz="2800" dirty="0">
                <a:latin typeface="+mn-ea"/>
              </a:rPr>
              <a:t>”</a:t>
            </a:r>
          </a:p>
          <a:p>
            <a:pPr fontAlgn="base"/>
            <a:r>
              <a:rPr lang="en-US" altLang="ko-KR" sz="2800" dirty="0">
                <a:latin typeface="+mn-ea"/>
              </a:rPr>
              <a:t>20</a:t>
            </a:r>
            <a:r>
              <a:rPr lang="ko-KR" altLang="en-US" sz="2800" dirty="0">
                <a:latin typeface="+mn-ea"/>
              </a:rPr>
              <a:t>세기 말 </a:t>
            </a:r>
            <a:r>
              <a:rPr lang="en-US" altLang="ko-KR" sz="2800" dirty="0">
                <a:latin typeface="+mn-ea"/>
              </a:rPr>
              <a:t>“</a:t>
            </a:r>
            <a:r>
              <a:rPr lang="ko-KR" altLang="en-US" sz="2800" dirty="0">
                <a:latin typeface="+mn-ea"/>
              </a:rPr>
              <a:t>보편문명</a:t>
            </a:r>
            <a:r>
              <a:rPr lang="en-US" altLang="ko-KR" sz="2800" dirty="0">
                <a:latin typeface="+mn-ea"/>
              </a:rPr>
              <a:t>”</a:t>
            </a:r>
            <a:r>
              <a:rPr lang="ko-KR" altLang="en-US" sz="2800" dirty="0">
                <a:latin typeface="+mn-ea"/>
              </a:rPr>
              <a:t>의 개념</a:t>
            </a:r>
            <a:endParaRPr lang="en-US" altLang="ko-KR" sz="2800" dirty="0">
              <a:latin typeface="+mn-ea"/>
            </a:endParaRPr>
          </a:p>
          <a:p>
            <a:pPr lvl="1" fontAlgn="base"/>
            <a:r>
              <a:rPr lang="ko-KR" altLang="en-US" sz="2800" dirty="0" smtClean="0">
                <a:latin typeface="+mn-ea"/>
              </a:rPr>
              <a:t>다른 </a:t>
            </a:r>
            <a:r>
              <a:rPr lang="ko-KR" altLang="en-US" sz="2800" dirty="0">
                <a:latin typeface="+mn-ea"/>
              </a:rPr>
              <a:t>사회들에 대한 서구의 문화적 지배를 </a:t>
            </a:r>
            <a:r>
              <a:rPr lang="ko-KR" altLang="en-US" sz="2800" dirty="0" smtClean="0">
                <a:latin typeface="+mn-ea"/>
              </a:rPr>
              <a:t>정당화하면서 </a:t>
            </a:r>
            <a:r>
              <a:rPr lang="ko-KR" altLang="en-US" sz="2800" dirty="0">
                <a:latin typeface="+mn-ea"/>
              </a:rPr>
              <a:t>이들이 사회 서구의 제도와 </a:t>
            </a:r>
            <a:r>
              <a:rPr lang="ko-KR" altLang="en-US" sz="2800" dirty="0" smtClean="0">
                <a:latin typeface="+mn-ea"/>
              </a:rPr>
              <a:t>관습</a:t>
            </a:r>
            <a:r>
              <a:rPr lang="ko-KR" altLang="en-US" sz="2800" dirty="0"/>
              <a:t>을 모방할 필요가 있다는 논리로 귀결됨</a:t>
            </a:r>
            <a:endParaRPr lang="en-US" altLang="ko-KR" sz="2800" dirty="0"/>
          </a:p>
          <a:p>
            <a:pPr lvl="1" fontAlgn="base"/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1858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 fontAlgn="base">
              <a:buNone/>
            </a:pPr>
            <a:r>
              <a:rPr lang="ko-KR" altLang="en-US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sz="2800" dirty="0" smtClean="0">
                <a:latin typeface="+mn-ea"/>
              </a:rPr>
              <a:t>즉</a:t>
            </a:r>
            <a:r>
              <a:rPr lang="en-US" altLang="ko-KR" sz="2800" dirty="0" smtClean="0">
                <a:latin typeface="+mn-ea"/>
              </a:rPr>
              <a:t>,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ko-KR" altLang="en-US" sz="2800" dirty="0">
                <a:latin typeface="+mn-ea"/>
              </a:rPr>
              <a:t>독일적 주도문화는 </a:t>
            </a:r>
            <a:r>
              <a:rPr lang="ko-KR" altLang="en-US" sz="2800" dirty="0" err="1">
                <a:latin typeface="+mn-ea"/>
              </a:rPr>
              <a:t>소수자들에게</a:t>
            </a:r>
            <a:r>
              <a:rPr lang="ko-KR" altLang="en-US" sz="2800" dirty="0">
                <a:latin typeface="+mn-ea"/>
              </a:rPr>
              <a:t> </a:t>
            </a:r>
            <a:r>
              <a:rPr lang="ko-KR" altLang="en-US" sz="2800" dirty="0" smtClean="0">
                <a:latin typeface="+mn-ea"/>
              </a:rPr>
              <a:t>관철     </a:t>
            </a:r>
            <a:endParaRPr lang="en-US" altLang="ko-KR" sz="2800" dirty="0" smtClean="0">
              <a:latin typeface="+mn-ea"/>
            </a:endParaRPr>
          </a:p>
          <a:p>
            <a:pPr marL="68580" indent="0" fontAlgn="base">
              <a:buNone/>
            </a:pPr>
            <a:r>
              <a:rPr lang="en-US" altLang="ko-KR" sz="2800" dirty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 </a:t>
            </a:r>
            <a:r>
              <a:rPr lang="ko-KR" altLang="en-US" sz="2800" dirty="0" smtClean="0">
                <a:latin typeface="+mn-ea"/>
              </a:rPr>
              <a:t>되어야 </a:t>
            </a:r>
            <a:r>
              <a:rPr lang="ko-KR" altLang="en-US" sz="2800" dirty="0">
                <a:latin typeface="+mn-ea"/>
              </a:rPr>
              <a:t>하는 보편문명이나 다를 바가 </a:t>
            </a:r>
            <a:r>
              <a:rPr lang="ko-KR" altLang="en-US" sz="2800" dirty="0" err="1" smtClean="0">
                <a:latin typeface="+mn-ea"/>
              </a:rPr>
              <a:t>없</a:t>
            </a:r>
            <a:endParaRPr lang="en-US" altLang="ko-KR" sz="2800" dirty="0" smtClean="0">
              <a:latin typeface="+mn-ea"/>
            </a:endParaRPr>
          </a:p>
          <a:p>
            <a:pPr marL="68580" indent="0" fontAlgn="base">
              <a:buNone/>
            </a:pPr>
            <a:r>
              <a:rPr lang="en-US" altLang="ko-KR" sz="2800" dirty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 </a:t>
            </a:r>
            <a:r>
              <a:rPr lang="ko-KR" altLang="en-US" sz="2800" dirty="0" smtClean="0">
                <a:latin typeface="+mn-ea"/>
              </a:rPr>
              <a:t>이 </a:t>
            </a:r>
            <a:r>
              <a:rPr lang="ko-KR" altLang="en-US" sz="2800" dirty="0">
                <a:latin typeface="+mn-ea"/>
              </a:rPr>
              <a:t>보편문명의 관철을 통해 다수자 즉 </a:t>
            </a:r>
            <a:r>
              <a:rPr lang="ko-KR" altLang="en-US" sz="2800" dirty="0" smtClean="0">
                <a:latin typeface="+mn-ea"/>
              </a:rPr>
              <a:t>독</a:t>
            </a:r>
            <a:endParaRPr lang="en-US" altLang="ko-KR" sz="2800" dirty="0" smtClean="0">
              <a:latin typeface="+mn-ea"/>
            </a:endParaRPr>
          </a:p>
          <a:p>
            <a:pPr marL="68580" indent="0" fontAlgn="base">
              <a:buNone/>
            </a:pPr>
            <a:r>
              <a:rPr lang="en-US" altLang="ko-KR" sz="2800" dirty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 </a:t>
            </a:r>
            <a:r>
              <a:rPr lang="ko-KR" altLang="en-US" sz="2800" dirty="0" smtClean="0">
                <a:latin typeface="+mn-ea"/>
              </a:rPr>
              <a:t>일의 </a:t>
            </a:r>
            <a:r>
              <a:rPr lang="ko-KR" altLang="en-US" sz="2800" dirty="0" smtClean="0">
                <a:latin typeface="+mn-ea"/>
              </a:rPr>
              <a:t>기존질서를 </a:t>
            </a:r>
            <a:r>
              <a:rPr lang="ko-KR" altLang="en-US" sz="2800" dirty="0" smtClean="0">
                <a:latin typeface="+mn-ea"/>
              </a:rPr>
              <a:t>유지</a:t>
            </a:r>
            <a:r>
              <a:rPr lang="en-US" altLang="ko-KR" sz="2800" dirty="0" smtClean="0">
                <a:latin typeface="+mn-ea"/>
              </a:rPr>
              <a:t>, </a:t>
            </a:r>
            <a:r>
              <a:rPr lang="ko-KR" altLang="en-US" sz="2800" dirty="0" smtClean="0">
                <a:latin typeface="+mn-ea"/>
              </a:rPr>
              <a:t>정당화</a:t>
            </a:r>
            <a:endParaRPr lang="ko-KR" altLang="en-US" sz="2800" dirty="0">
              <a:latin typeface="+mn-ea"/>
            </a:endParaRPr>
          </a:p>
          <a:p>
            <a:pPr fontAlgn="base"/>
            <a:endParaRPr lang="en-US" altLang="ko-KR" sz="2800" dirty="0" smtClean="0"/>
          </a:p>
          <a:p>
            <a:pPr fontAlgn="base"/>
            <a:r>
              <a:rPr lang="ko-KR" altLang="en-US" sz="2800" dirty="0" smtClean="0"/>
              <a:t>왜 </a:t>
            </a:r>
            <a:r>
              <a:rPr lang="ko-KR" altLang="en-US" sz="2800" dirty="0" err="1"/>
              <a:t>이슬람인이</a:t>
            </a:r>
            <a:r>
              <a:rPr lang="ko-KR" altLang="en-US" sz="2800" dirty="0"/>
              <a:t> 주된 비판의 대상이 되고 있는가</a:t>
            </a:r>
            <a:r>
              <a:rPr lang="en-US" altLang="ko-KR" sz="2800" dirty="0"/>
              <a:t>?</a:t>
            </a:r>
            <a:endParaRPr lang="ko-KR" altLang="en-US" sz="2800" dirty="0"/>
          </a:p>
          <a:p>
            <a:pPr lvl="1" fontAlgn="base"/>
            <a:r>
              <a:rPr lang="ko-KR" altLang="en-US" dirty="0" err="1"/>
              <a:t>이슬람인들은</a:t>
            </a:r>
            <a:r>
              <a:rPr lang="ko-KR" altLang="en-US" dirty="0"/>
              <a:t> 출생률도 높은데다가 종교 공동체로 </a:t>
            </a:r>
            <a:r>
              <a:rPr lang="ko-KR" altLang="en-US" dirty="0" smtClean="0"/>
              <a:t>  </a:t>
            </a:r>
            <a:r>
              <a:rPr lang="ko-KR" altLang="en-US" dirty="0"/>
              <a:t>뭉쳐있어 정치적으로나 경제적으로 잠재적인 </a:t>
            </a:r>
            <a:r>
              <a:rPr lang="ko-KR" altLang="en-US" dirty="0" smtClean="0"/>
              <a:t>주류문화의 </a:t>
            </a:r>
            <a:r>
              <a:rPr lang="ko-KR" altLang="en-US" dirty="0"/>
              <a:t>대항세력이 될 수 있기 때문</a:t>
            </a:r>
          </a:p>
          <a:p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604223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endParaRPr lang="en-US" altLang="ko-KR" sz="3100" dirty="0"/>
          </a:p>
          <a:p>
            <a:pPr fontAlgn="base"/>
            <a:r>
              <a:rPr lang="ko-KR" altLang="en-US" sz="3300" dirty="0">
                <a:latin typeface="+mn-ea"/>
              </a:rPr>
              <a:t>다른 한편</a:t>
            </a:r>
            <a:r>
              <a:rPr lang="en-US" altLang="ko-KR" sz="3300" dirty="0">
                <a:latin typeface="+mn-ea"/>
              </a:rPr>
              <a:t>,</a:t>
            </a:r>
          </a:p>
          <a:p>
            <a:pPr fontAlgn="base"/>
            <a:r>
              <a:rPr lang="en-US" altLang="ko-KR" sz="3300" dirty="0" smtClean="0">
                <a:latin typeface="+mn-ea"/>
              </a:rPr>
              <a:t>1998</a:t>
            </a:r>
            <a:r>
              <a:rPr lang="ko-KR" altLang="en-US" sz="3300" dirty="0">
                <a:latin typeface="+mn-ea"/>
              </a:rPr>
              <a:t>년 독일은 처음으로 공적인 차원에서 </a:t>
            </a:r>
            <a:r>
              <a:rPr lang="ko-KR" altLang="en-US" sz="3300" dirty="0" smtClean="0">
                <a:latin typeface="+mn-ea"/>
              </a:rPr>
              <a:t>이주국가로 </a:t>
            </a:r>
            <a:r>
              <a:rPr lang="ko-KR" altLang="en-US" sz="3300" dirty="0">
                <a:latin typeface="+mn-ea"/>
              </a:rPr>
              <a:t>정의</a:t>
            </a:r>
            <a:endParaRPr lang="en-US" altLang="ko-KR" sz="3300" dirty="0">
              <a:latin typeface="+mn-ea"/>
            </a:endParaRPr>
          </a:p>
          <a:p>
            <a:pPr fontAlgn="base"/>
            <a:r>
              <a:rPr lang="en-US" altLang="ko-KR" sz="3300" dirty="0" smtClean="0">
                <a:latin typeface="+mn-ea"/>
              </a:rPr>
              <a:t>2000</a:t>
            </a:r>
            <a:r>
              <a:rPr lang="ko-KR" altLang="en-US" sz="3300" dirty="0">
                <a:latin typeface="+mn-ea"/>
              </a:rPr>
              <a:t>년에 이르러서는 </a:t>
            </a:r>
            <a:r>
              <a:rPr lang="en-US" altLang="ko-KR" sz="3300" dirty="0">
                <a:latin typeface="+mn-ea"/>
              </a:rPr>
              <a:t>1913</a:t>
            </a:r>
            <a:r>
              <a:rPr lang="ko-KR" altLang="en-US" sz="3300" dirty="0">
                <a:latin typeface="+mn-ea"/>
              </a:rPr>
              <a:t>년부터 </a:t>
            </a:r>
            <a:r>
              <a:rPr lang="ko-KR" altLang="en-US" sz="3300" dirty="0" smtClean="0">
                <a:latin typeface="+mn-ea"/>
              </a:rPr>
              <a:t>적용되어왔던</a:t>
            </a:r>
            <a:r>
              <a:rPr lang="en-US" altLang="ko-KR" sz="3300" dirty="0" smtClean="0">
                <a:latin typeface="+mn-ea"/>
              </a:rPr>
              <a:t>  </a:t>
            </a:r>
            <a:r>
              <a:rPr lang="ko-KR" altLang="en-US" sz="3300" dirty="0" err="1" smtClean="0">
                <a:latin typeface="+mn-ea"/>
              </a:rPr>
              <a:t>국적권</a:t>
            </a:r>
            <a:r>
              <a:rPr lang="ko-KR" altLang="en-US" sz="3300" dirty="0" smtClean="0">
                <a:latin typeface="+mn-ea"/>
              </a:rPr>
              <a:t> </a:t>
            </a:r>
            <a:r>
              <a:rPr lang="ko-KR" altLang="en-US" sz="3300" dirty="0">
                <a:latin typeface="+mn-ea"/>
              </a:rPr>
              <a:t>취득에서 혈통주의를 무너뜨림</a:t>
            </a:r>
          </a:p>
          <a:p>
            <a:pPr fontAlgn="base"/>
            <a:r>
              <a:rPr lang="ko-KR" altLang="en-US" sz="3300" dirty="0">
                <a:latin typeface="+mn-ea"/>
              </a:rPr>
              <a:t>이와 함께 문화정책의 변화도 수반됨 </a:t>
            </a:r>
          </a:p>
          <a:p>
            <a:pPr fontAlgn="base"/>
            <a:r>
              <a:rPr lang="ko-KR" altLang="en-US" sz="3300" dirty="0" err="1">
                <a:latin typeface="+mn-ea"/>
              </a:rPr>
              <a:t>비문명화된</a:t>
            </a:r>
            <a:r>
              <a:rPr lang="ko-KR" altLang="en-US" sz="3300" dirty="0">
                <a:latin typeface="+mn-ea"/>
              </a:rPr>
              <a:t> 관습에 대해서도 관용적 </a:t>
            </a:r>
            <a:r>
              <a:rPr lang="ko-KR" altLang="en-US" sz="3300" dirty="0" smtClean="0">
                <a:latin typeface="+mn-ea"/>
              </a:rPr>
              <a:t>태도를 취함</a:t>
            </a:r>
            <a:endParaRPr lang="ko-KR" altLang="en-US" sz="3300" dirty="0">
              <a:latin typeface="+mn-ea"/>
            </a:endParaRPr>
          </a:p>
          <a:p>
            <a:endParaRPr lang="ko-KR" altLang="en-US" sz="3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6130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sz="2800" dirty="0"/>
              <a:t>이 무렵 독일인들은 외국인이 언젠가 본국으로 되돌아가야 하는 손님이 더 이상 아니라</a:t>
            </a:r>
            <a:r>
              <a:rPr lang="en-US" altLang="ko-KR" sz="2800" dirty="0"/>
              <a:t>, </a:t>
            </a:r>
            <a:r>
              <a:rPr lang="ko-KR" altLang="en-US" sz="2800" dirty="0"/>
              <a:t>독일주민의 일부가 되었다는 사실을 스스로 납득시켜야 했음</a:t>
            </a:r>
            <a:endParaRPr lang="en-US" altLang="ko-KR" sz="2800" dirty="0"/>
          </a:p>
          <a:p>
            <a:pPr fontAlgn="base"/>
            <a:endParaRPr lang="ko-KR" altLang="en-US" sz="2800" dirty="0"/>
          </a:p>
          <a:p>
            <a:pPr fontAlgn="base"/>
            <a:r>
              <a:rPr lang="ko-KR" altLang="en-US" sz="2800" dirty="0" smtClean="0"/>
              <a:t>기존의 </a:t>
            </a:r>
            <a:r>
              <a:rPr lang="ko-KR" altLang="en-US" sz="2800" dirty="0"/>
              <a:t>기득권 및 주도권을 빼앗기지 </a:t>
            </a:r>
            <a:r>
              <a:rPr lang="ko-KR" altLang="en-US" sz="2800" dirty="0" err="1"/>
              <a:t>않을까하는</a:t>
            </a:r>
            <a:r>
              <a:rPr lang="ko-KR" altLang="en-US" sz="2800" dirty="0"/>
              <a:t> 독일인들의 </a:t>
            </a:r>
            <a:r>
              <a:rPr lang="ko-KR" altLang="en-US" sz="2800" dirty="0" smtClean="0"/>
              <a:t>두려움</a:t>
            </a:r>
            <a:endParaRPr lang="ko-KR" altLang="en-US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338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3. </a:t>
            </a:r>
            <a:r>
              <a:rPr lang="ko-KR" altLang="en-US" dirty="0"/>
              <a:t>상호문화성 정책의 근거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유럽뿐만 아니라 독일 역시 통합은 시대적 과제가 됨</a:t>
            </a:r>
          </a:p>
          <a:p>
            <a:pPr fontAlgn="base"/>
            <a:r>
              <a:rPr lang="ko-KR" altLang="en-US" dirty="0"/>
              <a:t>문제는 어떻게 통합하느냐</a:t>
            </a:r>
          </a:p>
          <a:p>
            <a:pPr fontAlgn="base"/>
            <a:r>
              <a:rPr lang="ko-KR" altLang="en-US" dirty="0"/>
              <a:t>주도문화 </a:t>
            </a:r>
            <a:r>
              <a:rPr lang="ko-KR" altLang="en-US" dirty="0" smtClean="0"/>
              <a:t>논객들</a:t>
            </a:r>
            <a:r>
              <a:rPr lang="en-US" altLang="ko-KR" dirty="0"/>
              <a:t>-</a:t>
            </a:r>
            <a:r>
              <a:rPr lang="ko-KR" altLang="en-US" dirty="0" smtClean="0"/>
              <a:t>독일적 </a:t>
            </a:r>
            <a:r>
              <a:rPr lang="ko-KR" altLang="en-US" dirty="0"/>
              <a:t>가치</a:t>
            </a:r>
          </a:p>
          <a:p>
            <a:pPr fontAlgn="base"/>
            <a:r>
              <a:rPr lang="ko-KR" altLang="en-US" dirty="0"/>
              <a:t>상호문화의 옹호자들</a:t>
            </a:r>
            <a:endParaRPr lang="en-US" altLang="ko-KR" dirty="0"/>
          </a:p>
          <a:p>
            <a:pPr lvl="1" fontAlgn="base"/>
            <a:r>
              <a:rPr lang="ko-KR" altLang="en-US" dirty="0" smtClean="0"/>
              <a:t>차이에 </a:t>
            </a:r>
            <a:r>
              <a:rPr lang="ko-KR" altLang="en-US" dirty="0"/>
              <a:t>대한 인정과 차이들의 공존</a:t>
            </a:r>
          </a:p>
          <a:p>
            <a:pPr fontAlgn="base"/>
            <a:r>
              <a:rPr lang="ko-KR" altLang="en-US" dirty="0"/>
              <a:t>상호문화성 정책은 그것을 문화적으로 구현하려는 노력의 산물</a:t>
            </a:r>
          </a:p>
        </p:txBody>
      </p:sp>
    </p:spTree>
    <p:extLst>
      <p:ext uri="{BB962C8B-B14F-4D97-AF65-F5344CB8AC3E}">
        <p14:creationId xmlns:p14="http://schemas.microsoft.com/office/powerpoint/2010/main" val="89528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서론</a:t>
            </a:r>
            <a:endParaRPr lang="en-US" altLang="ko-KR" dirty="0"/>
          </a:p>
          <a:p>
            <a:pPr fontAlgn="base"/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2. </a:t>
            </a:r>
            <a:r>
              <a:rPr lang="ko-KR" altLang="en-US" dirty="0"/>
              <a:t>이주자 통합정책을 둘러싼 논쟁</a:t>
            </a:r>
          </a:p>
          <a:p>
            <a:pPr fontAlgn="base"/>
            <a:r>
              <a:rPr lang="en-US" altLang="ko-KR" dirty="0"/>
              <a:t>2.1. </a:t>
            </a:r>
            <a:r>
              <a:rPr lang="ko-KR" altLang="en-US" dirty="0"/>
              <a:t>주도문화 논쟁</a:t>
            </a:r>
          </a:p>
          <a:p>
            <a:r>
              <a:rPr lang="en-US" altLang="ko-KR" dirty="0"/>
              <a:t>2.2  </a:t>
            </a:r>
            <a:r>
              <a:rPr lang="ko-KR" altLang="en-US" dirty="0"/>
              <a:t>독일적 주도문화</a:t>
            </a:r>
          </a:p>
          <a:p>
            <a:pPr fontAlgn="base"/>
            <a:r>
              <a:rPr lang="en-US" altLang="ko-KR" dirty="0"/>
              <a:t>3. </a:t>
            </a:r>
            <a:r>
              <a:rPr lang="ko-KR" altLang="en-US" dirty="0"/>
              <a:t>상호문화성 정책의 근거</a:t>
            </a:r>
            <a:endParaRPr lang="en-US" altLang="ko-KR" dirty="0"/>
          </a:p>
          <a:p>
            <a:pPr fontAlgn="base"/>
            <a:r>
              <a:rPr lang="en-US" altLang="ko-KR" dirty="0"/>
              <a:t>3.1 </a:t>
            </a:r>
            <a:r>
              <a:rPr lang="ko-KR" altLang="en-US" dirty="0"/>
              <a:t>유네스코의 폭넓은 문화개념</a:t>
            </a:r>
          </a:p>
          <a:p>
            <a:pPr fontAlgn="base"/>
            <a:r>
              <a:rPr lang="en-US" altLang="ko-KR" dirty="0"/>
              <a:t>3.2 </a:t>
            </a:r>
            <a:r>
              <a:rPr lang="ko-KR" altLang="en-US" dirty="0"/>
              <a:t>국가목적으로서의 문화국가</a:t>
            </a:r>
            <a:r>
              <a:rPr lang="en-US" altLang="ko-KR" dirty="0" err="1"/>
              <a:t>Kulturstaat</a:t>
            </a:r>
            <a:endParaRPr lang="ko-KR" altLang="en-US" dirty="0"/>
          </a:p>
          <a:p>
            <a:pPr fontAlgn="base"/>
            <a:r>
              <a:rPr lang="en-US" altLang="ko-KR" dirty="0"/>
              <a:t>3.3 </a:t>
            </a:r>
            <a:r>
              <a:rPr lang="ko-KR" altLang="en-US" dirty="0"/>
              <a:t>인구통계학적 변화</a:t>
            </a:r>
          </a:p>
          <a:p>
            <a:pPr fontAlgn="base"/>
            <a:r>
              <a:rPr lang="en-US" altLang="ko-KR" dirty="0"/>
              <a:t>4. </a:t>
            </a:r>
            <a:r>
              <a:rPr lang="ko-KR" altLang="en-US" dirty="0"/>
              <a:t>나가며</a:t>
            </a:r>
          </a:p>
        </p:txBody>
      </p:sp>
    </p:spTree>
    <p:extLst>
      <p:ext uri="{BB962C8B-B14F-4D97-AF65-F5344CB8AC3E}">
        <p14:creationId xmlns:p14="http://schemas.microsoft.com/office/powerpoint/2010/main" val="1095856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3.1 </a:t>
            </a:r>
            <a:r>
              <a:rPr lang="ko-KR" altLang="en-US" dirty="0"/>
              <a:t>유네스코의 폭넓은 문화개념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ko-KR" altLang="en-US" sz="2800" dirty="0" smtClean="0"/>
              <a:t>유네스코</a:t>
            </a:r>
            <a:r>
              <a:rPr lang="en-US" altLang="ko-KR" sz="2800" dirty="0" smtClean="0"/>
              <a:t> </a:t>
            </a:r>
          </a:p>
          <a:p>
            <a:pPr lvl="1" fontAlgn="base"/>
            <a:r>
              <a:rPr lang="ko-KR" altLang="en-US" sz="2400" dirty="0" smtClean="0"/>
              <a:t>문화정책에 있어 가장 </a:t>
            </a:r>
            <a:r>
              <a:rPr lang="ko-KR" altLang="en-US" sz="2400" dirty="0"/>
              <a:t>영향력 있는 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세계기구</a:t>
            </a:r>
          </a:p>
          <a:p>
            <a:pPr fontAlgn="base"/>
            <a:r>
              <a:rPr lang="en-US" altLang="ko-KR" sz="2800" dirty="0"/>
              <a:t>1982</a:t>
            </a:r>
            <a:r>
              <a:rPr lang="ko-KR" altLang="en-US" sz="2800" dirty="0"/>
              <a:t>년 멕시코시티에서 문화정책에 관한 </a:t>
            </a:r>
            <a:endParaRPr lang="en-US" altLang="ko-KR" sz="2800" dirty="0"/>
          </a:p>
          <a:p>
            <a:pPr fontAlgn="base"/>
            <a:r>
              <a:rPr lang="en-US" altLang="ko-KR" sz="2800" dirty="0"/>
              <a:t>“</a:t>
            </a:r>
            <a:r>
              <a:rPr lang="ko-KR" altLang="en-US" sz="2800" dirty="0"/>
              <a:t>유네스코 성명</a:t>
            </a:r>
            <a:r>
              <a:rPr lang="en-US" altLang="ko-KR" sz="2800" dirty="0"/>
              <a:t>”</a:t>
            </a:r>
          </a:p>
          <a:p>
            <a:pPr fontAlgn="base"/>
            <a:endParaRPr lang="en-US" altLang="ko-KR" sz="2800" dirty="0"/>
          </a:p>
          <a:p>
            <a:pPr fontAlgn="base"/>
            <a:r>
              <a:rPr lang="en-US" altLang="ko-KR" sz="2800" dirty="0"/>
              <a:t>"</a:t>
            </a:r>
            <a:r>
              <a:rPr lang="ko-KR" altLang="en-US" sz="2800" dirty="0"/>
              <a:t>문화란 가장 폭넓은 의미에서 한 사회 혹은 한 </a:t>
            </a:r>
            <a:r>
              <a:rPr lang="ko-KR" altLang="en-US" sz="2800" dirty="0" smtClean="0"/>
              <a:t>사회그룹을 </a:t>
            </a:r>
            <a:r>
              <a:rPr lang="ko-KR" altLang="en-US" sz="2800" dirty="0"/>
              <a:t>특징짓는 독특한 정신적</a:t>
            </a:r>
            <a:r>
              <a:rPr lang="en-US" altLang="ko-KR" sz="2800" dirty="0"/>
              <a:t>, </a:t>
            </a:r>
            <a:r>
              <a:rPr lang="ko-KR" altLang="en-US" sz="2800" dirty="0"/>
              <a:t>물적</a:t>
            </a:r>
            <a:r>
              <a:rPr lang="en-US" altLang="ko-KR" sz="2800" dirty="0"/>
              <a:t>, </a:t>
            </a:r>
            <a:r>
              <a:rPr lang="ko-KR" altLang="en-US" sz="2800" dirty="0"/>
              <a:t>지적</a:t>
            </a:r>
            <a:r>
              <a:rPr lang="en-US" altLang="ko-KR" sz="2800" dirty="0"/>
              <a:t>, </a:t>
            </a:r>
            <a:r>
              <a:rPr lang="ko-KR" altLang="en-US" sz="2800" dirty="0" smtClean="0"/>
              <a:t>감정적 </a:t>
            </a:r>
            <a:r>
              <a:rPr lang="ko-KR" altLang="en-US" sz="2800" dirty="0"/>
              <a:t>측면의 총체로서 간주될 수 있다</a:t>
            </a:r>
            <a:r>
              <a:rPr lang="en-US" altLang="ko-KR" sz="2800" dirty="0"/>
              <a:t>. </a:t>
            </a:r>
            <a:r>
              <a:rPr lang="ko-KR" altLang="en-US" sz="2800" dirty="0"/>
              <a:t>이는 예술과 </a:t>
            </a:r>
            <a:r>
              <a:rPr lang="ko-KR" altLang="en-US" sz="2800" dirty="0" smtClean="0"/>
              <a:t>문학뿐만 </a:t>
            </a:r>
            <a:r>
              <a:rPr lang="ko-KR" altLang="en-US" sz="2800" dirty="0"/>
              <a:t>아니라</a:t>
            </a:r>
            <a:r>
              <a:rPr lang="en-US" altLang="ko-KR" sz="2800" dirty="0"/>
              <a:t>, </a:t>
            </a:r>
            <a:r>
              <a:rPr lang="ko-KR" altLang="en-US" sz="2800" dirty="0"/>
              <a:t>인간의 기본권</a:t>
            </a:r>
            <a:r>
              <a:rPr lang="en-US" altLang="ko-KR" sz="2800" dirty="0"/>
              <a:t>, </a:t>
            </a:r>
            <a:r>
              <a:rPr lang="ko-KR" altLang="en-US" sz="2800" dirty="0"/>
              <a:t>가치체계</a:t>
            </a:r>
            <a:r>
              <a:rPr lang="en-US" altLang="ko-KR" sz="2800" dirty="0"/>
              <a:t>, </a:t>
            </a:r>
            <a:r>
              <a:rPr lang="ko-KR" altLang="en-US" sz="2800" dirty="0"/>
              <a:t>전통</a:t>
            </a:r>
            <a:r>
              <a:rPr lang="en-US" altLang="ko-KR" sz="2800" dirty="0"/>
              <a:t>,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생활형식까지도 </a:t>
            </a:r>
            <a:r>
              <a:rPr lang="ko-KR" altLang="en-US" sz="2800" dirty="0"/>
              <a:t>포함한다</a:t>
            </a:r>
            <a:r>
              <a:rPr lang="en-US" altLang="ko-KR" sz="2800" dirty="0"/>
              <a:t>."</a:t>
            </a:r>
            <a:endParaRPr lang="ko-KR" altLang="en-US" sz="2800" dirty="0"/>
          </a:p>
          <a:p>
            <a:pPr fontAlgn="base"/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7036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ko-KR" altLang="en-US" sz="2600" dirty="0"/>
              <a:t>여러 사회 문제들에 대한 최근 국제적 논의에서 관심사</a:t>
            </a:r>
            <a:endParaRPr lang="en-US" altLang="ko-KR" sz="2600" dirty="0"/>
          </a:p>
          <a:p>
            <a:pPr lvl="1" fontAlgn="base"/>
            <a:r>
              <a:rPr lang="ko-KR" altLang="en-US" sz="2200" dirty="0" smtClean="0"/>
              <a:t>인구통계적 </a:t>
            </a:r>
            <a:r>
              <a:rPr lang="ko-KR" altLang="en-US" sz="2200" dirty="0"/>
              <a:t>변화</a:t>
            </a:r>
            <a:r>
              <a:rPr lang="en-US" altLang="ko-KR" sz="2200" dirty="0"/>
              <a:t>,</a:t>
            </a:r>
            <a:r>
              <a:rPr lang="ko-KR" altLang="en-US" sz="2200" dirty="0"/>
              <a:t> 생태적 위기</a:t>
            </a:r>
            <a:r>
              <a:rPr lang="en-US" altLang="ko-KR" sz="2200" dirty="0"/>
              <a:t>, </a:t>
            </a:r>
            <a:r>
              <a:rPr lang="ko-KR" altLang="en-US" sz="2200" dirty="0"/>
              <a:t>민주주의의 지속적 발전을 어떻게 서로 연결시키면서 통합적으로 발전시킬 것인가</a:t>
            </a:r>
          </a:p>
          <a:p>
            <a:pPr fontAlgn="base"/>
            <a:r>
              <a:rPr lang="ko-KR" altLang="en-US" sz="2600" dirty="0"/>
              <a:t>그러한 논의 끝에 나온 것은 문화적 다양성</a:t>
            </a:r>
            <a:r>
              <a:rPr lang="en-US" altLang="ko-KR" sz="2600" dirty="0"/>
              <a:t>, </a:t>
            </a:r>
            <a:r>
              <a:rPr lang="ko-KR" altLang="en-US" sz="2600" dirty="0"/>
              <a:t>즉 문화적 표현형태의 다양성의 보호와 요구에 대한 협약</a:t>
            </a:r>
            <a:endParaRPr lang="en-US" altLang="ko-KR" sz="2600" dirty="0"/>
          </a:p>
          <a:p>
            <a:pPr lvl="1" fontAlgn="base"/>
            <a:r>
              <a:rPr lang="ko-KR" altLang="en-US" sz="2200" dirty="0" smtClean="0"/>
              <a:t>지속적인 </a:t>
            </a:r>
            <a:r>
              <a:rPr lang="ko-KR" altLang="en-US" sz="2200" dirty="0"/>
              <a:t>발전을 위한 추진력</a:t>
            </a:r>
            <a:r>
              <a:rPr lang="en-US" altLang="ko-KR" sz="2200" dirty="0"/>
              <a:t> </a:t>
            </a:r>
          </a:p>
          <a:p>
            <a:pPr lvl="1" fontAlgn="base"/>
            <a:r>
              <a:rPr lang="ko-KR" altLang="en-US" sz="2200" dirty="0" smtClean="0"/>
              <a:t>평화와 </a:t>
            </a:r>
            <a:r>
              <a:rPr lang="ko-KR" altLang="en-US" sz="2200" dirty="0"/>
              <a:t>안전을 위한 불가결한 전제</a:t>
            </a:r>
            <a:r>
              <a:rPr lang="en-US" altLang="ko-KR" sz="2200" dirty="0"/>
              <a:t> </a:t>
            </a:r>
          </a:p>
          <a:p>
            <a:pPr lvl="1" fontAlgn="base"/>
            <a:r>
              <a:rPr lang="ko-KR" altLang="en-US" sz="2200" dirty="0" smtClean="0"/>
              <a:t>인간의 </a:t>
            </a:r>
            <a:r>
              <a:rPr lang="ko-KR" altLang="en-US" sz="2200" dirty="0"/>
              <a:t>권리와 밀접한 관계</a:t>
            </a:r>
          </a:p>
        </p:txBody>
      </p:sp>
    </p:spTree>
    <p:extLst>
      <p:ext uri="{BB962C8B-B14F-4D97-AF65-F5344CB8AC3E}">
        <p14:creationId xmlns:p14="http://schemas.microsoft.com/office/powerpoint/2010/main" val="3085942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75D171-8CC4-490C-87FA-1AF39F3C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7C2735B-B702-49DD-9F73-D2906DE8B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altLang="ko-KR" dirty="0"/>
              <a:t>Max Fuchs</a:t>
            </a:r>
            <a:r>
              <a:rPr lang="ko-KR" altLang="en-US" dirty="0"/>
              <a:t>는 </a:t>
            </a:r>
            <a:endParaRPr lang="en-US" altLang="ko-KR" dirty="0"/>
          </a:p>
          <a:p>
            <a:pPr fontAlgn="base"/>
            <a:r>
              <a:rPr lang="en-US" altLang="ko-KR" dirty="0"/>
              <a:t>"</a:t>
            </a:r>
            <a:r>
              <a:rPr lang="ko-KR" altLang="en-US" dirty="0"/>
              <a:t>다양성이 </a:t>
            </a:r>
            <a:r>
              <a:rPr lang="ko-KR" altLang="en-US" dirty="0" smtClean="0"/>
              <a:t>있는 곳에서 </a:t>
            </a:r>
            <a:r>
              <a:rPr lang="ko-KR" altLang="en-US" dirty="0"/>
              <a:t>차이도 발견하게 된다</a:t>
            </a:r>
            <a:r>
              <a:rPr lang="en-US" altLang="ko-KR" dirty="0"/>
              <a:t>"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통일을 </a:t>
            </a:r>
            <a:r>
              <a:rPr lang="ko-KR" altLang="en-US" dirty="0"/>
              <a:t>만들어내기에 앞서 우선 차이를 </a:t>
            </a:r>
            <a:r>
              <a:rPr lang="ko-KR" altLang="en-US" dirty="0" smtClean="0"/>
              <a:t>인정해야 </a:t>
            </a:r>
            <a:r>
              <a:rPr lang="ko-KR" altLang="en-US" dirty="0"/>
              <a:t>함</a:t>
            </a:r>
            <a:r>
              <a:rPr lang="en-US" altLang="ko-KR" dirty="0"/>
              <a:t> </a:t>
            </a:r>
            <a:endParaRPr lang="ko-KR" altLang="en-US" dirty="0"/>
          </a:p>
          <a:p>
            <a:pPr fontAlgn="base"/>
            <a:r>
              <a:rPr lang="ko-KR" altLang="en-US" dirty="0" err="1"/>
              <a:t>푹스는</a:t>
            </a:r>
            <a:r>
              <a:rPr lang="ko-KR" altLang="en-US" dirty="0"/>
              <a:t> </a:t>
            </a:r>
            <a:r>
              <a:rPr lang="ko-KR" altLang="en-US" dirty="0" err="1"/>
              <a:t>헤르더</a:t>
            </a:r>
            <a:r>
              <a:rPr lang="en-US" altLang="ko-KR" dirty="0"/>
              <a:t>Johann Gottfried Herder</a:t>
            </a:r>
            <a:r>
              <a:rPr lang="ko-KR" altLang="en-US" dirty="0"/>
              <a:t>를 높게 평가</a:t>
            </a:r>
            <a:endParaRPr lang="en-US" altLang="ko-KR" dirty="0"/>
          </a:p>
          <a:p>
            <a:pPr lvl="1" fontAlgn="base"/>
            <a:r>
              <a:rPr lang="ko-KR" altLang="en-US" dirty="0"/>
              <a:t>인간은 서로 다른 방식으로 인간적으로 살 수 있다는 것에 대한 통찰</a:t>
            </a:r>
            <a:endParaRPr lang="en-US" altLang="ko-KR" dirty="0"/>
          </a:p>
          <a:p>
            <a:pPr lvl="1" fontAlgn="base"/>
            <a:r>
              <a:rPr lang="en-US" altLang="ko-KR" dirty="0" err="1"/>
              <a:t>Verschiedene</a:t>
            </a:r>
            <a:r>
              <a:rPr lang="en-US" altLang="ko-KR" dirty="0"/>
              <a:t> Grade und </a:t>
            </a:r>
            <a:r>
              <a:rPr lang="en-US" altLang="ko-KR" dirty="0" err="1"/>
              <a:t>Stufen</a:t>
            </a:r>
            <a:r>
              <a:rPr lang="en-US" altLang="ko-KR" dirty="0"/>
              <a:t> der </a:t>
            </a:r>
            <a:r>
              <a:rPr lang="en-US" altLang="ko-KR" dirty="0" err="1"/>
              <a:t>kultivierung</a:t>
            </a:r>
            <a:r>
              <a:rPr lang="en-US" altLang="ko-KR" dirty="0"/>
              <a:t> und </a:t>
            </a:r>
            <a:r>
              <a:rPr lang="en-US" altLang="ko-KR" dirty="0" err="1"/>
              <a:t>Bildung</a:t>
            </a:r>
            <a:r>
              <a:rPr lang="en-US" altLang="ko-KR" dirty="0"/>
              <a:t> in </a:t>
            </a:r>
            <a:r>
              <a:rPr lang="en-US" altLang="ko-KR" dirty="0" err="1"/>
              <a:t>freier</a:t>
            </a:r>
            <a:r>
              <a:rPr lang="en-US" altLang="ko-KR" dirty="0"/>
              <a:t> und </a:t>
            </a:r>
            <a:r>
              <a:rPr lang="en-US" altLang="ko-KR" dirty="0" err="1"/>
              <a:t>verschiedener</a:t>
            </a:r>
            <a:r>
              <a:rPr lang="en-US" altLang="ko-KR" dirty="0"/>
              <a:t> </a:t>
            </a:r>
            <a:r>
              <a:rPr lang="en-US" altLang="ko-KR" dirty="0" smtClean="0"/>
              <a:t>Weise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411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err="1"/>
              <a:t>헤르더</a:t>
            </a:r>
            <a:r>
              <a:rPr lang="ko-KR" altLang="en-US" dirty="0"/>
              <a:t> 당대의 지배적인 시각은 문명화된 인간에게 주어질 수 있는 생활방식은 단일한 것  </a:t>
            </a:r>
            <a:endParaRPr lang="en-US" altLang="ko-KR" dirty="0"/>
          </a:p>
          <a:p>
            <a:endParaRPr lang="ko-KR" altLang="en-US" dirty="0"/>
          </a:p>
          <a:p>
            <a:pPr fontAlgn="base"/>
            <a:r>
              <a:rPr lang="ko-KR" altLang="en-US" dirty="0" smtClean="0"/>
              <a:t>주도문화의 </a:t>
            </a:r>
            <a:r>
              <a:rPr lang="ko-KR" altLang="en-US" dirty="0"/>
              <a:t>논객들 역시 같은 연장선상에 있음</a:t>
            </a:r>
          </a:p>
          <a:p>
            <a:pPr fontAlgn="base"/>
            <a:r>
              <a:rPr lang="ko-KR" altLang="en-US" dirty="0" err="1" smtClean="0"/>
              <a:t>헤르더</a:t>
            </a:r>
            <a:r>
              <a:rPr lang="ko-KR" altLang="en-US" dirty="0" smtClean="0"/>
              <a:t> </a:t>
            </a:r>
            <a:r>
              <a:rPr lang="ko-KR" altLang="en-US" dirty="0"/>
              <a:t>시기의 </a:t>
            </a:r>
            <a:r>
              <a:rPr lang="en-US" altLang="ko-KR" dirty="0"/>
              <a:t>‘</a:t>
            </a:r>
            <a:r>
              <a:rPr lang="ko-KR" altLang="en-US" dirty="0"/>
              <a:t>문명화된 인간</a:t>
            </a:r>
            <a:r>
              <a:rPr lang="en-US" altLang="ko-KR" dirty="0"/>
              <a:t>’</a:t>
            </a:r>
            <a:r>
              <a:rPr lang="ko-KR" altLang="en-US" dirty="0"/>
              <a:t>과 마찬가지로 이주자들이 독일인으로 통합되기 위해서는 독일의 전통적인 엘리트 문화 가령</a:t>
            </a:r>
            <a:r>
              <a:rPr lang="en-US" altLang="ko-KR" dirty="0"/>
              <a:t>, </a:t>
            </a:r>
            <a:r>
              <a:rPr lang="ko-KR" altLang="en-US" dirty="0" err="1" smtClean="0"/>
              <a:t>바</a:t>
            </a:r>
            <a:r>
              <a:rPr lang="ko-KR" altLang="en-US" dirty="0" err="1"/>
              <a:t>하</a:t>
            </a:r>
            <a:r>
              <a:rPr lang="ko-KR" altLang="en-US" dirty="0" err="1" smtClean="0"/>
              <a:t>나</a:t>
            </a:r>
            <a:r>
              <a:rPr lang="ko-KR" altLang="en-US" dirty="0" smtClean="0"/>
              <a:t> </a:t>
            </a:r>
            <a:r>
              <a:rPr lang="ko-KR" altLang="en-US" dirty="0"/>
              <a:t>괴테를 알아야 하며</a:t>
            </a:r>
            <a:r>
              <a:rPr lang="en-US" altLang="ko-KR" dirty="0"/>
              <a:t>, </a:t>
            </a:r>
            <a:r>
              <a:rPr lang="ko-KR" altLang="en-US" dirty="0"/>
              <a:t>콘서트 홀</a:t>
            </a:r>
            <a:r>
              <a:rPr lang="en-US" altLang="ko-KR" dirty="0"/>
              <a:t>, </a:t>
            </a:r>
            <a:r>
              <a:rPr lang="ko-KR" altLang="en-US" dirty="0"/>
              <a:t>극장</a:t>
            </a:r>
            <a:r>
              <a:rPr lang="en-US" altLang="ko-KR" dirty="0"/>
              <a:t>, </a:t>
            </a:r>
            <a:r>
              <a:rPr lang="ko-KR" altLang="en-US" dirty="0"/>
              <a:t>박물관의 고객이 되어야 </a:t>
            </a:r>
            <a:r>
              <a:rPr lang="ko-KR" altLang="en-US" dirty="0" smtClean="0"/>
              <a:t>한다고 주장</a:t>
            </a:r>
            <a:endParaRPr lang="en-US" altLang="ko-KR" dirty="0"/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985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ko-KR" altLang="en-US" sz="2800" dirty="0" err="1"/>
              <a:t>로데스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아리스페</a:t>
            </a:r>
            <a:r>
              <a:rPr lang="en-US" altLang="ko-KR" sz="2800" dirty="0"/>
              <a:t>Lourdes </a:t>
            </a:r>
            <a:r>
              <a:rPr lang="en-US" altLang="ko-KR" sz="2800" dirty="0" err="1"/>
              <a:t>Arizpe</a:t>
            </a:r>
            <a:r>
              <a:rPr lang="en-US" altLang="ko-KR" sz="2800" dirty="0"/>
              <a:t> </a:t>
            </a:r>
            <a:r>
              <a:rPr lang="ko-KR" altLang="en-US" sz="2800" dirty="0"/>
              <a:t>는 유네스코의 두 번째 </a:t>
            </a:r>
            <a:r>
              <a:rPr lang="en-US" altLang="ko-KR" sz="2800" dirty="0"/>
              <a:t>“</a:t>
            </a:r>
            <a:r>
              <a:rPr lang="ko-KR" altLang="en-US" sz="2800" dirty="0"/>
              <a:t>세계문화보고서</a:t>
            </a:r>
            <a:r>
              <a:rPr lang="en-US" altLang="ko-KR" sz="2800" dirty="0"/>
              <a:t>”</a:t>
            </a:r>
            <a:r>
              <a:rPr lang="ko-KR" altLang="en-US" sz="2800" dirty="0"/>
              <a:t>에서 </a:t>
            </a:r>
            <a:endParaRPr lang="en-US" altLang="ko-KR" sz="2800" dirty="0"/>
          </a:p>
          <a:p>
            <a:pPr fontAlgn="base"/>
            <a:endParaRPr lang="en-US" altLang="ko-KR" sz="2800" dirty="0" smtClean="0"/>
          </a:p>
          <a:p>
            <a:pPr fontAlgn="base"/>
            <a:r>
              <a:rPr lang="en-US" altLang="ko-KR" sz="2800" dirty="0" smtClean="0"/>
              <a:t>“</a:t>
            </a:r>
            <a:r>
              <a:rPr lang="ko-KR" altLang="en-US" sz="2800" dirty="0"/>
              <a:t>문화란 더 이상 고정되고 제한된</a:t>
            </a:r>
            <a:r>
              <a:rPr lang="en-US" altLang="ko-KR" sz="2800" dirty="0"/>
              <a:t>, </a:t>
            </a:r>
            <a:r>
              <a:rPr lang="ko-KR" altLang="en-US" sz="2800" dirty="0"/>
              <a:t>결정질의 용기가 아니다</a:t>
            </a:r>
            <a:r>
              <a:rPr lang="en-US" altLang="ko-KR" sz="2800" dirty="0"/>
              <a:t>. </a:t>
            </a:r>
            <a:r>
              <a:rPr lang="ko-KR" altLang="en-US" sz="2800" dirty="0"/>
              <a:t>문화란 한편으로 끊임없는 과정 중에 있으며</a:t>
            </a:r>
            <a:r>
              <a:rPr lang="en-US" altLang="ko-KR" sz="2800" dirty="0"/>
              <a:t>, </a:t>
            </a:r>
            <a:r>
              <a:rPr lang="ko-KR" altLang="en-US" sz="2800" dirty="0"/>
              <a:t>다른 한편으로 지속적인 교류 속에 있다</a:t>
            </a:r>
            <a:r>
              <a:rPr lang="en-US" altLang="ko-KR" sz="2800" dirty="0"/>
              <a:t>. </a:t>
            </a:r>
            <a:r>
              <a:rPr lang="ko-KR" altLang="en-US" sz="2800" dirty="0"/>
              <a:t>하나의 흐름이다</a:t>
            </a:r>
            <a:r>
              <a:rPr lang="en-US" altLang="ko-KR" sz="2800" dirty="0"/>
              <a:t>.”</a:t>
            </a:r>
            <a:endParaRPr lang="ko-KR" altLang="en-US" sz="2800" dirty="0"/>
          </a:p>
          <a:p>
            <a:pPr fontAlgn="base"/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49461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2800" dirty="0"/>
              <a:t>문화정책</a:t>
            </a:r>
            <a:endParaRPr lang="en-US" altLang="ko-KR" sz="2800" dirty="0"/>
          </a:p>
          <a:p>
            <a:pPr lvl="1" fontAlgn="base"/>
            <a:r>
              <a:rPr lang="ko-KR" altLang="en-US" sz="2400" dirty="0"/>
              <a:t>주류문화뿐만 아니라</a:t>
            </a:r>
            <a:r>
              <a:rPr lang="en-US" altLang="ko-KR" sz="2400" dirty="0"/>
              <a:t>, </a:t>
            </a:r>
            <a:r>
              <a:rPr lang="ko-KR" altLang="en-US" sz="2400" dirty="0"/>
              <a:t>이민자들의 문화</a:t>
            </a:r>
            <a:r>
              <a:rPr lang="en-US" altLang="ko-KR" sz="2400" dirty="0"/>
              <a:t>, </a:t>
            </a:r>
            <a:r>
              <a:rPr lang="ko-KR" altLang="en-US" sz="2400" dirty="0"/>
              <a:t>소수문화 후원에도 적극적이어야 함</a:t>
            </a:r>
            <a:r>
              <a:rPr lang="en-US" altLang="ko-KR" sz="2400" dirty="0"/>
              <a:t> </a:t>
            </a:r>
            <a:endParaRPr lang="ko-KR" altLang="en-US" sz="2400" dirty="0"/>
          </a:p>
          <a:p>
            <a:pPr lvl="1" fontAlgn="base"/>
            <a:r>
              <a:rPr lang="ko-KR" altLang="en-US" sz="2400" dirty="0" smtClean="0"/>
              <a:t>서로 </a:t>
            </a:r>
            <a:r>
              <a:rPr lang="ko-KR" altLang="en-US" sz="2400" dirty="0"/>
              <a:t>다른 문화배경을 갖는 사람들을 </a:t>
            </a:r>
            <a:r>
              <a:rPr lang="ko-KR" altLang="en-US" sz="2400" dirty="0" smtClean="0"/>
              <a:t>결합하는 </a:t>
            </a:r>
            <a:r>
              <a:rPr lang="ko-KR" altLang="en-US" sz="2400" dirty="0"/>
              <a:t>수단</a:t>
            </a:r>
            <a:endParaRPr lang="en-US" altLang="ko-KR" sz="2400" dirty="0"/>
          </a:p>
          <a:p>
            <a:pPr lvl="1" fontAlgn="base"/>
            <a:r>
              <a:rPr lang="ko-KR" altLang="en-US" sz="2400" dirty="0" smtClean="0"/>
              <a:t>서로 </a:t>
            </a:r>
            <a:r>
              <a:rPr lang="ko-KR" altLang="en-US" sz="2400" dirty="0"/>
              <a:t>출신이 다른 사람들이 관객으로 </a:t>
            </a:r>
            <a:r>
              <a:rPr lang="ko-KR" altLang="en-US" sz="2400" dirty="0" smtClean="0"/>
              <a:t>다가갈 </a:t>
            </a:r>
            <a:r>
              <a:rPr lang="ko-KR" altLang="en-US" sz="2400" dirty="0"/>
              <a:t>수 있는 예술과 문화프로젝트 </a:t>
            </a:r>
            <a:r>
              <a:rPr lang="ko-KR" altLang="en-US" sz="2400" dirty="0" smtClean="0"/>
              <a:t>후원</a:t>
            </a:r>
            <a:endParaRPr lang="en-US" altLang="ko-KR" sz="2400" dirty="0"/>
          </a:p>
          <a:p>
            <a:pPr lvl="1" fontAlgn="base"/>
            <a:r>
              <a:rPr lang="ko-KR" altLang="en-US" sz="2400" dirty="0" smtClean="0"/>
              <a:t>문화기관의 </a:t>
            </a:r>
            <a:r>
              <a:rPr lang="ko-KR" altLang="en-US" sz="2400" dirty="0"/>
              <a:t>프로그램 역시 여러 </a:t>
            </a:r>
            <a:r>
              <a:rPr lang="ko-KR" altLang="en-US" sz="2400" dirty="0" smtClean="0"/>
              <a:t>그룹들의 </a:t>
            </a:r>
            <a:r>
              <a:rPr lang="ko-KR" altLang="en-US" sz="2400" dirty="0"/>
              <a:t>문화적 이해</a:t>
            </a:r>
            <a:r>
              <a:rPr lang="en-US" altLang="ko-KR" sz="2400" dirty="0"/>
              <a:t>, </a:t>
            </a:r>
            <a:r>
              <a:rPr lang="ko-KR" altLang="en-US" sz="2400" dirty="0"/>
              <a:t>선호</a:t>
            </a:r>
            <a:r>
              <a:rPr lang="en-US" altLang="ko-KR" sz="2400" dirty="0"/>
              <a:t>, </a:t>
            </a:r>
            <a:r>
              <a:rPr lang="ko-KR" altLang="en-US" sz="2400" dirty="0"/>
              <a:t>관습을 고려</a:t>
            </a:r>
          </a:p>
          <a:p>
            <a:pPr lvl="1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89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국가목적으로서의 문화국가</a:t>
            </a:r>
            <a:r>
              <a:rPr lang="en-US" altLang="ko-KR" dirty="0" err="1"/>
              <a:t>Kulturstaat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/>
              <a:t>기본법 </a:t>
            </a:r>
            <a:r>
              <a:rPr lang="en-US" altLang="ko-KR" dirty="0"/>
              <a:t>3</a:t>
            </a:r>
            <a:r>
              <a:rPr lang="ko-KR" altLang="en-US" dirty="0"/>
              <a:t>조 </a:t>
            </a:r>
            <a:r>
              <a:rPr lang="en-US" altLang="ko-KR" dirty="0"/>
              <a:t>5</a:t>
            </a:r>
            <a:r>
              <a:rPr lang="ko-KR" altLang="en-US" dirty="0"/>
              <a:t>항 </a:t>
            </a:r>
            <a:r>
              <a:rPr lang="ko-KR" altLang="en-US" dirty="0" smtClean="0"/>
              <a:t>문화국가로 </a:t>
            </a:r>
            <a:r>
              <a:rPr lang="ko-KR" altLang="en-US" dirty="0"/>
              <a:t>규정</a:t>
            </a:r>
          </a:p>
          <a:p>
            <a:pPr fontAlgn="base"/>
            <a:r>
              <a:rPr lang="en-US" altLang="ko-KR" dirty="0"/>
              <a:t>1990</a:t>
            </a:r>
            <a:r>
              <a:rPr lang="ko-KR" altLang="en-US" dirty="0"/>
              <a:t>년 통일조약 </a:t>
            </a:r>
            <a:r>
              <a:rPr lang="en-US" altLang="ko-KR" dirty="0"/>
              <a:t>1</a:t>
            </a:r>
            <a:r>
              <a:rPr lang="ko-KR" altLang="en-US" dirty="0"/>
              <a:t>조 </a:t>
            </a:r>
            <a:r>
              <a:rPr lang="en-US" altLang="ko-KR" dirty="0"/>
              <a:t>35</a:t>
            </a:r>
            <a:r>
              <a:rPr lang="ko-KR" altLang="en-US" dirty="0"/>
              <a:t>항 문화국가로서의 </a:t>
            </a:r>
            <a:endParaRPr lang="en-US" altLang="ko-KR" dirty="0"/>
          </a:p>
          <a:p>
            <a:pPr marL="68580" indent="0" fontAlgn="base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중요성</a:t>
            </a:r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/>
              <a:t>In den </a:t>
            </a:r>
            <a:r>
              <a:rPr lang="en-US" altLang="ko-KR" dirty="0" err="1"/>
              <a:t>Jahren</a:t>
            </a:r>
            <a:r>
              <a:rPr lang="en-US" altLang="ko-KR" dirty="0"/>
              <a:t> der </a:t>
            </a:r>
            <a:r>
              <a:rPr lang="en-US" altLang="ko-KR" dirty="0" err="1"/>
              <a:t>Teilung</a:t>
            </a:r>
            <a:r>
              <a:rPr lang="en-US" altLang="ko-KR" dirty="0"/>
              <a:t> </a:t>
            </a:r>
            <a:r>
              <a:rPr lang="en-US" altLang="ko-KR" dirty="0" err="1"/>
              <a:t>waren</a:t>
            </a:r>
            <a:r>
              <a:rPr lang="en-US" altLang="ko-KR" dirty="0"/>
              <a:t> </a:t>
            </a:r>
            <a:r>
              <a:rPr lang="en-US" altLang="ko-KR" dirty="0" err="1"/>
              <a:t>Kunst</a:t>
            </a:r>
            <a:r>
              <a:rPr lang="en-US" altLang="ko-KR" dirty="0"/>
              <a:t> und </a:t>
            </a:r>
            <a:r>
              <a:rPr lang="en-US" altLang="ko-KR" dirty="0" err="1"/>
              <a:t>Kultur-trotz</a:t>
            </a:r>
            <a:r>
              <a:rPr lang="en-US" altLang="ko-KR" dirty="0"/>
              <a:t> </a:t>
            </a:r>
            <a:r>
              <a:rPr lang="en-US" altLang="ko-KR" dirty="0" err="1"/>
              <a:t>unterschiedlicher</a:t>
            </a:r>
            <a:r>
              <a:rPr lang="en-US" altLang="ko-KR" dirty="0"/>
              <a:t> </a:t>
            </a:r>
            <a:r>
              <a:rPr lang="en-US" altLang="ko-KR" dirty="0" err="1"/>
              <a:t>Entwicklung</a:t>
            </a:r>
            <a:r>
              <a:rPr lang="en-US" altLang="ko-KR" dirty="0"/>
              <a:t> der </a:t>
            </a:r>
            <a:r>
              <a:rPr lang="en-US" altLang="ko-KR" dirty="0" err="1"/>
              <a:t>beiden</a:t>
            </a:r>
            <a:r>
              <a:rPr lang="en-US" altLang="ko-KR" dirty="0"/>
              <a:t> </a:t>
            </a:r>
            <a:r>
              <a:rPr lang="en-US" altLang="ko-KR" dirty="0" err="1"/>
              <a:t>Staaten</a:t>
            </a:r>
            <a:r>
              <a:rPr lang="en-US" altLang="ko-KR" dirty="0"/>
              <a:t> in Deutschland-</a:t>
            </a:r>
            <a:r>
              <a:rPr lang="en-US" altLang="ko-KR" dirty="0" err="1"/>
              <a:t>eine</a:t>
            </a:r>
            <a:r>
              <a:rPr lang="en-US" altLang="ko-KR" dirty="0"/>
              <a:t> </a:t>
            </a:r>
            <a:r>
              <a:rPr lang="en-US" altLang="ko-KR" dirty="0" err="1"/>
              <a:t>Grundlage</a:t>
            </a:r>
            <a:r>
              <a:rPr lang="en-US" altLang="ko-KR" dirty="0"/>
              <a:t> der </a:t>
            </a:r>
            <a:r>
              <a:rPr lang="en-US" altLang="ko-KR" dirty="0" err="1"/>
              <a:t>fortbestehenden</a:t>
            </a:r>
            <a:r>
              <a:rPr lang="en-US" altLang="ko-KR" dirty="0"/>
              <a:t> Einheit der </a:t>
            </a:r>
            <a:r>
              <a:rPr lang="en-US" altLang="ko-KR" dirty="0" err="1"/>
              <a:t>deutschen</a:t>
            </a:r>
            <a:r>
              <a:rPr lang="en-US" altLang="ko-KR" dirty="0"/>
              <a:t> Nation. </a:t>
            </a:r>
            <a:r>
              <a:rPr lang="en-US" altLang="ko-KR" dirty="0" err="1"/>
              <a:t>Sie</a:t>
            </a:r>
            <a:r>
              <a:rPr lang="en-US" altLang="ko-KR" dirty="0"/>
              <a:t> </a:t>
            </a:r>
            <a:r>
              <a:rPr lang="en-US" altLang="ko-KR" dirty="0" err="1"/>
              <a:t>leisten</a:t>
            </a:r>
            <a:r>
              <a:rPr lang="en-US" altLang="ko-KR" dirty="0"/>
              <a:t> </a:t>
            </a:r>
            <a:r>
              <a:rPr lang="en-US" altLang="ko-KR" dirty="0" err="1"/>
              <a:t>im</a:t>
            </a:r>
            <a:r>
              <a:rPr lang="en-US" altLang="ko-KR" dirty="0"/>
              <a:t> </a:t>
            </a:r>
            <a:r>
              <a:rPr lang="en-US" altLang="ko-KR" dirty="0" err="1"/>
              <a:t>Prozess</a:t>
            </a:r>
            <a:r>
              <a:rPr lang="en-US" altLang="ko-KR" dirty="0"/>
              <a:t> der </a:t>
            </a:r>
            <a:r>
              <a:rPr lang="en-US" altLang="ko-KR" dirty="0" err="1"/>
              <a:t>staatlichen</a:t>
            </a:r>
            <a:r>
              <a:rPr lang="en-US" altLang="ko-KR" dirty="0"/>
              <a:t> Einheit der </a:t>
            </a:r>
            <a:r>
              <a:rPr lang="en-US" altLang="ko-KR" dirty="0" err="1"/>
              <a:t>Deutschen</a:t>
            </a:r>
            <a:r>
              <a:rPr lang="en-US" altLang="ko-KR" dirty="0"/>
              <a:t> auf </a:t>
            </a:r>
            <a:r>
              <a:rPr lang="en-US" altLang="ko-KR" dirty="0" err="1"/>
              <a:t>dem</a:t>
            </a:r>
            <a:r>
              <a:rPr lang="en-US" altLang="ko-KR" dirty="0"/>
              <a:t> </a:t>
            </a:r>
            <a:r>
              <a:rPr lang="en-US" altLang="ko-KR" dirty="0" err="1"/>
              <a:t>Weg</a:t>
            </a:r>
            <a:r>
              <a:rPr lang="en-US" altLang="ko-KR" dirty="0"/>
              <a:t> </a:t>
            </a:r>
            <a:r>
              <a:rPr lang="en-US" altLang="ko-KR" dirty="0" err="1"/>
              <a:t>zur</a:t>
            </a:r>
            <a:r>
              <a:rPr lang="en-US" altLang="ko-KR" dirty="0"/>
              <a:t> </a:t>
            </a:r>
            <a:r>
              <a:rPr lang="en-US" altLang="ko-KR" dirty="0" err="1"/>
              <a:t>europäischen</a:t>
            </a:r>
            <a:r>
              <a:rPr lang="en-US" altLang="ko-KR" dirty="0"/>
              <a:t> </a:t>
            </a:r>
            <a:r>
              <a:rPr lang="en-US" altLang="ko-KR" dirty="0" err="1"/>
              <a:t>Einigung</a:t>
            </a:r>
            <a:r>
              <a:rPr lang="en-US" altLang="ko-KR" dirty="0"/>
              <a:t> </a:t>
            </a:r>
            <a:r>
              <a:rPr lang="en-US" altLang="ko-KR" dirty="0" err="1"/>
              <a:t>einen</a:t>
            </a:r>
            <a:r>
              <a:rPr lang="en-US" altLang="ko-KR" dirty="0"/>
              <a:t> </a:t>
            </a:r>
            <a:r>
              <a:rPr lang="en-US" altLang="ko-KR" dirty="0" err="1"/>
              <a:t>eigenständigen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9332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sz="2800" dirty="0"/>
              <a:t>und </a:t>
            </a:r>
            <a:r>
              <a:rPr lang="en-US" altLang="ko-KR" sz="2800" dirty="0" err="1"/>
              <a:t>unverzichtbaren</a:t>
            </a:r>
            <a:r>
              <a:rPr lang="en-US" altLang="ko-KR" sz="2800" dirty="0"/>
              <a:t> </a:t>
            </a:r>
            <a:r>
              <a:rPr lang="en-US" altLang="ko-KR" sz="2800" dirty="0" err="1"/>
              <a:t>Beitrag</a:t>
            </a:r>
            <a:r>
              <a:rPr lang="en-US" altLang="ko-KR" sz="2800" dirty="0"/>
              <a:t>. </a:t>
            </a:r>
            <a:endParaRPr lang="ko-KR" altLang="en-US" sz="2800" dirty="0"/>
          </a:p>
          <a:p>
            <a:pPr fontAlgn="base"/>
            <a:r>
              <a:rPr lang="en-US" altLang="ko-KR" sz="2800" dirty="0" err="1"/>
              <a:t>Stellung</a:t>
            </a:r>
            <a:r>
              <a:rPr lang="en-US" altLang="ko-KR" sz="2800" dirty="0"/>
              <a:t> und </a:t>
            </a:r>
            <a:r>
              <a:rPr lang="en-US" altLang="ko-KR" sz="2800" dirty="0" err="1"/>
              <a:t>Ansehen</a:t>
            </a:r>
            <a:r>
              <a:rPr lang="en-US" altLang="ko-KR" sz="2800" dirty="0"/>
              <a:t> </a:t>
            </a:r>
            <a:r>
              <a:rPr lang="en-US" altLang="ko-KR" sz="2800" dirty="0" err="1"/>
              <a:t>eines</a:t>
            </a:r>
            <a:r>
              <a:rPr lang="en-US" altLang="ko-KR" sz="2800" dirty="0"/>
              <a:t> </a:t>
            </a:r>
            <a:r>
              <a:rPr lang="en-US" altLang="ko-KR" sz="2800" dirty="0" err="1"/>
              <a:t>vereinten</a:t>
            </a:r>
            <a:r>
              <a:rPr lang="en-US" altLang="ko-KR" sz="2800" dirty="0"/>
              <a:t> </a:t>
            </a:r>
            <a:r>
              <a:rPr lang="en-US" altLang="ko-KR" sz="2800" dirty="0" err="1"/>
              <a:t>Deutschlands</a:t>
            </a:r>
            <a:r>
              <a:rPr lang="en-US" altLang="ko-KR" sz="2800" dirty="0"/>
              <a:t> in der Welt </a:t>
            </a:r>
            <a:r>
              <a:rPr lang="en-US" altLang="ko-KR" sz="2800" dirty="0" err="1"/>
              <a:t>hängen</a:t>
            </a:r>
            <a:r>
              <a:rPr lang="en-US" altLang="ko-KR" sz="2800" dirty="0"/>
              <a:t> </a:t>
            </a:r>
            <a:r>
              <a:rPr lang="en-US" altLang="ko-KR" sz="2800" dirty="0" err="1"/>
              <a:t>außer</a:t>
            </a:r>
            <a:r>
              <a:rPr lang="en-US" altLang="ko-KR" sz="2800" dirty="0"/>
              <a:t> von </a:t>
            </a:r>
            <a:r>
              <a:rPr lang="en-US" altLang="ko-KR" sz="2800" dirty="0" err="1"/>
              <a:t>seinem</a:t>
            </a:r>
            <a:r>
              <a:rPr lang="en-US" altLang="ko-KR" sz="2800" dirty="0"/>
              <a:t> </a:t>
            </a:r>
            <a:r>
              <a:rPr lang="en-US" altLang="ko-KR" sz="2800" dirty="0" err="1"/>
              <a:t>politischen</a:t>
            </a:r>
            <a:r>
              <a:rPr lang="en-US" altLang="ko-KR" sz="2800" dirty="0"/>
              <a:t> </a:t>
            </a:r>
            <a:r>
              <a:rPr lang="en-US" altLang="ko-KR" sz="2800" dirty="0" err="1"/>
              <a:t>Gewicht</a:t>
            </a:r>
            <a:r>
              <a:rPr lang="en-US" altLang="ko-KR" sz="2800" dirty="0"/>
              <a:t> und</a:t>
            </a:r>
            <a:endParaRPr lang="ko-KR" altLang="en-US" sz="2800" dirty="0"/>
          </a:p>
          <a:p>
            <a:pPr fontAlgn="base"/>
            <a:r>
              <a:rPr lang="en-US" altLang="ko-KR" sz="2800" dirty="0"/>
              <a:t>seiner </a:t>
            </a:r>
            <a:r>
              <a:rPr lang="en-US" altLang="ko-KR" sz="2800" dirty="0" err="1"/>
              <a:t>wirtschaftlichen</a:t>
            </a:r>
            <a:r>
              <a:rPr lang="en-US" altLang="ko-KR" sz="2800" dirty="0"/>
              <a:t> </a:t>
            </a:r>
            <a:r>
              <a:rPr lang="en-US" altLang="ko-KR" sz="2800" dirty="0" err="1"/>
              <a:t>Leistungskraft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ebenso</a:t>
            </a:r>
            <a:r>
              <a:rPr lang="en-US" altLang="ko-KR" sz="2800" dirty="0"/>
              <a:t> von seiner </a:t>
            </a:r>
            <a:r>
              <a:rPr lang="en-US" altLang="ko-KR" sz="2800" dirty="0" err="1"/>
              <a:t>Bedeutung</a:t>
            </a:r>
            <a:r>
              <a:rPr lang="en-US" altLang="ko-KR" sz="2800" dirty="0"/>
              <a:t> </a:t>
            </a:r>
            <a:r>
              <a:rPr lang="en-US" altLang="ko-KR" sz="2800" dirty="0" err="1"/>
              <a:t>als</a:t>
            </a:r>
            <a:r>
              <a:rPr lang="en-US" altLang="ko-KR" sz="2800" dirty="0"/>
              <a:t> </a:t>
            </a:r>
            <a:r>
              <a:rPr lang="en-US" altLang="ko-KR" sz="2800" dirty="0" err="1"/>
              <a:t>Kulturstaat</a:t>
            </a:r>
            <a:r>
              <a:rPr lang="en-US" altLang="ko-KR" sz="2800" dirty="0"/>
              <a:t> ab. </a:t>
            </a:r>
            <a:r>
              <a:rPr lang="en-US" altLang="ko-KR" sz="2800" dirty="0" err="1"/>
              <a:t>Vorrangiges</a:t>
            </a:r>
            <a:r>
              <a:rPr lang="en-US" altLang="ko-KR" sz="2800" dirty="0"/>
              <a:t> </a:t>
            </a:r>
            <a:r>
              <a:rPr lang="en-US" altLang="ko-KR" sz="2800" dirty="0" err="1"/>
              <a:t>Ziel</a:t>
            </a:r>
            <a:r>
              <a:rPr lang="en-US" altLang="ko-KR" sz="2800" dirty="0"/>
              <a:t> der </a:t>
            </a:r>
            <a:r>
              <a:rPr lang="en-US" altLang="ko-KR" sz="2800" dirty="0" err="1"/>
              <a:t>auswärtigen</a:t>
            </a:r>
            <a:r>
              <a:rPr lang="en-US" altLang="ko-KR" sz="2800" dirty="0"/>
              <a:t> </a:t>
            </a:r>
            <a:r>
              <a:rPr lang="en-US" altLang="ko-KR" sz="2800" dirty="0" err="1"/>
              <a:t>Kulturpolitik</a:t>
            </a:r>
            <a:r>
              <a:rPr lang="en-US" altLang="ko-KR" sz="2800" dirty="0"/>
              <a:t> </a:t>
            </a:r>
            <a:r>
              <a:rPr lang="en-US" altLang="ko-KR" sz="2800" dirty="0" err="1"/>
              <a:t>ist</a:t>
            </a:r>
            <a:r>
              <a:rPr lang="en-US" altLang="ko-KR" sz="2800" dirty="0"/>
              <a:t> der </a:t>
            </a:r>
            <a:r>
              <a:rPr lang="en-US" altLang="ko-KR" sz="2800" dirty="0" err="1"/>
              <a:t>Kulturaustausch</a:t>
            </a:r>
            <a:r>
              <a:rPr lang="en-US" altLang="ko-KR" sz="2800" dirty="0"/>
              <a:t> auf der </a:t>
            </a:r>
            <a:r>
              <a:rPr lang="en-US" altLang="ko-KR" sz="2800" dirty="0" err="1"/>
              <a:t>Grundlage</a:t>
            </a:r>
            <a:r>
              <a:rPr lang="en-US" altLang="ko-KR" sz="2800" dirty="0"/>
              <a:t> </a:t>
            </a:r>
            <a:r>
              <a:rPr lang="en-US" altLang="ko-KR" sz="2800" dirty="0" err="1"/>
              <a:t>partnerschaftlicher</a:t>
            </a:r>
            <a:r>
              <a:rPr lang="en-US" altLang="ko-KR" sz="2800" dirty="0"/>
              <a:t> </a:t>
            </a:r>
            <a:r>
              <a:rPr lang="en-US" altLang="ko-KR" sz="2800" dirty="0" err="1"/>
              <a:t>Zusammenarbeit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4025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ko-KR" altLang="en-US" sz="2800" dirty="0"/>
              <a:t>문화국가란 무엇인가</a:t>
            </a:r>
            <a:r>
              <a:rPr lang="en-US" altLang="ko-KR" sz="2800" dirty="0"/>
              <a:t>?</a:t>
            </a:r>
            <a:endParaRPr lang="ko-KR" altLang="en-US" sz="2800" dirty="0"/>
          </a:p>
          <a:p>
            <a:pPr fontAlgn="base"/>
            <a:r>
              <a:rPr lang="en-US" altLang="ko-KR" sz="2800" dirty="0"/>
              <a:t>Werner </a:t>
            </a:r>
            <a:r>
              <a:rPr lang="en-US" altLang="ko-KR" sz="2800" dirty="0" err="1"/>
              <a:t>Maihofer</a:t>
            </a:r>
            <a:endParaRPr lang="en-US" altLang="ko-KR" sz="2800" dirty="0"/>
          </a:p>
          <a:p>
            <a:pPr lvl="1" fontAlgn="base"/>
            <a:r>
              <a:rPr lang="ko-KR" altLang="en-US" sz="2400" dirty="0"/>
              <a:t>모</a:t>
            </a:r>
            <a:r>
              <a:rPr lang="ko-KR" altLang="en-US" sz="2400" dirty="0" smtClean="0"/>
              <a:t>더니즘의 </a:t>
            </a:r>
            <a:r>
              <a:rPr lang="ko-KR" altLang="en-US" sz="2400" dirty="0"/>
              <a:t>전통 속에서 </a:t>
            </a:r>
            <a:r>
              <a:rPr lang="en-US" altLang="ko-KR" sz="2400" dirty="0"/>
              <a:t>“</a:t>
            </a:r>
            <a:r>
              <a:rPr lang="ko-KR" altLang="en-US" sz="2400" dirty="0"/>
              <a:t>문화의 자율성과 보편성</a:t>
            </a:r>
            <a:r>
              <a:rPr lang="en-US" altLang="ko-KR" sz="2400" dirty="0"/>
              <a:t>”, “</a:t>
            </a:r>
            <a:r>
              <a:rPr lang="ko-KR" altLang="en-US" sz="2400" dirty="0"/>
              <a:t>휴머니즘의 문화</a:t>
            </a:r>
            <a:r>
              <a:rPr lang="en-US" altLang="ko-KR" sz="2400" dirty="0"/>
              <a:t>”</a:t>
            </a:r>
            <a:r>
              <a:rPr lang="ko-KR" altLang="en-US" sz="2400" dirty="0"/>
              <a:t>와 연관시켜 이해</a:t>
            </a:r>
            <a:endParaRPr lang="en-US" altLang="ko-KR" sz="2400" dirty="0"/>
          </a:p>
          <a:p>
            <a:pPr lvl="1" fontAlgn="base"/>
            <a:r>
              <a:rPr lang="ko-KR" altLang="en-US" sz="2400" dirty="0" smtClean="0"/>
              <a:t>제</a:t>
            </a:r>
            <a:r>
              <a:rPr lang="en-US" altLang="ko-KR" sz="2400" dirty="0"/>
              <a:t>3</a:t>
            </a:r>
            <a:r>
              <a:rPr lang="ko-KR" altLang="en-US" sz="2400" dirty="0"/>
              <a:t>제국 이전의 문화적 다양성과 </a:t>
            </a:r>
            <a:r>
              <a:rPr lang="ko-KR" altLang="en-US" sz="2400" dirty="0" smtClean="0"/>
              <a:t>연관</a:t>
            </a:r>
            <a:endParaRPr lang="en-US" altLang="ko-KR" sz="2400" dirty="0" smtClean="0"/>
          </a:p>
          <a:p>
            <a:pPr lvl="1" fontAlgn="base"/>
            <a:r>
              <a:rPr lang="ko-KR" altLang="en-US" sz="2400" dirty="0" smtClean="0"/>
              <a:t>동시에 </a:t>
            </a:r>
            <a:r>
              <a:rPr lang="ko-KR" altLang="en-US" sz="2400" dirty="0"/>
              <a:t>민족문화와 구분</a:t>
            </a:r>
            <a:endParaRPr lang="en-US" altLang="ko-KR" sz="2400" dirty="0"/>
          </a:p>
          <a:p>
            <a:pPr fontAlgn="base"/>
            <a:r>
              <a:rPr lang="ko-KR" altLang="en-US" sz="2800" dirty="0" err="1"/>
              <a:t>쉐이트</a:t>
            </a:r>
            <a:endParaRPr lang="de-DE" altLang="ko-KR" sz="2800" dirty="0"/>
          </a:p>
          <a:p>
            <a:pPr lvl="1" fontAlgn="base"/>
            <a:r>
              <a:rPr lang="ko-KR" altLang="en-US" sz="2400" dirty="0" smtClean="0"/>
              <a:t>기본법에서 </a:t>
            </a:r>
            <a:r>
              <a:rPr lang="ko-KR" altLang="en-US" sz="2400" dirty="0"/>
              <a:t>문화국가로서의 국가의 목적규정에 의거하여 문화를 </a:t>
            </a:r>
            <a:r>
              <a:rPr lang="ko-KR" altLang="en-US" sz="2400" u="sng" dirty="0"/>
              <a:t>공적 선</a:t>
            </a:r>
            <a:r>
              <a:rPr lang="de-DE" altLang="ko-KR" sz="2400" u="sng" dirty="0"/>
              <a:t>das öffentliche Gut</a:t>
            </a:r>
            <a:r>
              <a:rPr lang="ko-KR" altLang="en-US" sz="2400" dirty="0" err="1"/>
              <a:t>으로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endParaRPr lang="en-US" altLang="ko-KR" sz="2400" dirty="0" smtClean="0"/>
          </a:p>
          <a:p>
            <a:pPr lvl="1" fontAlgn="base"/>
            <a:r>
              <a:rPr lang="ko-KR" altLang="en-US" sz="2400" u="sng" dirty="0" smtClean="0"/>
              <a:t>정치적 </a:t>
            </a:r>
            <a:r>
              <a:rPr lang="ko-KR" altLang="en-US" sz="2400" u="sng" dirty="0"/>
              <a:t>과제로 </a:t>
            </a:r>
            <a:r>
              <a:rPr lang="ko-KR" altLang="en-US" sz="2400" dirty="0"/>
              <a:t>강화시켜야 함</a:t>
            </a:r>
          </a:p>
          <a:p>
            <a:pPr lvl="1" fontAlgn="base"/>
            <a:endParaRPr lang="de-DE" altLang="ko-KR" sz="2400" dirty="0"/>
          </a:p>
          <a:p>
            <a:pPr fontAlgn="base"/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308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문화국가의 행위원칙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sz="2800" dirty="0" smtClean="0"/>
              <a:t>1</a:t>
            </a:r>
            <a:r>
              <a:rPr lang="en-US" altLang="ko-KR" sz="2800" dirty="0"/>
              <a:t>) </a:t>
            </a:r>
            <a:r>
              <a:rPr lang="en-US" altLang="ko-KR" sz="2800" dirty="0" err="1"/>
              <a:t>Pluralität</a:t>
            </a:r>
            <a:r>
              <a:rPr lang="en-US" altLang="ko-KR" sz="2800" dirty="0"/>
              <a:t> und </a:t>
            </a:r>
            <a:r>
              <a:rPr lang="en-US" altLang="ko-KR" sz="2800" dirty="0" err="1"/>
              <a:t>Individualität</a:t>
            </a:r>
            <a:endParaRPr lang="ko-KR" altLang="en-US" sz="2800" dirty="0"/>
          </a:p>
          <a:p>
            <a:pPr fontAlgn="base"/>
            <a:r>
              <a:rPr lang="ko-KR" altLang="en-US" sz="2800" dirty="0" smtClean="0"/>
              <a:t>개인과 </a:t>
            </a:r>
            <a:r>
              <a:rPr lang="ko-KR" altLang="en-US" sz="2800" dirty="0"/>
              <a:t>사회의 발전이 다양성을 인정하는 데서 가능하기 때문</a:t>
            </a:r>
          </a:p>
          <a:p>
            <a:pPr fontAlgn="base"/>
            <a:r>
              <a:rPr lang="ko-KR" altLang="en-US" sz="2800" dirty="0" smtClean="0"/>
              <a:t>문화를 </a:t>
            </a:r>
            <a:r>
              <a:rPr lang="ko-KR" altLang="en-US" sz="2800" dirty="0"/>
              <a:t>추진시키는 힘</a:t>
            </a:r>
          </a:p>
          <a:p>
            <a:pPr fontAlgn="base"/>
            <a:r>
              <a:rPr lang="en-US" altLang="ko-KR" sz="2800" dirty="0" smtClean="0"/>
              <a:t> </a:t>
            </a:r>
            <a:r>
              <a:rPr lang="ko-KR" altLang="en-US" sz="2800" dirty="0"/>
              <a:t>자유로운 문화국가에서는 자유로운 행위</a:t>
            </a:r>
            <a:r>
              <a:rPr lang="en-US" altLang="ko-KR" sz="2800" dirty="0"/>
              <a:t>, </a:t>
            </a:r>
            <a:endParaRPr lang="en-US" altLang="ko-KR" sz="2800" dirty="0" smtClean="0"/>
          </a:p>
          <a:p>
            <a:pPr marL="68580" indent="0" fontAlgn="base">
              <a:buNone/>
            </a:pPr>
            <a:r>
              <a:rPr lang="en-US" altLang="ko-KR" sz="2800" dirty="0" smtClean="0"/>
              <a:t>     </a:t>
            </a:r>
            <a:r>
              <a:rPr lang="ko-KR" altLang="en-US" sz="2800" dirty="0" smtClean="0"/>
              <a:t>다른 </a:t>
            </a:r>
            <a:r>
              <a:rPr lang="ko-KR" altLang="en-US" sz="2800" dirty="0"/>
              <a:t>문화와 종교의 인정이 우선되어야 </a:t>
            </a:r>
            <a:r>
              <a:rPr lang="ko-KR" altLang="en-US" sz="2800" dirty="0"/>
              <a:t>함</a:t>
            </a:r>
            <a:r>
              <a:rPr lang="en-US" altLang="ko-KR" sz="2800" dirty="0" smtClean="0"/>
              <a:t>   </a:t>
            </a:r>
          </a:p>
          <a:p>
            <a:pPr marL="68580" indent="0" fontAlgn="base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  </a:t>
            </a:r>
            <a:r>
              <a:rPr lang="ko-KR" altLang="en-US" sz="2800" dirty="0" smtClean="0"/>
              <a:t>극단주의로부터 </a:t>
            </a:r>
            <a:r>
              <a:rPr lang="ko-KR" altLang="en-US" sz="2800" dirty="0"/>
              <a:t>보호</a:t>
            </a:r>
            <a:endParaRPr lang="en-US" altLang="ko-KR" sz="2800" dirty="0"/>
          </a:p>
          <a:p>
            <a:pPr fontAlgn="base"/>
            <a:r>
              <a:rPr lang="ko-KR" altLang="en-US" sz="2800" dirty="0"/>
              <a:t>이런 시각에서 볼 때 독일적 주도문화에 고착되어서는 안 되며</a:t>
            </a:r>
            <a:r>
              <a:rPr lang="en-US" altLang="ko-KR" sz="2800" dirty="0"/>
              <a:t>, </a:t>
            </a:r>
            <a:r>
              <a:rPr lang="ko-KR" altLang="en-US" sz="2800" dirty="0"/>
              <a:t>다른 문화와 종교에 대한 정책적 보호와 후원이 필요</a:t>
            </a:r>
          </a:p>
          <a:p>
            <a:pPr fontAlgn="base"/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918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1. </a:t>
            </a:r>
            <a:r>
              <a:rPr lang="ko-KR" altLang="en-US" dirty="0"/>
              <a:t>서론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sz="2400" dirty="0"/>
              <a:t>Oliver </a:t>
            </a:r>
            <a:r>
              <a:rPr lang="en-US" altLang="ko-KR" sz="2400" dirty="0" err="1"/>
              <a:t>Scheytt</a:t>
            </a:r>
            <a:endParaRPr lang="ko-KR" altLang="en-US" sz="2400" dirty="0"/>
          </a:p>
          <a:p>
            <a:pPr fontAlgn="base"/>
            <a:r>
              <a:rPr lang="ko-KR" altLang="en-US" sz="2400" dirty="0" smtClean="0"/>
              <a:t>독일에서 </a:t>
            </a:r>
            <a:r>
              <a:rPr lang="ko-KR" altLang="en-US" sz="2400" dirty="0"/>
              <a:t>문화는 국가</a:t>
            </a:r>
            <a:r>
              <a:rPr lang="en-US" altLang="ko-KR" sz="2400" dirty="0"/>
              <a:t>, </a:t>
            </a:r>
            <a:r>
              <a:rPr lang="ko-KR" altLang="en-US" sz="2400" dirty="0"/>
              <a:t>시장</a:t>
            </a:r>
            <a:r>
              <a:rPr lang="en-US" altLang="ko-KR" sz="2400" dirty="0"/>
              <a:t>, </a:t>
            </a:r>
            <a:r>
              <a:rPr lang="ko-KR" altLang="en-US" sz="2400" dirty="0"/>
              <a:t>제 </a:t>
            </a:r>
            <a:r>
              <a:rPr lang="en-US" altLang="ko-KR" sz="2400" dirty="0"/>
              <a:t>3</a:t>
            </a:r>
            <a:r>
              <a:rPr lang="ko-KR" altLang="en-US" sz="2400" dirty="0"/>
              <a:t>분야라는 세 가지 큰 행위자 그룹의 영향을 받음</a:t>
            </a:r>
          </a:p>
          <a:p>
            <a:pPr fontAlgn="base"/>
            <a:r>
              <a:rPr lang="ko-KR" altLang="en-US" sz="2400" dirty="0" smtClean="0"/>
              <a:t>문화를 </a:t>
            </a:r>
            <a:r>
              <a:rPr lang="ko-KR" altLang="en-US" sz="2400" dirty="0"/>
              <a:t>만들어내는 데 있어서 제 </a:t>
            </a:r>
            <a:r>
              <a:rPr lang="en-US" altLang="ko-KR" sz="2400" dirty="0"/>
              <a:t>3</a:t>
            </a:r>
            <a:r>
              <a:rPr lang="ko-KR" altLang="en-US" sz="2400" dirty="0"/>
              <a:t>분야</a:t>
            </a:r>
            <a:r>
              <a:rPr lang="en-US" altLang="ko-KR" sz="2400" dirty="0"/>
              <a:t>, </a:t>
            </a:r>
            <a:r>
              <a:rPr lang="ko-KR" altLang="en-US" sz="2400" dirty="0"/>
              <a:t>즉 비영리 분야의 중요성 </a:t>
            </a:r>
          </a:p>
          <a:p>
            <a:pPr fontAlgn="base"/>
            <a:r>
              <a:rPr lang="ko-KR" altLang="en-US" sz="2400" dirty="0"/>
              <a:t>독일 사회가 서비스사회 및 정보사회로 변화되었을 뿐만 아니라 현재 문화사회로도 변모하고 있다는 점에 주목</a:t>
            </a:r>
          </a:p>
          <a:p>
            <a:pPr fontAlgn="base"/>
            <a:r>
              <a:rPr lang="ko-KR" altLang="en-US" sz="2400" dirty="0" smtClean="0"/>
              <a:t>능동적인 </a:t>
            </a:r>
            <a:r>
              <a:rPr lang="ko-KR" altLang="en-US" sz="2400" dirty="0"/>
              <a:t>문화정책</a:t>
            </a:r>
            <a:endParaRPr lang="en-US" altLang="ko-KR" sz="2400" dirty="0"/>
          </a:p>
          <a:p>
            <a:pPr lvl="1" fontAlgn="base"/>
            <a:r>
              <a:rPr lang="ko-KR" altLang="en-US" sz="2000" dirty="0" smtClean="0"/>
              <a:t>문화적 </a:t>
            </a:r>
            <a:r>
              <a:rPr lang="ko-KR" altLang="en-US" sz="2000" dirty="0"/>
              <a:t>삶에 참여하는 행위자들에게 동기를 부여하고 또한 </a:t>
            </a:r>
            <a:r>
              <a:rPr lang="ko-KR" altLang="en-US" sz="2000" dirty="0" smtClean="0"/>
              <a:t>적극적으로 참여시키는 </a:t>
            </a:r>
            <a:r>
              <a:rPr lang="ko-KR" altLang="en-US" sz="2000" dirty="0"/>
              <a:t>역할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47058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sz="2800" dirty="0"/>
              <a:t>2) </a:t>
            </a:r>
            <a:r>
              <a:rPr lang="en-US" altLang="ko-KR" sz="2800" dirty="0" err="1"/>
              <a:t>Qualität</a:t>
            </a:r>
            <a:r>
              <a:rPr lang="en-US" altLang="ko-KR" sz="2800" dirty="0"/>
              <a:t> und </a:t>
            </a:r>
            <a:r>
              <a:rPr lang="en-US" altLang="ko-KR" sz="2800" dirty="0" err="1"/>
              <a:t>Identität</a:t>
            </a:r>
            <a:endParaRPr lang="ko-KR" altLang="en-US" sz="2800" dirty="0"/>
          </a:p>
          <a:p>
            <a:pPr fontAlgn="base"/>
            <a:r>
              <a:rPr lang="ko-KR" altLang="en-US" sz="2800" dirty="0" smtClean="0"/>
              <a:t>정체성은 </a:t>
            </a:r>
            <a:r>
              <a:rPr lang="ko-KR" altLang="en-US" sz="2800" dirty="0"/>
              <a:t>사회 내의 전형적인 생활형태</a:t>
            </a:r>
            <a:r>
              <a:rPr lang="en-US" altLang="ko-KR" sz="2800" dirty="0"/>
              <a:t>, </a:t>
            </a:r>
            <a:r>
              <a:rPr lang="ko-KR" altLang="en-US" sz="2800" dirty="0"/>
              <a:t>가치와 행위의 총체</a:t>
            </a:r>
          </a:p>
          <a:p>
            <a:pPr fontAlgn="base"/>
            <a:r>
              <a:rPr lang="ko-KR" altLang="en-US" sz="2800" dirty="0" smtClean="0"/>
              <a:t>한 </a:t>
            </a:r>
            <a:r>
              <a:rPr lang="ko-KR" altLang="en-US" sz="2800" dirty="0"/>
              <a:t>나라 안에서 정체성은 그때그때의 정치적</a:t>
            </a:r>
            <a:r>
              <a:rPr lang="en-US" altLang="ko-KR" sz="2800" dirty="0"/>
              <a:t>, </a:t>
            </a:r>
            <a:r>
              <a:rPr lang="ko-KR" altLang="en-US" sz="2800" dirty="0"/>
              <a:t>사회적</a:t>
            </a:r>
            <a:r>
              <a:rPr lang="en-US" altLang="ko-KR" sz="2800" dirty="0"/>
              <a:t>, </a:t>
            </a:r>
            <a:r>
              <a:rPr lang="ko-KR" altLang="en-US" sz="2800" dirty="0"/>
              <a:t>종교적</a:t>
            </a:r>
            <a:r>
              <a:rPr lang="en-US" altLang="ko-KR" sz="2800" dirty="0"/>
              <a:t>, </a:t>
            </a:r>
            <a:r>
              <a:rPr lang="ko-KR" altLang="en-US" sz="2800" dirty="0"/>
              <a:t>문화적 특수성과 관련됨</a:t>
            </a:r>
            <a:endParaRPr lang="de-DE" altLang="ko-KR" sz="2800" dirty="0"/>
          </a:p>
          <a:p>
            <a:pPr fontAlgn="base"/>
            <a:r>
              <a:rPr lang="ko-KR" altLang="en-US" sz="2800" dirty="0" smtClean="0"/>
              <a:t>그러나 </a:t>
            </a:r>
            <a:r>
              <a:rPr lang="ko-KR" altLang="en-US" sz="2800" dirty="0"/>
              <a:t>주도문화의 시각에서는 각각의 인종</a:t>
            </a:r>
            <a:r>
              <a:rPr lang="en-US" altLang="ko-KR" sz="2800" dirty="0"/>
              <a:t>, </a:t>
            </a:r>
            <a:r>
              <a:rPr lang="ko-KR" altLang="en-US" sz="2800" dirty="0"/>
              <a:t>종교의 특질을 발전시키려 하지 않으며</a:t>
            </a:r>
            <a:r>
              <a:rPr lang="en-US" altLang="ko-KR" sz="2800" dirty="0"/>
              <a:t>, </a:t>
            </a:r>
            <a:endParaRPr lang="en-US" altLang="ko-KR" sz="2800" dirty="0" smtClean="0"/>
          </a:p>
          <a:p>
            <a:pPr fontAlgn="base"/>
            <a:r>
              <a:rPr lang="ko-KR" altLang="en-US" sz="2800" dirty="0" smtClean="0"/>
              <a:t>독일적 </a:t>
            </a:r>
            <a:r>
              <a:rPr lang="ko-KR" altLang="en-US" sz="2800" dirty="0"/>
              <a:t>주도문화를 통한 동질적인 정체성을 추구</a:t>
            </a:r>
            <a:endParaRPr lang="en-US" altLang="ko-KR" sz="2800" dirty="0"/>
          </a:p>
          <a:p>
            <a:pPr fontAlgn="base"/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46292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sz="2800" dirty="0"/>
              <a:t>3) </a:t>
            </a:r>
            <a:r>
              <a:rPr lang="en-US" altLang="ko-KR" sz="2800" dirty="0" err="1"/>
              <a:t>Eigengesetzlichkeit</a:t>
            </a:r>
            <a:r>
              <a:rPr lang="en-US" altLang="ko-KR" sz="2800" dirty="0"/>
              <a:t> und </a:t>
            </a:r>
            <a:r>
              <a:rPr lang="en-US" altLang="ko-KR" sz="2800" dirty="0" err="1"/>
              <a:t>Autonomie</a:t>
            </a:r>
            <a:endParaRPr lang="en-US" altLang="ko-KR" sz="2800" dirty="0"/>
          </a:p>
          <a:p>
            <a:pPr lvl="1" fontAlgn="base"/>
            <a:r>
              <a:rPr lang="ko-KR" altLang="en-US" sz="2400" dirty="0" smtClean="0"/>
              <a:t>문화와 </a:t>
            </a:r>
            <a:r>
              <a:rPr lang="ko-KR" altLang="en-US" sz="2400" dirty="0"/>
              <a:t>예술의 자율성에</a:t>
            </a:r>
            <a:r>
              <a:rPr lang="en-US" altLang="ko-KR" sz="2400" dirty="0"/>
              <a:t> </a:t>
            </a:r>
            <a:r>
              <a:rPr lang="ko-KR" altLang="en-US" sz="2400" dirty="0"/>
              <a:t>대한 보호와 장려</a:t>
            </a:r>
          </a:p>
          <a:p>
            <a:pPr fontAlgn="base"/>
            <a:r>
              <a:rPr lang="en-US" altLang="ko-KR" sz="2800" dirty="0"/>
              <a:t>4) </a:t>
            </a:r>
            <a:r>
              <a:rPr lang="en-US" altLang="ko-KR" sz="2800" dirty="0" err="1"/>
              <a:t>Neutralität</a:t>
            </a:r>
            <a:r>
              <a:rPr lang="en-US" altLang="ko-KR" sz="2800" dirty="0"/>
              <a:t> und </a:t>
            </a:r>
            <a:r>
              <a:rPr lang="en-US" altLang="ko-KR" sz="2800" dirty="0" err="1"/>
              <a:t>Toleranz</a:t>
            </a:r>
            <a:endParaRPr lang="en-US" altLang="ko-KR" sz="2800" dirty="0"/>
          </a:p>
          <a:p>
            <a:pPr lvl="1" fontAlgn="base"/>
            <a:r>
              <a:rPr lang="ko-KR" altLang="en-US" sz="2400" dirty="0" smtClean="0"/>
              <a:t>국가적 </a:t>
            </a:r>
            <a:r>
              <a:rPr lang="ko-KR" altLang="en-US" sz="2400" dirty="0"/>
              <a:t>문화 지원에서 어떤 예술가를 어떤 기준에 따라 후원할 것인가</a:t>
            </a:r>
            <a:endParaRPr lang="en-US" altLang="ko-KR" sz="2400" dirty="0"/>
          </a:p>
          <a:p>
            <a:pPr lvl="1" fontAlgn="base"/>
            <a:r>
              <a:rPr lang="ko-KR" altLang="en-US" sz="2400" dirty="0" smtClean="0"/>
              <a:t>문화정책에 </a:t>
            </a:r>
            <a:r>
              <a:rPr lang="ko-KR" altLang="en-US" sz="2400" dirty="0"/>
              <a:t>있어서 국가에 의한 강제를 규제</a:t>
            </a:r>
            <a:endParaRPr lang="en-US" altLang="ko-KR" sz="2400" dirty="0"/>
          </a:p>
          <a:p>
            <a:pPr fontAlgn="base"/>
            <a:r>
              <a:rPr lang="en-US" altLang="ko-KR" sz="2800" dirty="0"/>
              <a:t>5) </a:t>
            </a:r>
            <a:r>
              <a:rPr lang="en-US" altLang="ko-KR" sz="2800" dirty="0" err="1"/>
              <a:t>Teilhabe</a:t>
            </a:r>
            <a:r>
              <a:rPr lang="en-US" altLang="ko-KR" sz="2800" dirty="0"/>
              <a:t> und </a:t>
            </a:r>
            <a:r>
              <a:rPr lang="en-US" altLang="ko-KR" sz="2800" dirty="0" err="1"/>
              <a:t>Solidarität</a:t>
            </a:r>
            <a:endParaRPr lang="en-US" altLang="ko-KR" sz="2800" dirty="0"/>
          </a:p>
          <a:p>
            <a:pPr lvl="1" fontAlgn="base"/>
            <a:r>
              <a:rPr lang="ko-KR" altLang="en-US" sz="2400" dirty="0" smtClean="0"/>
              <a:t>기본법의 </a:t>
            </a:r>
            <a:r>
              <a:rPr lang="ko-KR" altLang="en-US" sz="2400" dirty="0"/>
              <a:t>사회국가원칙</a:t>
            </a:r>
            <a:r>
              <a:rPr lang="de-DE" altLang="ko-KR" sz="2400" dirty="0"/>
              <a:t>Sozialstaatsprinzip</a:t>
            </a:r>
            <a:r>
              <a:rPr lang="ko-KR" altLang="en-US" sz="2400" dirty="0"/>
              <a:t>에 근거</a:t>
            </a:r>
            <a:r>
              <a:rPr lang="en-US" altLang="ko-KR" sz="2400" dirty="0"/>
              <a:t> 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60359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/>
            <a:r>
              <a:rPr lang="en-US" altLang="ko-KR" sz="2800" dirty="0" err="1" smtClean="0"/>
              <a:t>Kultur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f</a:t>
            </a:r>
            <a:r>
              <a:rPr lang="de-DE" altLang="ko-KR" sz="2800" dirty="0"/>
              <a:t>ür alle</a:t>
            </a:r>
          </a:p>
          <a:p>
            <a:pPr lvl="1" fontAlgn="base"/>
            <a:r>
              <a:rPr lang="de-DE" altLang="ko-KR" sz="2800" dirty="0" smtClean="0"/>
              <a:t>Solidarität </a:t>
            </a:r>
            <a:r>
              <a:rPr lang="de-DE" altLang="ko-KR" sz="2800" dirty="0"/>
              <a:t>mit der Kultur und den Künstlern</a:t>
            </a:r>
            <a:endParaRPr lang="en-US" altLang="ko-KR" sz="2800" dirty="0"/>
          </a:p>
          <a:p>
            <a:pPr fontAlgn="base"/>
            <a:r>
              <a:rPr lang="en-US" altLang="ko-KR" sz="3200" dirty="0"/>
              <a:t>6) </a:t>
            </a:r>
            <a:r>
              <a:rPr lang="en-US" altLang="ko-KR" sz="3200" dirty="0" err="1"/>
              <a:t>Transparenz</a:t>
            </a:r>
            <a:r>
              <a:rPr lang="en-US" altLang="ko-KR" sz="3200" dirty="0"/>
              <a:t> und </a:t>
            </a:r>
            <a:r>
              <a:rPr lang="en-US" altLang="ko-KR" sz="3200" dirty="0" err="1"/>
              <a:t>Offenheit</a:t>
            </a:r>
            <a:endParaRPr lang="en-US" altLang="ko-KR" sz="3200" dirty="0"/>
          </a:p>
          <a:p>
            <a:pPr lvl="1" fontAlgn="base"/>
            <a:r>
              <a:rPr lang="ko-KR" altLang="en-US" sz="2800" dirty="0" smtClean="0"/>
              <a:t>주도문화 </a:t>
            </a:r>
            <a:r>
              <a:rPr lang="ko-KR" altLang="en-US" sz="2800" dirty="0"/>
              <a:t>논객들의 다수자 중심의 문화정책과는 구분</a:t>
            </a:r>
          </a:p>
          <a:p>
            <a:pPr lvl="1" fontAlgn="base"/>
            <a:r>
              <a:rPr lang="ko-KR" altLang="en-US" sz="2800" dirty="0" smtClean="0"/>
              <a:t>문화들 </a:t>
            </a:r>
            <a:r>
              <a:rPr lang="ko-KR" altLang="en-US" sz="2800" dirty="0"/>
              <a:t>간의 대화</a:t>
            </a:r>
            <a:r>
              <a:rPr lang="en-US" altLang="ko-KR" sz="2800" dirty="0"/>
              <a:t>, </a:t>
            </a:r>
            <a:r>
              <a:rPr lang="ko-KR" altLang="en-US" sz="2800" dirty="0"/>
              <a:t>서로 다른 문화적 정체성의  인정하고 수용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Kulturstaat</a:t>
            </a:r>
            <a:r>
              <a:rPr lang="en-US" altLang="ko-KR" dirty="0"/>
              <a:t> Deutschland: Pl</a:t>
            </a:r>
            <a:r>
              <a:rPr lang="de-DE" altLang="ko-KR" dirty="0"/>
              <a:t>ädoyer für die aktivierende Kulturpolitik</a:t>
            </a:r>
            <a:r>
              <a:rPr lang="en-US" altLang="ko-KR" dirty="0"/>
              <a:t>&gt;-Oliver </a:t>
            </a:r>
            <a:r>
              <a:rPr lang="en-US" altLang="ko-KR" dirty="0" err="1"/>
              <a:t>Scheytt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9187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3.3 </a:t>
            </a:r>
            <a:r>
              <a:rPr lang="ko-KR" altLang="en-US" dirty="0"/>
              <a:t>인구통계학적 변화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상호문화성 정책의 </a:t>
            </a:r>
            <a:r>
              <a:rPr lang="ko-KR" altLang="en-US" dirty="0" smtClean="0"/>
              <a:t>현실적인 </a:t>
            </a:r>
            <a:r>
              <a:rPr lang="ko-KR" altLang="en-US" dirty="0"/>
              <a:t>요구는 독일의 인구통계학적 변화에서 비롯됨</a:t>
            </a:r>
          </a:p>
          <a:p>
            <a:pPr fontAlgn="base"/>
            <a:r>
              <a:rPr lang="en-US" altLang="ko-KR" dirty="0"/>
              <a:t>1) </a:t>
            </a:r>
            <a:r>
              <a:rPr lang="ko-KR" altLang="en-US" dirty="0"/>
              <a:t>저조한 출생률</a:t>
            </a:r>
          </a:p>
          <a:p>
            <a:pPr fontAlgn="base"/>
            <a:r>
              <a:rPr lang="ko-KR" altLang="en-US" dirty="0"/>
              <a:t>유럽 연합 전체적으로 출생률은 </a:t>
            </a:r>
            <a:r>
              <a:rPr lang="en-US" altLang="ko-KR" dirty="0"/>
              <a:t>1,3</a:t>
            </a:r>
            <a:r>
              <a:rPr lang="ko-KR" altLang="en-US" dirty="0"/>
              <a:t>명</a:t>
            </a:r>
          </a:p>
          <a:p>
            <a:pPr fontAlgn="base"/>
            <a:r>
              <a:rPr lang="en-US" altLang="ko-KR" dirty="0"/>
              <a:t>2) </a:t>
            </a:r>
            <a:r>
              <a:rPr lang="ko-KR" altLang="en-US" dirty="0"/>
              <a:t>노령인구의 증가</a:t>
            </a:r>
          </a:p>
          <a:p>
            <a:pPr fontAlgn="base"/>
            <a:r>
              <a:rPr lang="ko-KR" altLang="en-US" dirty="0"/>
              <a:t>인구 </a:t>
            </a:r>
            <a:r>
              <a:rPr lang="en-US" altLang="ko-KR" dirty="0"/>
              <a:t>100</a:t>
            </a:r>
            <a:r>
              <a:rPr lang="ko-KR" altLang="en-US" dirty="0"/>
              <a:t>명중 </a:t>
            </a:r>
            <a:r>
              <a:rPr lang="en-US" altLang="ko-KR" dirty="0"/>
              <a:t>60</a:t>
            </a:r>
            <a:r>
              <a:rPr lang="ko-KR" altLang="en-US" dirty="0"/>
              <a:t>세 이상의 인구가 현재 </a:t>
            </a:r>
            <a:r>
              <a:rPr lang="en-US" altLang="ko-KR" dirty="0"/>
              <a:t>44</a:t>
            </a:r>
            <a:r>
              <a:rPr lang="ko-KR" altLang="en-US" dirty="0"/>
              <a:t>명에서 </a:t>
            </a:r>
            <a:r>
              <a:rPr lang="en-US" altLang="ko-KR" dirty="0"/>
              <a:t>2020</a:t>
            </a:r>
            <a:r>
              <a:rPr lang="ko-KR" altLang="en-US" dirty="0"/>
              <a:t>년에는 </a:t>
            </a:r>
            <a:r>
              <a:rPr lang="en-US" altLang="ko-KR" dirty="0"/>
              <a:t>55</a:t>
            </a:r>
            <a:r>
              <a:rPr lang="ko-KR" altLang="en-US" dirty="0"/>
              <a:t>명</a:t>
            </a:r>
            <a:r>
              <a:rPr lang="en-US" altLang="ko-KR" dirty="0"/>
              <a:t>, 2030</a:t>
            </a:r>
            <a:r>
              <a:rPr lang="ko-KR" altLang="en-US" dirty="0"/>
              <a:t>년 </a:t>
            </a:r>
            <a:r>
              <a:rPr lang="en-US" altLang="ko-KR" dirty="0"/>
              <a:t>71</a:t>
            </a:r>
            <a:r>
              <a:rPr lang="ko-KR" altLang="en-US" dirty="0"/>
              <a:t>명으로 증가할 것으로 예상</a:t>
            </a:r>
          </a:p>
        </p:txBody>
      </p:sp>
    </p:spTree>
    <p:extLst>
      <p:ext uri="{BB962C8B-B14F-4D97-AF65-F5344CB8AC3E}">
        <p14:creationId xmlns:p14="http://schemas.microsoft.com/office/powerpoint/2010/main" val="2790965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sz="2800" dirty="0"/>
              <a:t>3) </a:t>
            </a:r>
            <a:r>
              <a:rPr lang="ko-KR" altLang="en-US" sz="2800" dirty="0"/>
              <a:t>인종의 변화</a:t>
            </a:r>
          </a:p>
          <a:p>
            <a:pPr fontAlgn="base"/>
            <a:r>
              <a:rPr lang="ko-KR" altLang="en-US" sz="2800" dirty="0"/>
              <a:t>대도시의 경우 주민의 </a:t>
            </a:r>
            <a:r>
              <a:rPr lang="en-US" altLang="ko-KR" sz="2800" dirty="0"/>
              <a:t>3</a:t>
            </a:r>
            <a:r>
              <a:rPr lang="ko-KR" altLang="en-US" sz="2800" dirty="0"/>
              <a:t>분의 </a:t>
            </a:r>
            <a:r>
              <a:rPr lang="en-US" altLang="ko-KR" sz="2800" dirty="0"/>
              <a:t>1</a:t>
            </a:r>
            <a:r>
              <a:rPr lang="ko-KR" altLang="en-US" sz="2800" dirty="0"/>
              <a:t>이상이 비독일</a:t>
            </a:r>
            <a:endParaRPr lang="en-US" altLang="ko-KR" sz="2800" dirty="0"/>
          </a:p>
          <a:p>
            <a:pPr fontAlgn="base"/>
            <a:r>
              <a:rPr lang="ko-KR" altLang="en-US" sz="2800" dirty="0"/>
              <a:t>출신</a:t>
            </a:r>
          </a:p>
          <a:p>
            <a:pPr fontAlgn="base"/>
            <a:r>
              <a:rPr lang="en-US" altLang="ko-KR" sz="2800" dirty="0"/>
              <a:t>6</a:t>
            </a:r>
            <a:r>
              <a:rPr lang="ko-KR" altLang="en-US" sz="2800" dirty="0"/>
              <a:t>세 이하의 아이들에서는 비독일인이 이미 다수자가 된 상태</a:t>
            </a:r>
          </a:p>
          <a:p>
            <a:pPr fontAlgn="base"/>
            <a:r>
              <a:rPr lang="ko-KR" altLang="en-US" sz="2800" dirty="0"/>
              <a:t>이주노동자</a:t>
            </a:r>
            <a:r>
              <a:rPr lang="en-US" altLang="ko-KR" sz="2800" dirty="0"/>
              <a:t>, </a:t>
            </a:r>
            <a:r>
              <a:rPr lang="ko-KR" altLang="en-US" sz="2800" dirty="0" smtClean="0"/>
              <a:t>이민자들의 </a:t>
            </a:r>
            <a:r>
              <a:rPr lang="ko-KR" altLang="en-US" sz="2800" dirty="0"/>
              <a:t>대규모인구이동</a:t>
            </a:r>
          </a:p>
          <a:p>
            <a:pPr fontAlgn="base"/>
            <a:r>
              <a:rPr lang="ko-KR" altLang="en-US" sz="2800" dirty="0"/>
              <a:t>베를린</a:t>
            </a:r>
            <a:r>
              <a:rPr lang="en-US" altLang="ko-KR" sz="2800" dirty="0"/>
              <a:t>, </a:t>
            </a:r>
            <a:r>
              <a:rPr lang="ko-KR" altLang="en-US" sz="2800" dirty="0"/>
              <a:t>함부르크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쾰른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프랑프푸르트는</a:t>
            </a:r>
            <a:r>
              <a:rPr lang="ko-KR" altLang="en-US" sz="2800" dirty="0"/>
              <a:t> 물론 </a:t>
            </a:r>
            <a:r>
              <a:rPr lang="ko-KR" altLang="en-US" sz="2800" dirty="0" err="1"/>
              <a:t>슈튜트가르트의</a:t>
            </a:r>
            <a:r>
              <a:rPr lang="ko-KR" altLang="en-US" sz="2800" dirty="0"/>
              <a:t> 경우 이주자가 </a:t>
            </a:r>
            <a:r>
              <a:rPr lang="en-US" altLang="ko-KR" sz="2800" dirty="0"/>
              <a:t>40%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69291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sz="2800" dirty="0"/>
              <a:t>소규모 도시인 </a:t>
            </a:r>
            <a:r>
              <a:rPr lang="ko-KR" altLang="en-US" sz="2800" dirty="0" err="1"/>
              <a:t>슈바벤의</a:t>
            </a:r>
            <a:r>
              <a:rPr lang="ko-KR" altLang="en-US" sz="2800" dirty="0"/>
              <a:t> </a:t>
            </a:r>
            <a:r>
              <a:rPr lang="ko-KR" altLang="en-US" sz="2800" dirty="0" err="1"/>
              <a:t>하일보른의</a:t>
            </a:r>
            <a:r>
              <a:rPr lang="ko-KR" altLang="en-US" sz="2800" dirty="0"/>
              <a:t> 경우 주민의 </a:t>
            </a:r>
            <a:r>
              <a:rPr lang="en-US" altLang="ko-KR" sz="2800" dirty="0"/>
              <a:t>46%</a:t>
            </a:r>
            <a:r>
              <a:rPr lang="ko-KR" altLang="en-US" sz="2800" dirty="0"/>
              <a:t>가 이주자들로 구성</a:t>
            </a:r>
          </a:p>
          <a:p>
            <a:pPr fontAlgn="base"/>
            <a:r>
              <a:rPr lang="ko-KR" altLang="en-US" sz="2800" dirty="0"/>
              <a:t>그 중 </a:t>
            </a:r>
            <a:r>
              <a:rPr lang="en-US" altLang="ko-KR" sz="2800" dirty="0"/>
              <a:t>10</a:t>
            </a:r>
            <a:r>
              <a:rPr lang="ko-KR" altLang="en-US" sz="2800" dirty="0"/>
              <a:t>세에서 </a:t>
            </a:r>
            <a:r>
              <a:rPr lang="en-US" altLang="ko-KR" sz="2800" dirty="0"/>
              <a:t>14</a:t>
            </a:r>
            <a:r>
              <a:rPr lang="ko-KR" altLang="en-US" sz="2800" dirty="0"/>
              <a:t>세 나이의 경우 </a:t>
            </a:r>
            <a:r>
              <a:rPr lang="en-US" altLang="ko-KR" sz="2800" dirty="0"/>
              <a:t>63%</a:t>
            </a:r>
            <a:endParaRPr lang="ko-KR" altLang="en-US" sz="2800" dirty="0"/>
          </a:p>
          <a:p>
            <a:pPr fontAlgn="base"/>
            <a:r>
              <a:rPr lang="ko-KR" altLang="en-US" sz="2800" dirty="0"/>
              <a:t>이제 독일 사회는 다원적인 생활양식과 </a:t>
            </a:r>
            <a:endParaRPr lang="en-US" altLang="ko-KR" sz="2800" dirty="0"/>
          </a:p>
          <a:p>
            <a:pPr marL="68580" indent="0" fontAlgn="base">
              <a:buNone/>
            </a:pPr>
            <a:r>
              <a:rPr lang="ko-KR" altLang="en-US" sz="2800" dirty="0" smtClean="0"/>
              <a:t>     가치들로 </a:t>
            </a:r>
            <a:r>
              <a:rPr lang="ko-KR" altLang="en-US" sz="2800" dirty="0"/>
              <a:t>이루어져가고 있음</a:t>
            </a:r>
            <a:endParaRPr lang="en-US" altLang="ko-KR" sz="2800" dirty="0"/>
          </a:p>
          <a:p>
            <a:pPr fontAlgn="base"/>
            <a:r>
              <a:rPr lang="ko-KR" altLang="en-US" sz="2800" dirty="0"/>
              <a:t>전 독일문화정책협의회 사무차장이었던 </a:t>
            </a:r>
            <a:r>
              <a:rPr lang="ko-KR" altLang="en-US" sz="2800" dirty="0" err="1"/>
              <a:t>베른트</a:t>
            </a:r>
            <a:r>
              <a:rPr lang="ko-KR" altLang="en-US" sz="2800" dirty="0"/>
              <a:t> 바그너</a:t>
            </a:r>
            <a:r>
              <a:rPr lang="en-US" altLang="ko-KR" sz="2800" dirty="0"/>
              <a:t>Bernd </a:t>
            </a:r>
            <a:r>
              <a:rPr lang="en-US" altLang="ko-KR" sz="2800" dirty="0" smtClean="0"/>
              <a:t>Wagner</a:t>
            </a:r>
            <a:endParaRPr lang="en-US" altLang="ko-KR" sz="2800" dirty="0"/>
          </a:p>
          <a:p>
            <a:pPr lvl="1" fontAlgn="base"/>
            <a:r>
              <a:rPr lang="en-US" altLang="ko-KR" sz="2400" dirty="0" smtClean="0"/>
              <a:t>9.11 </a:t>
            </a:r>
            <a:r>
              <a:rPr lang="ko-KR" altLang="en-US" sz="2400" dirty="0"/>
              <a:t>테러 사태를 문화충돌로 보는 데 그쳐서는 안 되며</a:t>
            </a:r>
            <a:r>
              <a:rPr lang="en-US" altLang="ko-KR" sz="2400" dirty="0"/>
              <a:t>, </a:t>
            </a:r>
            <a:r>
              <a:rPr lang="ko-KR" altLang="en-US" sz="2400" dirty="0"/>
              <a:t>문화 간 대화를 우선시하는 문화정책의 중요성을 강조</a:t>
            </a:r>
            <a:endParaRPr lang="en-US" altLang="ko-KR" sz="2400" dirty="0"/>
          </a:p>
          <a:p>
            <a:pPr lvl="1" fontAlgn="base"/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326717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상호문화</a:t>
            </a:r>
            <a:r>
              <a:rPr lang="en-US" altLang="ko-KR" dirty="0" err="1"/>
              <a:t>Interkultur</a:t>
            </a:r>
            <a:endParaRPr lang="en-US" altLang="ko-KR" dirty="0"/>
          </a:p>
          <a:p>
            <a:pPr lvl="1" fontAlgn="base"/>
            <a:r>
              <a:rPr lang="ko-KR" altLang="en-US" dirty="0" smtClean="0"/>
              <a:t>문화들 </a:t>
            </a:r>
            <a:r>
              <a:rPr lang="ko-KR" altLang="en-US" dirty="0"/>
              <a:t>간의 교류</a:t>
            </a:r>
            <a:r>
              <a:rPr lang="en-US" altLang="ko-KR" dirty="0"/>
              <a:t>, </a:t>
            </a:r>
            <a:r>
              <a:rPr lang="ko-KR" altLang="en-US" dirty="0"/>
              <a:t>문화들의 공존</a:t>
            </a:r>
            <a:r>
              <a:rPr lang="en-US" altLang="ko-KR" dirty="0"/>
              <a:t>, </a:t>
            </a:r>
            <a:r>
              <a:rPr lang="ko-KR" altLang="en-US" dirty="0"/>
              <a:t>상호 대화와 학습과정으로 이해</a:t>
            </a:r>
          </a:p>
          <a:p>
            <a:pPr lvl="1" fontAlgn="base"/>
            <a:r>
              <a:rPr lang="ko-KR" altLang="en-US" dirty="0" smtClean="0"/>
              <a:t>문화들 </a:t>
            </a:r>
            <a:r>
              <a:rPr lang="ko-KR" altLang="en-US" dirty="0"/>
              <a:t>간의 관계</a:t>
            </a:r>
            <a:r>
              <a:rPr lang="en-US" altLang="ko-KR" dirty="0"/>
              <a:t>, </a:t>
            </a:r>
            <a:r>
              <a:rPr lang="ko-KR" altLang="en-US" dirty="0"/>
              <a:t>문화들 간의 공존을 지향하면서 주도문화와는 거리를 취함</a:t>
            </a:r>
          </a:p>
          <a:p>
            <a:pPr fontAlgn="base"/>
            <a:r>
              <a:rPr lang="ko-KR" altLang="en-US" dirty="0"/>
              <a:t>상호문화성 정책의 구체적인 </a:t>
            </a:r>
            <a:r>
              <a:rPr lang="ko-KR" altLang="en-US" dirty="0" smtClean="0"/>
              <a:t>실천방안 </a:t>
            </a:r>
            <a:endParaRPr lang="en-US" altLang="ko-KR" dirty="0"/>
          </a:p>
          <a:p>
            <a:pPr lvl="1" fontAlgn="base"/>
            <a:r>
              <a:rPr lang="ko-KR" altLang="en-US" dirty="0" smtClean="0"/>
              <a:t>문화기관에서의 </a:t>
            </a:r>
            <a:r>
              <a:rPr lang="ko-KR" altLang="en-US" dirty="0"/>
              <a:t>이주자들의 활동</a:t>
            </a:r>
            <a:endParaRPr lang="en-US" altLang="ko-KR" dirty="0"/>
          </a:p>
          <a:p>
            <a:pPr lvl="1" fontAlgn="base"/>
            <a:r>
              <a:rPr lang="ko-KR" altLang="en-US" dirty="0" smtClean="0"/>
              <a:t>클래식</a:t>
            </a:r>
            <a:r>
              <a:rPr lang="en-US" altLang="ko-KR" dirty="0"/>
              <a:t>, </a:t>
            </a:r>
            <a:r>
              <a:rPr lang="ko-KR" altLang="en-US" dirty="0"/>
              <a:t>발레단</a:t>
            </a:r>
            <a:r>
              <a:rPr lang="en-US" altLang="ko-KR" dirty="0"/>
              <a:t>, </a:t>
            </a:r>
            <a:r>
              <a:rPr lang="ko-KR" altLang="en-US" dirty="0"/>
              <a:t>필하모니</a:t>
            </a:r>
            <a:r>
              <a:rPr lang="en-US" altLang="ko-KR" dirty="0"/>
              <a:t>, </a:t>
            </a:r>
            <a:r>
              <a:rPr lang="ko-KR" altLang="en-US" dirty="0"/>
              <a:t>연극</a:t>
            </a:r>
            <a:r>
              <a:rPr lang="en-US" altLang="ko-KR" dirty="0"/>
              <a:t>, </a:t>
            </a:r>
            <a:r>
              <a:rPr lang="ko-KR" altLang="en-US" dirty="0" err="1"/>
              <a:t>퍼포먼스</a:t>
            </a:r>
            <a:endParaRPr lang="ko-KR" altLang="en-US" dirty="0"/>
          </a:p>
          <a:p>
            <a:pPr fontAlgn="base"/>
            <a:endParaRPr lang="ko-KR" altLang="en-US" dirty="0"/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5960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하지만 이주자들이 문화기관의 관객으로는 거의 편입되지 않은 상태</a:t>
            </a:r>
            <a:endParaRPr lang="en-US" altLang="ko-KR" dirty="0"/>
          </a:p>
          <a:p>
            <a:pPr fontAlgn="base"/>
            <a:r>
              <a:rPr lang="ko-KR" altLang="en-US" dirty="0"/>
              <a:t>프로그램 역시 이주자들이 고려되고 있지 않다는 점이 지적되고 있음</a:t>
            </a:r>
          </a:p>
          <a:p>
            <a:pPr fontAlgn="base"/>
            <a:r>
              <a:rPr lang="en-US" altLang="ko-KR" dirty="0" err="1"/>
              <a:t>Sina</a:t>
            </a:r>
            <a:r>
              <a:rPr lang="en-US" altLang="ko-KR" dirty="0"/>
              <a:t> </a:t>
            </a:r>
            <a:r>
              <a:rPr lang="en-US" altLang="ko-KR" dirty="0" err="1"/>
              <a:t>Haberkorn</a:t>
            </a:r>
            <a:r>
              <a:rPr lang="ko-KR" altLang="en-US" dirty="0"/>
              <a:t>은 이미 영미권에서 시작된 </a:t>
            </a:r>
            <a:r>
              <a:rPr lang="ko-KR" altLang="en-US" dirty="0">
                <a:solidFill>
                  <a:srgbClr val="FFFF00"/>
                </a:solidFill>
              </a:rPr>
              <a:t>관객개발</a:t>
            </a:r>
            <a:r>
              <a:rPr lang="en-US" altLang="ko-KR" dirty="0">
                <a:solidFill>
                  <a:srgbClr val="FFFF00"/>
                </a:solidFill>
              </a:rPr>
              <a:t>audience development</a:t>
            </a:r>
            <a:r>
              <a:rPr lang="ko-KR" altLang="en-US" dirty="0"/>
              <a:t>를 독일의 문화기관들도 적극 수용해야 함</a:t>
            </a:r>
          </a:p>
        </p:txBody>
      </p:sp>
    </p:spTree>
    <p:extLst>
      <p:ext uri="{BB962C8B-B14F-4D97-AF65-F5344CB8AC3E}">
        <p14:creationId xmlns:p14="http://schemas.microsoft.com/office/powerpoint/2010/main" val="3852556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나가며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ko-KR" altLang="en-US" sz="2800" dirty="0"/>
              <a:t>이주사회와 관련해서 독일에는 현재 두 가지 관점이 지배적</a:t>
            </a:r>
          </a:p>
          <a:p>
            <a:pPr marL="68580" indent="0" fontAlgn="base">
              <a:buNone/>
            </a:pPr>
            <a:r>
              <a:rPr lang="en-US" altLang="ko-KR" sz="2800" dirty="0" smtClean="0"/>
              <a:t>     1</a:t>
            </a:r>
            <a:r>
              <a:rPr lang="en-US" altLang="ko-KR" sz="2800" dirty="0"/>
              <a:t>) </a:t>
            </a:r>
            <a:r>
              <a:rPr lang="ko-KR" altLang="en-US" sz="2800" dirty="0"/>
              <a:t>독일적 주도문화 위주의 통합</a:t>
            </a:r>
          </a:p>
          <a:p>
            <a:pPr marL="68580" indent="0" fontAlgn="base">
              <a:buNone/>
            </a:pPr>
            <a:r>
              <a:rPr lang="en-US" altLang="ko-KR" sz="2800" dirty="0" smtClean="0"/>
              <a:t>     2</a:t>
            </a:r>
            <a:r>
              <a:rPr lang="en-US" altLang="ko-KR" sz="2800" dirty="0"/>
              <a:t>) </a:t>
            </a:r>
            <a:r>
              <a:rPr lang="ko-KR" altLang="en-US" sz="2800" dirty="0"/>
              <a:t>서로 다름을 인정하고 함께 공존해야 함</a:t>
            </a:r>
          </a:p>
          <a:p>
            <a:pPr fontAlgn="base"/>
            <a:r>
              <a:rPr lang="ko-KR" altLang="en-US" sz="2800" dirty="0"/>
              <a:t>이러한 논의는 </a:t>
            </a:r>
            <a:r>
              <a:rPr lang="en-US" altLang="ko-KR" sz="2800" dirty="0"/>
              <a:t>Die </a:t>
            </a:r>
            <a:r>
              <a:rPr lang="en-US" altLang="ko-KR" sz="2800" dirty="0" err="1"/>
              <a:t>Parallelgesellschaft</a:t>
            </a:r>
            <a:r>
              <a:rPr lang="ko-KR" altLang="en-US" sz="2800" dirty="0"/>
              <a:t>과 연관성을 갖음</a:t>
            </a:r>
          </a:p>
          <a:p>
            <a:pPr fontAlgn="base"/>
            <a:r>
              <a:rPr lang="ko-KR" altLang="en-US" sz="2800" dirty="0"/>
              <a:t>두 관점은 기존 지배사회의 규범을 유지하면서</a:t>
            </a:r>
            <a:r>
              <a:rPr lang="en-US" altLang="ko-KR" sz="2800" dirty="0"/>
              <a:t>, </a:t>
            </a:r>
            <a:r>
              <a:rPr lang="ko-KR" altLang="en-US" sz="2800" dirty="0"/>
              <a:t>그것을 공고히 하겠다는 점에서 공통됨</a:t>
            </a:r>
          </a:p>
        </p:txBody>
      </p:sp>
    </p:spTree>
    <p:extLst>
      <p:ext uri="{BB962C8B-B14F-4D97-AF65-F5344CB8AC3E}">
        <p14:creationId xmlns:p14="http://schemas.microsoft.com/office/powerpoint/2010/main" val="18632803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ko-KR" altLang="en-US" sz="2800" dirty="0"/>
              <a:t>이 두 입장에 대한 비판과 함께 </a:t>
            </a:r>
            <a:r>
              <a:rPr lang="ko-KR" altLang="en-US" sz="2800" dirty="0" err="1"/>
              <a:t>테어케시디스</a:t>
            </a:r>
            <a:r>
              <a:rPr lang="en-US" altLang="ko-KR" sz="2800" dirty="0"/>
              <a:t>Mark </a:t>
            </a:r>
            <a:r>
              <a:rPr lang="en-US" altLang="ko-KR" sz="2800" dirty="0" err="1"/>
              <a:t>Terkessidis</a:t>
            </a:r>
            <a:r>
              <a:rPr lang="ko-KR" altLang="en-US" sz="2800" dirty="0"/>
              <a:t>는 규범</a:t>
            </a:r>
            <a:r>
              <a:rPr lang="en-US" altLang="ko-KR" sz="2800" dirty="0"/>
              <a:t>, </a:t>
            </a:r>
            <a:r>
              <a:rPr lang="ko-KR" altLang="en-US" sz="2800" dirty="0"/>
              <a:t>차이</a:t>
            </a:r>
            <a:r>
              <a:rPr lang="en-US" altLang="ko-KR" sz="2800" dirty="0"/>
              <a:t>, </a:t>
            </a:r>
            <a:r>
              <a:rPr lang="ko-KR" altLang="en-US" sz="2800" dirty="0"/>
              <a:t>정체성</a:t>
            </a:r>
            <a:r>
              <a:rPr lang="en-US" altLang="ko-KR" sz="2800" dirty="0"/>
              <a:t>, </a:t>
            </a:r>
            <a:r>
              <a:rPr lang="ko-KR" altLang="en-US" sz="2800" dirty="0"/>
              <a:t>독일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비독일의</a:t>
            </a:r>
            <a:r>
              <a:rPr lang="ko-KR" altLang="en-US" sz="2800" dirty="0"/>
              <a:t> 낡은 이념에서 벗어나야 한다고 주장</a:t>
            </a:r>
          </a:p>
          <a:p>
            <a:pPr lvl="1" fontAlgn="base"/>
            <a:r>
              <a:rPr lang="ko-KR" altLang="en-US" sz="2400" dirty="0" smtClean="0"/>
              <a:t>상호문화를 사이의 </a:t>
            </a:r>
            <a:r>
              <a:rPr lang="ko-KR" altLang="en-US" sz="2400" dirty="0"/>
              <a:t>문화</a:t>
            </a:r>
            <a:r>
              <a:rPr lang="en-US" altLang="ko-KR" sz="2400" dirty="0" err="1"/>
              <a:t>Kultur-im</a:t>
            </a:r>
            <a:r>
              <a:rPr lang="en-US" altLang="ko-KR" sz="2400" dirty="0"/>
              <a:t> </a:t>
            </a:r>
            <a:r>
              <a:rPr lang="en-US" altLang="ko-KR" sz="2400" dirty="0" err="1"/>
              <a:t>Zwischen</a:t>
            </a:r>
            <a:r>
              <a:rPr lang="ko-KR" altLang="en-US" sz="2400" dirty="0"/>
              <a:t>로</a:t>
            </a:r>
            <a:r>
              <a:rPr lang="en-US" altLang="ko-KR" sz="2400" dirty="0"/>
              <a:t> </a:t>
            </a:r>
          </a:p>
          <a:p>
            <a:pPr lvl="1" fontAlgn="base"/>
            <a:r>
              <a:rPr lang="ko-KR" altLang="en-US" sz="2400" dirty="0"/>
              <a:t> 변화하는 구조 </a:t>
            </a:r>
            <a:r>
              <a:rPr lang="en-US" altLang="ko-KR" sz="2400" dirty="0" err="1"/>
              <a:t>Struktur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im</a:t>
            </a:r>
            <a:r>
              <a:rPr lang="en-US" altLang="ko-KR" sz="2400" dirty="0"/>
              <a:t> </a:t>
            </a:r>
            <a:r>
              <a:rPr lang="en-US" altLang="ko-KR" sz="2400" dirty="0" err="1"/>
              <a:t>Wandel</a:t>
            </a:r>
            <a:r>
              <a:rPr lang="ko-KR" altLang="en-US" sz="2400" dirty="0"/>
              <a:t>로</a:t>
            </a:r>
            <a:r>
              <a:rPr lang="en-US" altLang="ko-KR" sz="2400" dirty="0"/>
              <a:t> </a:t>
            </a:r>
          </a:p>
          <a:p>
            <a:pPr lvl="1" fontAlgn="base"/>
            <a:r>
              <a:rPr lang="ko-KR" altLang="en-US" sz="2400" dirty="0"/>
              <a:t> 없거나 아직 없는 어떤 것</a:t>
            </a:r>
            <a:r>
              <a:rPr lang="en-US" altLang="ko-KR" sz="2400" dirty="0"/>
              <a:t> </a:t>
            </a:r>
            <a:r>
              <a:rPr lang="en-US" altLang="ko-KR" sz="2400" dirty="0" err="1"/>
              <a:t>etwas</a:t>
            </a:r>
            <a:r>
              <a:rPr lang="en-US" altLang="ko-KR" sz="2400" dirty="0"/>
              <a:t>, das </a:t>
            </a:r>
            <a:r>
              <a:rPr lang="en-US" altLang="ko-KR" sz="2400" dirty="0" err="1"/>
              <a:t>nicht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ganz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ist</a:t>
            </a:r>
            <a:r>
              <a:rPr lang="en-US" altLang="ko-KR" sz="2400" dirty="0"/>
              <a:t>  </a:t>
            </a:r>
            <a:r>
              <a:rPr lang="en-US" altLang="ko-KR" sz="2400" dirty="0" err="1"/>
              <a:t>oder</a:t>
            </a:r>
            <a:r>
              <a:rPr lang="en-US" altLang="ko-KR" sz="2400" dirty="0"/>
              <a:t> </a:t>
            </a:r>
            <a:r>
              <a:rPr lang="en-US" altLang="ko-KR" sz="2400" dirty="0" err="1"/>
              <a:t>noch</a:t>
            </a:r>
            <a:r>
              <a:rPr lang="en-US" altLang="ko-KR" sz="2400" dirty="0"/>
              <a:t> </a:t>
            </a:r>
            <a:r>
              <a:rPr lang="en-US" altLang="ko-KR" sz="2400" dirty="0" err="1"/>
              <a:t>nicht</a:t>
            </a:r>
            <a:r>
              <a:rPr lang="ko-KR" altLang="en-US" sz="2400" dirty="0"/>
              <a:t>으로 간주</a:t>
            </a:r>
            <a:endParaRPr lang="en-US" altLang="ko-KR" sz="2400" dirty="0"/>
          </a:p>
          <a:p>
            <a:pPr fontAlgn="base"/>
            <a:r>
              <a:rPr lang="ko-KR" altLang="en-US" sz="2800" dirty="0"/>
              <a:t>독일에서는 이러한 관점에서 상호 문화성 정책에 입각한 프로젝트들이 진행되고 있음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3690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ko-KR" altLang="en-US" sz="2800" dirty="0" smtClean="0"/>
              <a:t>문화사회란 무엇인가</a:t>
            </a:r>
            <a:r>
              <a:rPr lang="en-US" altLang="ko-KR" sz="2800" dirty="0"/>
              <a:t>?</a:t>
            </a:r>
          </a:p>
          <a:p>
            <a:pPr lvl="1" fontAlgn="base"/>
            <a:r>
              <a:rPr lang="ko-KR" altLang="en-US" sz="2400" dirty="0" smtClean="0"/>
              <a:t>문화적인 </a:t>
            </a:r>
            <a:r>
              <a:rPr lang="ko-KR" altLang="en-US" sz="2400" dirty="0"/>
              <a:t>것이 사회에 많은 영향을 미치고</a:t>
            </a:r>
            <a:r>
              <a:rPr lang="en-US" altLang="ko-KR" sz="2400" dirty="0"/>
              <a:t>, </a:t>
            </a:r>
          </a:p>
          <a:p>
            <a:pPr marL="454914" lvl="1" indent="0" fontAlgn="base">
              <a:buNone/>
            </a:pPr>
            <a:r>
              <a:rPr lang="ko-KR" altLang="en-US" sz="2400" dirty="0" smtClean="0"/>
              <a:t>    사회의 </a:t>
            </a:r>
            <a:r>
              <a:rPr lang="ko-KR" altLang="en-US" sz="2400" dirty="0"/>
              <a:t>연결고리가 되는 사회</a:t>
            </a:r>
          </a:p>
          <a:p>
            <a:pPr fontAlgn="base"/>
            <a:r>
              <a:rPr lang="ko-KR" altLang="en-US" sz="2800" dirty="0"/>
              <a:t>이와 함께 문화정책에 대한 보다 적극적인 국가의 역할을 </a:t>
            </a:r>
            <a:r>
              <a:rPr lang="ko-KR" altLang="en-US" sz="2800" dirty="0" smtClean="0"/>
              <a:t>강조</a:t>
            </a:r>
            <a:endParaRPr lang="en-US" altLang="ko-KR" sz="2800" dirty="0" smtClean="0"/>
          </a:p>
          <a:p>
            <a:pPr fontAlgn="base"/>
            <a:r>
              <a:rPr lang="ko-KR" altLang="en-US" sz="2800" dirty="0"/>
              <a:t>현재의 독일 문화정책의 방향은 문화적 정체성도 해방도 더 이상 아니며</a:t>
            </a:r>
            <a:r>
              <a:rPr lang="en-US" altLang="ko-KR" sz="2800" dirty="0"/>
              <a:t>, </a:t>
            </a:r>
            <a:r>
              <a:rPr lang="ko-KR" altLang="en-US" sz="2800" dirty="0"/>
              <a:t>경제적 논거 역시 효력을 </a:t>
            </a:r>
            <a:r>
              <a:rPr lang="ko-KR" altLang="en-US" sz="2800" dirty="0" smtClean="0"/>
              <a:t>상실</a:t>
            </a:r>
            <a:endParaRPr lang="ko-KR" altLang="en-US" sz="2800" dirty="0"/>
          </a:p>
          <a:p>
            <a:pPr fontAlgn="base"/>
            <a:r>
              <a:rPr lang="ko-KR" altLang="en-US" sz="2800" dirty="0"/>
              <a:t>오히려 </a:t>
            </a:r>
            <a:r>
              <a:rPr lang="ko-KR" altLang="en-US" sz="2800" b="1" u="sng" dirty="0"/>
              <a:t>문화적 다양성</a:t>
            </a:r>
            <a:r>
              <a:rPr lang="ko-KR" altLang="en-US" sz="2800" dirty="0"/>
              <a:t>이 주도방향을 형성</a:t>
            </a:r>
          </a:p>
          <a:p>
            <a:pPr fontAlgn="base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39620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u="sng" dirty="0" smtClean="0"/>
              <a:t>문화적 </a:t>
            </a:r>
            <a:r>
              <a:rPr lang="ko-KR" altLang="en-US" b="1" u="sng" dirty="0"/>
              <a:t>다양성</a:t>
            </a:r>
            <a:r>
              <a:rPr lang="ko-KR" altLang="en-US" dirty="0"/>
              <a:t>이 사회와 개인의 발전뿐만 </a:t>
            </a:r>
            <a:r>
              <a:rPr lang="ko-KR" altLang="en-US" dirty="0" smtClean="0"/>
              <a:t>아니라 </a:t>
            </a:r>
            <a:r>
              <a:rPr lang="ko-KR" altLang="en-US" dirty="0"/>
              <a:t>경제적으로도 이익이 되며</a:t>
            </a:r>
            <a:r>
              <a:rPr lang="en-US" altLang="ko-KR" dirty="0"/>
              <a:t>, </a:t>
            </a:r>
            <a:r>
              <a:rPr lang="ko-KR" altLang="en-US" dirty="0"/>
              <a:t>민주주의 발전에도 기여하는 시대</a:t>
            </a:r>
          </a:p>
          <a:p>
            <a:pPr fontAlgn="base"/>
            <a:r>
              <a:rPr lang="ko-KR" altLang="en-US" b="1" u="sng" dirty="0"/>
              <a:t>문화적 다양성</a:t>
            </a:r>
            <a:r>
              <a:rPr lang="ko-KR" altLang="en-US" dirty="0"/>
              <a:t>의 틀 안에서 상호문화성 정책을 </a:t>
            </a:r>
            <a:r>
              <a:rPr lang="ko-KR" altLang="en-US" dirty="0" smtClean="0"/>
              <a:t>살펴보자 </a:t>
            </a:r>
            <a:endParaRPr lang="ko-KR" altLang="en-US" dirty="0"/>
          </a:p>
          <a:p>
            <a:pPr fontAlgn="base"/>
            <a:r>
              <a:rPr lang="ko-KR" altLang="en-US" dirty="0"/>
              <a:t>상호문화성 정책은 독일의 이주자 통합과 관련된 중요한 문제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08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/>
              <a:t>2. </a:t>
            </a:r>
            <a:r>
              <a:rPr lang="ko-KR" altLang="en-US" dirty="0"/>
              <a:t>이주자 통합정책을 둘러싼 논쟁</a:t>
            </a:r>
            <a:br>
              <a:rPr lang="ko-KR" altLang="en-US" dirty="0"/>
            </a:br>
            <a:r>
              <a:rPr lang="en-US" altLang="ko-KR" dirty="0"/>
              <a:t>2.1. </a:t>
            </a:r>
            <a:r>
              <a:rPr lang="ko-KR" altLang="en-US" dirty="0"/>
              <a:t>주도문화 논쟁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ko-KR" altLang="en-US" sz="2400" dirty="0"/>
              <a:t>영국의 </a:t>
            </a:r>
            <a:r>
              <a:rPr lang="ko-KR" altLang="en-US" sz="2400" dirty="0" err="1"/>
              <a:t>데이비드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캐머런</a:t>
            </a:r>
            <a:r>
              <a:rPr lang="ko-KR" altLang="en-US" sz="2400" dirty="0"/>
              <a:t> 총리의 국제안보회의 연설</a:t>
            </a:r>
            <a:r>
              <a:rPr lang="en-US" altLang="ko-KR" sz="2400" dirty="0"/>
              <a:t>(2011.1.5)</a:t>
            </a:r>
            <a:endParaRPr lang="ko-KR" altLang="en-US" sz="2400" dirty="0"/>
          </a:p>
          <a:p>
            <a:pPr fontAlgn="base"/>
            <a:r>
              <a:rPr lang="en-US" altLang="ko-KR" sz="2400" dirty="0"/>
              <a:t>"</a:t>
            </a:r>
            <a:r>
              <a:rPr lang="ko-KR" altLang="en-US" sz="2400" dirty="0"/>
              <a:t>과거 </a:t>
            </a:r>
            <a:r>
              <a:rPr lang="en-US" altLang="ko-KR" sz="2400" dirty="0"/>
              <a:t>30</a:t>
            </a:r>
            <a:r>
              <a:rPr lang="ko-KR" altLang="en-US" sz="2400" dirty="0"/>
              <a:t>년 동안 이어진 영국의 다문화주의는 젊은 </a:t>
            </a:r>
            <a:r>
              <a:rPr lang="ko-KR" altLang="en-US" sz="2400" dirty="0" err="1"/>
              <a:t>무슬림들을</a:t>
            </a:r>
            <a:r>
              <a:rPr lang="ko-KR" altLang="en-US" sz="2400" dirty="0"/>
              <a:t> 극단주의에 쉽게 빠지도록 만들었다</a:t>
            </a:r>
            <a:r>
              <a:rPr lang="en-US" altLang="ko-KR" sz="2400" dirty="0"/>
              <a:t>. </a:t>
            </a:r>
            <a:r>
              <a:rPr lang="ko-KR" altLang="en-US" sz="2400" dirty="0"/>
              <a:t>이제 과거의 실패한 정책</a:t>
            </a:r>
            <a:r>
              <a:rPr lang="en-US" altLang="ko-KR" sz="2400" dirty="0"/>
              <a:t>(</a:t>
            </a:r>
            <a:r>
              <a:rPr lang="ko-KR" altLang="en-US" sz="2400" dirty="0"/>
              <a:t>다문화주의</a:t>
            </a:r>
            <a:r>
              <a:rPr lang="en-US" altLang="ko-KR" sz="2400" dirty="0"/>
              <a:t>)</a:t>
            </a:r>
            <a:r>
              <a:rPr lang="ko-KR" altLang="en-US" sz="2400" dirty="0"/>
              <a:t>를 접을 시간이 됐다</a:t>
            </a:r>
            <a:r>
              <a:rPr lang="en-US" altLang="ko-KR" sz="2400" dirty="0"/>
              <a:t>."</a:t>
            </a:r>
            <a:endParaRPr lang="ko-KR" altLang="en-US" sz="2400" dirty="0"/>
          </a:p>
          <a:p>
            <a:pPr fontAlgn="base"/>
            <a:r>
              <a:rPr lang="ko-KR" altLang="en-US" sz="2400" dirty="0"/>
              <a:t>이에 앞서 독일 </a:t>
            </a:r>
            <a:r>
              <a:rPr lang="ko-KR" altLang="en-US" sz="2400" dirty="0" err="1"/>
              <a:t>메르켈</a:t>
            </a:r>
            <a:r>
              <a:rPr lang="ko-KR" altLang="en-US" sz="2400" dirty="0"/>
              <a:t> 총리 역시 다문화주의를 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"</a:t>
            </a:r>
            <a:r>
              <a:rPr lang="ko-KR" altLang="en-US" sz="2400" dirty="0"/>
              <a:t>완전한 실패</a:t>
            </a:r>
            <a:r>
              <a:rPr lang="en-US" altLang="ko-KR" sz="2400" dirty="0"/>
              <a:t>"</a:t>
            </a:r>
            <a:r>
              <a:rPr lang="ko-KR" altLang="en-US" sz="2400" dirty="0"/>
              <a:t>라고 규정한 바 있음</a:t>
            </a:r>
          </a:p>
          <a:p>
            <a:pPr fontAlgn="base"/>
            <a:r>
              <a:rPr lang="ko-KR" altLang="en-US" sz="2400" dirty="0"/>
              <a:t>이러한 발언들의 등장배경</a:t>
            </a:r>
            <a:endParaRPr lang="en-US" altLang="ko-KR" sz="2400" dirty="0"/>
          </a:p>
          <a:p>
            <a:pPr lvl="1" fontAlgn="base"/>
            <a:r>
              <a:rPr lang="en-US" altLang="ko-KR" sz="2000" dirty="0" smtClean="0"/>
              <a:t>2000</a:t>
            </a:r>
            <a:r>
              <a:rPr lang="ko-KR" altLang="en-US" sz="2000" dirty="0" smtClean="0"/>
              <a:t>년대 </a:t>
            </a:r>
            <a:r>
              <a:rPr lang="ko-KR" altLang="en-US" sz="2000" dirty="0"/>
              <a:t>초 독일에서 전개되었던 주도문화 </a:t>
            </a:r>
            <a:r>
              <a:rPr lang="en-US" altLang="ko-KR" sz="2000" dirty="0" err="1"/>
              <a:t>Leitkultur</a:t>
            </a:r>
            <a:r>
              <a:rPr lang="ko-KR" altLang="en-US" sz="2000" dirty="0"/>
              <a:t>논쟁</a:t>
            </a:r>
          </a:p>
          <a:p>
            <a:pPr fontAlgn="base"/>
            <a:r>
              <a:rPr lang="ko-KR" altLang="en-US" sz="2400" dirty="0"/>
              <a:t>유럽 연합의 탄생과 함께 유럽</a:t>
            </a:r>
            <a:r>
              <a:rPr lang="en-US" altLang="ko-KR" sz="2400" dirty="0"/>
              <a:t>, </a:t>
            </a:r>
            <a:r>
              <a:rPr lang="ko-KR" altLang="en-US" sz="2400" dirty="0"/>
              <a:t>독일로의 이주자들의 물결은 잦아들지 않고 있음</a:t>
            </a:r>
          </a:p>
        </p:txBody>
      </p:sp>
    </p:spTree>
    <p:extLst>
      <p:ext uri="{BB962C8B-B14F-4D97-AF65-F5344CB8AC3E}">
        <p14:creationId xmlns:p14="http://schemas.microsoft.com/office/powerpoint/2010/main" val="70440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584" y="1772816"/>
            <a:ext cx="7772400" cy="4572000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400" dirty="0"/>
              <a:t>동유럽은 물론</a:t>
            </a:r>
            <a:r>
              <a:rPr lang="en-US" altLang="ko-KR" sz="2400" dirty="0"/>
              <a:t>, </a:t>
            </a:r>
            <a:r>
              <a:rPr lang="ko-KR" altLang="en-US" sz="2400" dirty="0"/>
              <a:t>인도</a:t>
            </a:r>
            <a:r>
              <a:rPr lang="en-US" altLang="ko-KR" sz="2400" dirty="0"/>
              <a:t>, </a:t>
            </a:r>
            <a:r>
              <a:rPr lang="ko-KR" altLang="en-US" sz="2400" dirty="0"/>
              <a:t>파키스탄</a:t>
            </a:r>
            <a:r>
              <a:rPr lang="en-US" altLang="ko-KR" sz="2400" dirty="0"/>
              <a:t>, </a:t>
            </a:r>
            <a:r>
              <a:rPr lang="ko-KR" altLang="en-US" sz="2400" dirty="0"/>
              <a:t>아프리카 등에서 밀려오는 이주자들로 인해</a:t>
            </a:r>
            <a:r>
              <a:rPr lang="en-US" altLang="ko-KR" sz="2400" dirty="0"/>
              <a:t>, </a:t>
            </a:r>
            <a:r>
              <a:rPr lang="ko-KR" altLang="en-US" sz="2400" dirty="0"/>
              <a:t>실업</a:t>
            </a:r>
            <a:r>
              <a:rPr lang="en-US" altLang="ko-KR" sz="2400" dirty="0"/>
              <a:t>, </a:t>
            </a:r>
            <a:r>
              <a:rPr lang="ko-KR" altLang="en-US" sz="2400" dirty="0"/>
              <a:t>주택난</a:t>
            </a:r>
            <a:r>
              <a:rPr lang="en-US" altLang="ko-KR" sz="2400" dirty="0"/>
              <a:t>, </a:t>
            </a:r>
            <a:r>
              <a:rPr lang="ko-KR" altLang="en-US" sz="2400" dirty="0"/>
              <a:t>복지예산의 부족 등과 같은 사회문제 발생</a:t>
            </a:r>
          </a:p>
          <a:p>
            <a:pPr fontAlgn="base"/>
            <a:r>
              <a:rPr lang="ko-KR" altLang="en-US" sz="2400" dirty="0"/>
              <a:t>이러한 상황과 맞물려 정치인들의 다문화주의에 대한 비판은 우파 유권자들의 입장을 대변</a:t>
            </a:r>
          </a:p>
          <a:p>
            <a:pPr fontAlgn="base"/>
            <a:r>
              <a:rPr lang="ko-KR" altLang="en-US" sz="2400" dirty="0"/>
              <a:t>유럽 정상들은 이슬람 극단주의를 문제 삼으며</a:t>
            </a:r>
            <a:r>
              <a:rPr lang="en-US" altLang="ko-KR" sz="2400" dirty="0"/>
              <a:t>, </a:t>
            </a:r>
            <a:r>
              <a:rPr lang="ko-KR" altLang="en-US" sz="2400" dirty="0"/>
              <a:t>영국적 가치</a:t>
            </a:r>
            <a:r>
              <a:rPr lang="en-US" altLang="ko-KR" sz="2400" dirty="0"/>
              <a:t>, </a:t>
            </a:r>
            <a:r>
              <a:rPr lang="ko-KR" altLang="en-US" sz="2400" dirty="0"/>
              <a:t>독일적 가치를 내세움</a:t>
            </a:r>
          </a:p>
          <a:p>
            <a:pPr fontAlgn="base"/>
            <a:r>
              <a:rPr lang="en-US" altLang="ko-KR" sz="2400" dirty="0"/>
              <a:t>2000</a:t>
            </a:r>
            <a:r>
              <a:rPr lang="ko-KR" altLang="en-US" sz="2400" dirty="0"/>
              <a:t>년대 독일 내에서는 이주자들의 통합문제와 관련하여 주도문화논쟁이 격렬하게 벌어짐</a:t>
            </a:r>
          </a:p>
          <a:p>
            <a:pPr fontAlgn="base"/>
            <a:r>
              <a:rPr lang="en-US" altLang="ko-KR" sz="2400" dirty="0"/>
              <a:t>&lt;</a:t>
            </a:r>
            <a:r>
              <a:rPr lang="en-US" altLang="ko-KR" sz="2400" dirty="0" err="1"/>
              <a:t>Zeit</a:t>
            </a:r>
            <a:r>
              <a:rPr lang="en-US" altLang="ko-KR" sz="2400" dirty="0"/>
              <a:t>&gt;</a:t>
            </a:r>
            <a:r>
              <a:rPr lang="ko-KR" altLang="en-US" sz="2400" dirty="0"/>
              <a:t>지의 발행자 </a:t>
            </a:r>
            <a:r>
              <a:rPr lang="ko-KR" altLang="en-US" sz="2400" dirty="0" err="1"/>
              <a:t>좀머</a:t>
            </a:r>
            <a:r>
              <a:rPr lang="ko-KR" altLang="en-US" sz="2400" dirty="0"/>
              <a:t> </a:t>
            </a:r>
            <a:r>
              <a:rPr lang="en-US" altLang="ko-KR" sz="2400" dirty="0"/>
              <a:t>Theo </a:t>
            </a:r>
            <a:r>
              <a:rPr lang="en-US" altLang="ko-KR" sz="2400" dirty="0" smtClean="0"/>
              <a:t>Sommer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fontAlgn="base"/>
            <a:r>
              <a:rPr lang="en-US" altLang="ko-KR" sz="2400" dirty="0" smtClean="0"/>
              <a:t>"</a:t>
            </a:r>
            <a:r>
              <a:rPr lang="ko-KR" altLang="en-US" sz="2400" dirty="0"/>
              <a:t>독일의 주도문화</a:t>
            </a:r>
            <a:r>
              <a:rPr lang="en-US" altLang="ko-KR" sz="2400" dirty="0"/>
              <a:t>"</a:t>
            </a:r>
            <a:r>
              <a:rPr lang="ko-KR" altLang="en-US" sz="2400" dirty="0"/>
              <a:t>라는 개념을 사용하면서 </a:t>
            </a:r>
            <a:r>
              <a:rPr lang="en-US" altLang="ko-KR" sz="2400" dirty="0"/>
              <a:t>"</a:t>
            </a:r>
            <a:r>
              <a:rPr lang="ko-KR" altLang="en-US" sz="2400" dirty="0" smtClean="0"/>
              <a:t>통합은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096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ko-KR" altLang="en-US" sz="2400" dirty="0" smtClean="0"/>
              <a:t>불가피하게도 어느 </a:t>
            </a:r>
            <a:r>
              <a:rPr lang="ko-KR" altLang="en-US" sz="2400" dirty="0"/>
              <a:t>정도 독일의 주도문화와 그것의 핵심가치로의 동화를 </a:t>
            </a:r>
            <a:r>
              <a:rPr lang="ko-KR" altLang="en-US" sz="2400" dirty="0" smtClean="0"/>
              <a:t>뜻한다</a:t>
            </a:r>
            <a:r>
              <a:rPr lang="en-US" altLang="ko-KR" sz="2400" dirty="0" smtClean="0"/>
              <a:t>"</a:t>
            </a:r>
            <a:endParaRPr lang="ko-KR" altLang="en-US" sz="2400" dirty="0"/>
          </a:p>
          <a:p>
            <a:pPr fontAlgn="base"/>
            <a:endParaRPr lang="en-US" altLang="ko-KR" sz="2400" dirty="0" smtClean="0"/>
          </a:p>
          <a:p>
            <a:pPr fontAlgn="base"/>
            <a:r>
              <a:rPr lang="ko-KR" altLang="en-US" sz="2400" dirty="0" smtClean="0"/>
              <a:t>정치학자 </a:t>
            </a:r>
            <a:r>
              <a:rPr lang="en-US" altLang="ko-KR" sz="2400" dirty="0"/>
              <a:t>Bassam </a:t>
            </a:r>
            <a:r>
              <a:rPr lang="en-US" altLang="ko-KR" sz="2400" dirty="0" err="1"/>
              <a:t>Tibi</a:t>
            </a:r>
            <a:r>
              <a:rPr lang="ko-KR" altLang="en-US" sz="2400" dirty="0"/>
              <a:t>는 </a:t>
            </a:r>
            <a:r>
              <a:rPr lang="en-US" altLang="ko-KR" sz="2400" dirty="0"/>
              <a:t>&lt;Europa </a:t>
            </a:r>
            <a:r>
              <a:rPr lang="en-US" altLang="ko-KR" sz="2400" dirty="0" err="1"/>
              <a:t>ohne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Identität</a:t>
            </a:r>
            <a:r>
              <a:rPr lang="en-US" altLang="ko-KR" sz="2400" dirty="0" smtClean="0"/>
              <a:t>&gt;</a:t>
            </a:r>
          </a:p>
          <a:p>
            <a:pPr lvl="1" fontAlgn="base"/>
            <a:r>
              <a:rPr lang="ko-KR" altLang="en-US" sz="2000" dirty="0" smtClean="0"/>
              <a:t>유럽적 </a:t>
            </a:r>
            <a:r>
              <a:rPr lang="ko-KR" altLang="en-US" sz="2000" dirty="0"/>
              <a:t>주도문화를 서구의 가치관에서 찾음</a:t>
            </a:r>
            <a:endParaRPr lang="en-US" altLang="ko-KR" sz="2000" dirty="0"/>
          </a:p>
          <a:p>
            <a:pPr lvl="1" fontAlgn="base"/>
            <a:r>
              <a:rPr lang="en-US" altLang="ko-KR" sz="2000" dirty="0"/>
              <a:t>"</a:t>
            </a:r>
            <a:r>
              <a:rPr lang="ko-KR" altLang="en-US" sz="2000" dirty="0"/>
              <a:t>바람직한 주도문화의 가치는 문화적 모더니즘에서 그 기원을 찾아야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그것은 바로 민주주의</a:t>
            </a:r>
            <a:r>
              <a:rPr lang="en-US" altLang="ko-KR" sz="2000" dirty="0"/>
              <a:t>, </a:t>
            </a:r>
            <a:r>
              <a:rPr lang="ko-KR" altLang="en-US" sz="2000" dirty="0"/>
              <a:t>정교분리주의</a:t>
            </a:r>
            <a:r>
              <a:rPr lang="en-US" altLang="ko-KR" sz="2000" dirty="0"/>
              <a:t>, </a:t>
            </a:r>
            <a:r>
              <a:rPr lang="ko-KR" altLang="en-US" sz="2000" dirty="0"/>
              <a:t>계몽</a:t>
            </a:r>
            <a:r>
              <a:rPr lang="en-US" altLang="ko-KR" sz="2000" dirty="0"/>
              <a:t>, </a:t>
            </a:r>
            <a:r>
              <a:rPr lang="ko-KR" altLang="en-US" sz="2000" dirty="0"/>
              <a:t>인권</a:t>
            </a:r>
            <a:r>
              <a:rPr lang="en-US" altLang="ko-KR" sz="2000" dirty="0"/>
              <a:t>, </a:t>
            </a:r>
            <a:r>
              <a:rPr lang="ko-KR" altLang="en-US" sz="2000" dirty="0"/>
              <a:t>문명사회를 말한다</a:t>
            </a:r>
            <a:r>
              <a:rPr lang="en-US" altLang="ko-KR" sz="2000" dirty="0"/>
              <a:t>."</a:t>
            </a:r>
            <a:endParaRPr lang="ko-KR" altLang="en-US" sz="2000" dirty="0"/>
          </a:p>
          <a:p>
            <a:pPr lvl="1" fontAlgn="base"/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이주자들은 통합되기 위해서 유럽적인 주도문화의 가치를 습득해야 함</a:t>
            </a:r>
          </a:p>
          <a:p>
            <a:pPr lvl="1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0152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8580" indent="0" fontAlgn="base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기민당 당수 </a:t>
            </a:r>
            <a:r>
              <a:rPr lang="en-US" altLang="ko-KR" sz="2800" dirty="0" err="1"/>
              <a:t>F</a:t>
            </a:r>
            <a:r>
              <a:rPr lang="en-US" altLang="ko-KR" sz="2800" dirty="0" err="1" smtClean="0"/>
              <a:t>riedirch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Merz</a:t>
            </a:r>
            <a:endParaRPr lang="en-US" altLang="ko-KR" sz="2800" dirty="0" smtClean="0"/>
          </a:p>
          <a:p>
            <a:pPr marL="68580" indent="0" fontAlgn="base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좀머와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같은 입장에서 성공적인 이주정책과 </a:t>
            </a:r>
            <a:r>
              <a:rPr lang="ko-KR" altLang="en-US" sz="2800" dirty="0" smtClean="0"/>
              <a:t>통  </a:t>
            </a:r>
            <a:endParaRPr lang="en-US" altLang="ko-KR" sz="2800" dirty="0" smtClean="0"/>
          </a:p>
          <a:p>
            <a:pPr marL="68580" indent="0" fontAlgn="base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합정책은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독일어가 이해되고 쓰여지는 데서 </a:t>
            </a:r>
            <a:r>
              <a:rPr lang="ko-KR" altLang="en-US" sz="2800" dirty="0" smtClean="0"/>
              <a:t>성 </a:t>
            </a:r>
            <a:endParaRPr lang="en-US" altLang="ko-KR" sz="2800" dirty="0" smtClean="0"/>
          </a:p>
          <a:p>
            <a:pPr marL="68580" indent="0" fontAlgn="base">
              <a:buNone/>
            </a:pPr>
            <a:r>
              <a:rPr lang="en-US" altLang="ko-KR" sz="2800" dirty="0" smtClean="0"/>
              <a:t>  </a:t>
            </a:r>
            <a:r>
              <a:rPr lang="ko-KR" altLang="en-US" sz="2800" dirty="0" err="1" smtClean="0"/>
              <a:t>립된다고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주장</a:t>
            </a:r>
          </a:p>
          <a:p>
            <a:pPr fontAlgn="base"/>
            <a:endParaRPr lang="en-US" altLang="ko-KR" sz="2800" dirty="0"/>
          </a:p>
          <a:p>
            <a:pPr fontAlgn="base"/>
            <a:r>
              <a:rPr lang="ko-KR" altLang="en-US" sz="2600" dirty="0" smtClean="0"/>
              <a:t>문화적 </a:t>
            </a:r>
            <a:r>
              <a:rPr lang="ko-KR" altLang="en-US" sz="2600" dirty="0"/>
              <a:t>공존</a:t>
            </a:r>
            <a:r>
              <a:rPr lang="en-US" altLang="ko-KR" sz="2600" dirty="0"/>
              <a:t>, </a:t>
            </a:r>
            <a:r>
              <a:rPr lang="ko-KR" altLang="en-US" sz="2600" dirty="0"/>
              <a:t>다른 나라의 문화적 경험을 통한 상호 간의 풍부화가 한계에 부딪힘</a:t>
            </a:r>
            <a:endParaRPr lang="en-US" altLang="ko-KR" sz="2600" dirty="0"/>
          </a:p>
          <a:p>
            <a:pPr fontAlgn="base"/>
            <a:r>
              <a:rPr lang="ko-KR" altLang="en-US" sz="2600" dirty="0" smtClean="0"/>
              <a:t>다문화주의에 </a:t>
            </a:r>
            <a:r>
              <a:rPr lang="ko-KR" altLang="en-US" sz="2600" dirty="0"/>
              <a:t>대한 반대를 분명히 함</a:t>
            </a:r>
          </a:p>
        </p:txBody>
      </p:sp>
    </p:spTree>
    <p:extLst>
      <p:ext uri="{BB962C8B-B14F-4D97-AF65-F5344CB8AC3E}">
        <p14:creationId xmlns:p14="http://schemas.microsoft.com/office/powerpoint/2010/main" val="126175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트로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2256</TotalTime>
  <Words>1795</Words>
  <Application>Microsoft Office PowerPoint</Application>
  <PresentationFormat>화면 슬라이드 쇼(4:3)</PresentationFormat>
  <Paragraphs>220</Paragraphs>
  <Slides>39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메트로</vt:lpstr>
      <vt:lpstr>Die Politik der Interkulturalität  in Deutschland</vt:lpstr>
      <vt:lpstr>목차</vt:lpstr>
      <vt:lpstr>1. 서론</vt:lpstr>
      <vt:lpstr>PowerPoint 프레젠테이션</vt:lpstr>
      <vt:lpstr>PowerPoint 프레젠테이션</vt:lpstr>
      <vt:lpstr>2. 이주자 통합정책을 둘러싼 논쟁 2.1. 주도문화 논쟁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2.2 독일적 주도문화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상호문화성 정책의 근거</vt:lpstr>
      <vt:lpstr>3.1 유네스코의 폭넓은 문화개념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3.2 국가목적으로서의 문화국가Kulturstaat </vt:lpstr>
      <vt:lpstr>PowerPoint 프레젠테이션</vt:lpstr>
      <vt:lpstr>PowerPoint 프레젠테이션</vt:lpstr>
      <vt:lpstr>문화국가의 행위원칙 </vt:lpstr>
      <vt:lpstr>PowerPoint 프레젠테이션</vt:lpstr>
      <vt:lpstr>PowerPoint 프레젠테이션</vt:lpstr>
      <vt:lpstr>PowerPoint 프레젠테이션</vt:lpstr>
      <vt:lpstr>3.3 인구통계학적 변화</vt:lpstr>
      <vt:lpstr>PowerPoint 프레젠테이션</vt:lpstr>
      <vt:lpstr>PowerPoint 프레젠테이션</vt:lpstr>
      <vt:lpstr>PowerPoint 프레젠테이션</vt:lpstr>
      <vt:lpstr>PowerPoint 프레젠테이션</vt:lpstr>
      <vt:lpstr>4. 나가며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Politik der Interkulturalität  in Deutschland</dc:title>
  <dc:creator>이은희</dc:creator>
  <cp:lastModifiedBy>이은희</cp:lastModifiedBy>
  <cp:revision>55</cp:revision>
  <dcterms:created xsi:type="dcterms:W3CDTF">2016-09-21T09:11:54Z</dcterms:created>
  <dcterms:modified xsi:type="dcterms:W3CDTF">2018-10-01T12:53:47Z</dcterms:modified>
</cp:coreProperties>
</file>