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34"/>
  </p:handoutMasterIdLst>
  <p:sldIdLst>
    <p:sldId id="256" r:id="rId2"/>
    <p:sldId id="281" r:id="rId3"/>
    <p:sldId id="257" r:id="rId4"/>
    <p:sldId id="259" r:id="rId5"/>
    <p:sldId id="261" r:id="rId6"/>
    <p:sldId id="262" r:id="rId7"/>
    <p:sldId id="263" r:id="rId8"/>
    <p:sldId id="258" r:id="rId9"/>
    <p:sldId id="264" r:id="rId10"/>
    <p:sldId id="260" r:id="rId11"/>
    <p:sldId id="265" r:id="rId12"/>
    <p:sldId id="266" r:id="rId13"/>
    <p:sldId id="267" r:id="rId14"/>
    <p:sldId id="268" r:id="rId15"/>
    <p:sldId id="269" r:id="rId16"/>
    <p:sldId id="284" r:id="rId17"/>
    <p:sldId id="270" r:id="rId18"/>
    <p:sldId id="271" r:id="rId19"/>
    <p:sldId id="272" r:id="rId20"/>
    <p:sldId id="285" r:id="rId21"/>
    <p:sldId id="273" r:id="rId22"/>
    <p:sldId id="274" r:id="rId23"/>
    <p:sldId id="275" r:id="rId24"/>
    <p:sldId id="286" r:id="rId25"/>
    <p:sldId id="276" r:id="rId26"/>
    <p:sldId id="277" r:id="rId27"/>
    <p:sldId id="287" r:id="rId28"/>
    <p:sldId id="278" r:id="rId29"/>
    <p:sldId id="279" r:id="rId30"/>
    <p:sldId id="280" r:id="rId31"/>
    <p:sldId id="289" r:id="rId32"/>
    <p:sldId id="283" r:id="rId33"/>
  </p:sldIdLst>
  <p:sldSz cx="9144000" cy="6858000" type="screen4x3"/>
  <p:notesSz cx="6877050" cy="9656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C2174-F888-4403-B9D7-174D419EC95D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72575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5725" y="9172575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6D16-E63A-4D8A-9805-8AB760E7E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1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C628-AD6D-4B38-8B8B-4E5E20C2F33D}" type="datetimeFigureOut">
              <a:rPr lang="ko-KR" altLang="en-US" smtClean="0"/>
              <a:pPr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5303-86C8-4CC0-9730-B4CD5875F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독일 다문화사회의 </a:t>
            </a:r>
            <a:r>
              <a:rPr lang="de-DE" altLang="ko-KR" dirty="0" smtClean="0"/>
              <a:t/>
            </a:r>
            <a:br>
              <a:rPr lang="de-DE" altLang="ko-KR" dirty="0" smtClean="0"/>
            </a:br>
            <a:r>
              <a:rPr lang="ko-KR" altLang="en-US" dirty="0" smtClean="0"/>
              <a:t>통합정책과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0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ko-KR" altLang="en-US" dirty="0" smtClean="0"/>
              <a:t>  </a:t>
            </a:r>
            <a:r>
              <a:rPr lang="ko-KR" altLang="en-US" dirty="0" smtClean="0"/>
              <a:t>제안 사항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하루빨리 현실적인 사회통합정책을 실시해야 더 큰 사회적 손실을 막을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독일은 </a:t>
            </a:r>
            <a:r>
              <a:rPr lang="ko-KR" altLang="en-US" dirty="0" smtClean="0"/>
              <a:t>이민국가가 아니라는 슬로건에 대한 도발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독일이 </a:t>
            </a:r>
            <a:r>
              <a:rPr lang="ko-KR" altLang="en-US" dirty="0"/>
              <a:t>사실상 이민국가라는 점을 인정 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smtClean="0"/>
              <a:t>외국인 </a:t>
            </a:r>
            <a:r>
              <a:rPr lang="ko-KR" altLang="en-US" dirty="0"/>
              <a:t>자녀에 대한 지속적인 통합교육</a:t>
            </a:r>
          </a:p>
          <a:p>
            <a:pPr lvl="1" fontAlgn="base"/>
            <a:r>
              <a:rPr lang="ko-KR" altLang="en-US" dirty="0" smtClean="0"/>
              <a:t>외국인 </a:t>
            </a:r>
            <a:r>
              <a:rPr lang="ko-KR" altLang="en-US" dirty="0"/>
              <a:t>노동자와 그 가족들의 귀화에 대한 조건을 완화</a:t>
            </a:r>
          </a:p>
          <a:p>
            <a:pPr lvl="1" fontAlgn="base"/>
            <a:r>
              <a:rPr lang="ko-KR" altLang="en-US" dirty="0" smtClean="0"/>
              <a:t>학교정규교육에 </a:t>
            </a:r>
            <a:r>
              <a:rPr lang="ko-KR" altLang="en-US" dirty="0"/>
              <a:t>있어서 외국인 자녀와 독일 자녀가 공통된 교육을 </a:t>
            </a:r>
            <a:r>
              <a:rPr lang="ko-KR" altLang="en-US" dirty="0" smtClean="0"/>
              <a:t>받게 함으로써 </a:t>
            </a:r>
            <a:r>
              <a:rPr lang="ko-KR" altLang="en-US" dirty="0"/>
              <a:t>학교 정책도 외국인 학생의 지속적 통합을 지향할 것</a:t>
            </a:r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외국인들의 </a:t>
            </a:r>
            <a:r>
              <a:rPr lang="ko-KR" altLang="en-US" sz="2800" dirty="0"/>
              <a:t>지방선거 </a:t>
            </a:r>
            <a:r>
              <a:rPr lang="ko-KR" altLang="en-US" sz="2800" dirty="0" smtClean="0"/>
              <a:t>참여</a:t>
            </a:r>
            <a:endParaRPr lang="en-US" altLang="ko-KR" sz="2800" dirty="0" smtClean="0"/>
          </a:p>
          <a:p>
            <a:pPr lvl="1" fontAlgn="base"/>
            <a:r>
              <a:rPr lang="ko-KR" altLang="en-US" sz="2400" dirty="0" smtClean="0"/>
              <a:t>체류 </a:t>
            </a:r>
            <a:r>
              <a:rPr lang="ko-KR" altLang="en-US" sz="2400" dirty="0"/>
              <a:t>기간이 </a:t>
            </a:r>
            <a:r>
              <a:rPr lang="en-US" altLang="ko-KR" sz="2400" dirty="0"/>
              <a:t>8</a:t>
            </a:r>
            <a:r>
              <a:rPr lang="ko-KR" altLang="en-US" sz="2400" dirty="0"/>
              <a:t>년 또는 </a:t>
            </a:r>
            <a:r>
              <a:rPr lang="en-US" altLang="ko-KR" sz="2400" dirty="0"/>
              <a:t>10</a:t>
            </a:r>
            <a:r>
              <a:rPr lang="ko-KR" altLang="en-US" sz="2400" dirty="0"/>
              <a:t>년 이상 장기체류 외국인의 경우 </a:t>
            </a:r>
          </a:p>
          <a:p>
            <a:pPr lvl="1" fontAlgn="base"/>
            <a:r>
              <a:rPr lang="ko-KR" altLang="en-US" sz="2400" dirty="0" smtClean="0"/>
              <a:t>참여의식과 </a:t>
            </a:r>
            <a:r>
              <a:rPr lang="ko-KR" altLang="en-US" sz="2400" dirty="0"/>
              <a:t>책임의식을 동시에 갖게 할 수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  <a:p>
            <a:pPr fontAlgn="base"/>
            <a:r>
              <a:rPr lang="ko-KR" altLang="en-US" sz="2800" dirty="0"/>
              <a:t>사민당과 기민당의 연합정권은 그에 상응하는 정책을 내놓지 못하고 오히려 외국인 노동자들을 본국으로 귀국하는 것을 장려하는 조치를 </a:t>
            </a:r>
            <a:r>
              <a:rPr lang="ko-KR" altLang="en-US" sz="2800" dirty="0" smtClean="0"/>
              <a:t>취함</a:t>
            </a:r>
            <a:r>
              <a:rPr lang="en-US" altLang="ko-KR" sz="2800" dirty="0" smtClean="0"/>
              <a:t>: </a:t>
            </a:r>
            <a:r>
              <a:rPr lang="ko-KR" altLang="en-US" sz="2800" dirty="0" err="1"/>
              <a:t>헬무트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슈미트</a:t>
            </a:r>
            <a:r>
              <a:rPr lang="en-US" altLang="ko-KR" sz="2800" dirty="0" smtClean="0"/>
              <a:t>(1974-1982), </a:t>
            </a:r>
            <a:r>
              <a:rPr lang="ko-KR" altLang="en-US" sz="2800" dirty="0" err="1"/>
              <a:t>헬무트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콜</a:t>
            </a:r>
            <a:r>
              <a:rPr lang="en-US" altLang="ko-KR" sz="2800" dirty="0" smtClean="0"/>
              <a:t>(1982-1998)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퀸 보고서가 시행되기까지는 오랜 시간이 </a:t>
            </a:r>
            <a:r>
              <a:rPr lang="ko-KR" altLang="en-US" sz="2800" dirty="0" smtClean="0"/>
              <a:t>걸림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Rot-</a:t>
            </a:r>
            <a:r>
              <a:rPr lang="en-US" altLang="ko-KR" dirty="0" err="1" smtClean="0"/>
              <a:t>Grüne</a:t>
            </a:r>
            <a:r>
              <a:rPr lang="en-US" altLang="ko-KR" dirty="0" smtClean="0"/>
              <a:t> </a:t>
            </a:r>
            <a:r>
              <a:rPr lang="en-US" altLang="ko-KR" dirty="0" err="1"/>
              <a:t>Koalition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smtClean="0"/>
              <a:t>1998</a:t>
            </a:r>
            <a:r>
              <a:rPr lang="ko-KR" altLang="en-US" sz="2800" dirty="0" smtClean="0"/>
              <a:t>년 사민당과 녹색당 연합정권 </a:t>
            </a:r>
            <a:r>
              <a:rPr lang="en-US" altLang="ko-KR" sz="2800" dirty="0" smtClean="0"/>
              <a:t>Rot-</a:t>
            </a:r>
            <a:r>
              <a:rPr lang="en-US" altLang="ko-KR" sz="2800" dirty="0" err="1" smtClean="0"/>
              <a:t>Grüne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Koalition</a:t>
            </a:r>
            <a:r>
              <a:rPr lang="ko-KR" altLang="en-US" sz="2800" dirty="0" smtClean="0"/>
              <a:t>이 집권하면서 보고서의 일부가 정책으로 실행됨</a:t>
            </a:r>
          </a:p>
          <a:p>
            <a:pPr fontAlgn="base"/>
            <a:r>
              <a:rPr lang="ko-KR" altLang="en-US" sz="2800" dirty="0"/>
              <a:t>국적법</a:t>
            </a:r>
            <a:r>
              <a:rPr lang="en-US" altLang="ko-KR" sz="2800" dirty="0" err="1" smtClean="0"/>
              <a:t>Staatsangehörigkeitsgesetz</a:t>
            </a:r>
            <a:endParaRPr lang="ko-KR" altLang="en-US" sz="2800" dirty="0"/>
          </a:p>
          <a:p>
            <a:pPr marL="0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   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이민법</a:t>
            </a:r>
            <a:r>
              <a:rPr lang="en-US" altLang="ko-KR" sz="2800" dirty="0" err="1"/>
              <a:t>Zuwanderungsgesetz</a:t>
            </a:r>
            <a:endParaRPr lang="ko-KR" altLang="en-US" sz="2800" dirty="0"/>
          </a:p>
          <a:p>
            <a:pPr fontAlgn="base"/>
            <a:r>
              <a:rPr lang="en-US" altLang="ko-KR" sz="2800" dirty="0"/>
              <a:t>2000</a:t>
            </a:r>
            <a:r>
              <a:rPr lang="ko-KR" altLang="en-US" sz="2800" dirty="0"/>
              <a:t>년 국적법에서 속지주의적 요소를 접목</a:t>
            </a:r>
          </a:p>
          <a:p>
            <a:pPr fontAlgn="base"/>
            <a:r>
              <a:rPr lang="ko-KR" altLang="en-US" sz="2800" dirty="0"/>
              <a:t>외국인과 그 가족들은 외국인 </a:t>
            </a:r>
            <a:r>
              <a:rPr lang="ko-KR" altLang="en-US" sz="2800" dirty="0" err="1"/>
              <a:t>체류법</a:t>
            </a:r>
            <a:r>
              <a:rPr lang="ko-KR" altLang="en-US" sz="2800" dirty="0"/>
              <a:t> 외에 기본법 제 </a:t>
            </a:r>
            <a:r>
              <a:rPr lang="en-US" altLang="ko-KR" sz="2800" dirty="0"/>
              <a:t>6</a:t>
            </a:r>
            <a:r>
              <a:rPr lang="ko-KR" altLang="en-US" sz="2800" dirty="0"/>
              <a:t>조 제 </a:t>
            </a:r>
            <a:r>
              <a:rPr lang="en-US" altLang="ko-KR" sz="2800" dirty="0"/>
              <a:t>1</a:t>
            </a:r>
            <a:r>
              <a:rPr lang="ko-KR" altLang="en-US" sz="2800" dirty="0"/>
              <a:t>항과 유럽 인권 조약 제 </a:t>
            </a:r>
            <a:r>
              <a:rPr lang="en-US" altLang="ko-KR" sz="2800" dirty="0"/>
              <a:t>8</a:t>
            </a:r>
            <a:r>
              <a:rPr lang="ko-KR" altLang="en-US" sz="2800" dirty="0"/>
              <a:t>조에 </a:t>
            </a:r>
            <a:r>
              <a:rPr lang="ko-KR" altLang="en-US" sz="2800" dirty="0" smtClean="0"/>
              <a:t>의거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가족과 관련된 권리 및 보호를 받을 수 있도록 </a:t>
            </a:r>
            <a:r>
              <a:rPr lang="ko-KR" altLang="en-US" sz="2800" dirty="0" smtClean="0"/>
              <a:t>규정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42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국적법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국적법의 개혁으로 외국인은 범죄의 전력이 있지 않는 이상 귀화 청구권을 취득하는 것이 훨씬 더 용이해짐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8</a:t>
            </a:r>
            <a:r>
              <a:rPr lang="ko-KR" altLang="en-US" dirty="0" smtClean="0"/>
              <a:t>년 동안 적법하게 지속적으로 독일에 체류하면 귀화청구권을 취득할 수 있게 됨</a:t>
            </a:r>
          </a:p>
          <a:p>
            <a:pPr fontAlgn="base"/>
            <a:r>
              <a:rPr lang="ko-KR" altLang="en-US" dirty="0" smtClean="0"/>
              <a:t>조건</a:t>
            </a:r>
            <a:r>
              <a:rPr lang="en-US" altLang="ko-KR" dirty="0"/>
              <a:t>-</a:t>
            </a:r>
            <a:endParaRPr lang="en-US" altLang="ko-KR" dirty="0"/>
          </a:p>
          <a:p>
            <a:pPr fontAlgn="base"/>
            <a:r>
              <a:rPr lang="en-US" altLang="ko-KR" dirty="0"/>
              <a:t>D</a:t>
            </a:r>
            <a:r>
              <a:rPr lang="en-US" altLang="ko-KR" dirty="0" smtClean="0"/>
              <a:t>eutsche </a:t>
            </a:r>
            <a:r>
              <a:rPr lang="en-US" altLang="ko-KR" dirty="0" err="1" smtClean="0"/>
              <a:t>Sprachkenntnisse</a:t>
            </a:r>
            <a:endParaRPr lang="ko-KR" altLang="en-US" dirty="0" smtClean="0"/>
          </a:p>
          <a:p>
            <a:pPr fontAlgn="base"/>
            <a:r>
              <a:rPr lang="en-US" altLang="ko-KR" dirty="0" err="1" smtClean="0"/>
              <a:t>Straflosigkeit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Verfassungstreue</a:t>
            </a:r>
            <a:endParaRPr lang="ko-KR" altLang="en-US" dirty="0" smtClean="0"/>
          </a:p>
          <a:p>
            <a:pPr fontAlgn="base"/>
            <a:r>
              <a:rPr lang="en-US" altLang="ko-KR" dirty="0" err="1" smtClean="0"/>
              <a:t>Selbständige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Finanzierung</a:t>
            </a:r>
            <a:r>
              <a:rPr lang="en-US" altLang="ko-KR" dirty="0" smtClean="0"/>
              <a:t> des </a:t>
            </a:r>
            <a:r>
              <a:rPr lang="en-US" altLang="ko-KR" dirty="0" err="1" smtClean="0"/>
              <a:t>Lebensunterhalts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91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/>
              <a:t>이러한 법률의 </a:t>
            </a:r>
            <a:r>
              <a:rPr lang="ko-KR" altLang="en-US" sz="2800" dirty="0" smtClean="0"/>
              <a:t>개혁을 통해 </a:t>
            </a:r>
            <a:r>
              <a:rPr lang="ko-KR" altLang="en-US" sz="2800" dirty="0"/>
              <a:t>외국인 가족에 대한 고정관념에서 벗어나 이주민의 체류신분</a:t>
            </a:r>
            <a:r>
              <a:rPr lang="en-US" altLang="ko-KR" sz="2800" dirty="0"/>
              <a:t>, </a:t>
            </a:r>
            <a:r>
              <a:rPr lang="ko-KR" altLang="en-US" sz="2800" dirty="0"/>
              <a:t>출생문화</a:t>
            </a:r>
            <a:r>
              <a:rPr lang="en-US" altLang="ko-KR" sz="2800" dirty="0"/>
              <a:t>, </a:t>
            </a:r>
            <a:r>
              <a:rPr lang="ko-KR" altLang="en-US" sz="2800" dirty="0"/>
              <a:t>민족적 구성 등 이질성과 다양성을 </a:t>
            </a:r>
            <a:r>
              <a:rPr lang="ko-KR" altLang="en-US" sz="2800" dirty="0" smtClean="0"/>
              <a:t>존중 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주변부에 </a:t>
            </a:r>
            <a:r>
              <a:rPr lang="ko-KR" altLang="en-US" sz="2800" dirty="0"/>
              <a:t>위치하거나 배제되는 것이 아닌 </a:t>
            </a:r>
            <a:r>
              <a:rPr lang="ko-KR" altLang="en-US" sz="2800" b="1" u="sng" dirty="0"/>
              <a:t>사회적 유대강화와 사회문화적 통합의 </a:t>
            </a:r>
            <a:r>
              <a:rPr lang="ko-KR" altLang="en-US" sz="2800" b="1" u="sng" dirty="0" smtClean="0"/>
              <a:t>노력을 </a:t>
            </a:r>
            <a:r>
              <a:rPr lang="ko-KR" altLang="en-US" sz="2800" dirty="0" smtClean="0"/>
              <a:t>기울임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독일정부는 외국인 가족문제를 다루는 데 있어서 단순한 노동문제의 차원이 아닌 </a:t>
            </a:r>
            <a:endParaRPr lang="en-US" altLang="ko-KR" sz="2800" dirty="0" smtClean="0"/>
          </a:p>
          <a:p>
            <a:pPr fontAlgn="base"/>
            <a:r>
              <a:rPr lang="ko-KR" altLang="en-US" sz="2800" b="1" u="sng" dirty="0" smtClean="0"/>
              <a:t>복지적 </a:t>
            </a:r>
            <a:r>
              <a:rPr lang="ko-KR" altLang="en-US" sz="2800" b="1" u="sng" dirty="0"/>
              <a:t>측면과 교육적 측면 등 사회전반의 문제로 인식 종합적인 접근</a:t>
            </a:r>
            <a:r>
              <a:rPr lang="ko-KR" altLang="en-US" sz="2800" dirty="0"/>
              <a:t>을 시도</a:t>
            </a:r>
          </a:p>
        </p:txBody>
      </p:sp>
    </p:spTree>
    <p:extLst>
      <p:ext uri="{BB962C8B-B14F-4D97-AF65-F5344CB8AC3E}">
        <p14:creationId xmlns:p14="http://schemas.microsoft.com/office/powerpoint/2010/main" val="56576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이민법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 새로운 이민법</a:t>
            </a:r>
          </a:p>
          <a:p>
            <a:pPr fontAlgn="base"/>
            <a:r>
              <a:rPr lang="ko-KR" altLang="en-US" dirty="0"/>
              <a:t>기존에 개별적으로 추진되었던 </a:t>
            </a:r>
            <a:r>
              <a:rPr lang="ko-KR" altLang="en-US" b="1" u="sng" dirty="0"/>
              <a:t>외국인 노동자정책</a:t>
            </a:r>
            <a:r>
              <a:rPr lang="en-US" altLang="ko-KR" b="1" u="sng" dirty="0"/>
              <a:t>, </a:t>
            </a:r>
            <a:r>
              <a:rPr lang="ko-KR" altLang="en-US" b="1" u="sng" dirty="0" err="1"/>
              <a:t>재이주민정책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난민 및 망명정책이 하나의 </a:t>
            </a:r>
            <a:r>
              <a:rPr lang="ko-KR" altLang="en-US" dirty="0"/>
              <a:t>법률적 체계로 묶임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신설된 </a:t>
            </a:r>
            <a:r>
              <a:rPr lang="ko-KR" altLang="en-US" dirty="0" err="1"/>
              <a:t>연방이민난민청이</a:t>
            </a:r>
            <a:r>
              <a:rPr lang="ko-KR" altLang="en-US" dirty="0"/>
              <a:t> </a:t>
            </a:r>
            <a:r>
              <a:rPr lang="ko-KR" altLang="en-US" b="1" u="sng" dirty="0"/>
              <a:t>이민자의 노동시장정책과 사회통합정책을 유기적으로 연결하여 </a:t>
            </a:r>
            <a:r>
              <a:rPr lang="ko-KR" altLang="en-US" dirty="0"/>
              <a:t>통합하고 주관하게 됨</a:t>
            </a:r>
          </a:p>
          <a:p>
            <a:pPr fontAlgn="base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558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아울러 독일 정부는 이민법에 따라 외국인 및 이민자를 위한 정착지원을 위하여 이주초기 개별상담을 통해 </a:t>
            </a:r>
            <a:r>
              <a:rPr lang="ko-KR" altLang="en-US" b="1" u="sng" dirty="0"/>
              <a:t>개인에 맞춘 통합프로그램</a:t>
            </a:r>
            <a:r>
              <a:rPr lang="ko-KR" altLang="en-US" dirty="0"/>
              <a:t> 참여를 지원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사회고령화와 </a:t>
            </a:r>
            <a:r>
              <a:rPr lang="ko-KR" altLang="en-US" dirty="0"/>
              <a:t>출산율 저하 등으로 </a:t>
            </a:r>
            <a:r>
              <a:rPr lang="en-US" altLang="ko-KR" dirty="0"/>
              <a:t>2030</a:t>
            </a:r>
            <a:r>
              <a:rPr lang="ko-KR" altLang="en-US" dirty="0"/>
              <a:t>년 노동인구가 </a:t>
            </a:r>
            <a:r>
              <a:rPr lang="en-US" altLang="ko-KR" dirty="0"/>
              <a:t>3,000</a:t>
            </a:r>
            <a:r>
              <a:rPr lang="ko-KR" altLang="en-US" dirty="0"/>
              <a:t>만 명 정도로 감소할 것으로 예상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8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이민법의 </a:t>
            </a:r>
            <a:r>
              <a:rPr lang="ko-KR" altLang="en-US" dirty="0"/>
              <a:t>개정으로 인해 매년 </a:t>
            </a:r>
            <a:r>
              <a:rPr lang="en-US" altLang="ko-KR" dirty="0"/>
              <a:t>20-30</a:t>
            </a:r>
            <a:r>
              <a:rPr lang="ko-KR" altLang="en-US" dirty="0"/>
              <a:t>만 명의 이민자가 발생하면 노동인구감소로 인한 산업계의 어려움이 어느 정도 해소될 것으로 예측됨</a:t>
            </a:r>
          </a:p>
          <a:p>
            <a:pPr fontAlgn="base"/>
            <a:r>
              <a:rPr lang="ko-KR" altLang="en-US" dirty="0" smtClean="0"/>
              <a:t>하지만 독일 </a:t>
            </a:r>
            <a:r>
              <a:rPr lang="ko-KR" altLang="en-US" dirty="0"/>
              <a:t>이민법은 다른 나라에 비해 규정이 까다롭고 세부적인 장치가 미미하다는 지적을 받고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fontAlgn="base"/>
            <a:r>
              <a:rPr lang="ko-KR" altLang="en-US" dirty="0"/>
              <a:t>범죄혐의가 없는 외국인이라도 범죄를 저지를 개연성이 있어 보이면 추방할 수 있도록 규정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56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독일 외국인 정책 변화의 추이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초기에는 </a:t>
            </a:r>
            <a:r>
              <a:rPr lang="ko-KR" altLang="en-US" sz="2800" dirty="0"/>
              <a:t>독일의 인력난 해결을 위한 경제적 성격이 강했으나 </a:t>
            </a:r>
            <a:endParaRPr lang="en-US" altLang="ko-KR" sz="2800" dirty="0" smtClean="0"/>
          </a:p>
          <a:p>
            <a:pPr fontAlgn="base">
              <a:buNone/>
            </a:pPr>
            <a:r>
              <a:rPr lang="en-US" altLang="ko-KR" sz="2800" dirty="0" smtClean="0"/>
              <a:t>     </a:t>
            </a:r>
            <a:r>
              <a:rPr lang="ko-KR" altLang="en-US" sz="2800" dirty="0" smtClean="0"/>
              <a:t>후기로 </a:t>
            </a:r>
            <a:r>
              <a:rPr lang="ko-KR" altLang="en-US" sz="2800" dirty="0"/>
              <a:t>갈수록 </a:t>
            </a:r>
            <a:r>
              <a:rPr lang="ko-KR" altLang="en-US" sz="2800" b="1" u="sng" dirty="0" err="1"/>
              <a:t>저출산</a:t>
            </a:r>
            <a:r>
              <a:rPr lang="ko-KR" altLang="en-US" sz="2800" dirty="0" err="1"/>
              <a:t>으로</a:t>
            </a:r>
            <a:r>
              <a:rPr lang="ko-KR" altLang="en-US" sz="2800" dirty="0"/>
              <a:t> 인한 인구문제와 노동력 수급문제의 성격이 강하게 </a:t>
            </a:r>
            <a:r>
              <a:rPr lang="ko-KR" altLang="en-US" sz="2800" dirty="0" smtClean="0"/>
              <a:t>드러남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독일의 </a:t>
            </a:r>
            <a:r>
              <a:rPr lang="ko-KR" altLang="en-US" sz="2800" dirty="0" err="1"/>
              <a:t>저출산</a:t>
            </a:r>
            <a:r>
              <a:rPr lang="ko-KR" altLang="en-US" sz="2800" dirty="0"/>
              <a:t> 문제와 결혼 </a:t>
            </a:r>
            <a:r>
              <a:rPr lang="ko-KR" altLang="en-US" sz="2800" dirty="0" smtClean="0"/>
              <a:t>기피현상은 이</a:t>
            </a:r>
            <a:r>
              <a:rPr lang="ko-KR" altLang="en-US" sz="2800" dirty="0"/>
              <a:t>미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1980</a:t>
            </a:r>
            <a:r>
              <a:rPr lang="ko-KR" altLang="en-US" sz="2800" dirty="0"/>
              <a:t>년대부터 </a:t>
            </a:r>
            <a:r>
              <a:rPr lang="ko-KR" altLang="en-US" sz="2800" dirty="0" smtClean="0"/>
              <a:t>수면 위로 </a:t>
            </a:r>
            <a:r>
              <a:rPr lang="ko-KR" altLang="en-US" sz="2800" dirty="0"/>
              <a:t>떠올라서 </a:t>
            </a:r>
            <a:r>
              <a:rPr lang="ko-KR" altLang="en-US" sz="2800" b="1" u="sng" dirty="0"/>
              <a:t>노동력감소</a:t>
            </a:r>
            <a:r>
              <a:rPr lang="ko-KR" altLang="en-US" sz="2800" dirty="0"/>
              <a:t>와 인구감소라는 위기의식을 </a:t>
            </a:r>
            <a:r>
              <a:rPr lang="ko-KR" altLang="en-US" sz="2800" dirty="0" smtClean="0"/>
              <a:t>조장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여기에다 </a:t>
            </a:r>
            <a:r>
              <a:rPr lang="ko-KR" altLang="en-US" sz="2800" dirty="0"/>
              <a:t>자국민의 </a:t>
            </a:r>
            <a:r>
              <a:rPr lang="ko-KR" altLang="en-US" sz="2800" b="1" u="sng" dirty="0" smtClean="0"/>
              <a:t>고령화 현상은 </a:t>
            </a:r>
            <a:r>
              <a:rPr lang="ko-KR" altLang="en-US" sz="2800" dirty="0"/>
              <a:t>사회적 불안감을 더 가중시킴 </a:t>
            </a:r>
          </a:p>
        </p:txBody>
      </p:sp>
    </p:spTree>
    <p:extLst>
      <p:ext uri="{BB962C8B-B14F-4D97-AF65-F5344CB8AC3E}">
        <p14:creationId xmlns:p14="http://schemas.microsoft.com/office/powerpoint/2010/main" val="33297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100" dirty="0" smtClean="0"/>
              <a:t>결국 독일은 국적법개정과 이민법의 제정을 통해 문제해결에 나설 수밖에 없는 상황</a:t>
            </a:r>
          </a:p>
          <a:p>
            <a:pPr fontAlgn="base"/>
            <a:endParaRPr lang="en-US" altLang="ko-KR" sz="3100" dirty="0" smtClean="0"/>
          </a:p>
          <a:p>
            <a:pPr fontAlgn="base"/>
            <a:r>
              <a:rPr lang="ko-KR" altLang="en-US" sz="3100" dirty="0" smtClean="0"/>
              <a:t>다문화가족에 대한 친화적 정책만이 문제해결의 열쇠</a:t>
            </a:r>
          </a:p>
          <a:p>
            <a:pPr fontAlgn="base"/>
            <a:endParaRPr lang="en-US" altLang="ko-KR" sz="3100" dirty="0" smtClean="0"/>
          </a:p>
          <a:p>
            <a:pPr fontAlgn="base"/>
            <a:r>
              <a:rPr lang="ko-KR" altLang="en-US" sz="3100" dirty="0" smtClean="0"/>
              <a:t>사민당의 정책적 패러다임의 전환 이후 현재까지 독일정부의 외국인 이주에 대한 기본관점은 통합주의적 관점</a:t>
            </a:r>
          </a:p>
        </p:txBody>
      </p:sp>
    </p:spTree>
    <p:extLst>
      <p:ext uri="{BB962C8B-B14F-4D97-AF65-F5344CB8AC3E}">
        <p14:creationId xmlns:p14="http://schemas.microsoft.com/office/powerpoint/2010/main" val="24310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en-US" altLang="ko-KR" dirty="0" smtClean="0"/>
              <a:t>2. Rot-Gr</a:t>
            </a:r>
            <a:r>
              <a:rPr lang="de-DE" altLang="ko-KR" dirty="0" smtClean="0"/>
              <a:t>üne Koalition</a:t>
            </a:r>
          </a:p>
          <a:p>
            <a:r>
              <a:rPr lang="de-DE" altLang="ko-KR" dirty="0" smtClean="0"/>
              <a:t>3. </a:t>
            </a:r>
            <a:r>
              <a:rPr lang="ko-KR" altLang="en-US" dirty="0" smtClean="0"/>
              <a:t>국적법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이민법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부모수당과 자녀수당</a:t>
            </a: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외국인의 독일어 교육</a:t>
            </a:r>
            <a:endParaRPr lang="en-US" altLang="ko-KR" dirty="0" smtClean="0"/>
          </a:p>
          <a:p>
            <a:r>
              <a:rPr lang="en-US" altLang="ko-KR" dirty="0" smtClean="0"/>
              <a:t>6.1 </a:t>
            </a:r>
            <a:r>
              <a:rPr lang="ko-KR" altLang="en-US" dirty="0" smtClean="0"/>
              <a:t>성인교육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자녀교육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베를린의 통합정책전략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1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/>
              <a:t>즉 외국인 이주는 한 개인의 이주에서 끝나는 문제가 아니라 그 가족들의 추가이주와 새로운 가족의 형성으로 이어질 가능성까지 고려하는 </a:t>
            </a:r>
            <a:r>
              <a:rPr lang="ko-KR" altLang="en-US" sz="2800" b="1" u="sng" dirty="0"/>
              <a:t>다세대적 가족프로젝트</a:t>
            </a:r>
            <a:r>
              <a:rPr lang="en-US" altLang="ko-KR" sz="2800" b="1" u="sng" dirty="0" err="1"/>
              <a:t>Familienprojekt</a:t>
            </a:r>
            <a:r>
              <a:rPr lang="ko-KR" altLang="en-US" sz="2800" dirty="0"/>
              <a:t>로 </a:t>
            </a:r>
            <a:r>
              <a:rPr lang="ko-KR" altLang="en-US" sz="2800" dirty="0" smtClean="0"/>
              <a:t>접근되어야 함</a:t>
            </a:r>
            <a:endParaRPr lang="ko-KR" altLang="en-US" sz="2800" dirty="0"/>
          </a:p>
          <a:p>
            <a:endParaRPr lang="ko-KR" altLang="en-US" sz="2800" dirty="0"/>
          </a:p>
          <a:p>
            <a:r>
              <a:rPr lang="ko-KR" altLang="en-US" sz="2800" dirty="0" smtClean="0"/>
              <a:t>독일의 </a:t>
            </a:r>
            <a:r>
              <a:rPr lang="ko-KR" altLang="en-US" sz="2800" dirty="0"/>
              <a:t>다문화정책의 </a:t>
            </a:r>
            <a:r>
              <a:rPr lang="ko-KR" altLang="en-US" sz="2800" dirty="0" smtClean="0"/>
              <a:t>방향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다문화가족에게도 </a:t>
            </a:r>
            <a:r>
              <a:rPr lang="ko-KR" altLang="en-US" sz="2400" dirty="0"/>
              <a:t>독일인과 같은 수혜를 주고</a:t>
            </a:r>
            <a:r>
              <a:rPr lang="en-US" altLang="ko-KR" sz="2400" dirty="0"/>
              <a:t>, </a:t>
            </a:r>
            <a:r>
              <a:rPr lang="ko-KR" altLang="en-US" sz="2400" dirty="0"/>
              <a:t>취업과 양육지원을 중점으로 사회보장혜택을 펼치고 </a:t>
            </a:r>
            <a:r>
              <a:rPr lang="ko-KR" altLang="en-US" sz="2400" dirty="0" smtClean="0"/>
              <a:t>있음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1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부모수당</a:t>
            </a:r>
            <a:r>
              <a:rPr lang="en-US" altLang="ko-KR" dirty="0" err="1" smtClean="0"/>
              <a:t>Elterngeld</a:t>
            </a:r>
            <a:r>
              <a:rPr lang="ko-KR" altLang="en-US" dirty="0" smtClean="0"/>
              <a:t>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자녀수당</a:t>
            </a:r>
            <a:r>
              <a:rPr lang="en-US" altLang="ko-KR" dirty="0" err="1" smtClean="0"/>
              <a:t>Kindergeld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부모수당</a:t>
            </a:r>
            <a:endParaRPr lang="de-DE" altLang="ko-KR" dirty="0" smtClean="0"/>
          </a:p>
          <a:p>
            <a:pPr lvl="1" fontAlgn="base"/>
            <a:r>
              <a:rPr lang="ko-KR" altLang="en-US" dirty="0" smtClean="0"/>
              <a:t>기본적으로 </a:t>
            </a:r>
            <a:r>
              <a:rPr lang="en-US" altLang="ko-KR" dirty="0"/>
              <a:t>EU</a:t>
            </a:r>
            <a:r>
              <a:rPr lang="ko-KR" altLang="en-US" dirty="0"/>
              <a:t>에 </a:t>
            </a:r>
            <a:r>
              <a:rPr lang="ko-KR" altLang="en-US" dirty="0" smtClean="0"/>
              <a:t>속한 </a:t>
            </a:r>
            <a:r>
              <a:rPr lang="ko-KR" altLang="en-US" dirty="0" smtClean="0"/>
              <a:t>시민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독일 </a:t>
            </a:r>
            <a:r>
              <a:rPr lang="ko-KR" altLang="en-US" dirty="0"/>
              <a:t>영주권을 가지고 있거나</a:t>
            </a:r>
            <a:r>
              <a:rPr lang="en-US" altLang="ko-KR" dirty="0"/>
              <a:t>, </a:t>
            </a:r>
            <a:r>
              <a:rPr lang="ko-KR" altLang="en-US" dirty="0"/>
              <a:t>노동허가를 가지고 있는 사람도 </a:t>
            </a:r>
            <a:r>
              <a:rPr lang="ko-KR" altLang="en-US" dirty="0" smtClean="0"/>
              <a:t>신청 가능</a:t>
            </a:r>
            <a:endParaRPr lang="ko-KR" altLang="en-US" dirty="0"/>
          </a:p>
          <a:p>
            <a:pPr fontAlgn="base"/>
            <a:r>
              <a:rPr lang="ko-KR" altLang="en-US" dirty="0" smtClean="0"/>
              <a:t>자녀수당</a:t>
            </a:r>
            <a:endParaRPr lang="de-DE" altLang="ko-KR" dirty="0" smtClean="0"/>
          </a:p>
          <a:p>
            <a:pPr lvl="1" fontAlgn="base"/>
            <a:r>
              <a:rPr lang="ko-KR" altLang="en-US" dirty="0" smtClean="0"/>
              <a:t>독일에서 </a:t>
            </a:r>
            <a:r>
              <a:rPr lang="ko-KR" altLang="en-US" dirty="0"/>
              <a:t>태어난 자녀에 대한 육아수당은 만 </a:t>
            </a:r>
            <a:r>
              <a:rPr lang="en-US" altLang="ko-KR" dirty="0"/>
              <a:t>18</a:t>
            </a:r>
            <a:r>
              <a:rPr lang="ko-KR" altLang="en-US" dirty="0"/>
              <a:t>세까지 지급 </a:t>
            </a:r>
          </a:p>
          <a:p>
            <a:pPr lvl="1" fontAlgn="base"/>
            <a:r>
              <a:rPr lang="ko-KR" altLang="en-US" dirty="0" smtClean="0"/>
              <a:t>그 </a:t>
            </a:r>
            <a:r>
              <a:rPr lang="ko-KR" altLang="en-US" dirty="0"/>
              <a:t>이상 </a:t>
            </a:r>
            <a:r>
              <a:rPr lang="en-US" altLang="ko-KR" dirty="0"/>
              <a:t>25</a:t>
            </a:r>
            <a:r>
              <a:rPr lang="ko-KR" altLang="en-US" dirty="0"/>
              <a:t>세까지 지급도 되고 있으나 여러 조건을 충족시켜야 함</a:t>
            </a:r>
          </a:p>
          <a:p>
            <a:pPr lvl="1" fontAlgn="base"/>
            <a:r>
              <a:rPr lang="ko-KR" altLang="en-US" dirty="0" smtClean="0"/>
              <a:t>첫째와 </a:t>
            </a:r>
            <a:r>
              <a:rPr lang="ko-KR" altLang="en-US" dirty="0"/>
              <a:t>둘째에게는 각각 월 </a:t>
            </a:r>
            <a:r>
              <a:rPr lang="en-US" altLang="ko-KR" dirty="0" smtClean="0"/>
              <a:t>190</a:t>
            </a:r>
            <a:r>
              <a:rPr lang="ko-KR" altLang="en-US" dirty="0" smtClean="0"/>
              <a:t>유로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셋째는 </a:t>
            </a:r>
            <a:r>
              <a:rPr lang="ko-KR" altLang="en-US" dirty="0"/>
              <a:t>월 </a:t>
            </a:r>
            <a:r>
              <a:rPr lang="en-US" altLang="ko-KR" dirty="0" smtClean="0"/>
              <a:t>196</a:t>
            </a:r>
            <a:r>
              <a:rPr lang="ko-KR" altLang="en-US" dirty="0" smtClean="0"/>
              <a:t>유로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넷째부터는 </a:t>
            </a:r>
            <a:r>
              <a:rPr lang="ko-KR" altLang="en-US" dirty="0"/>
              <a:t>월 </a:t>
            </a:r>
            <a:r>
              <a:rPr lang="en-US" altLang="ko-KR" dirty="0" smtClean="0"/>
              <a:t>221</a:t>
            </a:r>
            <a:r>
              <a:rPr lang="ko-KR" altLang="en-US" dirty="0" smtClean="0"/>
              <a:t>유로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42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외국인의 독일어교육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독일 사회통합으로서 가장 중요시하였던 것은 외국인의 독일어 교육</a:t>
            </a:r>
          </a:p>
          <a:p>
            <a:pPr fontAlgn="base"/>
            <a:r>
              <a:rPr lang="ko-KR" altLang="en-US" dirty="0"/>
              <a:t>결국 독일의 사회통합 정책의 핵심은 언어교육</a:t>
            </a:r>
          </a:p>
          <a:p>
            <a:pPr fontAlgn="base"/>
            <a:r>
              <a:rPr lang="ko-KR" altLang="en-US" dirty="0"/>
              <a:t>독일정부는 상당한 예산을 투입 했고 프로그램 역시 </a:t>
            </a:r>
            <a:r>
              <a:rPr lang="ko-KR" altLang="en-US" dirty="0" smtClean="0"/>
              <a:t>다양화함</a:t>
            </a:r>
            <a:endParaRPr lang="ko-KR" altLang="en-US" dirty="0"/>
          </a:p>
          <a:p>
            <a:pPr fontAlgn="base"/>
            <a:r>
              <a:rPr lang="en-US" altLang="ko-KR" dirty="0"/>
              <a:t>2010</a:t>
            </a:r>
            <a:r>
              <a:rPr lang="ko-KR" altLang="en-US" dirty="0"/>
              <a:t>년 독일은 사회통합 코스에만 </a:t>
            </a:r>
            <a:r>
              <a:rPr lang="en-US" altLang="ko-KR" dirty="0"/>
              <a:t>2</a:t>
            </a:r>
            <a:r>
              <a:rPr lang="ko-KR" altLang="en-US" dirty="0"/>
              <a:t>억 </a:t>
            </a:r>
            <a:r>
              <a:rPr lang="en-US" altLang="ko-KR" dirty="0"/>
              <a:t>1,800</a:t>
            </a:r>
            <a:r>
              <a:rPr lang="ko-KR" altLang="en-US" dirty="0"/>
              <a:t>만유로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3,400</a:t>
            </a:r>
            <a:r>
              <a:rPr lang="ko-KR" altLang="en-US" dirty="0" err="1"/>
              <a:t>억원</a:t>
            </a:r>
            <a:r>
              <a:rPr lang="en-US" altLang="ko-KR" dirty="0"/>
              <a:t>)</a:t>
            </a:r>
            <a:r>
              <a:rPr lang="ko-KR" altLang="en-US" dirty="0"/>
              <a:t>의 예산을 </a:t>
            </a:r>
            <a:r>
              <a:rPr lang="ko-KR" altLang="en-US" dirty="0" smtClean="0"/>
              <a:t>투입</a:t>
            </a:r>
          </a:p>
          <a:p>
            <a:pPr fontAlgn="base"/>
            <a:r>
              <a:rPr lang="ko-KR" altLang="en-US" dirty="0" smtClean="0"/>
              <a:t>외국인을 위한 국가적 차원의 언어습득 통로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33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어른을 위한 언어코스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시민학교</a:t>
            </a:r>
            <a:r>
              <a:rPr lang="en-US" altLang="ko-KR" dirty="0" err="1"/>
              <a:t>Volkshochschule</a:t>
            </a:r>
            <a:endParaRPr lang="ko-KR" altLang="en-US" dirty="0"/>
          </a:p>
          <a:p>
            <a:pPr fontAlgn="base"/>
            <a:r>
              <a:rPr lang="ko-KR" altLang="en-US" dirty="0"/>
              <a:t>전 독일에 </a:t>
            </a:r>
            <a:r>
              <a:rPr lang="en-US" altLang="ko-KR" dirty="0"/>
              <a:t>2,380</a:t>
            </a:r>
            <a:r>
              <a:rPr lang="ko-KR" altLang="en-US" dirty="0"/>
              <a:t>군데의 시민학교 </a:t>
            </a:r>
            <a:r>
              <a:rPr lang="en-US" altLang="ko-KR" dirty="0"/>
              <a:t>205,929</a:t>
            </a:r>
            <a:r>
              <a:rPr lang="ko-KR" altLang="en-US" dirty="0"/>
              <a:t>개의코스</a:t>
            </a:r>
          </a:p>
          <a:p>
            <a:pPr fontAlgn="base"/>
            <a:r>
              <a:rPr lang="en-US" altLang="ko-KR" dirty="0" smtClean="0"/>
              <a:t>1)</a:t>
            </a:r>
            <a:r>
              <a:rPr lang="en-US" altLang="ko-KR" dirty="0" err="1" smtClean="0"/>
              <a:t>Integrationskurs</a:t>
            </a:r>
            <a:r>
              <a:rPr lang="en-US" altLang="ko-KR" dirty="0" smtClean="0"/>
              <a:t> </a:t>
            </a:r>
            <a:r>
              <a:rPr lang="en-US" altLang="ko-KR" dirty="0"/>
              <a:t>600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이민자 </a:t>
            </a:r>
            <a:r>
              <a:rPr lang="ko-KR" altLang="en-US" dirty="0"/>
              <a:t>가정이나 </a:t>
            </a:r>
            <a:r>
              <a:rPr lang="en-US" altLang="ko-KR" dirty="0"/>
              <a:t>EU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정치망명자</a:t>
            </a:r>
            <a:r>
              <a:rPr lang="en-US" altLang="ko-KR" dirty="0"/>
              <a:t>, </a:t>
            </a:r>
            <a:r>
              <a:rPr lang="ko-KR" altLang="en-US" dirty="0"/>
              <a:t>기타 여러 이유 등으로 이주한 외국인들이 활용할 수 있는 언어코스</a:t>
            </a:r>
          </a:p>
          <a:p>
            <a:pPr lvl="1" fontAlgn="base"/>
            <a:r>
              <a:rPr lang="ko-KR" altLang="en-US" dirty="0" smtClean="0"/>
              <a:t>기초단계 </a:t>
            </a:r>
            <a:r>
              <a:rPr lang="en-US" altLang="ko-KR" dirty="0"/>
              <a:t>A1</a:t>
            </a:r>
            <a:r>
              <a:rPr lang="ko-KR" altLang="en-US" dirty="0"/>
              <a:t>부터 중급과정 입문인 </a:t>
            </a:r>
            <a:r>
              <a:rPr lang="en-US" altLang="ko-KR" dirty="0"/>
              <a:t>B1</a:t>
            </a:r>
            <a:r>
              <a:rPr lang="ko-KR" altLang="en-US" dirty="0" smtClean="0"/>
              <a:t>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6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2)</a:t>
            </a:r>
            <a:r>
              <a:rPr lang="ko-KR" altLang="en-US" dirty="0"/>
              <a:t>시험을 통과하면 </a:t>
            </a:r>
            <a:r>
              <a:rPr lang="en-US" altLang="ko-KR" dirty="0" err="1"/>
              <a:t>Orientierungskurs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60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독일의 </a:t>
            </a:r>
            <a:r>
              <a:rPr lang="ko-KR" altLang="en-US" dirty="0"/>
              <a:t>정치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사회 전반에 대한 과정</a:t>
            </a:r>
          </a:p>
          <a:p>
            <a:pPr lvl="1" fontAlgn="base"/>
            <a:r>
              <a:rPr lang="ko-KR" altLang="en-US" dirty="0" smtClean="0"/>
              <a:t>수료증을 </a:t>
            </a:r>
            <a:r>
              <a:rPr lang="ko-KR" altLang="en-US" dirty="0"/>
              <a:t>받아 일자리 등에 지원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시간당 </a:t>
            </a:r>
            <a:r>
              <a:rPr lang="en-US" altLang="ko-KR" dirty="0"/>
              <a:t>1,20 </a:t>
            </a:r>
            <a:r>
              <a:rPr lang="ko-KR" altLang="en-US" dirty="0"/>
              <a:t>유로의 </a:t>
            </a:r>
            <a:r>
              <a:rPr lang="ko-KR" altLang="en-US" dirty="0" smtClean="0"/>
              <a:t>수강료</a:t>
            </a:r>
            <a:endParaRPr lang="en-US" altLang="ko-KR" dirty="0"/>
          </a:p>
          <a:p>
            <a:r>
              <a:rPr lang="ko-KR" altLang="en-US" sz="3200" dirty="0"/>
              <a:t>실업급여를 받는 경우</a:t>
            </a:r>
            <a:r>
              <a:rPr lang="en-US" altLang="ko-KR" sz="3200" dirty="0"/>
              <a:t>, </a:t>
            </a:r>
            <a:r>
              <a:rPr lang="ko-KR" altLang="en-US" sz="3200" dirty="0"/>
              <a:t>저소득 보조금 </a:t>
            </a:r>
            <a:r>
              <a:rPr lang="ko-KR" altLang="en-US" sz="3200" dirty="0" smtClean="0"/>
              <a:t>수령</a:t>
            </a:r>
            <a:endParaRPr lang="en-US" altLang="ko-KR" sz="3200" dirty="0" smtClean="0"/>
          </a:p>
          <a:p>
            <a:r>
              <a:rPr lang="ko-KR" altLang="en-US" sz="3200" dirty="0" smtClean="0"/>
              <a:t>자</a:t>
            </a:r>
            <a:r>
              <a:rPr lang="en-US" altLang="ko-KR" sz="3200" dirty="0"/>
              <a:t>, </a:t>
            </a:r>
            <a:r>
              <a:rPr lang="ko-KR" altLang="en-US" sz="3200" dirty="0"/>
              <a:t>저소득 임대보조금 </a:t>
            </a:r>
            <a:r>
              <a:rPr lang="ko-KR" altLang="en-US" sz="3200" dirty="0" err="1"/>
              <a:t>수령자</a:t>
            </a:r>
            <a:r>
              <a:rPr lang="en-US" altLang="ko-KR" sz="3200" dirty="0"/>
              <a:t>, </a:t>
            </a:r>
            <a:r>
              <a:rPr lang="ko-KR" altLang="en-US" sz="3200" dirty="0" err="1" smtClean="0"/>
              <a:t>아동추가수</a:t>
            </a:r>
            <a:endParaRPr lang="en-US" altLang="ko-KR" sz="3200" dirty="0" smtClean="0"/>
          </a:p>
          <a:p>
            <a:r>
              <a:rPr lang="ko-KR" altLang="en-US" sz="3200" dirty="0" smtClean="0"/>
              <a:t>당 </a:t>
            </a:r>
            <a:r>
              <a:rPr lang="ko-KR" altLang="en-US" sz="3200" dirty="0" err="1"/>
              <a:t>수령자</a:t>
            </a:r>
            <a:r>
              <a:rPr lang="en-US" altLang="ko-KR" sz="3200" dirty="0"/>
              <a:t>, </a:t>
            </a:r>
            <a:r>
              <a:rPr lang="ko-KR" altLang="en-US" sz="3200" dirty="0"/>
              <a:t>난민신청자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어린이집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수당면제</a:t>
            </a:r>
            <a:endParaRPr lang="en-US" altLang="ko-KR" sz="3200" dirty="0" smtClean="0"/>
          </a:p>
          <a:p>
            <a:r>
              <a:rPr lang="ko-KR" altLang="en-US" sz="3200" dirty="0" smtClean="0"/>
              <a:t>자의 </a:t>
            </a:r>
            <a:r>
              <a:rPr lang="ko-KR" altLang="en-US" sz="3200" dirty="0"/>
              <a:t>경우 면제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13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smtClean="0"/>
              <a:t>3)</a:t>
            </a:r>
            <a:r>
              <a:rPr lang="en-US" altLang="ko-KR" sz="2800" dirty="0" err="1" smtClean="0"/>
              <a:t>Mutterkurs</a:t>
            </a:r>
            <a:r>
              <a:rPr lang="en-US" altLang="ko-KR" sz="2800" dirty="0" smtClean="0"/>
              <a:t>/ </a:t>
            </a:r>
            <a:r>
              <a:rPr lang="en-US" altLang="ko-KR" sz="2800" dirty="0" err="1" smtClean="0"/>
              <a:t>Elternkurs</a:t>
            </a:r>
            <a:endParaRPr lang="en-US" altLang="ko-KR" sz="2800" dirty="0" smtClean="0"/>
          </a:p>
          <a:p>
            <a:pPr lvl="1" fontAlgn="base"/>
            <a:r>
              <a:rPr lang="ko-KR" altLang="en-US" sz="2400" dirty="0" smtClean="0"/>
              <a:t>독일어가 </a:t>
            </a:r>
            <a:r>
              <a:rPr lang="ko-KR" altLang="en-US" sz="2400" dirty="0"/>
              <a:t>모국어가 아닌 외국인을 위한 언어코스</a:t>
            </a:r>
            <a:r>
              <a:rPr lang="en-US" altLang="ko-KR" sz="2400" dirty="0"/>
              <a:t>, </a:t>
            </a:r>
            <a:r>
              <a:rPr lang="ko-KR" altLang="en-US" sz="2400" dirty="0"/>
              <a:t>공립시민학교에서 관할</a:t>
            </a:r>
          </a:p>
          <a:p>
            <a:pPr lvl="1" fontAlgn="base"/>
            <a:r>
              <a:rPr lang="ko-KR" altLang="en-US" sz="2400" dirty="0" smtClean="0"/>
              <a:t>자녀가 </a:t>
            </a:r>
            <a:r>
              <a:rPr lang="ko-KR" altLang="en-US" sz="2400" dirty="0"/>
              <a:t>있는 외국인 </a:t>
            </a:r>
            <a:r>
              <a:rPr lang="ko-KR" altLang="en-US" sz="2400" dirty="0" smtClean="0"/>
              <a:t>부모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일주일에 </a:t>
            </a:r>
            <a:r>
              <a:rPr lang="ko-KR" altLang="en-US" sz="2400" dirty="0"/>
              <a:t>세 번 오전반과 오후반</a:t>
            </a:r>
          </a:p>
          <a:p>
            <a:pPr lvl="1" fontAlgn="base"/>
            <a:r>
              <a:rPr lang="ko-KR" altLang="en-US" sz="2400" dirty="0" smtClean="0"/>
              <a:t>저렴한 </a:t>
            </a:r>
            <a:r>
              <a:rPr lang="ko-KR" altLang="en-US" sz="2400" dirty="0" smtClean="0"/>
              <a:t>수강료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베를린 </a:t>
            </a:r>
            <a:r>
              <a:rPr lang="ko-KR" altLang="en-US" sz="2400" dirty="0" err="1" smtClean="0"/>
              <a:t>쇠네베르크의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경우 세달 동안의 </a:t>
            </a:r>
            <a:r>
              <a:rPr lang="en-US" altLang="ko-KR" sz="2400" dirty="0"/>
              <a:t>25</a:t>
            </a:r>
            <a:r>
              <a:rPr lang="ko-KR" altLang="en-US" sz="2400" dirty="0"/>
              <a:t>유로 정도</a:t>
            </a:r>
          </a:p>
          <a:p>
            <a:pPr lvl="1" fontAlgn="base"/>
            <a:r>
              <a:rPr lang="ko-KR" altLang="en-US" sz="2400" dirty="0" smtClean="0"/>
              <a:t>어린아이의 </a:t>
            </a:r>
            <a:r>
              <a:rPr lang="ko-KR" altLang="en-US" sz="2400" dirty="0"/>
              <a:t>탁아서비스도 마련되어 </a:t>
            </a:r>
            <a:r>
              <a:rPr lang="ko-KR" altLang="en-US" sz="2400" dirty="0" smtClean="0"/>
              <a:t>있</a:t>
            </a:r>
            <a:r>
              <a:rPr lang="ko-KR" altLang="en-US" sz="2400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190497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2. </a:t>
            </a:r>
            <a:r>
              <a:rPr lang="ko-KR" altLang="en-US" dirty="0" smtClean="0"/>
              <a:t>자녀들을 위한 언어코스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ko-KR" altLang="en-US" sz="3200" dirty="0" smtClean="0"/>
              <a:t> </a:t>
            </a:r>
            <a:r>
              <a:rPr lang="ko-KR" altLang="en-US" sz="6000" dirty="0" smtClean="0"/>
              <a:t>학교나 유치원</a:t>
            </a:r>
            <a:endParaRPr lang="en-US" altLang="ko-KR" sz="6000" dirty="0" smtClean="0"/>
          </a:p>
          <a:p>
            <a:pPr lvl="1" fontAlgn="base"/>
            <a:r>
              <a:rPr lang="ko-KR" altLang="en-US" sz="5600" dirty="0" smtClean="0"/>
              <a:t>정규 </a:t>
            </a:r>
            <a:r>
              <a:rPr lang="ko-KR" altLang="en-US" sz="5600" dirty="0"/>
              <a:t>수업 이외에 별도의 독일어 수업시간을 </a:t>
            </a:r>
            <a:endParaRPr lang="en-US" altLang="ko-KR" sz="5600" dirty="0" smtClean="0"/>
          </a:p>
          <a:p>
            <a:pPr fontAlgn="base"/>
            <a:r>
              <a:rPr lang="ko-KR" altLang="en-US" sz="6000" dirty="0" smtClean="0"/>
              <a:t>제공</a:t>
            </a:r>
            <a:endParaRPr lang="ko-KR" altLang="en-US" sz="6000" dirty="0"/>
          </a:p>
          <a:p>
            <a:pPr fontAlgn="base"/>
            <a:endParaRPr lang="en-US" altLang="ko-KR" sz="6000" dirty="0" smtClean="0"/>
          </a:p>
          <a:p>
            <a:pPr fontAlgn="base"/>
            <a:r>
              <a:rPr lang="en-US" altLang="ko-KR" sz="6000" dirty="0" smtClean="0"/>
              <a:t>1) </a:t>
            </a:r>
            <a:r>
              <a:rPr lang="en-US" altLang="ko-KR" sz="6000" dirty="0" err="1"/>
              <a:t>DaZ</a:t>
            </a:r>
            <a:r>
              <a:rPr lang="en-US" altLang="ko-KR" sz="6000" dirty="0"/>
              <a:t>(Deutsch </a:t>
            </a:r>
            <a:r>
              <a:rPr lang="en-US" altLang="ko-KR" sz="6000" dirty="0" err="1"/>
              <a:t>als</a:t>
            </a:r>
            <a:r>
              <a:rPr lang="en-US" altLang="ko-KR" sz="6000" dirty="0"/>
              <a:t> </a:t>
            </a:r>
            <a:r>
              <a:rPr lang="en-US" altLang="ko-KR" sz="6000" dirty="0" err="1"/>
              <a:t>Zweitsprache</a:t>
            </a:r>
            <a:r>
              <a:rPr lang="en-US" altLang="ko-KR" sz="6000" dirty="0" smtClean="0"/>
              <a:t>)</a:t>
            </a:r>
            <a:r>
              <a:rPr lang="ko-KR" altLang="en-US" sz="6000" dirty="0" smtClean="0"/>
              <a:t>의 교육원칙</a:t>
            </a:r>
            <a:endParaRPr lang="en-US" altLang="ko-KR" sz="6000" dirty="0" smtClean="0"/>
          </a:p>
          <a:p>
            <a:pPr lvl="1" fontAlgn="base"/>
            <a:r>
              <a:rPr lang="ko-KR" altLang="en-US" sz="5600" dirty="0" smtClean="0"/>
              <a:t>긍정적인 </a:t>
            </a:r>
            <a:r>
              <a:rPr lang="ko-KR" altLang="en-US" sz="5600" dirty="0" smtClean="0"/>
              <a:t>수업분위기 조성</a:t>
            </a:r>
            <a:endParaRPr lang="en-US" altLang="ko-KR" sz="5600" dirty="0" smtClean="0"/>
          </a:p>
          <a:p>
            <a:pPr lvl="1" fontAlgn="base"/>
            <a:r>
              <a:rPr lang="ko-KR" altLang="en-US" sz="5600" dirty="0" smtClean="0"/>
              <a:t>매력적이고 </a:t>
            </a:r>
            <a:r>
              <a:rPr lang="ko-KR" altLang="en-US" sz="5600" dirty="0" smtClean="0"/>
              <a:t>동기부여를 심어주는 수업</a:t>
            </a:r>
            <a:r>
              <a:rPr lang="en-US" altLang="ko-KR" sz="5600" dirty="0" smtClean="0"/>
              <a:t> </a:t>
            </a:r>
          </a:p>
          <a:p>
            <a:pPr lvl="1" fontAlgn="base"/>
            <a:r>
              <a:rPr lang="ko-KR" altLang="en-US" sz="5600" dirty="0" smtClean="0"/>
              <a:t>학생 </a:t>
            </a:r>
            <a:r>
              <a:rPr lang="ko-KR" altLang="en-US" sz="5600" dirty="0" smtClean="0"/>
              <a:t>간 소통과 능동적인 수업참여유도</a:t>
            </a:r>
            <a:endParaRPr lang="en-US" altLang="ko-KR" sz="5600" dirty="0" smtClean="0"/>
          </a:p>
          <a:p>
            <a:pPr lvl="1" fontAlgn="base"/>
            <a:r>
              <a:rPr lang="ko-KR" altLang="en-US" sz="5600" dirty="0" smtClean="0"/>
              <a:t>서로 </a:t>
            </a:r>
            <a:r>
              <a:rPr lang="ko-KR" altLang="en-US" sz="5600" dirty="0" smtClean="0"/>
              <a:t>다른 삶의 상황을 인정하는 교육</a:t>
            </a:r>
          </a:p>
          <a:p>
            <a:pPr fontAlgn="base"/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0484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sz="3200" dirty="0"/>
              <a:t>2)Signal </a:t>
            </a:r>
            <a:r>
              <a:rPr lang="en-US" altLang="ko-KR" sz="3200" dirty="0" err="1"/>
              <a:t>Projekt</a:t>
            </a:r>
            <a:endParaRPr lang="en-US" altLang="ko-KR" sz="3200" dirty="0"/>
          </a:p>
          <a:p>
            <a:pPr lvl="1" fontAlgn="base"/>
            <a:r>
              <a:rPr lang="en-US" altLang="ko-KR" sz="2800" dirty="0" smtClean="0"/>
              <a:t>2</a:t>
            </a:r>
            <a:r>
              <a:rPr lang="ko-KR" altLang="en-US" sz="2800" dirty="0"/>
              <a:t>학년에서 </a:t>
            </a:r>
            <a:r>
              <a:rPr lang="en-US" altLang="ko-KR" sz="2800" dirty="0"/>
              <a:t>4</a:t>
            </a:r>
            <a:r>
              <a:rPr lang="ko-KR" altLang="en-US" sz="2800" dirty="0"/>
              <a:t>학년 사이의 이민자 배경을 </a:t>
            </a:r>
            <a:r>
              <a:rPr lang="ko-KR" altLang="en-US" sz="2800" dirty="0" smtClean="0"/>
              <a:t>지닌 아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   이들을 </a:t>
            </a:r>
            <a:r>
              <a:rPr lang="ko-KR" altLang="en-US" sz="2800" dirty="0"/>
              <a:t>중심으로 읽기</a:t>
            </a:r>
            <a:r>
              <a:rPr lang="en-US" altLang="ko-KR" sz="2800" dirty="0"/>
              <a:t>, </a:t>
            </a:r>
            <a:r>
              <a:rPr lang="ko-KR" altLang="en-US" sz="2800" dirty="0"/>
              <a:t>쓰기</a:t>
            </a:r>
            <a:r>
              <a:rPr lang="en-US" altLang="ko-KR" sz="2800" dirty="0"/>
              <a:t>, </a:t>
            </a:r>
            <a:r>
              <a:rPr lang="ko-KR" altLang="en-US" sz="2800" dirty="0"/>
              <a:t>말하기를 </a:t>
            </a:r>
            <a:r>
              <a:rPr lang="ko-KR" altLang="en-US" sz="2800" dirty="0" err="1" smtClean="0"/>
              <a:t>중심적으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   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가르치는 </a:t>
            </a:r>
            <a:r>
              <a:rPr lang="ko-KR" altLang="en-US" sz="2800" dirty="0" smtClean="0"/>
              <a:t>프로그램</a:t>
            </a:r>
            <a:endParaRPr lang="en-US" altLang="ko-KR" sz="2800" dirty="0" smtClean="0"/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모든 </a:t>
            </a:r>
            <a:r>
              <a:rPr lang="ko-KR" altLang="en-US" sz="3200" dirty="0"/>
              <a:t>프로그램은 무상</a:t>
            </a:r>
          </a:p>
          <a:p>
            <a:pPr fontAlgn="base"/>
            <a:r>
              <a:rPr lang="ko-KR" altLang="en-US" sz="3200" dirty="0"/>
              <a:t>통상 학교 </a:t>
            </a:r>
            <a:r>
              <a:rPr lang="en-US" altLang="ko-KR" sz="3200" dirty="0"/>
              <a:t>1</a:t>
            </a:r>
            <a:r>
              <a:rPr lang="ko-KR" altLang="en-US" sz="3200" dirty="0"/>
              <a:t>교시 수업이 오전 </a:t>
            </a:r>
            <a:r>
              <a:rPr lang="en-US" altLang="ko-KR" sz="3200" dirty="0"/>
              <a:t>8</a:t>
            </a:r>
            <a:r>
              <a:rPr lang="ko-KR" altLang="en-US" sz="3200" dirty="0"/>
              <a:t>시에 시작하지만</a:t>
            </a:r>
            <a:r>
              <a:rPr lang="en-US" altLang="ko-KR" sz="3200" dirty="0"/>
              <a:t>, </a:t>
            </a:r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이민자 </a:t>
            </a:r>
            <a:r>
              <a:rPr lang="ko-KR" altLang="en-US" sz="3200" dirty="0"/>
              <a:t>자녀를 위한  독일어 수업은 그 이전에 실시</a:t>
            </a:r>
          </a:p>
          <a:p>
            <a:pPr fontAlgn="base"/>
            <a:r>
              <a:rPr lang="ko-KR" altLang="en-US" sz="3200" dirty="0"/>
              <a:t>일주일에 </a:t>
            </a:r>
            <a:r>
              <a:rPr lang="en-US" altLang="ko-KR" sz="3200" dirty="0"/>
              <a:t>2</a:t>
            </a:r>
            <a:r>
              <a:rPr lang="ko-KR" altLang="en-US" sz="3200" dirty="0"/>
              <a:t>번 정도 열리는 이 수업은 </a:t>
            </a:r>
            <a:r>
              <a:rPr lang="en-US" altLang="ko-KR" sz="3200" dirty="0"/>
              <a:t>7</a:t>
            </a:r>
            <a:r>
              <a:rPr lang="ko-KR" altLang="en-US" sz="3200" dirty="0"/>
              <a:t>시까지 </a:t>
            </a:r>
            <a:r>
              <a:rPr lang="ko-KR" altLang="en-US" sz="3200" dirty="0" smtClean="0"/>
              <a:t>등</a:t>
            </a:r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교</a:t>
            </a:r>
            <a:endParaRPr lang="en-US" altLang="ko-KR" sz="3200" dirty="0"/>
          </a:p>
          <a:p>
            <a:pPr fontAlgn="base"/>
            <a:endParaRPr lang="en-US" altLang="ko-KR" sz="3200" dirty="0"/>
          </a:p>
          <a:p>
            <a:pPr fontAlgn="base"/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98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수업의 </a:t>
            </a:r>
            <a:r>
              <a:rPr lang="ko-KR" altLang="en-US" sz="2800" dirty="0"/>
              <a:t>내용은 놀이 </a:t>
            </a:r>
            <a:r>
              <a:rPr lang="ko-KR" altLang="en-US" sz="2800" dirty="0" smtClean="0"/>
              <a:t>중심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다양한 </a:t>
            </a:r>
            <a:r>
              <a:rPr lang="ko-KR" altLang="en-US" sz="2800" dirty="0"/>
              <a:t>국적을 가진 아이들과의 소통을 통해 독일어 적응능력을 </a:t>
            </a:r>
            <a:r>
              <a:rPr lang="ko-KR" altLang="en-US" sz="2800" dirty="0" smtClean="0"/>
              <a:t>고취</a:t>
            </a:r>
            <a:endParaRPr lang="en-US" altLang="ko-KR" sz="2800" dirty="0" smtClean="0"/>
          </a:p>
          <a:p>
            <a:pPr fontAlgn="base"/>
            <a:r>
              <a:rPr lang="ko-KR" altLang="en-US" sz="2800" dirty="0"/>
              <a:t>보통 초등학교의 경우 </a:t>
            </a:r>
            <a:r>
              <a:rPr lang="en-US" altLang="ko-KR" sz="2800" dirty="0"/>
              <a:t>3</a:t>
            </a:r>
            <a:r>
              <a:rPr lang="ko-KR" altLang="en-US" sz="2800" dirty="0"/>
              <a:t>학년부터 성적을 </a:t>
            </a:r>
            <a:r>
              <a:rPr lang="ko-KR" altLang="en-US" sz="2800" dirty="0" smtClean="0"/>
              <a:t>평가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하지만 이민자 자녀의 경우 </a:t>
            </a:r>
            <a:r>
              <a:rPr lang="en-US" altLang="ko-KR" sz="2800" dirty="0"/>
              <a:t>6</a:t>
            </a:r>
            <a:r>
              <a:rPr lang="ko-KR" altLang="en-US" sz="2800" dirty="0"/>
              <a:t>개월에서 </a:t>
            </a:r>
            <a:r>
              <a:rPr lang="en-US" altLang="ko-KR" sz="2800" dirty="0"/>
              <a:t>1</a:t>
            </a:r>
            <a:r>
              <a:rPr lang="ko-KR" altLang="en-US" sz="2800" dirty="0"/>
              <a:t>년 정도 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성적을 </a:t>
            </a:r>
            <a:r>
              <a:rPr lang="ko-KR" altLang="en-US" sz="2800" dirty="0"/>
              <a:t>매기지 </a:t>
            </a:r>
            <a:r>
              <a:rPr lang="ko-KR" altLang="en-US" sz="2800" dirty="0" smtClean="0"/>
              <a:t>않</a:t>
            </a:r>
            <a:r>
              <a:rPr lang="ko-KR" altLang="en-US" sz="2800" dirty="0"/>
              <a:t>음</a:t>
            </a:r>
            <a:r>
              <a:rPr lang="en-US" altLang="ko-KR" sz="2800" dirty="0" smtClean="0"/>
              <a:t> </a:t>
            </a:r>
          </a:p>
          <a:p>
            <a:pPr fontAlgn="base"/>
            <a:r>
              <a:rPr lang="ko-KR" altLang="en-US" sz="2800" dirty="0"/>
              <a:t>고학년의 경우 상급학교 진학을 위해 불가피하게 성적을 매겨야 하는 경우</a:t>
            </a:r>
            <a:r>
              <a:rPr lang="en-US" altLang="ko-KR" sz="2800" dirty="0"/>
              <a:t>, </a:t>
            </a:r>
            <a:r>
              <a:rPr lang="ko-KR" altLang="en-US" sz="2800" dirty="0"/>
              <a:t>성적표에 </a:t>
            </a:r>
            <a:r>
              <a:rPr lang="en-US" altLang="ko-KR" sz="2800" dirty="0" err="1"/>
              <a:t>DaZ</a:t>
            </a:r>
            <a:r>
              <a:rPr lang="en-US" altLang="ko-KR" sz="2800" dirty="0"/>
              <a:t> </a:t>
            </a:r>
            <a:r>
              <a:rPr lang="ko-KR" altLang="en-US" sz="2800" dirty="0"/>
              <a:t>수업에 대한 선생님의 소견도 함께 </a:t>
            </a:r>
            <a:r>
              <a:rPr lang="ko-KR" altLang="en-US" sz="2800" dirty="0" smtClean="0"/>
              <a:t>첨가</a:t>
            </a:r>
            <a:r>
              <a:rPr lang="en-US" altLang="ko-KR" sz="2800" dirty="0" smtClean="0"/>
              <a:t> </a:t>
            </a:r>
            <a:endParaRPr lang="ko-KR" altLang="en-US" sz="2800" dirty="0"/>
          </a:p>
          <a:p>
            <a:pPr fontAlgn="base"/>
            <a:endParaRPr lang="ko-KR" altLang="en-US" sz="2800" dirty="0"/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087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베를린의 사회통합전략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/>
              <a:t>사회통합전략이 성공한 독일의 대표적 도시로는 베를린</a:t>
            </a:r>
          </a:p>
          <a:p>
            <a:pPr fontAlgn="base"/>
            <a:r>
              <a:rPr lang="ko-KR" altLang="en-US" sz="2800" dirty="0" smtClean="0"/>
              <a:t>독일 내에서도 </a:t>
            </a:r>
            <a:r>
              <a:rPr lang="ko-KR" altLang="en-US" sz="2800" dirty="0"/>
              <a:t>외국인 비율이 높은 </a:t>
            </a:r>
            <a:r>
              <a:rPr lang="ko-KR" altLang="en-US" sz="2800" dirty="0" smtClean="0"/>
              <a:t>도시 중 </a:t>
            </a:r>
            <a:r>
              <a:rPr lang="ko-KR" altLang="en-US" sz="2800" dirty="0"/>
              <a:t>하</a:t>
            </a:r>
            <a:r>
              <a:rPr lang="ko-KR" altLang="en-US" sz="2800" dirty="0" smtClean="0"/>
              <a:t>나</a:t>
            </a:r>
            <a:endParaRPr lang="ko-KR" altLang="en-US" sz="2800" dirty="0"/>
          </a:p>
          <a:p>
            <a:pPr fontAlgn="base"/>
            <a:r>
              <a:rPr lang="ko-KR" altLang="en-US" sz="2800" dirty="0" smtClean="0"/>
              <a:t>독일 통일 이후 </a:t>
            </a:r>
            <a:r>
              <a:rPr lang="ko-KR" altLang="en-US" sz="2800" dirty="0"/>
              <a:t>높은 실업률</a:t>
            </a:r>
            <a:r>
              <a:rPr lang="en-US" altLang="ko-KR" sz="2800" dirty="0"/>
              <a:t>, </a:t>
            </a:r>
            <a:r>
              <a:rPr lang="ko-KR" altLang="en-US" sz="2800" dirty="0"/>
              <a:t>소득 불평등</a:t>
            </a:r>
            <a:r>
              <a:rPr lang="en-US" altLang="ko-KR" sz="2800" dirty="0"/>
              <a:t>, </a:t>
            </a:r>
            <a:r>
              <a:rPr lang="ko-KR" altLang="en-US" sz="2800" dirty="0"/>
              <a:t>문화적 이질성 등이 이 지역의 큰 문제</a:t>
            </a:r>
          </a:p>
          <a:p>
            <a:pPr fontAlgn="base"/>
            <a:r>
              <a:rPr lang="en-US" altLang="ko-KR" sz="2800" dirty="0" smtClean="0"/>
              <a:t>Integration Policy in Berlin(2007-2011)</a:t>
            </a:r>
          </a:p>
          <a:p>
            <a:pPr lvl="1" fontAlgn="base"/>
            <a:r>
              <a:rPr lang="ko-KR" altLang="en-US" sz="2400" dirty="0" smtClean="0"/>
              <a:t>다양성의 </a:t>
            </a:r>
            <a:r>
              <a:rPr lang="ko-KR" altLang="en-US" sz="2400" dirty="0" smtClean="0"/>
              <a:t>강화와 통합을 촉진시킴</a:t>
            </a:r>
          </a:p>
          <a:p>
            <a:pPr lvl="1" fontAlgn="base"/>
            <a:r>
              <a:rPr lang="ko-KR" altLang="en-US" sz="2400" dirty="0" smtClean="0"/>
              <a:t>베를린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세 미만의 아동 중 </a:t>
            </a:r>
            <a:r>
              <a:rPr lang="en-US" altLang="ko-KR" sz="2400" dirty="0" smtClean="0"/>
              <a:t>40% </a:t>
            </a:r>
            <a:r>
              <a:rPr lang="ko-KR" altLang="en-US" sz="2400" dirty="0" smtClean="0"/>
              <a:t>이상이 이민자 출신 자녀임을 토대로 교육의 모든 단계에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06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</a:t>
            </a:r>
            <a:r>
              <a:rPr lang="ko-KR" altLang="en-US" dirty="0"/>
              <a:t>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차 세계대전 이후 독일은 라인강의 기적이라 불리는 경제부흥을 </a:t>
            </a:r>
            <a:r>
              <a:rPr lang="ko-KR" altLang="en-US" dirty="0" err="1" smtClean="0"/>
              <a:t>이룩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외국인노동자 </a:t>
            </a:r>
            <a:r>
              <a:rPr lang="ko-KR" altLang="en-US" dirty="0"/>
              <a:t>제도를 도입함으로써 부족한 노동력을 보충하면서 놀라운 경제성장을 </a:t>
            </a:r>
            <a:r>
              <a:rPr lang="ko-KR" altLang="en-US" dirty="0" smtClean="0"/>
              <a:t>이룩함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1950</a:t>
            </a:r>
            <a:r>
              <a:rPr lang="ko-KR" altLang="en-US" dirty="0" smtClean="0"/>
              <a:t>년대 이후 외국인 노동력이 본격적으로 유입되기 시작</a:t>
            </a:r>
          </a:p>
          <a:p>
            <a:pPr fontAlgn="base"/>
            <a:r>
              <a:rPr lang="ko-KR" altLang="en-US" dirty="0" smtClean="0"/>
              <a:t>이탈리아 </a:t>
            </a:r>
            <a:r>
              <a:rPr lang="en-US" altLang="ko-KR" dirty="0" smtClean="0"/>
              <a:t>1955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스페인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터키와의 협약체결</a:t>
            </a:r>
          </a:p>
          <a:p>
            <a:pPr fontAlgn="base"/>
            <a:r>
              <a:rPr lang="ko-KR" altLang="en-US" dirty="0" smtClean="0"/>
              <a:t>임시취업 또는 단기체류 외국인 근로자 프로그램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01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서의 성과와 </a:t>
            </a:r>
            <a:r>
              <a:rPr lang="ko-KR" altLang="en-US" sz="2800" dirty="0"/>
              <a:t>언어능력을 조화롭게 하는 교육을 통합의 주요목표로 삼음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lvl="1" fontAlgn="base"/>
            <a:r>
              <a:rPr lang="ko-KR" altLang="en-US" sz="2400" dirty="0" smtClean="0"/>
              <a:t>성인 </a:t>
            </a:r>
            <a:r>
              <a:rPr lang="ko-KR" altLang="en-US" sz="2400" dirty="0" smtClean="0"/>
              <a:t>이민자들에게 </a:t>
            </a:r>
            <a:r>
              <a:rPr lang="ko-KR" altLang="en-US" sz="2400" dirty="0"/>
              <a:t>직업훈련과 그 외의 </a:t>
            </a:r>
            <a:r>
              <a:rPr lang="ko-KR" altLang="en-US" sz="2400" dirty="0" smtClean="0"/>
              <a:t>교육</a:t>
            </a:r>
            <a:endParaRPr lang="en-US" altLang="ko-KR" sz="2400" dirty="0" smtClean="0"/>
          </a:p>
          <a:p>
            <a:pPr fontAlgn="base"/>
            <a:r>
              <a:rPr lang="en-US" altLang="ko-KR" sz="2800" dirty="0"/>
              <a:t> </a:t>
            </a:r>
            <a:r>
              <a:rPr lang="ko-KR" altLang="en-US" sz="2800" dirty="0" smtClean="0"/>
              <a:t>에 대해 </a:t>
            </a:r>
            <a:r>
              <a:rPr lang="ko-KR" altLang="en-US" sz="2800" dirty="0"/>
              <a:t>동등한 기회를 부여하는 </a:t>
            </a:r>
            <a:r>
              <a:rPr lang="ko-KR" altLang="en-US" sz="2800" dirty="0" smtClean="0"/>
              <a:t>것</a:t>
            </a:r>
            <a:endParaRPr lang="en-US" altLang="ko-KR" sz="2800" dirty="0" smtClean="0"/>
          </a:p>
          <a:p>
            <a:pPr fontAlgn="base"/>
            <a:endParaRPr lang="en-US" altLang="ko-KR" sz="2800" dirty="0"/>
          </a:p>
          <a:p>
            <a:pPr fontAlgn="base"/>
            <a:r>
              <a:rPr lang="ko-KR" altLang="en-US" sz="2800" dirty="0"/>
              <a:t>다문화가족에 대한 지원정책</a:t>
            </a:r>
          </a:p>
          <a:p>
            <a:pPr lvl="0" fontAlgn="base"/>
            <a:r>
              <a:rPr lang="en-US" altLang="ko-KR" sz="2800" dirty="0"/>
              <a:t>1)</a:t>
            </a:r>
            <a:r>
              <a:rPr lang="ko-KR" altLang="en-US" sz="2800" dirty="0"/>
              <a:t>이민자 본인에 대한 정책</a:t>
            </a:r>
            <a:endParaRPr lang="en-US" altLang="ko-KR" sz="2800" dirty="0"/>
          </a:p>
          <a:p>
            <a:pPr lvl="1" fontAlgn="base"/>
            <a:r>
              <a:rPr lang="ko-KR" altLang="en-US" sz="2400" dirty="0" smtClean="0"/>
              <a:t>시민권 </a:t>
            </a:r>
            <a:r>
              <a:rPr lang="ko-KR" altLang="en-US" sz="2400" dirty="0"/>
              <a:t>및 국적 관계</a:t>
            </a:r>
            <a:r>
              <a:rPr lang="en-US" altLang="ko-KR" sz="2400" dirty="0"/>
              <a:t>, </a:t>
            </a:r>
            <a:r>
              <a:rPr lang="ko-KR" altLang="en-US" sz="2400" dirty="0"/>
              <a:t>노동시장 </a:t>
            </a:r>
            <a:r>
              <a:rPr lang="ko-KR" altLang="en-US" sz="2400" dirty="0" err="1"/>
              <a:t>접근성</a:t>
            </a:r>
            <a:r>
              <a:rPr lang="en-US" altLang="ko-KR" sz="2400" dirty="0"/>
              <a:t>, </a:t>
            </a:r>
            <a:r>
              <a:rPr lang="ko-KR" altLang="en-US" sz="2400" dirty="0"/>
              <a:t>출입국관리</a:t>
            </a:r>
            <a:r>
              <a:rPr lang="en-US" altLang="ko-KR" sz="2400" dirty="0"/>
              <a:t>, </a:t>
            </a:r>
            <a:r>
              <a:rPr lang="ko-KR" altLang="en-US" sz="2400" dirty="0"/>
              <a:t>차별시정</a:t>
            </a:r>
            <a:r>
              <a:rPr lang="en-US" altLang="ko-KR" sz="2400" dirty="0"/>
              <a:t>, </a:t>
            </a:r>
            <a:r>
              <a:rPr lang="ko-KR" altLang="en-US" sz="2400" dirty="0"/>
              <a:t>정착지원</a:t>
            </a:r>
            <a:r>
              <a:rPr lang="en-US" altLang="ko-KR" sz="2400" dirty="0"/>
              <a:t>, </a:t>
            </a:r>
            <a:r>
              <a:rPr lang="ko-KR" altLang="en-US" sz="2400" dirty="0"/>
              <a:t>사회보장 등의 정책</a:t>
            </a:r>
          </a:p>
          <a:p>
            <a:endParaRPr lang="ko-KR" altLang="en-US" sz="2800" dirty="0"/>
          </a:p>
          <a:p>
            <a:endParaRPr lang="ko-KR" altLang="en-US" sz="2800" dirty="0"/>
          </a:p>
          <a:p>
            <a:endParaRPr lang="ko-KR" altLang="en-US" sz="2800" dirty="0"/>
          </a:p>
          <a:p>
            <a:pPr fontAlgn="base"/>
            <a:endParaRPr lang="ko-KR" altLang="en-US" sz="2800" dirty="0"/>
          </a:p>
          <a:p>
            <a:pPr fontAlgn="base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737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sz="3200" dirty="0"/>
              <a:t>2)</a:t>
            </a:r>
            <a:r>
              <a:rPr lang="ko-KR" altLang="en-US" sz="3200" dirty="0"/>
              <a:t>다문화가족 </a:t>
            </a:r>
            <a:r>
              <a:rPr lang="en-US" altLang="ko-KR" sz="3200" dirty="0"/>
              <a:t>2</a:t>
            </a:r>
            <a:r>
              <a:rPr lang="ko-KR" altLang="en-US" sz="3200" dirty="0"/>
              <a:t>세대에 대한 정책</a:t>
            </a:r>
            <a:endParaRPr lang="en-US" altLang="ko-KR" sz="3200" dirty="0"/>
          </a:p>
          <a:p>
            <a:pPr lvl="1" fontAlgn="base"/>
            <a:r>
              <a:rPr lang="ko-KR" altLang="en-US" sz="2800" dirty="0" smtClean="0"/>
              <a:t>언어교육</a:t>
            </a:r>
            <a:r>
              <a:rPr lang="en-US" altLang="ko-KR" sz="2800" dirty="0"/>
              <a:t>, </a:t>
            </a:r>
            <a:r>
              <a:rPr lang="ko-KR" altLang="en-US" sz="2800" dirty="0"/>
              <a:t>학교교육에 대한 접근보장</a:t>
            </a:r>
            <a:r>
              <a:rPr lang="en-US" altLang="ko-KR" sz="2800" dirty="0"/>
              <a:t>, </a:t>
            </a:r>
            <a:r>
              <a:rPr lang="ko-KR" altLang="en-US" sz="2800" dirty="0" err="1" smtClean="0"/>
              <a:t>직업교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육</a:t>
            </a:r>
            <a:r>
              <a:rPr lang="en-US" altLang="ko-KR" sz="2800" dirty="0"/>
              <a:t>, </a:t>
            </a:r>
            <a:r>
              <a:rPr lang="ko-KR" altLang="en-US" sz="2800" dirty="0"/>
              <a:t>차별철폐 등의 정책</a:t>
            </a:r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독일 </a:t>
            </a:r>
            <a:r>
              <a:rPr lang="ko-KR" altLang="en-US" sz="3200" dirty="0"/>
              <a:t>초기의 외국인 정책이 경제적 성격이 강하게 내포되었다면 </a:t>
            </a:r>
          </a:p>
          <a:p>
            <a:pPr fontAlgn="base"/>
            <a:r>
              <a:rPr lang="ko-KR" altLang="en-US" sz="3200" dirty="0"/>
              <a:t>후기에는 국적법 개정과 이민법의 제정을 통하여 인구문제와 노동력 수급문제를 해결하기 위한 것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9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3200" dirty="0"/>
              <a:t>독일 내 자국민들의 고령화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저출산으로</a:t>
            </a:r>
            <a:r>
              <a:rPr lang="ko-KR" altLang="en-US" sz="3200" dirty="0"/>
              <a:t> 인한 인구의 감소와 노동력의 감소로 인한 </a:t>
            </a:r>
            <a:r>
              <a:rPr lang="ko-KR" altLang="en-US" sz="3200" dirty="0" smtClean="0"/>
              <a:t>사회위기의식</a:t>
            </a:r>
            <a:endParaRPr lang="en-US" altLang="ko-KR" sz="3200" dirty="0" smtClean="0"/>
          </a:p>
          <a:p>
            <a:pPr fontAlgn="base"/>
            <a:endParaRPr lang="ko-KR" altLang="en-US" sz="3200" dirty="0"/>
          </a:p>
          <a:p>
            <a:pPr fontAlgn="base"/>
            <a:r>
              <a:rPr lang="ko-KR" altLang="en-US" sz="3200" dirty="0"/>
              <a:t>결국 다문화가족에 대한 친화적 정책만이 문제해결의 열쇠</a:t>
            </a:r>
          </a:p>
          <a:p>
            <a:pPr fontAlgn="base"/>
            <a:endParaRPr lang="en-US" altLang="ko-KR" sz="3200" dirty="0" smtClean="0"/>
          </a:p>
          <a:p>
            <a:pPr fontAlgn="base"/>
            <a:r>
              <a:rPr lang="ko-KR" altLang="en-US" sz="3200" dirty="0" smtClean="0"/>
              <a:t>다문화가족에게 </a:t>
            </a:r>
            <a:r>
              <a:rPr lang="ko-KR" altLang="en-US" sz="3200" dirty="0"/>
              <a:t>독일인들과 같은 동등한 </a:t>
            </a:r>
            <a:r>
              <a:rPr lang="ko-KR" altLang="en-US" sz="3200" dirty="0" smtClean="0"/>
              <a:t>권리와 </a:t>
            </a:r>
            <a:r>
              <a:rPr lang="ko-KR" altLang="en-US" sz="3200" dirty="0"/>
              <a:t>사회보장을 약속함으로써 독일 다문화가족의 사회통합정책이 </a:t>
            </a:r>
            <a:r>
              <a:rPr lang="ko-KR" altLang="en-US" sz="3200" dirty="0" smtClean="0"/>
              <a:t>시작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29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외국인 </a:t>
            </a:r>
            <a:r>
              <a:rPr lang="ko-KR" altLang="en-US" sz="2800" dirty="0"/>
              <a:t>근로자들이 독일에 와서 어느 정도 작업과 독일 언어에 적응될 무렵 본국으로 돌아가야 하는 상황이 반복</a:t>
            </a:r>
          </a:p>
          <a:p>
            <a:pPr fontAlgn="base"/>
            <a:r>
              <a:rPr lang="ko-KR" altLang="en-US" sz="2800" dirty="0" smtClean="0"/>
              <a:t>초기의 </a:t>
            </a:r>
            <a:r>
              <a:rPr lang="ko-KR" altLang="en-US" sz="2800" dirty="0" smtClean="0"/>
              <a:t>이주민통합정책은 귀국을 목표로 한 차별적인 배제정책</a:t>
            </a:r>
          </a:p>
          <a:p>
            <a:pPr fontAlgn="base"/>
            <a:r>
              <a:rPr lang="ko-KR" altLang="en-US" sz="2800" dirty="0" smtClean="0"/>
              <a:t>외국인 노동자의 체류가 장기화되고 이들이 가족을 데려오는 것이 가능하게 되면서 독일사회에 통합문제가 대두되기 시작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39567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smtClean="0"/>
              <a:t>1973</a:t>
            </a:r>
            <a:r>
              <a:rPr lang="ko-KR" altLang="en-US" sz="2800" dirty="0" smtClean="0"/>
              <a:t>년 오일쇼크로 인한 외국인 노동자 유입의 전면금지</a:t>
            </a:r>
            <a:r>
              <a:rPr lang="en-US" altLang="ko-KR" sz="2800" dirty="0" err="1" smtClean="0"/>
              <a:t>Anwerbestopp</a:t>
            </a:r>
            <a:endParaRPr lang="en-US" altLang="ko-KR" sz="2800" dirty="0" smtClean="0"/>
          </a:p>
          <a:p>
            <a:pPr fontAlgn="base"/>
            <a:r>
              <a:rPr lang="en-US" altLang="ko-KR" sz="2800" dirty="0" smtClean="0"/>
              <a:t>1980</a:t>
            </a:r>
            <a:r>
              <a:rPr lang="ko-KR" altLang="en-US" sz="2800" dirty="0" smtClean="0"/>
              <a:t>년대까지 독일은 꾸준히 외국인 제한정책과 귀환정책을 추진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동독 </a:t>
            </a:r>
            <a:r>
              <a:rPr lang="ko-KR" altLang="en-US" sz="2800" dirty="0" smtClean="0"/>
              <a:t>이탈주민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동유럽권에 거주하고 있던 독일계 주민의 유입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외국인 노동자의 결혼으로 인한 가족초청과 부양가족의 증가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정치적 난민의 수용으로 지난 수십 년간 독일 내 외국인수는 급격하게 증가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6094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취업과 노동을 목적으로 하는 이주는 감소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노동이민      이주이민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경제적 </a:t>
            </a:r>
            <a:r>
              <a:rPr lang="ko-KR" altLang="en-US" dirty="0" smtClean="0"/>
              <a:t>이민      사회적 이민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독신자들이 주를 이루던 일시적 </a:t>
            </a:r>
            <a:r>
              <a:rPr lang="ko-KR" altLang="en-US" dirty="0" smtClean="0"/>
              <a:t>이민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       가족 </a:t>
            </a:r>
            <a:r>
              <a:rPr lang="ko-KR" altLang="en-US" dirty="0" smtClean="0"/>
              <a:t>단위로 영구 정착하는 항구적 </a:t>
            </a:r>
            <a:r>
              <a:rPr lang="ko-KR" altLang="en-US" dirty="0" smtClean="0"/>
              <a:t>이민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독일정부의 이주제한 조치에도 불구하고 이주자 전체의 수는 크게 감소하지 </a:t>
            </a:r>
            <a:r>
              <a:rPr lang="ko-KR" altLang="en-US" dirty="0" smtClean="0"/>
              <a:t>않음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독일 내 이주민의 증가로 인한 주택문제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 문제 등 이민자 가정과 자녀들에 대한 사회적 통합문제</a:t>
            </a:r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594980" y="206318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5228"/>
            <a:ext cx="5302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302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23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외국인에 </a:t>
            </a:r>
            <a:r>
              <a:rPr lang="ko-KR" altLang="en-US" dirty="0"/>
              <a:t>대한 고정관념</a:t>
            </a:r>
            <a:r>
              <a:rPr lang="en-US" altLang="ko-KR" dirty="0"/>
              <a:t>, </a:t>
            </a:r>
            <a:r>
              <a:rPr lang="ko-KR" altLang="en-US" dirty="0"/>
              <a:t>선입견</a:t>
            </a:r>
            <a:r>
              <a:rPr lang="en-US" altLang="ko-KR" dirty="0"/>
              <a:t>, </a:t>
            </a:r>
            <a:r>
              <a:rPr lang="ko-KR" altLang="en-US" dirty="0"/>
              <a:t>혐오</a:t>
            </a:r>
            <a:r>
              <a:rPr lang="en-US" altLang="ko-KR" dirty="0"/>
              <a:t>, </a:t>
            </a:r>
            <a:r>
              <a:rPr lang="ko-KR" altLang="en-US" dirty="0"/>
              <a:t>배척과 차별</a:t>
            </a:r>
          </a:p>
          <a:p>
            <a:pPr fontAlgn="base"/>
            <a:r>
              <a:rPr lang="ko-KR" altLang="en-US" dirty="0"/>
              <a:t>사회통합정책의 부재와 한시적이고 일시적인 </a:t>
            </a:r>
            <a:r>
              <a:rPr lang="ko-KR" altLang="en-US" dirty="0" smtClean="0"/>
              <a:t>사회보장</a:t>
            </a:r>
            <a:endParaRPr lang="en-US" altLang="ko-KR" dirty="0" smtClean="0"/>
          </a:p>
          <a:p>
            <a:pPr fontAlgn="base"/>
            <a:r>
              <a:rPr lang="en-US" altLang="ko-KR" dirty="0"/>
              <a:t>1990</a:t>
            </a:r>
            <a:r>
              <a:rPr lang="ko-KR" altLang="en-US" dirty="0"/>
              <a:t>년대 </a:t>
            </a:r>
            <a:r>
              <a:rPr lang="ko-KR" altLang="en-US" dirty="0" err="1"/>
              <a:t>적녹연정의</a:t>
            </a:r>
            <a:r>
              <a:rPr lang="ko-KR" altLang="en-US" dirty="0"/>
              <a:t> 성립 이후</a:t>
            </a:r>
            <a:r>
              <a:rPr lang="en-US" altLang="ko-KR" dirty="0"/>
              <a:t>(1998-2005) </a:t>
            </a:r>
            <a:r>
              <a:rPr lang="ko-KR" altLang="en-US" dirty="0"/>
              <a:t>독일정부는 독일이 이민국가라는 사실을 인정하고 외국인들의 독일사회로의 통합과 공존을 위한 다양한 다문화 관련정책을 추진하고 있으며</a:t>
            </a:r>
            <a:r>
              <a:rPr lang="en-US" altLang="ko-KR" dirty="0"/>
              <a:t>, </a:t>
            </a:r>
            <a:r>
              <a:rPr lang="ko-KR" altLang="en-US" dirty="0"/>
              <a:t>관련 입법을 통해 이를 제도화하고 있다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2000</a:t>
            </a:r>
            <a:r>
              <a:rPr lang="ko-KR" altLang="en-US" dirty="0"/>
              <a:t>년 새로운 국적법의 도입</a:t>
            </a:r>
          </a:p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 기민당의 집권으로 제정된 이민법</a:t>
            </a:r>
          </a:p>
          <a:p>
            <a:pPr fontAlgn="base"/>
            <a:r>
              <a:rPr lang="ko-KR" altLang="en-US" dirty="0" err="1"/>
              <a:t>연방이민난민청</a:t>
            </a:r>
            <a:r>
              <a:rPr lang="en-US" altLang="ko-KR" dirty="0" err="1"/>
              <a:t>Bundesamt</a:t>
            </a:r>
            <a:r>
              <a:rPr lang="en-US" altLang="ko-KR" dirty="0"/>
              <a:t> </a:t>
            </a:r>
            <a:r>
              <a:rPr lang="en-US" altLang="ko-KR" dirty="0" err="1"/>
              <a:t>für</a:t>
            </a:r>
            <a:r>
              <a:rPr lang="en-US" altLang="ko-KR" dirty="0"/>
              <a:t> Migration und </a:t>
            </a:r>
            <a:r>
              <a:rPr lang="en-US" altLang="ko-KR" dirty="0" err="1"/>
              <a:t>Flüchtling</a:t>
            </a:r>
            <a:r>
              <a:rPr lang="en-US" altLang="ko-KR" dirty="0"/>
              <a:t> </a:t>
            </a:r>
            <a:r>
              <a:rPr lang="ko-KR" altLang="en-US" dirty="0"/>
              <a:t>신설</a:t>
            </a:r>
          </a:p>
        </p:txBody>
      </p:sp>
    </p:spTree>
    <p:extLst>
      <p:ext uri="{BB962C8B-B14F-4D97-AF65-F5344CB8AC3E}">
        <p14:creationId xmlns:p14="http://schemas.microsoft.com/office/powerpoint/2010/main" val="27415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Kühn</a:t>
            </a:r>
            <a:r>
              <a:rPr lang="en-US" altLang="ko-KR" dirty="0"/>
              <a:t> Memorandum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1979</a:t>
            </a:r>
            <a:r>
              <a:rPr lang="ko-KR" altLang="en-US" sz="2800" dirty="0"/>
              <a:t>년 독일의 다문화정책 내지는 외국인 통합정책에 대한 보고서 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독일의 </a:t>
            </a:r>
            <a:r>
              <a:rPr lang="ko-KR" altLang="en-US" sz="2800" dirty="0"/>
              <a:t>배제정책으로 일관된 외국인 정책에서 벗어난 혁신적인 </a:t>
            </a:r>
            <a:r>
              <a:rPr lang="ko-KR" altLang="en-US" sz="2800" dirty="0" smtClean="0"/>
              <a:t>대안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이후 독일의 외국인 통합정책에 있어서 하나의 나침반 역할</a:t>
            </a:r>
          </a:p>
          <a:p>
            <a:pPr fontAlgn="base"/>
            <a:r>
              <a:rPr lang="ko-KR" altLang="en-US" sz="2800" dirty="0"/>
              <a:t>독일 내의 외국인 자녀 </a:t>
            </a:r>
            <a:r>
              <a:rPr lang="ko-KR" altLang="en-US" sz="2800" dirty="0" smtClean="0"/>
              <a:t>출생률이 </a:t>
            </a:r>
            <a:r>
              <a:rPr lang="ko-KR" altLang="en-US" sz="2800" dirty="0"/>
              <a:t>현저하게 </a:t>
            </a:r>
            <a:r>
              <a:rPr lang="ko-KR" altLang="en-US" sz="2800" dirty="0" smtClean="0"/>
              <a:t>증가</a:t>
            </a:r>
            <a:endParaRPr lang="en-US" altLang="ko-KR" sz="2800" dirty="0" smtClean="0"/>
          </a:p>
          <a:p>
            <a:pPr marL="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장기 </a:t>
            </a:r>
            <a:r>
              <a:rPr lang="ko-KR" altLang="en-US" sz="2800" dirty="0"/>
              <a:t>체류 외국인의 숫자가 </a:t>
            </a:r>
            <a:r>
              <a:rPr lang="ko-KR" altLang="en-US" sz="2800" dirty="0" smtClean="0"/>
              <a:t>점점 </a:t>
            </a:r>
            <a:r>
              <a:rPr lang="ko-KR" altLang="en-US" sz="2800" dirty="0" smtClean="0"/>
              <a:t>많아짐 </a:t>
            </a:r>
            <a:endParaRPr lang="en-US" altLang="ko-KR" sz="2800" dirty="0" smtClean="0"/>
          </a:p>
          <a:p>
            <a:pPr marL="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외국인 </a:t>
            </a:r>
            <a:r>
              <a:rPr lang="ko-KR" altLang="en-US" sz="2800" dirty="0"/>
              <a:t>거주지역의 분포가 </a:t>
            </a:r>
            <a:r>
              <a:rPr lang="ko-KR" altLang="en-US" sz="2800" dirty="0" smtClean="0"/>
              <a:t>대도시를 </a:t>
            </a:r>
            <a:r>
              <a:rPr lang="ko-KR" altLang="en-US" sz="2800" dirty="0" smtClean="0"/>
              <a:t>중심으로</a:t>
            </a:r>
            <a:endParaRPr lang="en-US" altLang="ko-KR" sz="2800" dirty="0" smtClean="0"/>
          </a:p>
          <a:p>
            <a:pPr marL="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편</a:t>
            </a:r>
            <a:r>
              <a:rPr lang="ko-KR" altLang="en-US" sz="2800" dirty="0" smtClean="0"/>
              <a:t>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098278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242</TotalTime>
  <Words>1368</Words>
  <Application>Microsoft Office PowerPoint</Application>
  <PresentationFormat>화면 슬라이드 쇼(4:3)</PresentationFormat>
  <Paragraphs>198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테마1</vt:lpstr>
      <vt:lpstr>독일 다문화사회의  통합정책과 교육</vt:lpstr>
      <vt:lpstr>목차</vt:lpstr>
      <vt:lpstr>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Kühn Memorandum</vt:lpstr>
      <vt:lpstr>PowerPoint 프레젠테이션</vt:lpstr>
      <vt:lpstr>PowerPoint 프레젠테이션</vt:lpstr>
      <vt:lpstr>1998년 Rot-Grüne Koalition </vt:lpstr>
      <vt:lpstr>국적법</vt:lpstr>
      <vt:lpstr>PowerPoint 프레젠테이션</vt:lpstr>
      <vt:lpstr>이민법</vt:lpstr>
      <vt:lpstr>PowerPoint 프레젠테이션</vt:lpstr>
      <vt:lpstr>PowerPoint 프레젠테이션</vt:lpstr>
      <vt:lpstr>독일 외국인 정책 변화의 추이</vt:lpstr>
      <vt:lpstr>PowerPoint 프레젠테이션</vt:lpstr>
      <vt:lpstr>PowerPoint 프레젠테이션</vt:lpstr>
      <vt:lpstr>부모수당Elterngeld과  자녀수당Kindergeld</vt:lpstr>
      <vt:lpstr>외국인의 독일어교육</vt:lpstr>
      <vt:lpstr>1. 어른을 위한 언어코스</vt:lpstr>
      <vt:lpstr>PowerPoint 프레젠테이션</vt:lpstr>
      <vt:lpstr>PowerPoint 프레젠테이션</vt:lpstr>
      <vt:lpstr>2. 자녀들을 위한 언어코스</vt:lpstr>
      <vt:lpstr>PowerPoint 프레젠테이션</vt:lpstr>
      <vt:lpstr>PowerPoint 프레젠테이션</vt:lpstr>
      <vt:lpstr>베를린의 사회통합전략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독일 다문화사회 통합정책과 교육</dc:title>
  <dc:creator>이은희</dc:creator>
  <cp:lastModifiedBy>이은희</cp:lastModifiedBy>
  <cp:revision>28</cp:revision>
  <cp:lastPrinted>2018-10-02T16:08:28Z</cp:lastPrinted>
  <dcterms:created xsi:type="dcterms:W3CDTF">2016-09-19T12:51:31Z</dcterms:created>
  <dcterms:modified xsi:type="dcterms:W3CDTF">2018-10-03T14:53:46Z</dcterms:modified>
</cp:coreProperties>
</file>