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7" r:id="rId5"/>
    <p:sldId id="268" r:id="rId6"/>
    <p:sldId id="269" r:id="rId7"/>
    <p:sldId id="259" r:id="rId8"/>
    <p:sldId id="260" r:id="rId9"/>
    <p:sldId id="261" r:id="rId10"/>
    <p:sldId id="262" r:id="rId11"/>
    <p:sldId id="263" r:id="rId12"/>
    <p:sldId id="270" r:id="rId13"/>
    <p:sldId id="265" r:id="rId14"/>
    <p:sldId id="266"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ko-KR" altLang="en-US"/>
              <a:t>마스터 제목 스타일 편집</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4509A250-FF31-4206-8172-F9D3106AACB1}"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ko-KR" altLang="en-US"/>
              <a:t>마스터 제목 스타일 편집</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ko-KR" altLang="en-US"/>
              <a:t>마스터 제목 스타일 편집</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ko-KR" altLang="en-US"/>
              <a:t>마스터 텍스트 스타일 편집</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ko-KR" altLang="en-US"/>
              <a:t>마스터 제목 스타일 편집</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그림 열 3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ko-KR" altLang="en-US"/>
              <a:t>마스터 제목 스타일 편집</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nchorCtr="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9796027F-7875-4030-9381-8BD8C4F21935}"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ko-KR" altLang="en-US"/>
              <a:t>마스터 제목 스타일 편집</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7" name="Date Placeholder 4"/>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4509A250-FF31-4206-8172-F9D3106AACB1}"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ko-KR" altLang="en-US"/>
              <a:t>마스터 제목 스타일 편집</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wikipedia.org/wiki/Erstaufnahmeeinrichtung_(Deutschland)"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de.wikipedia.org/wiki/Hamburg-Jenfel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wikipedia.org/wiki/Itzehoe"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e.wikipedia.org/wiki/Griechenland" TargetMode="External"/><Relationship Id="rId13" Type="http://schemas.openxmlformats.org/officeDocument/2006/relationships/hyperlink" Target="https://de.wikipedia.org/wiki/Portugal" TargetMode="External"/><Relationship Id="rId3" Type="http://schemas.openxmlformats.org/officeDocument/2006/relationships/hyperlink" Target="https://de.wikipedia.org/wiki/Asyl" TargetMode="External"/><Relationship Id="rId7" Type="http://schemas.openxmlformats.org/officeDocument/2006/relationships/hyperlink" Target="https://de.wikipedia.org/wiki/Frankreich" TargetMode="External"/><Relationship Id="rId12" Type="http://schemas.openxmlformats.org/officeDocument/2006/relationships/hyperlink" Target="https://de.wikipedia.org/wiki/Niederlande" TargetMode="External"/><Relationship Id="rId2" Type="http://schemas.openxmlformats.org/officeDocument/2006/relationships/hyperlink" Target="https://de.wikipedia.org/wiki/Europ%C3%A4ische_Gemeinschaft" TargetMode="External"/><Relationship Id="rId1" Type="http://schemas.openxmlformats.org/officeDocument/2006/relationships/slideLayout" Target="../slideLayouts/slideLayout2.xml"/><Relationship Id="rId6" Type="http://schemas.openxmlformats.org/officeDocument/2006/relationships/hyperlink" Target="https://de.wikipedia.org/wiki/Deutschland" TargetMode="External"/><Relationship Id="rId11" Type="http://schemas.openxmlformats.org/officeDocument/2006/relationships/hyperlink" Target="https://de.wikipedia.org/wiki/Luxemburg" TargetMode="External"/><Relationship Id="rId5" Type="http://schemas.openxmlformats.org/officeDocument/2006/relationships/hyperlink" Target="https://de.wikipedia.org/wiki/D%C3%A4nemark" TargetMode="External"/><Relationship Id="rId10" Type="http://schemas.openxmlformats.org/officeDocument/2006/relationships/hyperlink" Target="https://de.wikipedia.org/wiki/Italien" TargetMode="External"/><Relationship Id="rId4" Type="http://schemas.openxmlformats.org/officeDocument/2006/relationships/hyperlink" Target="https://de.wikipedia.org/wiki/Belgien" TargetMode="External"/><Relationship Id="rId9" Type="http://schemas.openxmlformats.org/officeDocument/2006/relationships/hyperlink" Target="https://de.wikipedia.org/wiki/Irland" TargetMode="External"/><Relationship Id="rId14" Type="http://schemas.openxmlformats.org/officeDocument/2006/relationships/hyperlink" Target="https://de.wikipedia.org/wiki/Spanien"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de.wikipedia.org/wiki/Tschechien" TargetMode="External"/><Relationship Id="rId3" Type="http://schemas.openxmlformats.org/officeDocument/2006/relationships/hyperlink" Target="https://de.wikipedia.org/wiki/Dubliner_%C3%9Cbereinkommen#cite_note-1" TargetMode="External"/><Relationship Id="rId7" Type="http://schemas.openxmlformats.org/officeDocument/2006/relationships/hyperlink" Target="https://de.wikipedia.org/wiki/Dubliner_%C3%9Cbereinkommen#cite_note-2" TargetMode="External"/><Relationship Id="rId2" Type="http://schemas.openxmlformats.org/officeDocument/2006/relationships/hyperlink" Target="https://de.wikipedia.org/wiki/Vereinigtes_K%C3%B6nigreich" TargetMode="External"/><Relationship Id="rId1" Type="http://schemas.openxmlformats.org/officeDocument/2006/relationships/slideLayout" Target="../slideLayouts/slideLayout2.xml"/><Relationship Id="rId6" Type="http://schemas.openxmlformats.org/officeDocument/2006/relationships/hyperlink" Target="https://de.wikipedia.org/wiki/Finnland" TargetMode="External"/><Relationship Id="rId5" Type="http://schemas.openxmlformats.org/officeDocument/2006/relationships/hyperlink" Target="https://de.wikipedia.org/wiki/Schweden" TargetMode="External"/><Relationship Id="rId4" Type="http://schemas.openxmlformats.org/officeDocument/2006/relationships/hyperlink" Target="https://de.wikipedia.org/wiki/%C3%96sterreich" TargetMode="External"/><Relationship Id="rId9" Type="http://schemas.openxmlformats.org/officeDocument/2006/relationships/hyperlink" Target="https://de.wikipedia.org/wiki/Dubliner_%C3%9Cbereinkommen#cite_note-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311D6B13-349B-4380-81A9-22ACBBD91F85}"/>
              </a:ext>
            </a:extLst>
          </p:cNvPr>
          <p:cNvSpPr>
            <a:spLocks noGrp="1"/>
          </p:cNvSpPr>
          <p:nvPr>
            <p:ph type="ctrTitle"/>
          </p:nvPr>
        </p:nvSpPr>
        <p:spPr/>
        <p:txBody>
          <a:bodyPr/>
          <a:lstStyle/>
          <a:p>
            <a:r>
              <a:rPr lang="de-DE" altLang="ko-KR" b="1" dirty="0"/>
              <a:t>Flüchtlingskrise in Deutschland ab 2015</a:t>
            </a:r>
            <a:endParaRPr lang="ko-KR" altLang="en-US" dirty="0"/>
          </a:p>
        </p:txBody>
      </p:sp>
      <p:sp>
        <p:nvSpPr>
          <p:cNvPr id="3" name="부제목 2">
            <a:extLst>
              <a:ext uri="{FF2B5EF4-FFF2-40B4-BE49-F238E27FC236}">
                <a16:creationId xmlns:a16="http://schemas.microsoft.com/office/drawing/2014/main" xmlns="" id="{B6E8527D-625C-4392-BF99-0A3464A8D58E}"/>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298282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ln>
            <a:noFill/>
          </a:ln>
          <a:effectLst/>
        </p:spPr>
      </p:sp>
      <p:pic>
        <p:nvPicPr>
          <p:cNvPr id="12" name="Picture 11">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2937D191-13D4-4D46-AA31-AA8157D36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544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1B796756-8CDE-44C7-BF60-022DF3B3A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B502A146-6461-45FE-B52F-8F9B510D9E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내용 개체 틀 4" descr="스크린샷이(가) 표시된 사진&#10;&#10;매우 높은 신뢰도로 생성된 설명">
            <a:extLst>
              <a:ext uri="{FF2B5EF4-FFF2-40B4-BE49-F238E27FC236}">
                <a16:creationId xmlns:a16="http://schemas.microsoft.com/office/drawing/2014/main" xmlns="" id="{77F9EA84-F21A-4FB3-A113-AA27D0478DEE}"/>
              </a:ext>
            </a:extLst>
          </p:cNvPr>
          <p:cNvPicPr>
            <a:picLocks noGrp="1" noChangeAspect="1"/>
          </p:cNvPicPr>
          <p:nvPr>
            <p:ph idx="1"/>
          </p:nvPr>
        </p:nvPicPr>
        <p:blipFill>
          <a:blip r:embed="rId7"/>
          <a:stretch>
            <a:fillRect/>
          </a:stretch>
        </p:blipFill>
        <p:spPr>
          <a:xfrm>
            <a:off x="3604879" y="1123527"/>
            <a:ext cx="4982242" cy="4604800"/>
          </a:xfrm>
          <a:prstGeom prst="rect">
            <a:avLst/>
          </a:prstGeom>
        </p:spPr>
      </p:pic>
      <p:sp>
        <p:nvSpPr>
          <p:cNvPr id="30" name="Rectangle 29">
            <a:extLst>
              <a:ext uri="{FF2B5EF4-FFF2-40B4-BE49-F238E27FC236}">
                <a16:creationId xmlns:a16="http://schemas.microsoft.com/office/drawing/2014/main" xmlns="" id="{95A115E8-EE09-4F41-9329-56DEEE8ABE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07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ln>
            <a:noFill/>
          </a:ln>
          <a:effectLst/>
        </p:spPr>
      </p:sp>
      <p:pic>
        <p:nvPicPr>
          <p:cNvPr id="14" name="Picture 13">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그림 5">
            <a:extLst>
              <a:ext uri="{FF2B5EF4-FFF2-40B4-BE49-F238E27FC236}">
                <a16:creationId xmlns:a16="http://schemas.microsoft.com/office/drawing/2014/main" xmlns="" id="{B771FF47-DEE9-4274-946C-8A94FFDA0540}"/>
              </a:ext>
            </a:extLst>
          </p:cNvPr>
          <p:cNvPicPr>
            <a:picLocks noGrp="1" noChangeAspect="1"/>
          </p:cNvPicPr>
          <p:nvPr>
            <p:ph idx="1"/>
          </p:nvPr>
        </p:nvPicPr>
        <p:blipFill>
          <a:blip r:embed="rId7"/>
          <a:stretch>
            <a:fillRect/>
          </a:stretch>
        </p:blipFill>
        <p:spPr>
          <a:xfrm>
            <a:off x="4339903" y="643467"/>
            <a:ext cx="3512193" cy="5571066"/>
          </a:xfrm>
          <a:prstGeom prst="rect">
            <a:avLst/>
          </a:prstGeom>
        </p:spPr>
      </p:pic>
      <p:sp>
        <p:nvSpPr>
          <p:cNvPr id="28" name="Rectangle 27">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927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ln>
            <a:noFill/>
          </a:ln>
          <a:effectLst/>
        </p:spPr>
      </p:sp>
      <p:pic>
        <p:nvPicPr>
          <p:cNvPr id="12" name="Picture 11">
            <a:extLst>
              <a:ext uri="{FF2B5EF4-FFF2-40B4-BE49-F238E27FC236}">
                <a16:creationId xmlns:a16="http://schemas.microsoft.com/office/drawing/2014/main" xmlns="" id="{5B89E5C5-A037-45B3-9D37-3658914D479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xmlns="" id="{5ACB93B0-521E-443D-9750-AFCFDDB3E80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xmlns="" id="{DA1DAC79-DDBA-4382-9D43-6E5F685BE5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xmlns="" id="{E0880F10-995F-4F01-A83B-7ECDB7BE790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xmlns="" id="{A2D49266-1F08-40F2-B0E1-1D919DCB578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xmlns="" id="{6AACA73D-178F-4CFC-99E3-9F4FCBBDBA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그림 3" descr="스크린샷이(가) 표시된 사진&#10;&#10;매우 높은 신뢰도로 생성된 설명">
            <a:extLst>
              <a:ext uri="{FF2B5EF4-FFF2-40B4-BE49-F238E27FC236}">
                <a16:creationId xmlns:a16="http://schemas.microsoft.com/office/drawing/2014/main" xmlns="" id="{C15ACD0E-B97E-49A8-B53B-1EB07A464A0D}"/>
              </a:ext>
            </a:extLst>
          </p:cNvPr>
          <p:cNvPicPr>
            <a:picLocks noGrp="1" noChangeAspect="1"/>
          </p:cNvPicPr>
          <p:nvPr>
            <p:ph idx="1"/>
          </p:nvPr>
        </p:nvPicPr>
        <p:blipFill rotWithShape="1">
          <a:blip r:embed="rId7"/>
          <a:srcRect/>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xmlns="" id="{52B1435E-BAB8-43AB-AF6A-C15D437DCB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1926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ln>
            <a:noFill/>
          </a:ln>
          <a:effectLst/>
        </p:spPr>
      </p:sp>
      <p:pic>
        <p:nvPicPr>
          <p:cNvPr id="12" name="Picture 11">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그림 3">
            <a:extLst>
              <a:ext uri="{FF2B5EF4-FFF2-40B4-BE49-F238E27FC236}">
                <a16:creationId xmlns:a16="http://schemas.microsoft.com/office/drawing/2014/main" xmlns="" id="{D8F29CC2-334A-4566-AD53-4812CADA3C18}"/>
              </a:ext>
            </a:extLst>
          </p:cNvPr>
          <p:cNvPicPr>
            <a:picLocks noGrp="1" noChangeAspect="1"/>
          </p:cNvPicPr>
          <p:nvPr>
            <p:ph idx="1"/>
          </p:nvPr>
        </p:nvPicPr>
        <p:blipFill>
          <a:blip r:embed="rId7"/>
          <a:stretch>
            <a:fillRect/>
          </a:stretch>
        </p:blipFill>
        <p:spPr>
          <a:xfrm>
            <a:off x="2125394" y="643467"/>
            <a:ext cx="7941212" cy="5571066"/>
          </a:xfrm>
          <a:prstGeom prst="rect">
            <a:avLst/>
          </a:prstGeom>
        </p:spPr>
      </p:pic>
      <p:sp>
        <p:nvSpPr>
          <p:cNvPr id="26" name="Rectangle 25">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0456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ln>
            <a:noFill/>
          </a:ln>
          <a:effectLst/>
        </p:spPr>
      </p:sp>
      <p:pic>
        <p:nvPicPr>
          <p:cNvPr id="12" name="Picture 11">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그림 3">
            <a:extLst>
              <a:ext uri="{FF2B5EF4-FFF2-40B4-BE49-F238E27FC236}">
                <a16:creationId xmlns:a16="http://schemas.microsoft.com/office/drawing/2014/main" xmlns="" id="{37E93CD3-FE53-434D-8E4A-5014DDDD5693}"/>
              </a:ext>
            </a:extLst>
          </p:cNvPr>
          <p:cNvPicPr>
            <a:picLocks noGrp="1" noChangeAspect="1"/>
          </p:cNvPicPr>
          <p:nvPr>
            <p:ph idx="1"/>
          </p:nvPr>
        </p:nvPicPr>
        <p:blipFill>
          <a:blip r:embed="rId7"/>
          <a:stretch>
            <a:fillRect/>
          </a:stretch>
        </p:blipFill>
        <p:spPr>
          <a:xfrm>
            <a:off x="643467" y="1806872"/>
            <a:ext cx="10905066" cy="3244256"/>
          </a:xfrm>
          <a:prstGeom prst="rect">
            <a:avLst/>
          </a:prstGeom>
        </p:spPr>
      </p:pic>
      <p:sp>
        <p:nvSpPr>
          <p:cNvPr id="26" name="Rectangle 25">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3597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p:txBody>
          <a:bodyPr>
            <a:normAutofit/>
          </a:bodyPr>
          <a:lstStyle/>
          <a:p>
            <a:r>
              <a:rPr lang="en-US"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rPr>
              <a:t>Entwicklung-7</a:t>
            </a:r>
            <a:r>
              <a:rPr lang="ko-KR" altLang="en-US" sz="2800" dirty="0" smtClean="0">
                <a:latin typeface="함초롬바탕" panose="02030504000101010101" pitchFamily="18" charset="-127"/>
                <a:ea typeface="함초롬바탕" panose="02030504000101010101" pitchFamily="18" charset="-127"/>
                <a:cs typeface="함초롬바탕" panose="02030504000101010101" pitchFamily="18" charset="-127"/>
              </a:rPr>
              <a:t>번</a:t>
            </a:r>
            <a:r>
              <a:rPr lang="en-US"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rPr>
              <a:t>, 8</a:t>
            </a:r>
            <a:r>
              <a:rPr lang="ko-KR" altLang="en-US" sz="2800" dirty="0" smtClean="0">
                <a:latin typeface="함초롬바탕" panose="02030504000101010101" pitchFamily="18" charset="-127"/>
                <a:ea typeface="함초롬바탕" panose="02030504000101010101" pitchFamily="18" charset="-127"/>
                <a:cs typeface="함초롬바탕" panose="02030504000101010101" pitchFamily="18" charset="-127"/>
              </a:rPr>
              <a:t>번</a:t>
            </a:r>
            <a:r>
              <a:rPr lang="en-US"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rPr>
              <a:t>, 9</a:t>
            </a:r>
            <a:r>
              <a:rPr lang="ko-KR" altLang="en-US" sz="2800" dirty="0" smtClean="0">
                <a:latin typeface="함초롬바탕" panose="02030504000101010101" pitchFamily="18" charset="-127"/>
                <a:ea typeface="함초롬바탕" panose="02030504000101010101" pitchFamily="18" charset="-127"/>
                <a:cs typeface="함초롬바탕" panose="02030504000101010101" pitchFamily="18" charset="-127"/>
              </a:rPr>
              <a:t>번 슬라이드</a:t>
            </a:r>
            <a:endParaRPr lang="en-US"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endParaRPr>
          </a:p>
          <a:p>
            <a:endParaRPr lang="en-US"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endParaRPr>
          </a:p>
          <a:p>
            <a:r>
              <a:rPr lang="en-US"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rPr>
              <a:t>Das </a:t>
            </a:r>
            <a:r>
              <a:rPr lang="en-US" altLang="ko-KR" sz="2800" dirty="0" err="1" smtClean="0">
                <a:latin typeface="함초롬바탕" panose="02030504000101010101" pitchFamily="18" charset="-127"/>
                <a:ea typeface="함초롬바탕" panose="02030504000101010101" pitchFamily="18" charset="-127"/>
                <a:cs typeface="함초롬바탕" panose="02030504000101010101" pitchFamily="18" charset="-127"/>
              </a:rPr>
              <a:t>Jahr</a:t>
            </a:r>
            <a:r>
              <a:rPr lang="en-US"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rPr>
              <a:t> 2015- 10</a:t>
            </a:r>
            <a:r>
              <a:rPr lang="ko-KR" altLang="en-US" sz="2800" dirty="0" smtClean="0">
                <a:latin typeface="함초롬바탕" panose="02030504000101010101" pitchFamily="18" charset="-127"/>
                <a:ea typeface="함초롬바탕" panose="02030504000101010101" pitchFamily="18" charset="-127"/>
                <a:cs typeface="함초롬바탕" panose="02030504000101010101" pitchFamily="18" charset="-127"/>
              </a:rPr>
              <a:t>번</a:t>
            </a:r>
            <a:r>
              <a:rPr lang="en-US"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rPr>
              <a:t>, 11</a:t>
            </a:r>
            <a:r>
              <a:rPr lang="ko-KR" altLang="en-US" sz="2800" dirty="0" smtClean="0">
                <a:latin typeface="함초롬바탕" panose="02030504000101010101" pitchFamily="18" charset="-127"/>
                <a:ea typeface="함초롬바탕" panose="02030504000101010101" pitchFamily="18" charset="-127"/>
                <a:cs typeface="함초롬바탕" panose="02030504000101010101" pitchFamily="18" charset="-127"/>
              </a:rPr>
              <a:t>번 </a:t>
            </a:r>
            <a:endParaRPr lang="en-US"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endParaRPr>
          </a:p>
          <a:p>
            <a:endParaRPr lang="en-US"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endParaRPr>
          </a:p>
          <a:p>
            <a:r>
              <a:rPr lang="en-US" altLang="ko-KR" sz="2800" dirty="0" err="1" smtClean="0">
                <a:latin typeface="함초롬바탕" panose="02030504000101010101" pitchFamily="18" charset="-127"/>
                <a:ea typeface="함초롬바탕" panose="02030504000101010101" pitchFamily="18" charset="-127"/>
                <a:cs typeface="함초롬바탕" panose="02030504000101010101" pitchFamily="18" charset="-127"/>
              </a:rPr>
              <a:t>Herkunf</a:t>
            </a:r>
            <a:r>
              <a:rPr lang="de-DE"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rPr>
              <a:t>tsländer und Gesamtschutsquote</a:t>
            </a:r>
          </a:p>
          <a:p>
            <a:r>
              <a:rPr lang="en-US"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rPr>
              <a:t>-12</a:t>
            </a:r>
            <a:r>
              <a:rPr lang="ko-KR" altLang="en-US" sz="2800" dirty="0" smtClean="0">
                <a:latin typeface="함초롬바탕" panose="02030504000101010101" pitchFamily="18" charset="-127"/>
                <a:ea typeface="함초롬바탕" panose="02030504000101010101" pitchFamily="18" charset="-127"/>
                <a:cs typeface="함초롬바탕" panose="02030504000101010101" pitchFamily="18" charset="-127"/>
              </a:rPr>
              <a:t>번</a:t>
            </a:r>
            <a:r>
              <a:rPr lang="en-US"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rPr>
              <a:t>, 13</a:t>
            </a:r>
            <a:r>
              <a:rPr lang="ko-KR" altLang="en-US" sz="2800" dirty="0" smtClean="0">
                <a:latin typeface="함초롬바탕" panose="02030504000101010101" pitchFamily="18" charset="-127"/>
                <a:ea typeface="함초롬바탕" panose="02030504000101010101" pitchFamily="18" charset="-127"/>
                <a:cs typeface="함초롬바탕" panose="02030504000101010101" pitchFamily="18" charset="-127"/>
              </a:rPr>
              <a:t>번</a:t>
            </a:r>
            <a:r>
              <a:rPr lang="en-US" altLang="ko-KR" sz="2800" dirty="0" smtClean="0">
                <a:latin typeface="함초롬바탕" panose="02030504000101010101" pitchFamily="18" charset="-127"/>
                <a:ea typeface="함초롬바탕" panose="02030504000101010101" pitchFamily="18" charset="-127"/>
                <a:cs typeface="함초롬바탕" panose="02030504000101010101" pitchFamily="18" charset="-127"/>
              </a:rPr>
              <a:t>, 14</a:t>
            </a:r>
            <a:r>
              <a:rPr lang="ko-KR" altLang="en-US" sz="2800" dirty="0" smtClean="0">
                <a:latin typeface="함초롬바탕" panose="02030504000101010101" pitchFamily="18" charset="-127"/>
                <a:ea typeface="함초롬바탕" panose="02030504000101010101" pitchFamily="18" charset="-127"/>
                <a:cs typeface="함초롬바탕" panose="02030504000101010101" pitchFamily="18" charset="-127"/>
              </a:rPr>
              <a:t>번</a:t>
            </a:r>
            <a:endParaRPr lang="ko-KR" altLang="en-US" sz="2800" dirty="0">
              <a:latin typeface="함초롬바탕" panose="02030504000101010101" pitchFamily="18" charset="-127"/>
              <a:ea typeface="함초롬바탕" panose="02030504000101010101" pitchFamily="18" charset="-127"/>
              <a:cs typeface="함초롬바탕" panose="02030504000101010101" pitchFamily="18" charset="-127"/>
            </a:endParaRPr>
          </a:p>
        </p:txBody>
      </p:sp>
    </p:spTree>
    <p:extLst>
      <p:ext uri="{BB962C8B-B14F-4D97-AF65-F5344CB8AC3E}">
        <p14:creationId xmlns:p14="http://schemas.microsoft.com/office/powerpoint/2010/main" val="223647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4">
            <a:extLst>
              <a:ext uri="{FF2B5EF4-FFF2-40B4-BE49-F238E27FC236}">
                <a16:creationId xmlns:a16="http://schemas.microsoft.com/office/drawing/2014/main" xmlns="" id="{A16A0CF2-B98D-4BA0-A359-745606DD9A81}"/>
              </a:ext>
            </a:extLst>
          </p:cNvPr>
          <p:cNvPicPr>
            <a:picLocks noChangeAspect="1"/>
          </p:cNvPicPr>
          <p:nvPr/>
        </p:nvPicPr>
        <p:blipFill rotWithShape="1">
          <a:blip r:embed="rId2"/>
          <a:srcRect r="5492" b="1"/>
          <a:stretch/>
        </p:blipFill>
        <p:spPr>
          <a:xfrm>
            <a:off x="646532" y="1447799"/>
            <a:ext cx="6493910" cy="4572001"/>
          </a:xfrm>
          <a:prstGeom prst="rect">
            <a:avLst/>
          </a:prstGeom>
          <a:effectLst>
            <a:outerShdw blurRad="50800" dist="38100" dir="5400000" algn="t" rotWithShape="0">
              <a:prstClr val="black">
                <a:alpha val="43000"/>
              </a:prstClr>
            </a:outerShdw>
          </a:effectLst>
        </p:spPr>
      </p:pic>
      <p:sp>
        <p:nvSpPr>
          <p:cNvPr id="2" name="제목 1">
            <a:extLst>
              <a:ext uri="{FF2B5EF4-FFF2-40B4-BE49-F238E27FC236}">
                <a16:creationId xmlns:a16="http://schemas.microsoft.com/office/drawing/2014/main" xmlns="" id="{CA1496B4-30BD-4CCB-9174-897861602B08}"/>
              </a:ext>
            </a:extLst>
          </p:cNvPr>
          <p:cNvSpPr>
            <a:spLocks noGrp="1"/>
          </p:cNvSpPr>
          <p:nvPr>
            <p:ph type="title"/>
          </p:nvPr>
        </p:nvSpPr>
        <p:spPr>
          <a:xfrm>
            <a:off x="7790541" y="1450259"/>
            <a:ext cx="3753599" cy="1442153"/>
          </a:xfrm>
        </p:spPr>
        <p:txBody>
          <a:bodyPr>
            <a:normAutofit/>
          </a:bodyPr>
          <a:lstStyle/>
          <a:p>
            <a:endParaRPr lang="ko-KR" altLang="en-US" sz="3600"/>
          </a:p>
        </p:txBody>
      </p:sp>
      <p:sp>
        <p:nvSpPr>
          <p:cNvPr id="10" name="Content Placeholder 9"/>
          <p:cNvSpPr>
            <a:spLocks noGrp="1"/>
          </p:cNvSpPr>
          <p:nvPr>
            <p:ph idx="1"/>
          </p:nvPr>
        </p:nvSpPr>
        <p:spPr>
          <a:xfrm>
            <a:off x="7789312" y="3072385"/>
            <a:ext cx="3754987" cy="2947415"/>
          </a:xfrm>
        </p:spPr>
        <p:txBody>
          <a:bodyPr>
            <a:normAutofit/>
          </a:bodyPr>
          <a:lstStyle/>
          <a:p>
            <a:r>
              <a:rPr lang="de-DE" altLang="ko-KR" sz="2800" dirty="0">
                <a:hlinkClick r:id="rId3" tooltip="Erstaufnahmeeinrichtung (Deutschland)"/>
              </a:rPr>
              <a:t>Erstaufnahmeeinrichtung</a:t>
            </a:r>
            <a:r>
              <a:rPr lang="de-DE" altLang="ko-KR" sz="2800" dirty="0"/>
              <a:t>: Zeltlager </a:t>
            </a:r>
            <a:r>
              <a:rPr lang="de-DE" altLang="ko-KR" sz="2800" i="1" dirty="0"/>
              <a:t>Jenfelder Moorpark</a:t>
            </a:r>
            <a:r>
              <a:rPr lang="de-DE" altLang="ko-KR" sz="2800" dirty="0"/>
              <a:t> in </a:t>
            </a:r>
            <a:r>
              <a:rPr lang="de-DE" altLang="ko-KR" sz="2800" dirty="0">
                <a:hlinkClick r:id="rId4" tooltip="Hamburg-Jenfeld"/>
              </a:rPr>
              <a:t>Hamburg-Jenfeld</a:t>
            </a:r>
            <a:r>
              <a:rPr lang="de-DE" altLang="ko-KR" sz="2800" dirty="0"/>
              <a:t> im Juli 2015</a:t>
            </a:r>
            <a:endParaRPr lang="en-US" sz="2800" dirty="0"/>
          </a:p>
        </p:txBody>
      </p:sp>
    </p:spTree>
    <p:extLst>
      <p:ext uri="{BB962C8B-B14F-4D97-AF65-F5344CB8AC3E}">
        <p14:creationId xmlns:p14="http://schemas.microsoft.com/office/powerpoint/2010/main" val="131450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5F3FC718-FDE3-4EF7-921E-A5F374EAF8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xmlns="" id="{FAA0F719-3DC8-4F08-AD8F-5A845658CB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xmlns="" id="{7DCB61BE-FA0F-4EFB-BE0E-268BAD8E30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내용 개체 틀 4">
            <a:extLst>
              <a:ext uri="{FF2B5EF4-FFF2-40B4-BE49-F238E27FC236}">
                <a16:creationId xmlns:a16="http://schemas.microsoft.com/office/drawing/2014/main" xmlns="" id="{B8D4C221-F982-4649-9FD4-D4083B406192}"/>
              </a:ext>
            </a:extLst>
          </p:cNvPr>
          <p:cNvPicPr>
            <a:picLocks noChangeAspect="1"/>
          </p:cNvPicPr>
          <p:nvPr/>
        </p:nvPicPr>
        <p:blipFill>
          <a:blip r:embed="rId2"/>
          <a:stretch>
            <a:fillRect/>
          </a:stretch>
        </p:blipFill>
        <p:spPr>
          <a:xfrm>
            <a:off x="5048451" y="1563596"/>
            <a:ext cx="6495847" cy="4340406"/>
          </a:xfrm>
          <a:prstGeom prst="rect">
            <a:avLst/>
          </a:prstGeom>
          <a:effectLst/>
        </p:spPr>
      </p:pic>
      <p:sp>
        <p:nvSpPr>
          <p:cNvPr id="19" name="Rectangle 18">
            <a:extLst>
              <a:ext uri="{FF2B5EF4-FFF2-40B4-BE49-F238E27FC236}">
                <a16:creationId xmlns:a16="http://schemas.microsoft.com/office/drawing/2014/main" xmlns="" id="{A4B31EAA-7423-46F7-9B90-4AB2B09C35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제목 1">
            <a:extLst>
              <a:ext uri="{FF2B5EF4-FFF2-40B4-BE49-F238E27FC236}">
                <a16:creationId xmlns:a16="http://schemas.microsoft.com/office/drawing/2014/main" xmlns="" id="{EA739194-3092-4B8B-BF4A-D3ACE522406F}"/>
              </a:ext>
            </a:extLst>
          </p:cNvPr>
          <p:cNvSpPr>
            <a:spLocks noGrp="1"/>
          </p:cNvSpPr>
          <p:nvPr>
            <p:ph type="title"/>
          </p:nvPr>
        </p:nvSpPr>
        <p:spPr>
          <a:xfrm>
            <a:off x="643855" y="1447799"/>
            <a:ext cx="3108626" cy="1444752"/>
          </a:xfrm>
        </p:spPr>
        <p:txBody>
          <a:bodyPr anchor="b">
            <a:normAutofit/>
          </a:bodyPr>
          <a:lstStyle/>
          <a:p>
            <a:endParaRPr lang="ko-KR" altLang="en-US" sz="3200">
              <a:solidFill>
                <a:srgbClr val="EBEBEB"/>
              </a:solidFill>
            </a:endParaRPr>
          </a:p>
        </p:txBody>
      </p:sp>
      <p:sp>
        <p:nvSpPr>
          <p:cNvPr id="10" name="Content Placeholder 9"/>
          <p:cNvSpPr>
            <a:spLocks noGrp="1"/>
          </p:cNvSpPr>
          <p:nvPr>
            <p:ph idx="1"/>
          </p:nvPr>
        </p:nvSpPr>
        <p:spPr>
          <a:xfrm>
            <a:off x="643855" y="3072385"/>
            <a:ext cx="3108057" cy="2947415"/>
          </a:xfrm>
        </p:spPr>
        <p:txBody>
          <a:bodyPr>
            <a:normAutofit/>
          </a:bodyPr>
          <a:lstStyle/>
          <a:p>
            <a:r>
              <a:rPr lang="de-DE" altLang="ko-KR" sz="3200" dirty="0"/>
              <a:t>Erstaufnahmelager in </a:t>
            </a:r>
            <a:r>
              <a:rPr lang="de-DE" altLang="ko-KR" sz="3200" dirty="0">
                <a:hlinkClick r:id="rId3" tooltip="Itzehoe"/>
              </a:rPr>
              <a:t>Itzehoe</a:t>
            </a:r>
            <a:r>
              <a:rPr lang="de-DE" altLang="ko-KR" sz="3200" dirty="0"/>
              <a:t> im Mai 2016</a:t>
            </a:r>
            <a:endParaRPr lang="en-US" sz="3200" dirty="0">
              <a:solidFill>
                <a:srgbClr val="FFFFFF"/>
              </a:solidFill>
            </a:endParaRPr>
          </a:p>
        </p:txBody>
      </p:sp>
    </p:spTree>
    <p:extLst>
      <p:ext uri="{BB962C8B-B14F-4D97-AF65-F5344CB8AC3E}">
        <p14:creationId xmlns:p14="http://schemas.microsoft.com/office/powerpoint/2010/main" val="14050498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CE28BBE1-FC56-4135-9EFD-8AFA57E1528A}"/>
              </a:ext>
            </a:extLst>
          </p:cNvPr>
          <p:cNvSpPr>
            <a:spLocks noGrp="1"/>
          </p:cNvSpPr>
          <p:nvPr>
            <p:ph type="title"/>
          </p:nvPr>
        </p:nvSpPr>
        <p:spPr/>
        <p:txBody>
          <a:bodyPr/>
          <a:lstStyle/>
          <a:p>
            <a:r>
              <a:rPr lang="de-DE" altLang="ko-KR" sz="4400" dirty="0"/>
              <a:t>Das </a:t>
            </a:r>
            <a:r>
              <a:rPr lang="de-DE" altLang="ko-KR" sz="4400" b="1" dirty="0"/>
              <a:t>Dubliner Übereinkommen (DÜ)</a:t>
            </a:r>
            <a:endParaRPr lang="ko-KR" altLang="en-US" dirty="0"/>
          </a:p>
        </p:txBody>
      </p:sp>
      <p:sp>
        <p:nvSpPr>
          <p:cNvPr id="3" name="내용 개체 틀 2">
            <a:extLst>
              <a:ext uri="{FF2B5EF4-FFF2-40B4-BE49-F238E27FC236}">
                <a16:creationId xmlns:a16="http://schemas.microsoft.com/office/drawing/2014/main" xmlns="" id="{A2196967-F49A-49F7-A9EC-FAD005DCDA02}"/>
              </a:ext>
            </a:extLst>
          </p:cNvPr>
          <p:cNvSpPr>
            <a:spLocks noGrp="1"/>
          </p:cNvSpPr>
          <p:nvPr>
            <p:ph idx="1"/>
          </p:nvPr>
        </p:nvSpPr>
        <p:spPr/>
        <p:txBody>
          <a:bodyPr>
            <a:noAutofit/>
          </a:bodyPr>
          <a:lstStyle/>
          <a:p>
            <a:r>
              <a:rPr lang="de-DE" altLang="ko-KR" sz="2800" dirty="0"/>
              <a:t>ist ein völkerrechtlicher Vertrag über die Bestimmung des zuständigen Staates für die Prüfung eines in einem Mitgliedstaat der </a:t>
            </a:r>
            <a:r>
              <a:rPr lang="de-DE" altLang="ko-KR" sz="2800" dirty="0">
                <a:hlinkClick r:id="rId2" tooltip="Europäische Gemeinschaft"/>
              </a:rPr>
              <a:t>Europäischen Gemeinschaft</a:t>
            </a:r>
            <a:r>
              <a:rPr lang="de-DE" altLang="ko-KR" sz="2800" dirty="0"/>
              <a:t> gestellten </a:t>
            </a:r>
            <a:r>
              <a:rPr lang="de-DE" altLang="ko-KR" sz="2800" dirty="0">
                <a:hlinkClick r:id="rId3" tooltip="Asyl"/>
              </a:rPr>
              <a:t>Asylantrags</a:t>
            </a:r>
            <a:r>
              <a:rPr lang="de-DE" altLang="ko-KR" sz="2800" dirty="0"/>
              <a:t>.</a:t>
            </a:r>
          </a:p>
          <a:p>
            <a:r>
              <a:rPr lang="de-DE" altLang="ko-KR" sz="2800" dirty="0"/>
              <a:t>Das Dubliner Übereinkommen wurde am 15. Juni 1990 von </a:t>
            </a:r>
            <a:r>
              <a:rPr lang="de-DE" altLang="ko-KR" sz="2800" dirty="0">
                <a:hlinkClick r:id="rId4" tooltip="Belgien"/>
              </a:rPr>
              <a:t>Belgien</a:t>
            </a:r>
            <a:r>
              <a:rPr lang="de-DE" altLang="ko-KR" sz="2800" dirty="0"/>
              <a:t>, </a:t>
            </a:r>
            <a:r>
              <a:rPr lang="de-DE" altLang="ko-KR" sz="2800" dirty="0">
                <a:hlinkClick r:id="rId5" tooltip="Dänemark"/>
              </a:rPr>
              <a:t>Dänemark</a:t>
            </a:r>
            <a:r>
              <a:rPr lang="de-DE" altLang="ko-KR" sz="2800" dirty="0"/>
              <a:t>, </a:t>
            </a:r>
            <a:r>
              <a:rPr lang="de-DE" altLang="ko-KR" sz="2800" dirty="0">
                <a:hlinkClick r:id="rId6" tooltip="Deutschland"/>
              </a:rPr>
              <a:t>Deutschland</a:t>
            </a:r>
            <a:r>
              <a:rPr lang="de-DE" altLang="ko-KR" sz="2800" dirty="0"/>
              <a:t>, </a:t>
            </a:r>
            <a:r>
              <a:rPr lang="de-DE" altLang="ko-KR" sz="2800" dirty="0">
                <a:hlinkClick r:id="rId7" tooltip="Frankreich"/>
              </a:rPr>
              <a:t>Frankreich</a:t>
            </a:r>
            <a:r>
              <a:rPr lang="de-DE" altLang="ko-KR" sz="2800" dirty="0"/>
              <a:t>, </a:t>
            </a:r>
            <a:r>
              <a:rPr lang="de-DE" altLang="ko-KR" sz="2800" dirty="0">
                <a:hlinkClick r:id="rId8" tooltip="Griechenland"/>
              </a:rPr>
              <a:t>Griechenland</a:t>
            </a:r>
            <a:r>
              <a:rPr lang="de-DE" altLang="ko-KR" sz="2800" dirty="0"/>
              <a:t>, </a:t>
            </a:r>
            <a:r>
              <a:rPr lang="de-DE" altLang="ko-KR" sz="2800" dirty="0">
                <a:hlinkClick r:id="rId9" tooltip="Irland"/>
              </a:rPr>
              <a:t>Irland</a:t>
            </a:r>
            <a:r>
              <a:rPr lang="de-DE" altLang="ko-KR" sz="2800" dirty="0"/>
              <a:t>, </a:t>
            </a:r>
            <a:r>
              <a:rPr lang="de-DE" altLang="ko-KR" sz="2800" dirty="0">
                <a:hlinkClick r:id="rId10" tooltip="Italien"/>
              </a:rPr>
              <a:t>Italien</a:t>
            </a:r>
            <a:r>
              <a:rPr lang="de-DE" altLang="ko-KR" sz="2800" dirty="0"/>
              <a:t>, </a:t>
            </a:r>
            <a:r>
              <a:rPr lang="de-DE" altLang="ko-KR" sz="2800" dirty="0">
                <a:hlinkClick r:id="rId11" tooltip="Luxemburg"/>
              </a:rPr>
              <a:t>Luxemburg</a:t>
            </a:r>
            <a:r>
              <a:rPr lang="de-DE" altLang="ko-KR" sz="2800" dirty="0"/>
              <a:t>, </a:t>
            </a:r>
            <a:r>
              <a:rPr lang="de-DE" altLang="ko-KR" sz="2800" dirty="0">
                <a:hlinkClick r:id="rId12" tooltip="Niederlande"/>
              </a:rPr>
              <a:t>Niederlande</a:t>
            </a:r>
            <a:r>
              <a:rPr lang="de-DE" altLang="ko-KR" sz="2800" dirty="0"/>
              <a:t>, </a:t>
            </a:r>
            <a:r>
              <a:rPr lang="de-DE" altLang="ko-KR" sz="2800" dirty="0">
                <a:hlinkClick r:id="rId13" tooltip="Portugal"/>
              </a:rPr>
              <a:t>Portugal</a:t>
            </a:r>
            <a:r>
              <a:rPr lang="de-DE" altLang="ko-KR" sz="2800" dirty="0"/>
              <a:t>, </a:t>
            </a:r>
            <a:r>
              <a:rPr lang="de-DE" altLang="ko-KR" sz="2800" dirty="0">
                <a:hlinkClick r:id="rId14" tooltip="Spanien"/>
              </a:rPr>
              <a:t>Spanien</a:t>
            </a:r>
            <a:r>
              <a:rPr lang="de-DE" altLang="ko-KR" sz="2800" dirty="0"/>
              <a:t> und</a:t>
            </a:r>
          </a:p>
        </p:txBody>
      </p:sp>
    </p:spTree>
    <p:extLst>
      <p:ext uri="{BB962C8B-B14F-4D97-AF65-F5344CB8AC3E}">
        <p14:creationId xmlns:p14="http://schemas.microsoft.com/office/powerpoint/2010/main" val="336398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0E69C12E-8C93-4D39-82D8-6404D7C52B8A}"/>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xmlns="" id="{809727EB-2548-44C0-8A7B-2667FD37B803}"/>
              </a:ext>
            </a:extLst>
          </p:cNvPr>
          <p:cNvSpPr>
            <a:spLocks noGrp="1"/>
          </p:cNvSpPr>
          <p:nvPr>
            <p:ph idx="1"/>
          </p:nvPr>
        </p:nvSpPr>
        <p:spPr/>
        <p:txBody>
          <a:bodyPr>
            <a:normAutofit fontScale="92500"/>
          </a:bodyPr>
          <a:lstStyle/>
          <a:p>
            <a:r>
              <a:rPr lang="de-DE" altLang="ko-KR" sz="2800" dirty="0"/>
              <a:t>dem </a:t>
            </a:r>
            <a:r>
              <a:rPr lang="de-DE" altLang="ko-KR" sz="2800" dirty="0">
                <a:hlinkClick r:id="rId2" tooltip="Vereinigtes Königreich"/>
              </a:rPr>
              <a:t>Vereinigten Königreich</a:t>
            </a:r>
            <a:r>
              <a:rPr lang="de-DE" altLang="ko-KR" sz="2800" dirty="0"/>
              <a:t> unterzeichnet. Es trat für diese Staaten am 1. September 1997 in Kraft.</a:t>
            </a:r>
            <a:r>
              <a:rPr lang="de-DE" altLang="ko-KR" sz="2800" baseline="30000" dirty="0">
                <a:hlinkClick r:id="rId3"/>
              </a:rPr>
              <a:t>[1] </a:t>
            </a:r>
            <a:r>
              <a:rPr lang="de-DE" altLang="ko-KR" sz="2800" dirty="0"/>
              <a:t>Später beigetreten sind </a:t>
            </a:r>
            <a:r>
              <a:rPr lang="de-DE" altLang="ko-KR" sz="2800" dirty="0">
                <a:hlinkClick r:id="rId4" tooltip="Österreich"/>
              </a:rPr>
              <a:t>Österreich</a:t>
            </a:r>
            <a:r>
              <a:rPr lang="de-DE" altLang="ko-KR" sz="2800" dirty="0"/>
              <a:t> und </a:t>
            </a:r>
            <a:r>
              <a:rPr lang="de-DE" altLang="ko-KR" sz="2800" dirty="0">
                <a:hlinkClick r:id="rId5" tooltip="Schweden"/>
              </a:rPr>
              <a:t>Schweden</a:t>
            </a:r>
            <a:r>
              <a:rPr lang="de-DE" altLang="ko-KR" sz="2800" dirty="0"/>
              <a:t> (1. Oktober 1997), </a:t>
            </a:r>
            <a:r>
              <a:rPr lang="de-DE" altLang="ko-KR" sz="2800" dirty="0">
                <a:hlinkClick r:id="rId6" tooltip="Finnland"/>
              </a:rPr>
              <a:t>Finnland</a:t>
            </a:r>
            <a:r>
              <a:rPr lang="de-DE" altLang="ko-KR" sz="2800" dirty="0"/>
              <a:t> (1. Januar 1998)</a:t>
            </a:r>
            <a:r>
              <a:rPr lang="de-DE" altLang="ko-KR" sz="2800" baseline="30000" dirty="0">
                <a:hlinkClick r:id="rId7"/>
              </a:rPr>
              <a:t>[2]</a:t>
            </a:r>
            <a:r>
              <a:rPr lang="de-DE" altLang="ko-KR" sz="2800" dirty="0"/>
              <a:t> und </a:t>
            </a:r>
            <a:r>
              <a:rPr lang="de-DE" altLang="ko-KR" sz="2800" dirty="0">
                <a:hlinkClick r:id="rId8" tooltip="Tschechien"/>
              </a:rPr>
              <a:t>Tschechien</a:t>
            </a:r>
            <a:r>
              <a:rPr lang="de-DE" altLang="ko-KR" sz="2800" dirty="0"/>
              <a:t> (1. August 2005)</a:t>
            </a:r>
            <a:r>
              <a:rPr lang="de-DE" altLang="ko-KR" sz="2800" baseline="30000" dirty="0">
                <a:hlinkClick r:id="rId9"/>
              </a:rPr>
              <a:t>[3]</a:t>
            </a:r>
            <a:r>
              <a:rPr lang="de-DE" altLang="ko-KR" sz="2800" dirty="0"/>
              <a:t>. Mit dem Dubliner Übereinkommen sollte zum einen erreicht werden, dass jedem Ausländer, der auf dem Gebiet der Vertragsstaaten des DÜ einen Asylantrag stellt, die Durchführung eines Asylverfahrens garantiert wird. Wichtigste Regel für die Zuständigkeit</a:t>
            </a:r>
            <a:endParaRPr lang="ko-KR" altLang="en-US" dirty="0"/>
          </a:p>
        </p:txBody>
      </p:sp>
    </p:spTree>
    <p:extLst>
      <p:ext uri="{BB962C8B-B14F-4D97-AF65-F5344CB8AC3E}">
        <p14:creationId xmlns:p14="http://schemas.microsoft.com/office/powerpoint/2010/main" val="523045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249DB555-1368-4459-9A26-8B8E5087571B}"/>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xmlns="" id="{8F5C6218-24B6-438A-A84F-B7182D67BD22}"/>
              </a:ext>
            </a:extLst>
          </p:cNvPr>
          <p:cNvSpPr>
            <a:spLocks noGrp="1"/>
          </p:cNvSpPr>
          <p:nvPr>
            <p:ph idx="1"/>
          </p:nvPr>
        </p:nvSpPr>
        <p:spPr/>
        <p:txBody>
          <a:bodyPr/>
          <a:lstStyle/>
          <a:p>
            <a:r>
              <a:rPr lang="de-DE" altLang="ko-KR" sz="2800" dirty="0"/>
              <a:t>: Der Staat, in den der Asylbewerber nachweislich zuerst eingereist ist, muss das Asylverfahren durchführen.</a:t>
            </a:r>
            <a:endParaRPr lang="ko-KR" altLang="en-US" sz="2800" dirty="0"/>
          </a:p>
          <a:p>
            <a:endParaRPr lang="ko-KR" altLang="en-US" dirty="0"/>
          </a:p>
        </p:txBody>
      </p:sp>
    </p:spTree>
    <p:extLst>
      <p:ext uri="{BB962C8B-B14F-4D97-AF65-F5344CB8AC3E}">
        <p14:creationId xmlns:p14="http://schemas.microsoft.com/office/powerpoint/2010/main" val="301352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ln>
            <a:noFill/>
          </a:ln>
          <a:effectLst/>
        </p:spPr>
      </p:sp>
      <p:pic>
        <p:nvPicPr>
          <p:cNvPr id="12" name="Picture 11">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그림 3">
            <a:extLst>
              <a:ext uri="{FF2B5EF4-FFF2-40B4-BE49-F238E27FC236}">
                <a16:creationId xmlns:a16="http://schemas.microsoft.com/office/drawing/2014/main" xmlns="" id="{82B20C03-ABD7-4ABF-A7A8-8438A9628103}"/>
              </a:ext>
            </a:extLst>
          </p:cNvPr>
          <p:cNvPicPr>
            <a:picLocks noGrp="1" noChangeAspect="1"/>
          </p:cNvPicPr>
          <p:nvPr>
            <p:ph idx="1"/>
          </p:nvPr>
        </p:nvPicPr>
        <p:blipFill>
          <a:blip r:embed="rId7"/>
          <a:stretch>
            <a:fillRect/>
          </a:stretch>
        </p:blipFill>
        <p:spPr>
          <a:xfrm>
            <a:off x="643467" y="1309494"/>
            <a:ext cx="10905066" cy="4239011"/>
          </a:xfrm>
          <a:prstGeom prst="rect">
            <a:avLst/>
          </a:prstGeom>
        </p:spPr>
      </p:pic>
      <p:sp>
        <p:nvSpPr>
          <p:cNvPr id="26" name="Rectangle 25">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80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ln>
            <a:noFill/>
          </a:ln>
          <a:effectLst/>
        </p:spPr>
      </p:sp>
      <p:pic>
        <p:nvPicPr>
          <p:cNvPr id="12" name="Picture 11">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그림 3">
            <a:extLst>
              <a:ext uri="{FF2B5EF4-FFF2-40B4-BE49-F238E27FC236}">
                <a16:creationId xmlns:a16="http://schemas.microsoft.com/office/drawing/2014/main" xmlns="" id="{CF84D184-A919-4601-A0C6-EB742DEE2714}"/>
              </a:ext>
            </a:extLst>
          </p:cNvPr>
          <p:cNvPicPr>
            <a:picLocks noGrp="1" noChangeAspect="1"/>
          </p:cNvPicPr>
          <p:nvPr>
            <p:ph idx="1"/>
          </p:nvPr>
        </p:nvPicPr>
        <p:blipFill>
          <a:blip r:embed="rId7"/>
          <a:stretch>
            <a:fillRect/>
          </a:stretch>
        </p:blipFill>
        <p:spPr>
          <a:xfrm>
            <a:off x="643467" y="1628163"/>
            <a:ext cx="10905066" cy="3601673"/>
          </a:xfrm>
          <a:prstGeom prst="rect">
            <a:avLst/>
          </a:prstGeom>
        </p:spPr>
      </p:pic>
      <p:sp>
        <p:nvSpPr>
          <p:cNvPr id="26" name="Rectangle 25">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7875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ln>
            <a:noFill/>
          </a:ln>
          <a:effectLst/>
        </p:spPr>
      </p:sp>
      <p:pic>
        <p:nvPicPr>
          <p:cNvPr id="12" name="Picture 11">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그림 3">
            <a:extLst>
              <a:ext uri="{FF2B5EF4-FFF2-40B4-BE49-F238E27FC236}">
                <a16:creationId xmlns:a16="http://schemas.microsoft.com/office/drawing/2014/main" xmlns="" id="{421ED188-75CB-490B-9F50-E2188C8AC4C4}"/>
              </a:ext>
            </a:extLst>
          </p:cNvPr>
          <p:cNvPicPr>
            <a:picLocks noGrp="1" noChangeAspect="1"/>
          </p:cNvPicPr>
          <p:nvPr>
            <p:ph idx="1"/>
          </p:nvPr>
        </p:nvPicPr>
        <p:blipFill>
          <a:blip r:embed="rId7"/>
          <a:stretch>
            <a:fillRect/>
          </a:stretch>
        </p:blipFill>
        <p:spPr>
          <a:xfrm>
            <a:off x="643467" y="1519317"/>
            <a:ext cx="10905066" cy="3819365"/>
          </a:xfrm>
          <a:prstGeom prst="rect">
            <a:avLst/>
          </a:prstGeom>
        </p:spPr>
      </p:pic>
      <p:sp>
        <p:nvSpPr>
          <p:cNvPr id="26" name="Rectangle 25">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94835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이온">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152</TotalTime>
  <Words>219</Words>
  <Application>Microsoft Office PowerPoint</Application>
  <PresentationFormat>사용자 지정</PresentationFormat>
  <Paragraphs>14</Paragraphs>
  <Slides>15</Slides>
  <Notes>0</Notes>
  <HiddenSlides>0</HiddenSlides>
  <MMClips>0</MMClips>
  <ScaleCrop>false</ScaleCrop>
  <HeadingPairs>
    <vt:vector size="4" baseType="variant">
      <vt:variant>
        <vt:lpstr>테마</vt:lpstr>
      </vt:variant>
      <vt:variant>
        <vt:i4>1</vt:i4>
      </vt:variant>
      <vt:variant>
        <vt:lpstr>슬라이드 제목</vt:lpstr>
      </vt:variant>
      <vt:variant>
        <vt:i4>15</vt:i4>
      </vt:variant>
    </vt:vector>
  </HeadingPairs>
  <TitlesOfParts>
    <vt:vector size="16" baseType="lpstr">
      <vt:lpstr>이온</vt:lpstr>
      <vt:lpstr>Flüchtlingskrise in Deutschland ab 2015</vt:lpstr>
      <vt:lpstr>PowerPoint 프레젠테이션</vt:lpstr>
      <vt:lpstr>PowerPoint 프레젠테이션</vt:lpstr>
      <vt:lpstr>Das Dubliner Übereinkommen (DÜ)</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이은희</dc:creator>
  <cp:lastModifiedBy>이은희</cp:lastModifiedBy>
  <cp:revision>7</cp:revision>
  <dcterms:created xsi:type="dcterms:W3CDTF">2017-10-11T11:32:32Z</dcterms:created>
  <dcterms:modified xsi:type="dcterms:W3CDTF">2018-10-15T09:39:25Z</dcterms:modified>
</cp:coreProperties>
</file>