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7D29A-E86D-4506-8654-6EF37F8ED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ko-KR" dirty="0"/>
              <a:t>Sicherheitslage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2A1A34E-3E36-44C6-A655-2D2625C06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ko-KR" dirty="0"/>
              <a:t>Kriminalität im Kontext von Zuwanderung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6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16DE01-9CE7-4B5A-A89D-23296986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범죄 가해자와 피해자 비율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3C0FE2-4A4F-46C2-A271-0AFE9927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이주민이 대상이 된 범죄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00050" lvl="1" indent="0" fontAlgn="base">
              <a:buNone/>
            </a:pP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 2016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43,825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이주민이 범죄의 대상이 됨</a:t>
            </a:r>
          </a:p>
          <a:p>
            <a:pPr marL="400050" lvl="1" indent="0" fontAlgn="base">
              <a:buNone/>
            </a:pP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 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범죄희생자의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4,3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endParaRPr lang="ko-KR" altLang="en-US" sz="2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>
              <a:buFontTx/>
              <a:buChar char="-"/>
            </a:pPr>
            <a:r>
              <a:rPr lang="ko-KR" altLang="en-US" sz="2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그중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r>
              <a:rPr lang="ko-KR" altLang="en-US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독일인에 의해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lvl="1" fontAlgn="base">
              <a:buFontTx/>
              <a:buChar char="-"/>
            </a:pP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79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r>
              <a:rPr lang="ko-KR" altLang="en-US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이주민에 의해 행해짐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04689A-9536-4860-98AF-1AFBC57B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905A016-00B0-45C8-B12D-4EE8C9E7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독일인이 대상이 된 범죄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00050" lvl="1" indent="0" fontAlgn="base">
              <a:buNone/>
            </a:pP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- 2016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686,913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</a:t>
            </a:r>
            <a:r>
              <a:rPr lang="ko-KR" altLang="en-US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독일인이 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범죄의 대상이 됨</a:t>
            </a:r>
          </a:p>
          <a:p>
            <a:pPr marL="400050" lvl="1" indent="0" fontAlgn="base">
              <a:buNone/>
            </a:pP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이중 이주민에 의한 범죄가 </a:t>
            </a: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4,6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endParaRPr lang="ko-KR" altLang="en-US" sz="2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자기결정을 침해하는 범죄의 독일 희생자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27,494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중에 범죄위험이 있는 이주민에 의한 희생자는 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(2,496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9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2B192C-0638-4B80-A732-74DC6AA7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출신국가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56FA35-BB23-453C-978B-0FE4FA85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범죄위험이 있는 이주민의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35%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시리아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이라크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아프가니스탄 출신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16%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서발칸국가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알바니아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세르비아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코소보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마케도니아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보스니아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헤르체고비나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11%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마그레브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국가들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모로코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알제리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튀니지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3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A2E982-CE6B-4908-855B-B4987B5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위험요소들</a:t>
            </a:r>
            <a:r>
              <a:rPr lang="en-US" altLang="ko-KR" dirty="0" err="1" smtClean="0"/>
              <a:t>Risikofaktoren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426D35-C603-4F9B-BB25-E627083E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sz="3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루돌트</a:t>
            </a:r>
            <a:r>
              <a:rPr lang="ko-KR" altLang="en-US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에그</a:t>
            </a:r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Rudolf Egg</a:t>
            </a:r>
            <a:r>
              <a:rPr lang="ko-KR" altLang="en-US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범죄심리학자</a:t>
            </a:r>
          </a:p>
          <a:p>
            <a:pPr marL="400050" lvl="1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난민으로 입국한 사람들의 일부분은 나이나 사회적 구조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00050" lvl="1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근거로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위험요소를 지니고 있음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00050" lvl="1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특히 가족이 없고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직업적 비전이 적은 젊은 독신 남자</a:t>
            </a:r>
          </a:p>
          <a:p>
            <a:pPr marL="400050" lvl="1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사회적 통합이 어렵고 독일 체류 전망도 별로 없음</a:t>
            </a:r>
          </a:p>
          <a:p>
            <a:pPr fontAlgn="base"/>
            <a:r>
              <a:rPr lang="ko-KR" altLang="en-US" sz="3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도미닉</a:t>
            </a:r>
            <a:r>
              <a:rPr lang="ko-KR" altLang="en-US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쿠드라첵</a:t>
            </a:r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Dominic </a:t>
            </a:r>
            <a:r>
              <a:rPr lang="en-US" altLang="ko-KR" sz="3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Kudlacek</a:t>
            </a:r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사회학자에 의하</a:t>
            </a:r>
            <a:endParaRPr lang="en-US" altLang="ko-KR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면 </a:t>
            </a:r>
            <a:r>
              <a:rPr lang="ko-KR" altLang="en-US" sz="3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위험요인에 </a:t>
            </a:r>
            <a:r>
              <a:rPr lang="ko-KR" altLang="en-US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속하는 것들</a:t>
            </a:r>
          </a:p>
          <a:p>
            <a:pPr lvl="1" fontAlgn="base">
              <a:buFontTx/>
              <a:buChar char="-"/>
            </a:pP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부족한 언어능력과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교육의 결핍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경제적 어려움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종종 혼자 여행하는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난민들에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대한 사회적 컨트롤의 부족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3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265AB1-D61B-4596-9A13-3B4D2069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917BD7-E6E6-4663-ABAE-E7B210F1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분명한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국경 수비</a:t>
            </a:r>
            <a:endParaRPr lang="en-US" altLang="ko-KR" sz="2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현행법에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저촉되는 범죄를 지속적으로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처벌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국적의 이주민그룹이 지나치게 빈번히 범죄에 연루되는 것에 대한 대응책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 fontAlgn="base">
              <a:buFontTx/>
              <a:buChar char="-"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교육에 대한 투자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lvl="2" fontAlgn="base">
              <a:buFontTx/>
              <a:buChar char="-"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분명한 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국경 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 fontAlgn="base">
              <a:buFontTx/>
              <a:buChar char="-"/>
            </a:pP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귀향에 대한 재정지원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233FE6-E8B0-4816-BCAA-B12FB225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Bilanz 2015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3DABD9-0863-4917-9C71-3FF1F7DD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연방내무부장관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Bundesinnenminister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드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메지에르가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난민위기 상황과 관련해서 개관을 함</a:t>
            </a: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“평균적으로 난민은 독일 국민의 비교그룹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V</a:t>
            </a:r>
            <a:r>
              <a:rPr lang="de-DE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ergleichsgruppe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같은 정도의 범죄율을 보이고 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있다”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말 </a:t>
            </a:r>
            <a:r>
              <a:rPr lang="ko-KR" altLang="en-US" sz="2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노르트라인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베스트팔렌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내부무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장관</a:t>
            </a:r>
          </a:p>
          <a:p>
            <a:pPr lvl="1" fontAlgn="base"/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5,210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알제리인 중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38,6%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범죄</a:t>
            </a:r>
            <a:endParaRPr lang="de-DE" altLang="ko-KR" sz="2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36,118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모로코인 중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33,6%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범죄</a:t>
            </a:r>
          </a:p>
          <a:p>
            <a:pPr fontAlgn="base"/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7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6819D0-4524-4935-8882-FE0016C7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38667E-3844-4562-931F-8F32E87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모로코인의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난민권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신청을 위한 입국금지 조치</a:t>
            </a:r>
          </a:p>
          <a:p>
            <a:pPr fontAlgn="base"/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모로코와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알제리인을 빨리 추방하기 위해서 그들의 난</a:t>
            </a:r>
            <a:endParaRPr lang="de-DE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>
              <a:buNone/>
            </a:pPr>
            <a:r>
              <a:rPr lang="de-DE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민권 신청을 신속히 처리하고 거부할 것을 촉구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96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33A1A0-28EC-416B-ACCE-2BD5E839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Bilanz</a:t>
            </a:r>
            <a:r>
              <a:rPr lang="en-US" altLang="ko-KR" dirty="0"/>
              <a:t> 2016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228DC6-39C6-45E0-AE3D-7E836715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Bericht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zur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u="sng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Polizeilichen</a:t>
            </a:r>
            <a:r>
              <a:rPr lang="en-US" altLang="ko-KR" sz="2800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u="sng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Kriminalstatistik</a:t>
            </a:r>
            <a:r>
              <a:rPr lang="en-US" altLang="ko-KR" sz="2800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(PKS)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</a:p>
          <a:p>
            <a:pPr marL="0" indent="0" fontAlgn="base">
              <a:buNone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</a:p>
          <a:p>
            <a:pPr marL="400050" lvl="1" indent="0" fontAlgn="base">
              <a:buNone/>
            </a:pPr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2017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연방내무부 발행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Pkt. 9.1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Kriminalität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und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Zuwanderung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이것을 근거로 </a:t>
            </a:r>
            <a:r>
              <a:rPr lang="en-US" altLang="ko-KR" sz="2800" u="sng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Bundeskriminalamt</a:t>
            </a:r>
            <a:r>
              <a:rPr lang="en-US" altLang="ko-KR" sz="2800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(BKA) </a:t>
            </a:r>
            <a:r>
              <a:rPr lang="ko-KR" altLang="en-US" sz="2800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Bundeslagebild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Kriminalität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Kontext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von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Zuwanderung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63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6F494-364A-4336-8D5A-DC4B8AAC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38537B-634A-4E07-B1C1-438F49B1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BKA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따르면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Zuwanderer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EU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국가에 속하지 않으면서 독일로 입국해서 당분간 또는 지속적으로 체류하는 사람들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범죄위험이 있는 이주민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tatverd</a:t>
            </a:r>
            <a:r>
              <a:rPr lang="de-DE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ächtigter Zuwanderer‘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PKS 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따르면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Asylberechtigter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Schutzberechtigter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Asylbewerber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Duldung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Kontingent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-/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Bürgerkriegsflüchtling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unerlaubt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체류상태</a:t>
            </a:r>
            <a:r>
              <a:rPr lang="en-US" altLang="ko-KR" sz="2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Aufenthaltsstatus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있는 사람들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89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97481D-75E6-4829-92C4-FDB30E2A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ED3EC7-3F4F-40CC-8024-41DD0178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중에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BAMF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의해 국제적으로 또는 국가적으로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Schutzberechtigte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und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Asylberechtigte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인정받은 사람들은 “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그밖에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허가받은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체류” 명단에 기록됨 </a:t>
            </a: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토마스 드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메지에르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내무장관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이주민 중에서 범죄자의 숫자가 독일 국민평균 보다 높다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PKS 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년에서 파악된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 위험이 있는 비독일인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616,230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중에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분이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이상이 “범죄위험이 있는 이주민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Zuwanderer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전해보다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52,7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퍼센트 증가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0C71F4-D810-46B4-8C38-347850EB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청년층의 범죄비율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E9A936-E1BF-4FC6-958F-49FF7A7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범죄위험이 있는 이주민 중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 눈에 띄게 젊은 층이 많았음</a:t>
            </a: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독일인 가운데에서도 역시 젊은 층은 </a:t>
            </a:r>
            <a:r>
              <a:rPr lang="ko-KR" altLang="en-US" sz="2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범죄율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통계에서 확연히 높은 비중을 차지함</a:t>
            </a:r>
          </a:p>
          <a:p>
            <a:pPr fontAlgn="base"/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Bundeslagebild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Kriminalität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Kontext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von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Zuwanderung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의하면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 범죄위험이 있는 이주민의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퍼센트가 </a:t>
            </a:r>
            <a:r>
              <a:rPr lang="ko-KR" altLang="en-US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남자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67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퍼센트가 </a:t>
            </a:r>
            <a:r>
              <a:rPr lang="en-US" altLang="ko-KR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</a:t>
            </a:r>
            <a:r>
              <a:rPr lang="ko-KR" altLang="en-US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 이하의 청년층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4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C9D1DC-6612-416C-887E-6FA91703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성범죄</a:t>
            </a:r>
            <a:r>
              <a:rPr lang="en-US" altLang="ko-KR" dirty="0" err="1" smtClean="0"/>
              <a:t>Straftaten</a:t>
            </a:r>
            <a:r>
              <a:rPr lang="en-US" altLang="ko-KR" dirty="0" smtClean="0"/>
              <a:t> </a:t>
            </a:r>
            <a:r>
              <a:rPr lang="en-US" altLang="ko-KR" dirty="0" err="1"/>
              <a:t>gegen</a:t>
            </a:r>
            <a:r>
              <a:rPr lang="en-US" altLang="ko-KR" dirty="0"/>
              <a:t> die </a:t>
            </a:r>
            <a:r>
              <a:rPr lang="en-US" altLang="ko-KR" dirty="0" err="1"/>
              <a:t>sexuelle</a:t>
            </a:r>
            <a:r>
              <a:rPr lang="en-US" altLang="ko-KR" dirty="0"/>
              <a:t> </a:t>
            </a:r>
            <a:r>
              <a:rPr lang="en-US" altLang="ko-KR" dirty="0" err="1"/>
              <a:t>Selbstbestimmung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4C4518-528D-46E1-BFA3-EDF93945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성적 자기결정권을 침해하는 범죄의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ko-KR" altLang="en-US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이주민이 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관여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년에는 성범죄의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4.6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퍼센트에 머무름</a:t>
            </a:r>
          </a:p>
          <a:p>
            <a:pPr fontAlgn="base"/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년간의 비교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en-US" altLang="ko-KR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2012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645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2016</a:t>
            </a:r>
            <a:r>
              <a:rPr lang="ko-KR" altLang="en-US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2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3,404</a:t>
            </a:r>
            <a:endParaRPr lang="ko-KR" altLang="en-US" sz="2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9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69B28-565A-46AA-938A-3539FE24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다중범죄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EBA77E-1243-4CA4-9339-AB4B3635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범죄위험이 있는 이주민 범죄의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</a:p>
          <a:p>
            <a:pPr lvl="1" fontAlgn="base"/>
            <a:r>
              <a:rPr lang="ko-KR" altLang="en-US" sz="2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절도</a:t>
            </a:r>
            <a:r>
              <a:rPr lang="en-US" altLang="ko-KR" sz="2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Diebstahlsdelikte</a:t>
            </a:r>
            <a:endParaRPr lang="ko-KR" altLang="en-US" sz="2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범죄위험이 있는 이주민 중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31%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이주민 범죄의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이상에 책임이 있음</a:t>
            </a: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다중범죄자의 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83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2-5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범죄에 연루</a:t>
            </a:r>
          </a:p>
          <a:p>
            <a:pPr fontAlgn="base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토마스 드 </a:t>
            </a:r>
            <a:r>
              <a:rPr lang="ko-KR" altLang="en-US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메지에르에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의하면 다중범죄자에 시리아 인은 거의 없음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74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571</Words>
  <Application>Microsoft Office PowerPoint</Application>
  <PresentationFormat>사용자 지정</PresentationFormat>
  <Paragraphs>79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이온</vt:lpstr>
      <vt:lpstr>Sicherheitslage</vt:lpstr>
      <vt:lpstr>Bilanz 2015</vt:lpstr>
      <vt:lpstr>PowerPoint 프레젠테이션</vt:lpstr>
      <vt:lpstr>Bilanz 2016 </vt:lpstr>
      <vt:lpstr>PowerPoint 프레젠테이션</vt:lpstr>
      <vt:lpstr>PowerPoint 프레젠테이션</vt:lpstr>
      <vt:lpstr>청년층의 범죄비율</vt:lpstr>
      <vt:lpstr>성범죄Straftaten gegen die sexuelle Selbstbestimmung</vt:lpstr>
      <vt:lpstr>다중범죄</vt:lpstr>
      <vt:lpstr>범죄 가해자와 피해자 비율</vt:lpstr>
      <vt:lpstr>PowerPoint 프레젠테이션</vt:lpstr>
      <vt:lpstr>출신국가</vt:lpstr>
      <vt:lpstr>위험요소들Risikofaktoren</vt:lpstr>
      <vt:lpstr>대책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Sicherheitslage</dc:title>
  <dc:creator>이은희</dc:creator>
  <cp:lastModifiedBy>이은희</cp:lastModifiedBy>
  <cp:revision>10</cp:revision>
  <dcterms:created xsi:type="dcterms:W3CDTF">2017-10-18T07:15:18Z</dcterms:created>
  <dcterms:modified xsi:type="dcterms:W3CDTF">2018-10-17T13:49:36Z</dcterms:modified>
</cp:coreProperties>
</file>