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29"/>
  </p:notesMasterIdLst>
  <p:sldIdLst>
    <p:sldId id="256" r:id="rId2"/>
    <p:sldId id="270" r:id="rId3"/>
    <p:sldId id="294" r:id="rId4"/>
    <p:sldId id="295" r:id="rId5"/>
    <p:sldId id="271" r:id="rId6"/>
    <p:sldId id="274" r:id="rId7"/>
    <p:sldId id="296" r:id="rId8"/>
    <p:sldId id="297" r:id="rId9"/>
    <p:sldId id="272" r:id="rId10"/>
    <p:sldId id="298" r:id="rId11"/>
    <p:sldId id="299" r:id="rId12"/>
    <p:sldId id="275" r:id="rId13"/>
    <p:sldId id="279" r:id="rId14"/>
    <p:sldId id="290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2" r:id="rId23"/>
    <p:sldId id="288" r:id="rId24"/>
    <p:sldId id="276" r:id="rId25"/>
    <p:sldId id="289" r:id="rId26"/>
    <p:sldId id="291" r:id="rId27"/>
    <p:sldId id="292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9952" autoAdjust="0"/>
    <p:restoredTop sz="94541" autoAdjust="0"/>
  </p:normalViewPr>
  <p:slideViewPr>
    <p:cSldViewPr>
      <p:cViewPr varScale="1">
        <p:scale>
          <a:sx n="118" d="100"/>
          <a:sy n="118" d="100"/>
        </p:scale>
        <p:origin x="-4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142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557-2F59-F841-8A61-849900FE9BBE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4E9D-4F62-4640-8CEF-F18E46392764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2390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4E9D-4F62-4640-8CEF-F18E4639276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5463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08F6CB-247A-4904-B790-5B8658192529}" type="datetimeFigureOut">
              <a:rPr lang="es-ES" smtClean="0"/>
              <a:pPr/>
              <a:t>20/9/14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B5D1B80-0CEE-4CA0-8352-CE4D27DDC0CE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Introducción al desarrollo de aplicaciones de bases de datos con PHP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Desarrollo de aplicaciones para dispositivos táctiles usando PHP y </a:t>
            </a:r>
            <a:r>
              <a:rPr lang="es-ES" dirty="0" err="1" smtClean="0"/>
              <a:t>jQuery</a:t>
            </a:r>
            <a:r>
              <a:rPr lang="es-ES" dirty="0"/>
              <a:t> </a:t>
            </a:r>
            <a:r>
              <a:rPr lang="es-ES" dirty="0" smtClean="0"/>
              <a:t>Mobile</a:t>
            </a:r>
          </a:p>
          <a:p>
            <a:r>
              <a:rPr lang="es-ES" dirty="0" smtClean="0"/>
              <a:t>Manuel Torres Gil. Universidad de Almería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 Transacciones (No OO)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5140247" cy="52578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057400" y="1219200"/>
            <a:ext cx="30480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5"/>
          <p:cNvSpPr/>
          <p:nvPr/>
        </p:nvSpPr>
        <p:spPr>
          <a:xfrm>
            <a:off x="2057400" y="6096000"/>
            <a:ext cx="3048000" cy="533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" name="Conector recto de flecha 6"/>
          <p:cNvCxnSpPr/>
          <p:nvPr/>
        </p:nvCxnSpPr>
        <p:spPr>
          <a:xfrm rot="10800000" flipV="1">
            <a:off x="5410200" y="3048000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1270000"/>
            <a:ext cx="5120806" cy="5283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 Transacciones (OO)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057400" y="1219200"/>
            <a:ext cx="30480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5"/>
          <p:cNvSpPr/>
          <p:nvPr/>
        </p:nvSpPr>
        <p:spPr>
          <a:xfrm>
            <a:off x="2057400" y="6096000"/>
            <a:ext cx="3048000" cy="533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" name="Conector recto de flecha 7"/>
          <p:cNvCxnSpPr/>
          <p:nvPr/>
        </p:nvCxnSpPr>
        <p:spPr>
          <a:xfrm rot="10800000" flipV="1">
            <a:off x="4419600" y="3048000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Desarrollo con Oracle (Driver OCI8)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/>
              <a:t>Funciones de interés</a:t>
            </a:r>
            <a:endParaRPr lang="es-ES_tradnl">
              <a:solidFill>
                <a:srgbClr val="3366FF"/>
              </a:solidFill>
            </a:endParaRPr>
          </a:p>
          <a:p>
            <a:pPr lvl="1"/>
            <a:r>
              <a:rPr lang="es-ES_tradnl"/>
              <a:t>Conexión</a:t>
            </a:r>
          </a:p>
          <a:p>
            <a:pPr lvl="2"/>
            <a:r>
              <a:rPr lang="es-ES_tradnl"/>
              <a:t>$conexion= oci_connect($user, $password, $connectionString)</a:t>
            </a:r>
          </a:p>
          <a:p>
            <a:pPr lvl="1"/>
            <a:r>
              <a:rPr lang="es-ES_tradnl"/>
              <a:t>Consulta </a:t>
            </a:r>
            <a:r>
              <a:rPr lang="es-ES_tradnl">
                <a:solidFill>
                  <a:srgbClr val="FF0000"/>
                </a:solidFill>
              </a:rPr>
              <a:t>(Trabaja con sentencias preparadas)</a:t>
            </a:r>
          </a:p>
          <a:p>
            <a:pPr lvl="2"/>
            <a:r>
              <a:rPr lang="es-ES_tradnl"/>
              <a:t>$sentencia = oci_parse($conexion, $cadenaSQL)</a:t>
            </a:r>
          </a:p>
          <a:p>
            <a:pPr lvl="1"/>
            <a:r>
              <a:rPr lang="es-ES_tradnl"/>
              <a:t>Ejecuci</a:t>
            </a:r>
            <a:r>
              <a:rPr lang="es-ES_tradnl"/>
              <a:t>ón</a:t>
            </a:r>
          </a:p>
          <a:p>
            <a:pPr lvl="2"/>
            <a:r>
              <a:rPr lang="es-ES_tradnl"/>
              <a:t>oci_execute($sentencia, [OCI_);</a:t>
            </a:r>
          </a:p>
          <a:p>
            <a:pPr lvl="1"/>
            <a:r>
              <a:rPr lang="es-ES_tradnl"/>
              <a:t>Recuperar filas como objetos</a:t>
            </a:r>
          </a:p>
          <a:p>
            <a:pPr lvl="2"/>
            <a:r>
              <a:rPr lang="es-ES_tradnl"/>
              <a:t>$fila = oci_fetch_object($sentencia)</a:t>
            </a:r>
          </a:p>
          <a:p>
            <a:pPr lvl="1"/>
            <a:r>
              <a:rPr lang="es-ES_tradnl"/>
              <a:t>Recuperar filas como array</a:t>
            </a:r>
          </a:p>
          <a:p>
            <a:pPr lvl="2"/>
            <a:r>
              <a:rPr lang="es-ES_tradnl"/>
              <a:t>$fila = oci_fetch_array($sentencia)</a:t>
            </a:r>
          </a:p>
          <a:p>
            <a:pPr lvl="1"/>
            <a:r>
              <a:rPr lang="es-ES_tradnl"/>
              <a:t>Cerrar conexión</a:t>
            </a:r>
          </a:p>
          <a:p>
            <a:pPr lvl="2"/>
            <a:r>
              <a:rPr lang="es-ES_tradnl"/>
              <a:t>oci_close($conexion);</a:t>
            </a:r>
            <a:endParaRPr lang="es-ES_tradnl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Conexi</a:t>
            </a:r>
            <a:r>
              <a:rPr lang="es-ES_tradnl"/>
              <a:t>ón</a:t>
            </a:r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670430" cy="43814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Desconexi</a:t>
            </a:r>
            <a:r>
              <a:rPr lang="es-ES_tradnl"/>
              <a:t>ón</a:t>
            </a:r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7932"/>
            <a:ext cx="8382000" cy="42253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Conexi</a:t>
            </a:r>
            <a:r>
              <a:rPr lang="es-ES_tradnl"/>
              <a:t>ón (Ejemplo)</a:t>
            </a:r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5800344" cy="2514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95400"/>
            <a:ext cx="3812988" cy="838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Consultar </a:t>
            </a:r>
            <a:br>
              <a:rPr lang="es-ES_tradnl"/>
            </a:br>
            <a:r>
              <a:rPr lang="es-ES_tradnl"/>
              <a:t>(Paso 1. Preparar sentencia)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488974" cy="413384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Consultar </a:t>
            </a:r>
            <a:br>
              <a:rPr lang="es-ES_tradnl"/>
            </a:br>
            <a:r>
              <a:rPr lang="es-ES_tradnl"/>
              <a:t>(Paso 2. Ejecutar sentencia preparada)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52040" cy="4191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8600" y="4572000"/>
            <a:ext cx="6858000" cy="22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 INSERT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070600" cy="2870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Recuperaci</a:t>
            </a:r>
            <a:r>
              <a:rPr lang="es-ES_tradnl"/>
              <a:t>ón de los registros del resultado</a:t>
            </a:r>
            <a:br>
              <a:rPr lang="es-ES_tradnl"/>
            </a:br>
            <a:r>
              <a:rPr lang="es-ES_tradnl"/>
              <a:t>oci_fetch_array()</a:t>
            </a:r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295400"/>
            <a:ext cx="7543799" cy="31439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39" y="4419600"/>
            <a:ext cx="6129161" cy="22669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971800" y="4876800"/>
            <a:ext cx="601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Desarrollo con MySQL (Driver MySQLi)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/>
              <a:t>Funciones de interés </a:t>
            </a:r>
            <a:r>
              <a:rPr lang="es-ES_tradnl">
                <a:solidFill>
                  <a:srgbClr val="3366FF"/>
                </a:solidFill>
              </a:rPr>
              <a:t>(Orientadas a objetos en azul)</a:t>
            </a:r>
          </a:p>
          <a:p>
            <a:pPr lvl="1"/>
            <a:r>
              <a:rPr lang="es-ES_tradnl"/>
              <a:t>Conexión</a:t>
            </a:r>
          </a:p>
          <a:p>
            <a:pPr lvl="2"/>
            <a:r>
              <a:rPr lang="es-ES_tradnl"/>
              <a:t>$conexion= mysqli_connect($host, $user, $password, $db)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$conexion= new mysqli($host, $user, $password, $db)</a:t>
            </a:r>
          </a:p>
          <a:p>
            <a:pPr lvl="1"/>
            <a:r>
              <a:rPr lang="es-ES_tradnl"/>
              <a:t>Consulta</a:t>
            </a:r>
          </a:p>
          <a:p>
            <a:pPr lvl="2"/>
            <a:r>
              <a:rPr lang="es-ES_tradnl"/>
              <a:t>$resultado= mysqli_query($conexion, $sql)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$resultado= $conexion-&gt;query($sql)</a:t>
            </a:r>
          </a:p>
          <a:p>
            <a:pPr lvl="1"/>
            <a:r>
              <a:rPr lang="es-ES_tradnl"/>
              <a:t>Recuperar filas como objetos</a:t>
            </a:r>
          </a:p>
          <a:p>
            <a:pPr lvl="2"/>
            <a:r>
              <a:rPr lang="es-ES_tradnl"/>
              <a:t>$fila= mysqli_fetch_object($resultado)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$fila= $fila-&gt;fetch_object()</a:t>
            </a:r>
          </a:p>
          <a:p>
            <a:pPr lvl="1"/>
            <a:r>
              <a:rPr lang="es-ES_tradnl"/>
              <a:t>Recuperar filas como array</a:t>
            </a:r>
          </a:p>
          <a:p>
            <a:pPr lvl="2"/>
            <a:r>
              <a:rPr lang="es-ES_tradnl"/>
              <a:t>$fila= mysqli_fetch_array($resultado)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$fila= $resultado-&gt;fetch_array()</a:t>
            </a:r>
          </a:p>
          <a:p>
            <a:pPr lvl="1"/>
            <a:r>
              <a:rPr lang="es-ES_tradnl"/>
              <a:t>Cerrar conexión</a:t>
            </a:r>
          </a:p>
          <a:p>
            <a:pPr lvl="2"/>
            <a:r>
              <a:rPr lang="es-ES_tradnl"/>
              <a:t>mysqli_close($conexion)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$conexion-&gt;close()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Recuperaci</a:t>
            </a:r>
            <a:r>
              <a:rPr lang="es-ES_tradnl"/>
              <a:t>ón de los registros del resultado</a:t>
            </a:r>
            <a:br>
              <a:rPr lang="es-ES_tradnl"/>
            </a:br>
            <a:r>
              <a:rPr lang="es-ES_tradnl"/>
              <a:t>oci_fetch_assoc()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0248"/>
            <a:ext cx="8534400" cy="404526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28600" y="4953000"/>
            <a:ext cx="7620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Recuperaci</a:t>
            </a:r>
            <a:r>
              <a:rPr lang="es-ES_tradnl"/>
              <a:t>ón de los registros del resultado</a:t>
            </a:r>
            <a:br>
              <a:rPr lang="es-ES_tradnl"/>
            </a:br>
            <a:r>
              <a:rPr lang="es-ES_tradnl"/>
              <a:t>oci_fetch_array()</a:t>
            </a:r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61295" cy="348614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Consultar (Ejemplo)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810500" cy="16510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228600" y="39624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5969000" cy="1905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Prepared Statements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848600" cy="529940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7200" y="4114800"/>
            <a:ext cx="7467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Prepared statements (Ejemplo SELECT)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5638800" cy="31225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667000" y="1828800"/>
            <a:ext cx="6096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2819400" y="3352800"/>
            <a:ext cx="7620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/>
          <p:cNvSpPr/>
          <p:nvPr/>
        </p:nvSpPr>
        <p:spPr>
          <a:xfrm>
            <a:off x="2819400" y="3581400"/>
            <a:ext cx="11430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10"/>
          <p:cNvSpPr/>
          <p:nvPr/>
        </p:nvSpPr>
        <p:spPr>
          <a:xfrm>
            <a:off x="4724400" y="1828800"/>
            <a:ext cx="10668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angular 12"/>
          <p:cNvCxnSpPr/>
          <p:nvPr/>
        </p:nvCxnSpPr>
        <p:spPr>
          <a:xfrm>
            <a:off x="2514600" y="3124200"/>
            <a:ext cx="2819400" cy="533400"/>
          </a:xfrm>
          <a:prstGeom prst="curvedConnector3">
            <a:avLst>
              <a:gd name="adj1" fmla="val 10993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5645248" cy="55181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Prepared statements (Ejemplo INSERT)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14400" y="1828800"/>
            <a:ext cx="44196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3886200" y="4648200"/>
            <a:ext cx="1524000" cy="1524000"/>
          </a:xfrm>
          <a:prstGeom prst="rect">
            <a:avLst/>
          </a:prstGeom>
          <a:noFill/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/>
          <p:cNvSpPr/>
          <p:nvPr/>
        </p:nvSpPr>
        <p:spPr>
          <a:xfrm>
            <a:off x="2743200" y="4648200"/>
            <a:ext cx="1143000" cy="1524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angular 12"/>
          <p:cNvCxnSpPr/>
          <p:nvPr/>
        </p:nvCxnSpPr>
        <p:spPr>
          <a:xfrm>
            <a:off x="2514600" y="3124200"/>
            <a:ext cx="3124200" cy="2362200"/>
          </a:xfrm>
          <a:prstGeom prst="curvedConnector3">
            <a:avLst>
              <a:gd name="adj1" fmla="val 114074"/>
            </a:avLst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09600" y="2743200"/>
            <a:ext cx="1752600" cy="1676400"/>
          </a:xfrm>
          <a:prstGeom prst="rect">
            <a:avLst/>
          </a:prstGeom>
          <a:noFill/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9" name="Conector angular 18"/>
          <p:cNvCxnSpPr/>
          <p:nvPr/>
        </p:nvCxnSpPr>
        <p:spPr>
          <a:xfrm rot="5400000">
            <a:off x="3162300" y="2781300"/>
            <a:ext cx="2057400" cy="1219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Transacciones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6273800" cy="20937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7315200" cy="3248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48000" y="2819400"/>
            <a:ext cx="2514600" cy="685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457200" y="5105400"/>
            <a:ext cx="7086600" cy="1371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Conector recto 9"/>
          <p:cNvCxnSpPr/>
          <p:nvPr/>
        </p:nvCxnSpPr>
        <p:spPr>
          <a:xfrm>
            <a:off x="609600" y="4114800"/>
            <a:ext cx="1600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191000" y="4267200"/>
            <a:ext cx="1219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521700" cy="1600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Transacciones (Ejemplo)</a:t>
            </a:r>
            <a:br>
              <a:rPr lang="es-ES_tradnl"/>
            </a:br>
            <a:endParaRPr lang="es-ES_tradnl"/>
          </a:p>
        </p:txBody>
      </p:sp>
      <p:sp>
        <p:nvSpPr>
          <p:cNvPr id="6" name="Rectángulo 5"/>
          <p:cNvSpPr/>
          <p:nvPr/>
        </p:nvSpPr>
        <p:spPr>
          <a:xfrm>
            <a:off x="381000" y="2209800"/>
            <a:ext cx="2286000" cy="22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10"/>
          <p:cNvCxnSpPr/>
          <p:nvPr/>
        </p:nvCxnSpPr>
        <p:spPr>
          <a:xfrm rot="5400000" flipH="1" flipV="1">
            <a:off x="5067300" y="2324100"/>
            <a:ext cx="685800" cy="158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 conexi</a:t>
            </a:r>
            <a:r>
              <a:rPr lang="es-ES_tradnl"/>
              <a:t>ón</a:t>
            </a:r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2475757" cy="73355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52600" y="5193268"/>
            <a:ext cx="15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Procedimental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629400" y="5193268"/>
            <a:ext cx="56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solidFill>
                  <a:srgbClr val="3366FF"/>
                </a:solidFill>
              </a:rPr>
              <a:t>OO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879242"/>
            <a:ext cx="4140200" cy="22388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895600"/>
            <a:ext cx="4343400" cy="148417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 consulta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2475757" cy="73355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52600" y="5867400"/>
            <a:ext cx="15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Procedimental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629400" y="5867400"/>
            <a:ext cx="56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solidFill>
                  <a:srgbClr val="3366FF"/>
                </a:solidFill>
              </a:rPr>
              <a:t>OO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3" y="2895600"/>
            <a:ext cx="4260627" cy="28194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99" y="2896900"/>
            <a:ext cx="4263513" cy="28181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Prepared statements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ES_tradnl"/>
              <a:t>Sentencias parametrizadas para ejecutar la misma sentencia varias veces de forma eficiente</a:t>
            </a:r>
          </a:p>
          <a:p>
            <a:r>
              <a:rPr lang="es-ES_tradnl"/>
              <a:t>Evita insertar los par</a:t>
            </a:r>
            <a:r>
              <a:rPr lang="es-ES_tradnl"/>
              <a:t>ámetros directamente en </a:t>
            </a:r>
            <a:r>
              <a:rPr lang="es-ES_tradnl"/>
              <a:t>la cadena SQL</a:t>
            </a:r>
            <a:endParaRPr lang="es-ES_tradnl"/>
          </a:p>
          <a:p>
            <a:pPr lvl="1"/>
            <a:r>
              <a:rPr lang="es-ES_tradnl"/>
              <a:t>Preparación</a:t>
            </a:r>
          </a:p>
          <a:p>
            <a:pPr lvl="2"/>
            <a:r>
              <a:rPr lang="es-ES_tradnl"/>
              <a:t>$sentencia = mysqli_stmt_init($conexion);</a:t>
            </a:r>
          </a:p>
          <a:p>
            <a:pPr lvl="2"/>
            <a:r>
              <a:rPr lang="es-ES_tradnl"/>
              <a:t>mysqli_stmt_prepare($sentencia, $cadenaSQLParamentrizada)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$sentencia = $conexion-&gt;prepare($cadenaSQLParametrizada)</a:t>
            </a:r>
          </a:p>
          <a:p>
            <a:pPr lvl="1"/>
            <a:r>
              <a:rPr lang="es-ES_tradnl"/>
              <a:t>Asociación de parámetros</a:t>
            </a:r>
          </a:p>
          <a:p>
            <a:pPr lvl="2"/>
            <a:r>
              <a:rPr lang="es-ES_tradnl"/>
              <a:t>mysqli_stmt_bind_param($sentencia, "si", $paramString, $paramInt)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$sentencia-&gt;bind_param("si", $paramString, $paramInt)</a:t>
            </a:r>
          </a:p>
          <a:p>
            <a:pPr lvl="1"/>
            <a:r>
              <a:rPr lang="es-ES_tradnl"/>
              <a:t>Ejecución</a:t>
            </a:r>
          </a:p>
          <a:p>
            <a:pPr lvl="2"/>
            <a:r>
              <a:rPr lang="es-ES_tradnl"/>
              <a:t>mysqli_stmt_execute($sentencia)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$sentencia-&gt;execute() 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Prepared statements (2)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s-ES_tradnl"/>
              <a:t>Establecer variables de resultado</a:t>
            </a:r>
          </a:p>
          <a:p>
            <a:pPr lvl="2"/>
            <a:r>
              <a:rPr lang="es-ES_tradnl"/>
              <a:t>mysqli_stmt_bind_result($sentencia, $vino, $precioVino, $productorVino)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$sentencia-&gt;bind_result($vino, $precioVino, $productorVino)</a:t>
            </a:r>
          </a:p>
          <a:p>
            <a:pPr lvl="1"/>
            <a:r>
              <a:rPr lang="es-ES_tradnl"/>
              <a:t>Iterar sobre el resutado</a:t>
            </a:r>
          </a:p>
          <a:p>
            <a:pPr lvl="2"/>
            <a:r>
              <a:rPr lang="es-ES_tradnl"/>
              <a:t>mysqli_stmt_fetch($sentencia)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$sentencia-&gt;fetch()</a:t>
            </a:r>
          </a:p>
          <a:p>
            <a:pPr lvl="1"/>
            <a:r>
              <a:rPr lang="es-ES_tradnl"/>
              <a:t>A los valores de los campos se accede por las variables de resultado (p.e. , $vino, $precioVino, $productorVino) </a:t>
            </a:r>
          </a:p>
          <a:p>
            <a:pPr lvl="1"/>
            <a:r>
              <a:rPr lang="es-ES_tradnl"/>
              <a:t>Cerrar sentencia</a:t>
            </a:r>
          </a:p>
          <a:p>
            <a:pPr lvl="2"/>
            <a:r>
              <a:rPr lang="es-ES_tradnl"/>
              <a:t>mysqli_close($conexion)</a:t>
            </a:r>
          </a:p>
          <a:p>
            <a:pPr lvl="2"/>
            <a:r>
              <a:rPr lang="es-ES_tradnl">
                <a:solidFill>
                  <a:srgbClr val="3366FF"/>
                </a:solidFill>
              </a:rPr>
              <a:t>sentencia-&gt;close()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 Prepared Statements (No OO)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72" y="1143000"/>
            <a:ext cx="5027628" cy="5715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133600" y="1600200"/>
            <a:ext cx="2667000" cy="22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5"/>
          <p:cNvSpPr/>
          <p:nvPr/>
        </p:nvSpPr>
        <p:spPr>
          <a:xfrm>
            <a:off x="1828800" y="2057400"/>
            <a:ext cx="31242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1828800" y="2514600"/>
            <a:ext cx="4572000" cy="762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1828800" y="3352800"/>
            <a:ext cx="31242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1828800" y="3810000"/>
            <a:ext cx="5029200" cy="4572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/>
          <p:cNvSpPr/>
          <p:nvPr/>
        </p:nvSpPr>
        <p:spPr>
          <a:xfrm>
            <a:off x="1828800" y="5257800"/>
            <a:ext cx="4724400" cy="12192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Conector recto de flecha 11"/>
          <p:cNvCxnSpPr/>
          <p:nvPr/>
        </p:nvCxnSpPr>
        <p:spPr>
          <a:xfrm rot="10800000" flipV="1">
            <a:off x="4572000" y="2667000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143000"/>
            <a:ext cx="4724399" cy="557617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 Prepared Statements (OO)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362200" y="1600200"/>
            <a:ext cx="2438400" cy="22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5"/>
          <p:cNvSpPr/>
          <p:nvPr/>
        </p:nvSpPr>
        <p:spPr>
          <a:xfrm>
            <a:off x="1828800" y="2057400"/>
            <a:ext cx="3200400" cy="22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1828800" y="2362200"/>
            <a:ext cx="3810000" cy="838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1828800" y="3276600"/>
            <a:ext cx="1828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1828800" y="3657600"/>
            <a:ext cx="4343400" cy="4572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/>
          <p:cNvSpPr/>
          <p:nvPr/>
        </p:nvSpPr>
        <p:spPr>
          <a:xfrm>
            <a:off x="1828800" y="5181600"/>
            <a:ext cx="4724400" cy="12192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Conector recto de flecha 11"/>
          <p:cNvCxnSpPr/>
          <p:nvPr/>
        </p:nvCxnSpPr>
        <p:spPr>
          <a:xfrm rot="10800000" flipV="1">
            <a:off x="3733800" y="2590799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Transacciones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/>
              <a:t>mysqli_autocommit($conexion, $boolean)</a:t>
            </a:r>
          </a:p>
          <a:p>
            <a:r>
              <a:rPr lang="es-ES_tradnl">
                <a:solidFill>
                  <a:srgbClr val="0000FF"/>
                </a:solidFill>
              </a:rPr>
              <a:t>$conexion-&gt;autocommit($boolean)</a:t>
            </a:r>
          </a:p>
          <a:p>
            <a:r>
              <a:rPr lang="es-ES_tradnl"/>
              <a:t>mysqli_commit($conexion)</a:t>
            </a:r>
          </a:p>
          <a:p>
            <a:r>
              <a:rPr lang="es-ES_tradnl">
                <a:solidFill>
                  <a:srgbClr val="0000FF"/>
                </a:solidFill>
              </a:rPr>
              <a:t>$conexion-&gt;commit()</a:t>
            </a:r>
            <a:endParaRPr lang="es-ES_tradnl">
              <a:solidFill>
                <a:srgbClr val="0000FF"/>
              </a:solidFill>
            </a:endParaRPr>
          </a:p>
          <a:p>
            <a:r>
              <a:rPr lang="es-ES_tradnl"/>
              <a:t>mysqli_rollback($conexion)</a:t>
            </a:r>
          </a:p>
          <a:p>
            <a:r>
              <a:rPr lang="es-ES_tradnl">
                <a:solidFill>
                  <a:srgbClr val="0000FF"/>
                </a:solidFill>
              </a:rPr>
              <a:t>$conexion-&gt;rollback()</a:t>
            </a:r>
            <a:endParaRPr lang="es-ES_tradnl">
              <a:solidFill>
                <a:srgbClr val="0000FF"/>
              </a:solidFill>
            </a:endParaRPr>
          </a:p>
          <a:p>
            <a:endParaRPr lang="es-ES_tradnl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73323</TotalTime>
  <Words>598</Words>
  <Application>Microsoft Macintosh PowerPoint</Application>
  <PresentationFormat>Presentación en pantalla (4:3)</PresentationFormat>
  <Paragraphs>91</Paragraphs>
  <Slides>27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Origen</vt:lpstr>
      <vt:lpstr>Introducción al desarrollo de aplicaciones de bases de datos con PHP </vt:lpstr>
      <vt:lpstr>Desarrollo con MySQL (Driver MySQLi)</vt:lpstr>
      <vt:lpstr>Ejemplo conexión</vt:lpstr>
      <vt:lpstr>Ejemplo consulta</vt:lpstr>
      <vt:lpstr>Prepared statements</vt:lpstr>
      <vt:lpstr>Prepared statements (2)</vt:lpstr>
      <vt:lpstr>Ejemplo Prepared Statements (No OO)</vt:lpstr>
      <vt:lpstr>Ejemplo Prepared Statements (OO)</vt:lpstr>
      <vt:lpstr>Transacciones</vt:lpstr>
      <vt:lpstr>Ejemplo Transacciones (No OO)</vt:lpstr>
      <vt:lpstr>Ejemplo Transacciones (OO)</vt:lpstr>
      <vt:lpstr>Desarrollo con Oracle (Driver OCI8)</vt:lpstr>
      <vt:lpstr>Conexión</vt:lpstr>
      <vt:lpstr>Desconexión</vt:lpstr>
      <vt:lpstr>Conexión (Ejemplo)</vt:lpstr>
      <vt:lpstr>Consultar  (Paso 1. Preparar sentencia)</vt:lpstr>
      <vt:lpstr>Consultar  (Paso 2. Ejecutar sentencia preparada)</vt:lpstr>
      <vt:lpstr>Ejemplo INSERT</vt:lpstr>
      <vt:lpstr>Recuperación de los registros del resultado oci_fetch_array()</vt:lpstr>
      <vt:lpstr>Recuperación de los registros del resultado oci_fetch_assoc()</vt:lpstr>
      <vt:lpstr>Recuperación de los registros del resultado oci_fetch_array()</vt:lpstr>
      <vt:lpstr>Consultar (Ejemplo)</vt:lpstr>
      <vt:lpstr>Prepared Statements</vt:lpstr>
      <vt:lpstr>Prepared statements (Ejemplo SELECT)</vt:lpstr>
      <vt:lpstr>Prepared statements (Ejemplo INSERT)</vt:lpstr>
      <vt:lpstr>Transacciones</vt:lpstr>
      <vt:lpstr>Transacciones (Ejemplo) </vt:lpstr>
    </vt:vector>
  </TitlesOfParts>
  <Company>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Qué es jQuery</dc:title>
  <dc:creator>Aulas de Informática</dc:creator>
  <cp:lastModifiedBy>Manuel Torres</cp:lastModifiedBy>
  <cp:revision>289</cp:revision>
  <dcterms:created xsi:type="dcterms:W3CDTF">2014-09-20T20:55:41Z</dcterms:created>
  <dcterms:modified xsi:type="dcterms:W3CDTF">2014-09-24T11:07:52Z</dcterms:modified>
</cp:coreProperties>
</file>