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98" r:id="rId4"/>
    <p:sldId id="278" r:id="rId5"/>
    <p:sldId id="299" r:id="rId6"/>
    <p:sldId id="302" r:id="rId7"/>
    <p:sldId id="305" r:id="rId8"/>
    <p:sldId id="308" r:id="rId9"/>
    <p:sldId id="307" r:id="rId10"/>
    <p:sldId id="301" r:id="rId11"/>
    <p:sldId id="300" r:id="rId12"/>
    <p:sldId id="304" r:id="rId13"/>
    <p:sldId id="315" r:id="rId14"/>
    <p:sldId id="309" r:id="rId15"/>
    <p:sldId id="310" r:id="rId16"/>
    <p:sldId id="311" r:id="rId17"/>
    <p:sldId id="312" r:id="rId18"/>
    <p:sldId id="313" r:id="rId19"/>
    <p:sldId id="314" r:id="rId20"/>
    <p:sldId id="276" r:id="rId21"/>
  </p:sldIdLst>
  <p:sldSz cx="12192000" cy="6858000"/>
  <p:notesSz cx="6858000" cy="9144000"/>
  <p:embeddedFontLst>
    <p:embeddedFont>
      <p:font typeface="배달의민족 주아" panose="02020603020101020101" pitchFamily="18" charset="-127"/>
      <p:regular r:id="rId23"/>
      <p:bold r:id="rId24"/>
      <p:italic r:id="rId25"/>
      <p:boldItalic r:id="rId26"/>
    </p:embeddedFont>
    <p:embeddedFont>
      <p:font typeface="BM JUA OTF" panose="02020603020101020101" pitchFamily="18" charset="-127"/>
      <p:regular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alibri Light" panose="020F0302020204030204" pitchFamily="34" charset="0"/>
      <p:regular r:id="rId32"/>
      <p:italic r:id="rId33"/>
    </p:embeddedFont>
  </p:embeddedFontLst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5D7F"/>
    <a:srgbClr val="4472C4"/>
    <a:srgbClr val="5AC6DC"/>
    <a:srgbClr val="75A4E7"/>
    <a:srgbClr val="A0C86E"/>
    <a:srgbClr val="074769"/>
    <a:srgbClr val="3030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0"/>
    <p:restoredTop sz="73276"/>
  </p:normalViewPr>
  <p:slideViewPr>
    <p:cSldViewPr snapToGrid="0">
      <p:cViewPr varScale="1">
        <p:scale>
          <a:sx n="94" d="100"/>
          <a:sy n="94" d="100"/>
        </p:scale>
        <p:origin x="1392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E92001-47F4-C148-B528-9058A7680D52}" type="datetimeFigureOut">
              <a:rPr kumimoji="1" lang="ko-Kore-KR" altLang="en-US" smtClean="0"/>
              <a:t>2023. 4. 3.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B5042-928A-0F41-ADAE-940956CA879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16823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안녕하세요 실시간 이동체 궤적과 공간에 대한 모니터링 시스템 개발</a:t>
            </a:r>
            <a:r>
              <a:rPr kumimoji="1" lang="en-US" altLang="ko-KR" dirty="0"/>
              <a:t>/</a:t>
            </a:r>
            <a:r>
              <a:rPr kumimoji="1" lang="ko-KR" altLang="en-US" dirty="0"/>
              <a:t>연구의 중간발표를 맡은 </a:t>
            </a:r>
            <a:r>
              <a:rPr kumimoji="1" lang="en-US" altLang="ko-KR" dirty="0"/>
              <a:t>2</a:t>
            </a:r>
            <a:r>
              <a:rPr kumimoji="1" lang="ko-KR" altLang="en-US" dirty="0"/>
              <a:t>팀 이상민입니다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D12CA-0C5B-45BB-89CA-571FAEFA22E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92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다음은</a:t>
            </a:r>
            <a:r>
              <a:rPr kumimoji="1" lang="ko-KR" altLang="en-US" dirty="0"/>
              <a:t> 설계 내용입니다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여기서는 </a:t>
            </a:r>
            <a:r>
              <a:rPr kumimoji="1" lang="ko-KR" altLang="en-US" dirty="0" err="1"/>
              <a:t>유즈케이스</a:t>
            </a:r>
            <a:r>
              <a:rPr kumimoji="1" lang="en-US" altLang="ko-Kore-KR" dirty="0"/>
              <a:t>,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액티비티</a:t>
            </a:r>
            <a:r>
              <a:rPr kumimoji="1" lang="ko-KR" altLang="en-US" dirty="0"/>
              <a:t> 다이어그램</a:t>
            </a:r>
            <a:r>
              <a:rPr kumimoji="1" lang="en-US" altLang="ko-KR" dirty="0"/>
              <a:t>,</a:t>
            </a:r>
            <a:r>
              <a:rPr kumimoji="1" lang="ko-KR" altLang="en-US" dirty="0"/>
              <a:t> 시스템 </a:t>
            </a:r>
            <a:r>
              <a:rPr kumimoji="1" lang="ko-KR" altLang="en-US" dirty="0" err="1"/>
              <a:t>아키텍쳐에</a:t>
            </a:r>
            <a:r>
              <a:rPr kumimoji="1" lang="ko-KR" altLang="en-US" dirty="0"/>
              <a:t> 대해서 말씀드리도록 하겠습니다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B5042-928A-0F41-ADAE-940956CA879E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57514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여기서는 </a:t>
            </a:r>
            <a:r>
              <a:rPr lang="ko-KR" altLang="en-US" dirty="0" err="1"/>
              <a:t>유즈케이스에</a:t>
            </a:r>
            <a:r>
              <a:rPr lang="ko-KR" altLang="en-US" dirty="0"/>
              <a:t> 대해서 설명을 하고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사실 아까 요구사항 명세서에서 기능적인 부분의 연장선상이라고 생각하면 이해하시기 </a:t>
            </a:r>
            <a:r>
              <a:rPr lang="ko-KR" altLang="en-US" dirty="0" err="1"/>
              <a:t>편할듯</a:t>
            </a:r>
            <a:r>
              <a:rPr lang="ko-KR" altLang="en-US" dirty="0"/>
              <a:t>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보시면 아시겠지만 </a:t>
            </a:r>
            <a:r>
              <a:rPr lang="en-US" altLang="ko-KR" dirty="0"/>
              <a:t>~~~~</a:t>
            </a:r>
            <a:r>
              <a:rPr lang="ko-KR" altLang="en-US" dirty="0"/>
              <a:t> </a:t>
            </a:r>
            <a:r>
              <a:rPr lang="ko-KR" altLang="en-US" dirty="0" err="1"/>
              <a:t>처럼</a:t>
            </a:r>
            <a:r>
              <a:rPr lang="ko-KR" altLang="en-US" dirty="0"/>
              <a:t> 관제사에게 저희 모니터링 시스템이 제공할 수 있는 기능들을 순서에 상관없이 </a:t>
            </a:r>
            <a:r>
              <a:rPr lang="ko-KR" altLang="en-US" dirty="0" err="1"/>
              <a:t>작성해놓았습니다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D12CA-0C5B-45BB-89CA-571FAEFA22E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3560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슬라이드에서는 액티비티 다이어그램을 작성해보았습니다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이전에는 기능을 위주로 설명 드렸다면 이번에는 기능이 동작하는 순서를 위주로 다이어그램을 작성해보았습니다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기능 </a:t>
            </a:r>
            <a:r>
              <a:rPr lang="ko-KR" altLang="en-US" dirty="0" err="1"/>
              <a:t>흘러가는거</a:t>
            </a:r>
            <a:r>
              <a:rPr lang="ko-KR" altLang="en-US" dirty="0"/>
              <a:t> 이야기</a:t>
            </a:r>
            <a:r>
              <a:rPr lang="en-US" altLang="ko-KR" dirty="0"/>
              <a:t>~~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D12CA-0C5B-45BB-89CA-571FAEFA22E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438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저희의 시스템 </a:t>
            </a:r>
            <a:r>
              <a:rPr lang="ko-KR" altLang="en-US" dirty="0" err="1"/>
              <a:t>아키텍쳐는</a:t>
            </a:r>
            <a:r>
              <a:rPr lang="ko-KR" altLang="en-US" dirty="0"/>
              <a:t> 다음과 같습니다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D12CA-0C5B-45BB-89CA-571FAEFA22E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5507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지금까지가</a:t>
            </a:r>
            <a:r>
              <a:rPr kumimoji="1" lang="ko-KR" altLang="en-US" dirty="0"/>
              <a:t> 기획에 대한 이야기였다면</a:t>
            </a:r>
            <a:endParaRPr kumimoji="1" lang="en-US" altLang="ko-KR" dirty="0"/>
          </a:p>
          <a:p>
            <a:r>
              <a:rPr kumimoji="1" lang="ko-KR" altLang="en-US" dirty="0"/>
              <a:t>이번에는 저희의 진행상황에 대해서 말씀드리도록 하겠습니다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B5042-928A-0F41-ADAE-940956CA879E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99945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현재 </a:t>
            </a:r>
            <a:r>
              <a:rPr lang="ko-KR" altLang="en-US" dirty="0" err="1"/>
              <a:t>간트차트에</a:t>
            </a:r>
            <a:r>
              <a:rPr lang="ko-KR" altLang="en-US" dirty="0"/>
              <a:t> </a:t>
            </a:r>
            <a:r>
              <a:rPr lang="ko-KR" altLang="en-US" dirty="0" err="1"/>
              <a:t>있는대로</a:t>
            </a:r>
            <a:r>
              <a:rPr lang="ko-KR" altLang="en-US" dirty="0"/>
              <a:t> 프로젝트를 진행하려 하고 있고</a:t>
            </a:r>
            <a:endParaRPr lang="en-US" altLang="ko-KR" dirty="0"/>
          </a:p>
          <a:p>
            <a:r>
              <a:rPr lang="ko-KR" altLang="en-US" dirty="0"/>
              <a:t>그 결과 저희는 </a:t>
            </a:r>
            <a:r>
              <a:rPr lang="en-US" altLang="ko-KR" dirty="0"/>
              <a:t>4</a:t>
            </a:r>
            <a:r>
              <a:rPr lang="ko-KR" altLang="en-US" dirty="0"/>
              <a:t>개의 </a:t>
            </a:r>
            <a:r>
              <a:rPr lang="en-US" altLang="ko-KR" dirty="0"/>
              <a:t>task</a:t>
            </a:r>
            <a:r>
              <a:rPr lang="ko-KR" altLang="en-US" dirty="0"/>
              <a:t>가 있었습니다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프로젝트 기획</a:t>
            </a:r>
            <a:r>
              <a:rPr lang="en-US" altLang="ko-KR" dirty="0"/>
              <a:t>~~</a:t>
            </a:r>
            <a:r>
              <a:rPr lang="ko-KR" altLang="en-US" dirty="0"/>
              <a:t>환경설정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여기서 저희는 위의 두가지는 완료했지만 아래 두가지는 완료하지 못하였습니다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이에 대해 말씀드리면 아래 두가지는 개발 </a:t>
            </a:r>
            <a:r>
              <a:rPr lang="ko-KR" altLang="en-US" dirty="0" err="1"/>
              <a:t>환경세팅과</a:t>
            </a:r>
            <a:r>
              <a:rPr lang="ko-KR" altLang="en-US" dirty="0"/>
              <a:t> 도메인 </a:t>
            </a:r>
            <a:r>
              <a:rPr lang="ko-KR" altLang="en-US" dirty="0" err="1"/>
              <a:t>데이터생성이므로</a:t>
            </a:r>
            <a:r>
              <a:rPr lang="ko-KR" altLang="en-US" dirty="0"/>
              <a:t> 기획이 선행되어야 가능한 </a:t>
            </a:r>
            <a:r>
              <a:rPr lang="ko-KR" altLang="en-US" dirty="0" err="1"/>
              <a:t>작업들이였습니다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그러나 뒤에서도 말씀드리겠지만 저희는 기획을 </a:t>
            </a:r>
            <a:r>
              <a:rPr lang="ko-KR" altLang="en-US" dirty="0" err="1"/>
              <a:t>하는데에</a:t>
            </a:r>
            <a:r>
              <a:rPr lang="ko-KR" altLang="en-US" dirty="0"/>
              <a:t> 있어 일정부분 차질이 존재했었습니다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그에 대한 이유는 뒷장에서 더 자세하게 </a:t>
            </a:r>
            <a:r>
              <a:rPr lang="ko-KR" altLang="en-US" dirty="0" err="1"/>
              <a:t>설명드리도록</a:t>
            </a:r>
            <a:r>
              <a:rPr lang="ko-KR" altLang="en-US" dirty="0"/>
              <a:t> 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D12CA-0C5B-45BB-89CA-571FAEFA22E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7493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이번</a:t>
            </a:r>
            <a:r>
              <a:rPr kumimoji="1" lang="ko-KR" altLang="en-US" dirty="0"/>
              <a:t> 장에서는 </a:t>
            </a:r>
            <a:r>
              <a:rPr kumimoji="1" lang="ko-KR" altLang="en-US" dirty="0" err="1"/>
              <a:t>이슈사항및</a:t>
            </a:r>
            <a:r>
              <a:rPr kumimoji="1" lang="ko-KR" altLang="en-US" dirty="0"/>
              <a:t> 해결방안이고 저희가 어떤 이슈가 있었는지 그리고 해당 이슈를 어떻게 해결했는지에 대해서 말씀드리도록 하겠습니다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B5042-928A-0F41-ADAE-940956CA879E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217271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/>
              <a:t>저희가 겪었던 이슈에 대해서 말씀드리도록 하겠습니다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저희는 </a:t>
            </a:r>
            <a:r>
              <a:rPr lang="ko-KR" altLang="en-US" dirty="0" err="1"/>
              <a:t>참고할만한</a:t>
            </a:r>
            <a:r>
              <a:rPr lang="ko-KR" altLang="en-US" dirty="0"/>
              <a:t> 시스템이 전무한 </a:t>
            </a:r>
            <a:r>
              <a:rPr lang="ko-KR" altLang="en-US" dirty="0" err="1"/>
              <a:t>상황이였습니다</a:t>
            </a:r>
            <a:r>
              <a:rPr lang="en-US" altLang="ko-KR" dirty="0"/>
              <a:t>.</a:t>
            </a:r>
            <a:r>
              <a:rPr lang="ko-KR" altLang="en-US" dirty="0"/>
              <a:t> 그렇기에 기획의 방향성을 잡는데 오랜 시간이 걸렸고 그에 대한 결과로 여러 기능을 다양하게 넣기보다는 모니터링 자체의 기능에 대해서 집중하기로 하였습니다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시각화와 데이터 </a:t>
            </a:r>
            <a:r>
              <a:rPr lang="ko-KR" altLang="en-US" dirty="0" err="1"/>
              <a:t>가공중</a:t>
            </a:r>
            <a:r>
              <a:rPr lang="ko-KR" altLang="en-US" dirty="0"/>
              <a:t> 하나만을 골라야 했습니다</a:t>
            </a:r>
            <a:r>
              <a:rPr lang="en-US" altLang="ko-KR" dirty="0"/>
              <a:t>.</a:t>
            </a:r>
            <a:r>
              <a:rPr lang="ko-KR" altLang="en-US" dirty="0"/>
              <a:t> 저희 팀에는 데이터 분석을 해본 없었기에 비록 과제 제안서에 데이터 가공이 있었지만 멘토님과 </a:t>
            </a:r>
            <a:r>
              <a:rPr lang="ko-KR" altLang="en-US" dirty="0" err="1"/>
              <a:t>상의후</a:t>
            </a:r>
            <a:r>
              <a:rPr lang="ko-KR" altLang="en-US" dirty="0"/>
              <a:t> 시각화에 전념하기로 하였습니다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저희는 </a:t>
            </a:r>
            <a:r>
              <a:rPr lang="en-US" altLang="ko-KR" dirty="0"/>
              <a:t>2</a:t>
            </a:r>
            <a:r>
              <a:rPr lang="ko-KR" altLang="en-US" dirty="0"/>
              <a:t>차원 지도에서 위도</a:t>
            </a:r>
            <a:r>
              <a:rPr lang="en-US" altLang="ko-KR" dirty="0"/>
              <a:t>,</a:t>
            </a:r>
            <a:r>
              <a:rPr lang="ko-KR" altLang="en-US" dirty="0"/>
              <a:t> 경도</a:t>
            </a:r>
            <a:r>
              <a:rPr lang="en-US" altLang="ko-KR" dirty="0"/>
              <a:t>,</a:t>
            </a:r>
            <a:r>
              <a:rPr lang="ko-KR" altLang="en-US" dirty="0"/>
              <a:t> 고도라는 </a:t>
            </a:r>
            <a:r>
              <a:rPr lang="en-US" altLang="ko-KR" dirty="0"/>
              <a:t>3</a:t>
            </a:r>
            <a:r>
              <a:rPr lang="ko-KR" altLang="en-US" dirty="0"/>
              <a:t>차원 정보를 한눈에 보여주어야 했기에 처음부터 </a:t>
            </a:r>
            <a:r>
              <a:rPr lang="en-US" altLang="ko-KR" dirty="0"/>
              <a:t>3D</a:t>
            </a:r>
            <a:r>
              <a:rPr lang="ko-KR" altLang="en-US" dirty="0"/>
              <a:t>로 보여주거나 경로위에서 얼마나 지나왔는지를 </a:t>
            </a:r>
            <a:r>
              <a:rPr lang="ko-KR" altLang="en-US" dirty="0" err="1"/>
              <a:t>표현하는증</a:t>
            </a:r>
            <a:r>
              <a:rPr lang="ko-KR" altLang="en-US" dirty="0"/>
              <a:t> 여러 프로토타입들이 나왔습니다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D12CA-0C5B-45BB-89CA-571FAEFA22E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3676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B5042-928A-0F41-ADAE-940956CA879E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177823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이제 </a:t>
            </a:r>
            <a:r>
              <a:rPr lang="ko-KR" altLang="en-US" dirty="0" err="1"/>
              <a:t>남은것으로는</a:t>
            </a:r>
            <a:r>
              <a:rPr lang="ko-KR" altLang="en-US" dirty="0"/>
              <a:t> 시각화</a:t>
            </a:r>
            <a:r>
              <a:rPr lang="en-US" altLang="ko-KR" dirty="0"/>
              <a:t>,</a:t>
            </a:r>
            <a:r>
              <a:rPr lang="ko-KR" altLang="en-US" dirty="0"/>
              <a:t> 서버</a:t>
            </a:r>
            <a:r>
              <a:rPr lang="en-US" altLang="ko-KR" dirty="0"/>
              <a:t>,</a:t>
            </a:r>
            <a:r>
              <a:rPr lang="ko-KR" altLang="en-US" dirty="0"/>
              <a:t> 논문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데이터등이</a:t>
            </a:r>
            <a:r>
              <a:rPr lang="ko-KR" altLang="en-US" dirty="0"/>
              <a:t> 남았으며 시각화와 논문은 </a:t>
            </a:r>
            <a:r>
              <a:rPr lang="ko-KR" altLang="en-US" dirty="0" err="1"/>
              <a:t>익숙치</a:t>
            </a:r>
            <a:r>
              <a:rPr lang="ko-KR" altLang="en-US" dirty="0"/>
              <a:t> 않은 작업이기에 이쪽에 자원을 집중하여 프로젝트를 진행할 예정입니다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D12CA-0C5B-45BB-89CA-571FAEFA22E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79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저희는</a:t>
            </a:r>
            <a:r>
              <a:rPr kumimoji="1" lang="ko-KR" altLang="en-US" dirty="0"/>
              <a:t> 다음과 같이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 목차로 구성하였습니다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첫째 요구분석 및 정의</a:t>
            </a:r>
            <a:endParaRPr kumimoji="1" lang="en-US" altLang="ko-KR" dirty="0"/>
          </a:p>
          <a:p>
            <a:r>
              <a:rPr kumimoji="1" lang="ko-KR" altLang="en-US" dirty="0"/>
              <a:t>둘째 설계 내용</a:t>
            </a:r>
            <a:endParaRPr kumimoji="1" lang="en-US" altLang="ko-KR" dirty="0"/>
          </a:p>
          <a:p>
            <a:r>
              <a:rPr kumimoji="1" lang="ko-KR" altLang="en-US" dirty="0"/>
              <a:t>셋째 진행 상황</a:t>
            </a:r>
            <a:endParaRPr kumimoji="1" lang="en-US" altLang="ko-KR" dirty="0"/>
          </a:p>
          <a:p>
            <a:r>
              <a:rPr kumimoji="1" lang="ko-KR" altLang="en-US" dirty="0"/>
              <a:t>넷째 </a:t>
            </a:r>
            <a:r>
              <a:rPr kumimoji="1" lang="ko-KR" altLang="en-US" dirty="0" err="1"/>
              <a:t>이슈사항및</a:t>
            </a:r>
            <a:r>
              <a:rPr kumimoji="1" lang="ko-KR" altLang="en-US" dirty="0"/>
              <a:t> 해결방안</a:t>
            </a:r>
            <a:endParaRPr kumimoji="1" lang="en-US" altLang="ko-KR" dirty="0"/>
          </a:p>
          <a:p>
            <a:r>
              <a:rPr kumimoji="1" lang="ko-KR" altLang="en-US" dirty="0"/>
              <a:t>마지막으로 다섯째 향후일정에 대해서 말씀드리겠습니다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B5042-928A-0F41-ADAE-940956CA879E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57910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첫째</a:t>
            </a:r>
            <a:r>
              <a:rPr kumimoji="1" lang="ko-KR" altLang="en-US" dirty="0"/>
              <a:t> 요구분석 및 정의 입니다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B5042-928A-0F41-ADAE-940956CA879E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58932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중간발표를 준비 하면서 저희 모니터링 시스템의 최종 요구사항 명세서를 작성하였습니다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그러면서 이전에 작성하였던 계획발표와 수행계획서와 조금 다른 점들을 발견할 수 있었고 이 점들을 말씀드리면서</a:t>
            </a:r>
            <a:endParaRPr lang="en-US" altLang="ko-KR" dirty="0"/>
          </a:p>
          <a:p>
            <a:r>
              <a:rPr lang="ko-KR" altLang="en-US" dirty="0"/>
              <a:t>요구 분석 및 정의에 대해서 말씀드리고자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첫째 저희는 이전에 </a:t>
            </a:r>
            <a:r>
              <a:rPr lang="en-US" altLang="ko-KR" dirty="0"/>
              <a:t>UAM</a:t>
            </a:r>
            <a:r>
              <a:rPr lang="ko-KR" altLang="en-US" dirty="0"/>
              <a:t>의 데이터 포맷이 없다 하였고 그렇기에 자체적인 데이터 포맷을 사용할 것이라 말씀드렸습니다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멘토님에게 이미 존재하는 항공기의 데이터 포맷을 사용해도 좋다는 피드백을 받았고 </a:t>
            </a:r>
            <a:endParaRPr lang="en-US" altLang="ko-KR" dirty="0"/>
          </a:p>
          <a:p>
            <a:r>
              <a:rPr lang="ko-KR" altLang="en-US" dirty="0"/>
              <a:t>저희는 자체적인 데이터 포맷에 기존 데이터 포맷까지 같이 사용하기로 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둘째 저희는 </a:t>
            </a:r>
            <a:r>
              <a:rPr lang="en-US" altLang="ko-KR" dirty="0"/>
              <a:t>UAM</a:t>
            </a:r>
            <a:r>
              <a:rPr lang="ko-KR" altLang="en-US" dirty="0"/>
              <a:t>의 과거 비행경로</a:t>
            </a:r>
            <a:r>
              <a:rPr lang="en-US" altLang="ko-KR" dirty="0"/>
              <a:t>,</a:t>
            </a:r>
            <a:r>
              <a:rPr lang="ko-KR" altLang="en-US" dirty="0"/>
              <a:t> 예상 경로</a:t>
            </a:r>
            <a:r>
              <a:rPr lang="en-US" altLang="ko-KR" dirty="0"/>
              <a:t>,</a:t>
            </a:r>
            <a:r>
              <a:rPr lang="ko-KR" altLang="en-US" dirty="0"/>
              <a:t> 지나온 경로 이렇게 크게 </a:t>
            </a:r>
            <a:r>
              <a:rPr lang="en-US" altLang="ko-KR" dirty="0"/>
              <a:t>3</a:t>
            </a:r>
            <a:r>
              <a:rPr lang="ko-KR" altLang="en-US" dirty="0"/>
              <a:t>가지 기능을 제공하려 했습니다</a:t>
            </a:r>
            <a:r>
              <a:rPr lang="en-US" altLang="ko-KR" dirty="0"/>
              <a:t>.</a:t>
            </a:r>
            <a:r>
              <a:rPr lang="ko-KR" altLang="en-US" dirty="0"/>
              <a:t> 그러나</a:t>
            </a:r>
            <a:endParaRPr lang="en-US" altLang="ko-KR" dirty="0"/>
          </a:p>
          <a:p>
            <a:r>
              <a:rPr lang="en-US" altLang="ko-KR" dirty="0"/>
              <a:t>UAM</a:t>
            </a:r>
            <a:r>
              <a:rPr lang="ko-KR" altLang="en-US" dirty="0"/>
              <a:t>의 과거 비행경로는 모니터링 시스템의 목적과 다소 거리감이 있다고 판단되어 해당 기능은 삭제 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D12CA-0C5B-45BB-89CA-571FAEFA22E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431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 화면은 저희가 </a:t>
            </a:r>
            <a:r>
              <a:rPr lang="ko-KR" altLang="en-US" dirty="0" err="1"/>
              <a:t>노션에</a:t>
            </a:r>
            <a:r>
              <a:rPr lang="ko-KR" altLang="en-US" dirty="0"/>
              <a:t> 작성한 요구사항 명세서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Functional, </a:t>
            </a:r>
            <a:r>
              <a:rPr lang="en-US" altLang="ko-KR" dirty="0" err="1"/>
              <a:t>NonFunctional</a:t>
            </a:r>
            <a:r>
              <a:rPr lang="en-US" altLang="ko-KR" dirty="0"/>
              <a:t>, </a:t>
            </a:r>
            <a:r>
              <a:rPr lang="ko-KR" altLang="en-US" dirty="0"/>
              <a:t>시나리오 이렇게 </a:t>
            </a:r>
            <a:r>
              <a:rPr lang="en-US" altLang="ko-KR" dirty="0"/>
              <a:t>3</a:t>
            </a:r>
            <a:r>
              <a:rPr lang="ko-KR" altLang="en-US" dirty="0"/>
              <a:t>가지를 작성했습니다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그러나 이 모든 것을 </a:t>
            </a:r>
            <a:r>
              <a:rPr lang="ko-KR" altLang="en-US" dirty="0" err="1"/>
              <a:t>일일히</a:t>
            </a:r>
            <a:r>
              <a:rPr lang="ko-KR" altLang="en-US" dirty="0"/>
              <a:t> </a:t>
            </a:r>
            <a:r>
              <a:rPr lang="ko-KR" altLang="en-US" dirty="0" err="1"/>
              <a:t>보여드리기에는</a:t>
            </a:r>
            <a:r>
              <a:rPr lang="ko-KR" altLang="en-US" dirty="0"/>
              <a:t> 무리가 있다고 판단되어 </a:t>
            </a:r>
            <a:r>
              <a:rPr lang="en-US" altLang="ko-KR" dirty="0"/>
              <a:t>Functional</a:t>
            </a:r>
            <a:r>
              <a:rPr lang="ko-KR" altLang="en-US" dirty="0"/>
              <a:t>에서 큰 기능별로 나누어서 </a:t>
            </a:r>
            <a:r>
              <a:rPr lang="ko-KR" altLang="en-US" dirty="0" err="1"/>
              <a:t>소개해드리고자합니다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D12CA-0C5B-45BB-89CA-571FAEFA22E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780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요구사항중</a:t>
            </a:r>
            <a:r>
              <a:rPr lang="ko-KR" altLang="en-US" dirty="0"/>
              <a:t> 시스템의 기능적인 부분에 대해서 설명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 발급받은 아이디와 비밀번호로만 로그인이 가능</a:t>
            </a:r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 현재 비행중인 </a:t>
            </a:r>
            <a:r>
              <a:rPr lang="en-US" altLang="ko-KR" dirty="0"/>
              <a:t>UAM</a:t>
            </a:r>
            <a:r>
              <a:rPr lang="ko-KR" altLang="en-US" dirty="0"/>
              <a:t>의 실시간 위치를 한눈에 확인 가능</a:t>
            </a:r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 특정 </a:t>
            </a:r>
            <a:r>
              <a:rPr lang="en-US" altLang="ko-KR" dirty="0"/>
              <a:t>UAM</a:t>
            </a:r>
            <a:r>
              <a:rPr lang="ko-KR" altLang="en-US" dirty="0"/>
              <a:t>의 이동정보를 조회 할 수 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D12CA-0C5B-45BB-89CA-571FAEFA22E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059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 슬라이드가 기능적인 </a:t>
            </a:r>
            <a:r>
              <a:rPr lang="ko-KR" altLang="en-US" dirty="0" err="1"/>
              <a:t>부분이였다면</a:t>
            </a:r>
            <a:r>
              <a:rPr lang="ko-KR" altLang="en-US" dirty="0"/>
              <a:t> 이것은 저희가 생각하는 화면 부분입니다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모니터링 시스템의 오른쪽 화면에서는 현재 비행중인 </a:t>
            </a:r>
            <a:r>
              <a:rPr lang="en-US" altLang="ko-KR" dirty="0"/>
              <a:t>UAM</a:t>
            </a:r>
            <a:r>
              <a:rPr lang="ko-KR" altLang="en-US" dirty="0"/>
              <a:t>의 위도 경도와 지나온 경로를 보여주고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차원 정보인 고도도 시각화를 해야 했기에 왼쪽 화면에는 각 </a:t>
            </a:r>
            <a:r>
              <a:rPr lang="en-US" altLang="ko-KR" dirty="0"/>
              <a:t>UAM</a:t>
            </a:r>
            <a:r>
              <a:rPr lang="ko-KR" altLang="en-US" dirty="0"/>
              <a:t>이 위치한 고도를 나타낸다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추가로 저희는 동일 한 고도에 있는 </a:t>
            </a:r>
            <a:r>
              <a:rPr lang="en-US" altLang="ko-KR" dirty="0"/>
              <a:t>UAM</a:t>
            </a:r>
            <a:r>
              <a:rPr lang="ko-KR" altLang="en-US" dirty="0"/>
              <a:t>을 특정 색으로 표시해 같은 고도에 위치한 </a:t>
            </a:r>
            <a:r>
              <a:rPr lang="en-US" altLang="ko-KR" dirty="0"/>
              <a:t>UAM</a:t>
            </a:r>
            <a:r>
              <a:rPr lang="ko-KR" altLang="en-US" dirty="0"/>
              <a:t>의 위험성을 알아보기 쉽게 기획하였습니다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D12CA-0C5B-45BB-89CA-571FAEFA22E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536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요구사항중</a:t>
            </a:r>
            <a:r>
              <a:rPr lang="ko-KR" altLang="en-US" dirty="0"/>
              <a:t> 시스템의 시각적인 부분에 대해서 설명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만약 관심 있는 </a:t>
            </a:r>
            <a:r>
              <a:rPr lang="en-US" altLang="ko-KR" dirty="0"/>
              <a:t>UAM</a:t>
            </a:r>
            <a:r>
              <a:rPr lang="ko-KR" altLang="en-US" dirty="0"/>
              <a:t>이 </a:t>
            </a:r>
            <a:r>
              <a:rPr lang="ko-KR" altLang="en-US" dirty="0" err="1"/>
              <a:t>있을경우</a:t>
            </a:r>
            <a:r>
              <a:rPr lang="ko-KR" altLang="en-US" dirty="0"/>
              <a:t> 마우스를 가져다 대면 해당 </a:t>
            </a:r>
            <a:r>
              <a:rPr lang="en-US" altLang="ko-KR" dirty="0"/>
              <a:t>UAM</a:t>
            </a:r>
            <a:r>
              <a:rPr lang="ko-KR" altLang="en-US" dirty="0"/>
              <a:t>의 간략한 정보가 나온다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D12CA-0C5B-45BB-89CA-571FAEFA22E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707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요구사항중</a:t>
            </a:r>
            <a:r>
              <a:rPr lang="ko-KR" altLang="en-US" dirty="0"/>
              <a:t> 시스템에서 다루는 </a:t>
            </a:r>
            <a:r>
              <a:rPr lang="en-US" altLang="ko-KR" dirty="0"/>
              <a:t>Data</a:t>
            </a:r>
            <a:r>
              <a:rPr lang="ko-KR" altLang="en-US" dirty="0"/>
              <a:t>에 대해서 </a:t>
            </a:r>
            <a:r>
              <a:rPr lang="ko-KR" altLang="en-US" dirty="0" err="1"/>
              <a:t>설명드리도록</a:t>
            </a:r>
            <a:r>
              <a:rPr lang="ko-KR" altLang="en-US" dirty="0"/>
              <a:t>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아까 </a:t>
            </a:r>
            <a:r>
              <a:rPr lang="ko-KR" altLang="en-US" dirty="0" err="1"/>
              <a:t>말씀드렸다시피</a:t>
            </a:r>
            <a:r>
              <a:rPr lang="ko-KR" altLang="en-US" dirty="0"/>
              <a:t> 저희는 </a:t>
            </a:r>
            <a:r>
              <a:rPr lang="ko-KR" altLang="en-US" dirty="0" err="1"/>
              <a:t>자처젝인</a:t>
            </a:r>
            <a:r>
              <a:rPr lang="ko-KR" altLang="en-US" dirty="0"/>
              <a:t> 데이터 포맷에 기존 데이터 포맷을 섞어서 사용할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먼저 실시간 데이터는 다른 데이터 포맷을 참고해 저희가 만들어 낸 데이터 포맷이라고 생각하시면 </a:t>
            </a:r>
            <a:r>
              <a:rPr lang="ko-KR" altLang="en-US" dirty="0" err="1"/>
              <a:t>될것</a:t>
            </a:r>
            <a:r>
              <a:rPr lang="ko-KR" altLang="en-US" dirty="0"/>
              <a:t> 같습니다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데이터 내용은 </a:t>
            </a:r>
            <a:r>
              <a:rPr lang="en-US" altLang="ko-KR" dirty="0"/>
              <a:t>~~~~</a:t>
            </a:r>
            <a:r>
              <a:rPr lang="ko-KR" altLang="en-US" dirty="0"/>
              <a:t>이렇게 있습니다</a:t>
            </a:r>
            <a:r>
              <a:rPr lang="en-US" altLang="ko-KR" dirty="0"/>
              <a:t>.</a:t>
            </a:r>
            <a:r>
              <a:rPr lang="ko-KR" altLang="en-US" dirty="0"/>
              <a:t> 참고로 해당 데이터는 기존 데이터 포맷을 참고해서 필요하다고 판단되는 부분만을 뽑아서 작성하였습니다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 다음 비행 예상 경로는 </a:t>
            </a:r>
            <a:r>
              <a:rPr lang="en-US" altLang="ko-KR" dirty="0"/>
              <a:t>FIXIM</a:t>
            </a:r>
            <a:r>
              <a:rPr lang="ko-KR" altLang="en-US" dirty="0"/>
              <a:t>이라는 기존 항공관제에서 사용하는 데이터 포맷을 가져와 사용하기로 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D12CA-0C5B-45BB-89CA-571FAEFA22E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72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8B0519-4B45-C03E-9A6E-E542AD8E2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3F78C2-FD4B-E0AD-AA91-1EA44D64D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4DFC49-78E2-1086-D804-B079598E1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E0A0-8FD8-D54D-AE7B-386FDCD0CE51}" type="datetimeFigureOut">
              <a:rPr kumimoji="1" lang="ko-Kore-KR" altLang="en-US" smtClean="0"/>
              <a:t>2023. 4. 3.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9CEF5E-7593-9237-8489-4E153EF76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0934E8-4866-D9E3-B06C-0270EF29D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FF9D7-5E96-3546-B03A-E23D213533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18070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B47F51-D9A9-76E0-FB6A-BC8058723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AF5387-B780-733F-5D89-88E466A86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B49882-DDCF-75FD-2676-52ACBD438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E0A0-8FD8-D54D-AE7B-386FDCD0CE51}" type="datetimeFigureOut">
              <a:rPr kumimoji="1" lang="ko-Kore-KR" altLang="en-US" smtClean="0"/>
              <a:t>2023. 4. 3.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730089-45CC-2993-C223-70233A05B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4DDB13-B52B-0DEC-1403-F06E7FC2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FF9D7-5E96-3546-B03A-E23D213533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1775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34A41F-7219-D6AC-2493-15F192BD97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40D503-CBD2-A621-0B20-D1D34A058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975C03-ED19-6787-6D5B-D1B815B7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E0A0-8FD8-D54D-AE7B-386FDCD0CE51}" type="datetimeFigureOut">
              <a:rPr kumimoji="1" lang="ko-Kore-KR" altLang="en-US" smtClean="0"/>
              <a:t>2023. 4. 3.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4D9176-5FF1-C8E6-DAB6-35B8EECFE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716211-092F-C11A-4D75-00C16F958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FF9D7-5E96-3546-B03A-E23D213533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21383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E26C7-9FD5-585F-1AB0-695CDB556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FA83AB-29D8-1300-0F2D-D90DE3524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C79EAC-77D5-C94C-BBB3-E32D96B1B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E0A0-8FD8-D54D-AE7B-386FDCD0CE51}" type="datetimeFigureOut">
              <a:rPr kumimoji="1" lang="ko-Kore-KR" altLang="en-US" smtClean="0"/>
              <a:t>2023. 4. 3.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F36A4F-1F81-68FC-98E0-7D92AB109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5A8485-021C-08CB-36DF-A51848D0D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FF9D7-5E96-3546-B03A-E23D213533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65621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0BC7A-8282-4769-9A5F-1E04ECF6E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558E07-D41D-6918-92CC-ECD9755F0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29EDBC-5D80-1D1D-F383-727F90943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E0A0-8FD8-D54D-AE7B-386FDCD0CE51}" type="datetimeFigureOut">
              <a:rPr kumimoji="1" lang="ko-Kore-KR" altLang="en-US" smtClean="0"/>
              <a:t>2023. 4. 3.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7C4A3A-EB14-202C-9E4D-9075F74A7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454A13-1A33-E962-F1D9-924563194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FF9D7-5E96-3546-B03A-E23D213533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884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00D04-44CB-4DF3-3FC7-5267F7A99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5FF70-2E7B-A7C3-0648-EE53BACC9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1B231B-FD38-7B74-3BE6-CA8876407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1FCEFF-22F3-8923-2806-D1018BE2E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E0A0-8FD8-D54D-AE7B-386FDCD0CE51}" type="datetimeFigureOut">
              <a:rPr kumimoji="1" lang="ko-Kore-KR" altLang="en-US" smtClean="0"/>
              <a:t>2023. 4. 3.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191A4F-3EF3-0CBA-BDB4-7C3135970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C94BDF-FE0C-45D6-0B30-B89DA4D8B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FF9D7-5E96-3546-B03A-E23D213533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11233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C6E30-2B4A-AC3C-005A-0B8D74406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88D0E2-0A5A-D9B9-130E-0DE659FEF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83CD20-BE40-9D0E-15C2-1F0DD5116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B8304E-CA5F-11E4-DF79-FE564D3D90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67617B-41C4-569B-B61B-098028DD1C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B60A4-68C0-9ADD-4D6C-2E6A6DA41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E0A0-8FD8-D54D-AE7B-386FDCD0CE51}" type="datetimeFigureOut">
              <a:rPr kumimoji="1" lang="ko-Kore-KR" altLang="en-US" smtClean="0"/>
              <a:t>2023. 4. 3.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F234F4-4872-8CD7-9AE9-09B4E52FF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B7A197-BDB0-67D7-EFA3-009537C69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FF9D7-5E96-3546-B03A-E23D213533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24627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29D17-E95E-A0AD-0DE0-A634C68BE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B923F9-ADDF-189A-1853-E4B1A95D6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E0A0-8FD8-D54D-AE7B-386FDCD0CE51}" type="datetimeFigureOut">
              <a:rPr kumimoji="1" lang="ko-Kore-KR" altLang="en-US" smtClean="0"/>
              <a:t>2023. 4. 3.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208D10-839C-24CE-882D-5ECFCB651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80F819-8094-BDA2-38D8-839ADC47B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FF9D7-5E96-3546-B03A-E23D213533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21532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96FADB-6054-FFBC-9CF4-B9A7DA986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E0A0-8FD8-D54D-AE7B-386FDCD0CE51}" type="datetimeFigureOut">
              <a:rPr kumimoji="1" lang="ko-Kore-KR" altLang="en-US" smtClean="0"/>
              <a:t>2023. 4. 3.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4E38A9-351E-0D7E-137E-901F17A93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6C754B-DB3A-F728-9B17-762375E85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FF9D7-5E96-3546-B03A-E23D213533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36109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2CEE57-0415-82D9-9851-1A2CE4790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F2D97-D582-8AC5-4A7A-DAF036C2C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57A041-F8B0-FD0F-3EAB-E88BA6F44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CF1444-C5F5-3443-6485-F6318C99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E0A0-8FD8-D54D-AE7B-386FDCD0CE51}" type="datetimeFigureOut">
              <a:rPr kumimoji="1" lang="ko-Kore-KR" altLang="en-US" smtClean="0"/>
              <a:t>2023. 4. 3.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D61979-E1D2-40D1-9337-B7D39862C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E51534-3881-7B9E-6818-AD954C6CE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FF9D7-5E96-3546-B03A-E23D213533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68709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CBDC98-1BF0-E15E-1910-0F2AE4C65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477D07-C775-67EA-F14E-6C6984B241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EAAF5C-8001-F7E1-5F23-72BFD3E87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766E7A-BAC3-2DD3-92DD-248C33F03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E0A0-8FD8-D54D-AE7B-386FDCD0CE51}" type="datetimeFigureOut">
              <a:rPr kumimoji="1" lang="ko-Kore-KR" altLang="en-US" smtClean="0"/>
              <a:t>2023. 4. 3.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8B3024-7061-7064-82A5-A915A879C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3A05BE-0C56-C35C-0E05-D926CB034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FF9D7-5E96-3546-B03A-E23D213533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4601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FF02DD-78B0-E8EA-F61D-3BE8F9774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D496ED-552A-0FC5-4F0A-1EB06171E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AAFB7B-AC13-5EE8-E99A-A7E04E0C5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2E0A0-8FD8-D54D-AE7B-386FDCD0CE51}" type="datetimeFigureOut">
              <a:rPr kumimoji="1" lang="ko-Kore-KR" altLang="en-US" smtClean="0"/>
              <a:t>2023. 4. 3.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38C859-DF16-C610-F3EF-B69577664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3627AE-23E2-B09E-0F17-C0B1179F1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FF9D7-5E96-3546-B03A-E23D213533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69349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4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32624" y="5195712"/>
            <a:ext cx="10859377" cy="1662289"/>
            <a:chOff x="1990476" y="7972346"/>
            <a:chExt cx="16289065" cy="249343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0476" y="7972346"/>
              <a:ext cx="16289065" cy="24934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26984" y="1701800"/>
            <a:ext cx="2629583" cy="362128"/>
            <a:chOff x="1990476" y="2619702"/>
            <a:chExt cx="3944374" cy="47619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0476" y="2619702"/>
              <a:ext cx="3944374" cy="47619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4820230-E05E-B110-4825-0C086A254FF9}"/>
              </a:ext>
            </a:extLst>
          </p:cNvPr>
          <p:cNvSpPr txBox="1"/>
          <p:nvPr/>
        </p:nvSpPr>
        <p:spPr>
          <a:xfrm>
            <a:off x="1326984" y="2134996"/>
            <a:ext cx="10487166" cy="769441"/>
          </a:xfrm>
          <a:prstGeom prst="rect">
            <a:avLst/>
          </a:prstGeom>
          <a:noFill/>
        </p:spPr>
        <p:txBody>
          <a:bodyPr wrap="none" lIns="90000" rtlCol="0">
            <a:spAutoFit/>
          </a:bodyPr>
          <a:lstStyle/>
          <a:p>
            <a:r>
              <a:rPr lang="ko-KR" altLang="en-US" sz="2933" b="1" dirty="0">
                <a:solidFill>
                  <a:srgbClr val="3B7DD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실시간 이동체 궤적과 공간에 대한 모니터링 시스템 개발</a:t>
            </a:r>
            <a:r>
              <a:rPr lang="en-US" altLang="ko-KR" sz="2933" b="1" dirty="0">
                <a:solidFill>
                  <a:srgbClr val="3B7DD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2933" b="1" dirty="0">
                <a:solidFill>
                  <a:srgbClr val="3B7DD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연구</a:t>
            </a:r>
            <a:r>
              <a:rPr lang="ko-KR" altLang="en-US" sz="4400" b="1" dirty="0">
                <a:solidFill>
                  <a:srgbClr val="3B7DD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4400" b="1" dirty="0">
              <a:solidFill>
                <a:srgbClr val="3B7DD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E055EC-20A4-525C-1953-A384E5EE367E}"/>
              </a:ext>
            </a:extLst>
          </p:cNvPr>
          <p:cNvSpPr txBox="1"/>
          <p:nvPr/>
        </p:nvSpPr>
        <p:spPr>
          <a:xfrm>
            <a:off x="1603607" y="1732036"/>
            <a:ext cx="2815993" cy="559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종합설계프로젝트</a:t>
            </a:r>
            <a:r>
              <a:rPr lang="en-US" altLang="ko-KR" sz="16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sz="16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팀</a:t>
            </a:r>
            <a:endParaRPr lang="en-US" altLang="ko-KR" sz="1067" b="1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067" b="1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026" name="Picture 2" descr="CI/BI &lt; 회사소개 &lt; HOME">
            <a:extLst>
              <a:ext uri="{FF2B5EF4-FFF2-40B4-BE49-F238E27FC236}">
                <a16:creationId xmlns:a16="http://schemas.microsoft.com/office/drawing/2014/main" id="{7D329165-26BB-CD68-C2AD-570B9C04E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390" y="1238617"/>
            <a:ext cx="2004068" cy="77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D16987-FE16-29C1-4B3D-5FF174A2D40A}"/>
              </a:ext>
            </a:extLst>
          </p:cNvPr>
          <p:cNvSpPr txBox="1"/>
          <p:nvPr/>
        </p:nvSpPr>
        <p:spPr>
          <a:xfrm>
            <a:off x="9226193" y="3620511"/>
            <a:ext cx="2025265" cy="3693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SKT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-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김정석 매니저</a:t>
            </a:r>
            <a:endParaRPr lang="en-US" altLang="ko-KR" sz="11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518E7D-141C-6570-5EFE-D7DDA064ECD9}"/>
              </a:ext>
            </a:extLst>
          </p:cNvPr>
          <p:cNvSpPr txBox="1"/>
          <p:nvPr/>
        </p:nvSpPr>
        <p:spPr>
          <a:xfrm>
            <a:off x="8253323" y="4079528"/>
            <a:ext cx="3099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심재헌</a:t>
            </a:r>
            <a:r>
              <a:rPr lang="en-US" altLang="ko-KR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 김태현</a:t>
            </a:r>
            <a:r>
              <a:rPr lang="en-US" altLang="ko-KR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 이상민</a:t>
            </a:r>
            <a:r>
              <a:rPr lang="en-US" altLang="ko-KR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ko-KR" altLang="en-US" sz="20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이한솔</a:t>
            </a:r>
            <a:endParaRPr lang="en-US" altLang="ko-KR" sz="2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32624" y="5195712"/>
            <a:ext cx="10859377" cy="1662289"/>
            <a:chOff x="1990476" y="7972346"/>
            <a:chExt cx="16289065" cy="249343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0476" y="7972346"/>
              <a:ext cx="16289065" cy="2493433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5281552-3DB2-AEEF-2FB7-0FA018A6C6C2}"/>
              </a:ext>
            </a:extLst>
          </p:cNvPr>
          <p:cNvSpPr txBox="1"/>
          <p:nvPr/>
        </p:nvSpPr>
        <p:spPr>
          <a:xfrm>
            <a:off x="1332623" y="1854200"/>
            <a:ext cx="29979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rgbClr val="3B7DDD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02.</a:t>
            </a:r>
            <a:r>
              <a:rPr lang="ko-KR" altLang="en-US" sz="4400" b="1" dirty="0">
                <a:solidFill>
                  <a:srgbClr val="3B7DDD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설계내용</a:t>
            </a:r>
            <a:endParaRPr lang="en-US" altLang="ko-KR" sz="4400" b="1" dirty="0">
              <a:solidFill>
                <a:srgbClr val="3B7DDD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BE63D8-3A8D-ECFF-960D-8283D56279BB}"/>
              </a:ext>
            </a:extLst>
          </p:cNvPr>
          <p:cNvSpPr txBox="1"/>
          <p:nvPr/>
        </p:nvSpPr>
        <p:spPr>
          <a:xfrm>
            <a:off x="1332623" y="2623641"/>
            <a:ext cx="3369833" cy="169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 err="1">
                <a:solidFill>
                  <a:srgbClr val="4F60A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유즈케이스</a:t>
            </a:r>
            <a:endParaRPr lang="en-US" altLang="ko-KR" sz="2400" dirty="0">
              <a:solidFill>
                <a:srgbClr val="4F60AB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solidFill>
                  <a:srgbClr val="4F60A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액티비티 다이어그램</a:t>
            </a:r>
            <a:endParaRPr lang="en-US" altLang="ko-KR" sz="2400" dirty="0">
              <a:solidFill>
                <a:srgbClr val="4F60AB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solidFill>
                  <a:srgbClr val="4F60A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 </a:t>
            </a:r>
            <a:r>
              <a:rPr lang="ko-KR" altLang="en-US" sz="2400" dirty="0" err="1">
                <a:solidFill>
                  <a:srgbClr val="4F60A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아키텍쳐</a:t>
            </a:r>
            <a:endParaRPr lang="en-US" altLang="ko-KR" sz="2400" dirty="0">
              <a:solidFill>
                <a:srgbClr val="4F60AB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7911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F116477-80ED-C8E9-E52A-FB35B198F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705" y="785396"/>
            <a:ext cx="7772400" cy="56625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6D47881-B4A7-D767-FE4D-B76510F386F0}"/>
              </a:ext>
            </a:extLst>
          </p:cNvPr>
          <p:cNvSpPr txBox="1"/>
          <p:nvPr/>
        </p:nvSpPr>
        <p:spPr>
          <a:xfrm>
            <a:off x="7749768" y="385286"/>
            <a:ext cx="4246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[2</a:t>
            </a:r>
            <a:r>
              <a:rPr lang="ko-KR" altLang="en-US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팀</a:t>
            </a:r>
            <a:r>
              <a:rPr lang="en-US" altLang="ko-KR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  <a:r>
              <a:rPr lang="ko-KR" altLang="en-US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실시간 이동체 궤적과 공간에 대한 모니터링 시스템 개발</a:t>
            </a:r>
            <a:r>
              <a:rPr lang="en-US" altLang="ko-KR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연구 </a:t>
            </a:r>
            <a:r>
              <a:rPr lang="en-US" altLang="ko-KR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(SKT)</a:t>
            </a:r>
            <a:r>
              <a:rPr lang="ko-KR" altLang="en-US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1000" b="1" dirty="0">
              <a:solidFill>
                <a:srgbClr val="3030A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119A994-A2FC-C6B6-6CA5-C9C1D44F706D}"/>
              </a:ext>
            </a:extLst>
          </p:cNvPr>
          <p:cNvGrpSpPr/>
          <p:nvPr/>
        </p:nvGrpSpPr>
        <p:grpSpPr>
          <a:xfrm>
            <a:off x="283583" y="256266"/>
            <a:ext cx="2071883" cy="420564"/>
            <a:chOff x="2900790" y="495227"/>
            <a:chExt cx="3107824" cy="63084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0E9CC26-0294-93B9-9E50-8A791F856D26}"/>
                </a:ext>
              </a:extLst>
            </p:cNvPr>
            <p:cNvSpPr txBox="1"/>
            <p:nvPr/>
          </p:nvSpPr>
          <p:spPr>
            <a:xfrm>
              <a:off x="2900790" y="495227"/>
              <a:ext cx="914399" cy="630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133" dirty="0">
                  <a:solidFill>
                    <a:srgbClr val="3B7DDD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  <a:endParaRPr lang="ko-KR" altLang="en-US" sz="2133" dirty="0">
                <a:solidFill>
                  <a:srgbClr val="3B7DD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8075392-37C8-8C01-A2E3-F60F871A0368}"/>
                </a:ext>
              </a:extLst>
            </p:cNvPr>
            <p:cNvSpPr txBox="1"/>
            <p:nvPr/>
          </p:nvSpPr>
          <p:spPr>
            <a:xfrm>
              <a:off x="3627283" y="600987"/>
              <a:ext cx="2381331" cy="446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33" dirty="0">
                  <a:solidFill>
                    <a:srgbClr val="3B7DDD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설계 내용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AC0B448-A31E-371E-ABB5-FE7BCB7EA3C3}"/>
              </a:ext>
            </a:extLst>
          </p:cNvPr>
          <p:cNvSpPr txBox="1"/>
          <p:nvPr/>
        </p:nvSpPr>
        <p:spPr>
          <a:xfrm>
            <a:off x="765600" y="703176"/>
            <a:ext cx="189186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67" b="1" dirty="0" err="1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유즈케이스</a:t>
            </a:r>
            <a:endParaRPr lang="ko-KR" altLang="en-US" sz="2667" b="1" dirty="0">
              <a:solidFill>
                <a:schemeClr val="accen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0992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6D47881-B4A7-D767-FE4D-B76510F386F0}"/>
              </a:ext>
            </a:extLst>
          </p:cNvPr>
          <p:cNvSpPr txBox="1"/>
          <p:nvPr/>
        </p:nvSpPr>
        <p:spPr>
          <a:xfrm>
            <a:off x="7749768" y="385286"/>
            <a:ext cx="4246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[2</a:t>
            </a:r>
            <a:r>
              <a:rPr lang="ko-KR" altLang="en-US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팀</a:t>
            </a:r>
            <a:r>
              <a:rPr lang="en-US" altLang="ko-KR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  <a:r>
              <a:rPr lang="ko-KR" altLang="en-US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실시간 이동체 궤적과 공간에 대한 모니터링 시스템 개발</a:t>
            </a:r>
            <a:r>
              <a:rPr lang="en-US" altLang="ko-KR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연구 </a:t>
            </a:r>
            <a:r>
              <a:rPr lang="en-US" altLang="ko-KR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(SKT)</a:t>
            </a:r>
            <a:r>
              <a:rPr lang="ko-KR" altLang="en-US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1000" b="1" dirty="0">
              <a:solidFill>
                <a:srgbClr val="3030A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119A994-A2FC-C6B6-6CA5-C9C1D44F706D}"/>
              </a:ext>
            </a:extLst>
          </p:cNvPr>
          <p:cNvGrpSpPr/>
          <p:nvPr/>
        </p:nvGrpSpPr>
        <p:grpSpPr>
          <a:xfrm>
            <a:off x="283583" y="256266"/>
            <a:ext cx="2071883" cy="420564"/>
            <a:chOff x="2900790" y="495227"/>
            <a:chExt cx="3107824" cy="63084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0E9CC26-0294-93B9-9E50-8A791F856D26}"/>
                </a:ext>
              </a:extLst>
            </p:cNvPr>
            <p:cNvSpPr txBox="1"/>
            <p:nvPr/>
          </p:nvSpPr>
          <p:spPr>
            <a:xfrm>
              <a:off x="2900790" y="495227"/>
              <a:ext cx="914399" cy="630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133" dirty="0">
                  <a:solidFill>
                    <a:srgbClr val="3B7DDD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  <a:endParaRPr lang="ko-KR" altLang="en-US" sz="2133" dirty="0">
                <a:solidFill>
                  <a:srgbClr val="3B7DD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8075392-37C8-8C01-A2E3-F60F871A0368}"/>
                </a:ext>
              </a:extLst>
            </p:cNvPr>
            <p:cNvSpPr txBox="1"/>
            <p:nvPr/>
          </p:nvSpPr>
          <p:spPr>
            <a:xfrm>
              <a:off x="3627283" y="600987"/>
              <a:ext cx="2381331" cy="446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33" dirty="0">
                  <a:solidFill>
                    <a:srgbClr val="3B7DDD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설계 내용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AC0B448-A31E-371E-ABB5-FE7BCB7EA3C3}"/>
              </a:ext>
            </a:extLst>
          </p:cNvPr>
          <p:cNvSpPr txBox="1"/>
          <p:nvPr/>
        </p:nvSpPr>
        <p:spPr>
          <a:xfrm>
            <a:off x="765600" y="703176"/>
            <a:ext cx="3334567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67" b="1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액티비티 다이어그램</a:t>
            </a:r>
            <a:endParaRPr lang="en-US" altLang="ko-KR" sz="2667" b="1" dirty="0">
              <a:solidFill>
                <a:schemeClr val="accen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8" name="그림 7" descr="도표이(가) 표시된 사진&#10;&#10;자동 생성된 설명">
            <a:extLst>
              <a:ext uri="{FF2B5EF4-FFF2-40B4-BE49-F238E27FC236}">
                <a16:creationId xmlns:a16="http://schemas.microsoft.com/office/drawing/2014/main" id="{6B90E936-F416-21F9-94D3-92CCEFED0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245" y="1284891"/>
            <a:ext cx="8098971" cy="557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486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6D47881-B4A7-D767-FE4D-B76510F386F0}"/>
              </a:ext>
            </a:extLst>
          </p:cNvPr>
          <p:cNvSpPr txBox="1"/>
          <p:nvPr/>
        </p:nvSpPr>
        <p:spPr>
          <a:xfrm>
            <a:off x="7749768" y="385286"/>
            <a:ext cx="4246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[2</a:t>
            </a:r>
            <a:r>
              <a:rPr lang="ko-KR" altLang="en-US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팀</a:t>
            </a:r>
            <a:r>
              <a:rPr lang="en-US" altLang="ko-KR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  <a:r>
              <a:rPr lang="ko-KR" altLang="en-US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실시간 이동체 궤적과 공간에 대한 모니터링 시스템 개발</a:t>
            </a:r>
            <a:r>
              <a:rPr lang="en-US" altLang="ko-KR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연구 </a:t>
            </a:r>
            <a:r>
              <a:rPr lang="en-US" altLang="ko-KR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(SKT)</a:t>
            </a:r>
            <a:r>
              <a:rPr lang="ko-KR" altLang="en-US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1000" b="1" dirty="0">
              <a:solidFill>
                <a:srgbClr val="3030A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119A994-A2FC-C6B6-6CA5-C9C1D44F706D}"/>
              </a:ext>
            </a:extLst>
          </p:cNvPr>
          <p:cNvGrpSpPr/>
          <p:nvPr/>
        </p:nvGrpSpPr>
        <p:grpSpPr>
          <a:xfrm>
            <a:off x="283583" y="256266"/>
            <a:ext cx="2071883" cy="420564"/>
            <a:chOff x="2900790" y="495227"/>
            <a:chExt cx="3107824" cy="63084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0E9CC26-0294-93B9-9E50-8A791F856D26}"/>
                </a:ext>
              </a:extLst>
            </p:cNvPr>
            <p:cNvSpPr txBox="1"/>
            <p:nvPr/>
          </p:nvSpPr>
          <p:spPr>
            <a:xfrm>
              <a:off x="2900790" y="495227"/>
              <a:ext cx="914399" cy="630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133" dirty="0">
                  <a:solidFill>
                    <a:srgbClr val="3B7DDD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  <a:endParaRPr lang="ko-KR" altLang="en-US" sz="2133" dirty="0">
                <a:solidFill>
                  <a:srgbClr val="3B7DD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8075392-37C8-8C01-A2E3-F60F871A0368}"/>
                </a:ext>
              </a:extLst>
            </p:cNvPr>
            <p:cNvSpPr txBox="1"/>
            <p:nvPr/>
          </p:nvSpPr>
          <p:spPr>
            <a:xfrm>
              <a:off x="3627283" y="600987"/>
              <a:ext cx="2381331" cy="446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33" dirty="0">
                  <a:solidFill>
                    <a:srgbClr val="3B7DDD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설계 내용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AC0B448-A31E-371E-ABB5-FE7BCB7EA3C3}"/>
              </a:ext>
            </a:extLst>
          </p:cNvPr>
          <p:cNvSpPr txBox="1"/>
          <p:nvPr/>
        </p:nvSpPr>
        <p:spPr>
          <a:xfrm>
            <a:off x="765600" y="703176"/>
            <a:ext cx="2651688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67" b="1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 </a:t>
            </a:r>
            <a:r>
              <a:rPr lang="ko-KR" altLang="en-US" sz="2667" b="1" dirty="0" err="1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아키텍쳐</a:t>
            </a:r>
            <a:endParaRPr lang="en-US" altLang="ko-KR" sz="2667" b="1" dirty="0">
              <a:solidFill>
                <a:schemeClr val="accen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7" name="그림 6" descr="도표이(가) 표시된 사진&#10;&#10;자동 생성된 설명">
            <a:extLst>
              <a:ext uri="{FF2B5EF4-FFF2-40B4-BE49-F238E27FC236}">
                <a16:creationId xmlns:a16="http://schemas.microsoft.com/office/drawing/2014/main" id="{9B5E8BD5-4950-0B77-5789-2847CC300B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7" t="2434" r="1036" b="4886"/>
          <a:stretch/>
        </p:blipFill>
        <p:spPr>
          <a:xfrm>
            <a:off x="1561689" y="1232288"/>
            <a:ext cx="9135431" cy="4846143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9" name="그룹 1001">
            <a:extLst>
              <a:ext uri="{FF2B5EF4-FFF2-40B4-BE49-F238E27FC236}">
                <a16:creationId xmlns:a16="http://schemas.microsoft.com/office/drawing/2014/main" id="{945EDE45-90F9-903C-909B-4BB2235BD3BA}"/>
              </a:ext>
            </a:extLst>
          </p:cNvPr>
          <p:cNvGrpSpPr/>
          <p:nvPr/>
        </p:nvGrpSpPr>
        <p:grpSpPr>
          <a:xfrm>
            <a:off x="578564" y="6216953"/>
            <a:ext cx="10856393" cy="683991"/>
            <a:chOff x="867846" y="9325428"/>
            <a:chExt cx="16284590" cy="1025987"/>
          </a:xfrm>
        </p:grpSpPr>
        <p:pic>
          <p:nvPicPr>
            <p:cNvPr id="10" name="Object 2">
              <a:extLst>
                <a:ext uri="{FF2B5EF4-FFF2-40B4-BE49-F238E27FC236}">
                  <a16:creationId xmlns:a16="http://schemas.microsoft.com/office/drawing/2014/main" id="{BA501587-049B-CA17-7CCF-2424F98D5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7049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32624" y="5195712"/>
            <a:ext cx="10859377" cy="1662289"/>
            <a:chOff x="1990476" y="7972346"/>
            <a:chExt cx="16289065" cy="249343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0476" y="7972346"/>
              <a:ext cx="16289065" cy="2493433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5281552-3DB2-AEEF-2FB7-0FA018A6C6C2}"/>
              </a:ext>
            </a:extLst>
          </p:cNvPr>
          <p:cNvSpPr txBox="1"/>
          <p:nvPr/>
        </p:nvSpPr>
        <p:spPr>
          <a:xfrm>
            <a:off x="1332623" y="1854200"/>
            <a:ext cx="30332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rgbClr val="3B7DDD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03.</a:t>
            </a:r>
            <a:r>
              <a:rPr lang="ko-KR" altLang="en-US" sz="4400" b="1" dirty="0">
                <a:solidFill>
                  <a:srgbClr val="3B7DDD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진행상황</a:t>
            </a:r>
            <a:endParaRPr lang="en-US" altLang="ko-KR" sz="4400" b="1" dirty="0">
              <a:solidFill>
                <a:srgbClr val="3B7DDD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BE63D8-3A8D-ECFF-960D-8283D56279BB}"/>
              </a:ext>
            </a:extLst>
          </p:cNvPr>
          <p:cNvSpPr txBox="1"/>
          <p:nvPr/>
        </p:nvSpPr>
        <p:spPr>
          <a:xfrm>
            <a:off x="1332623" y="2623641"/>
            <a:ext cx="1915909" cy="586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solidFill>
                  <a:srgbClr val="4F60A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지금까지</a:t>
            </a:r>
            <a:r>
              <a:rPr lang="en-US" altLang="ko-KR" sz="2400" dirty="0">
                <a:solidFill>
                  <a:srgbClr val="4F60A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709809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>
            <a:extLst>
              <a:ext uri="{FF2B5EF4-FFF2-40B4-BE49-F238E27FC236}">
                <a16:creationId xmlns:a16="http://schemas.microsoft.com/office/drawing/2014/main" id="{13F08545-4551-561F-EEC4-8E1B5A5733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92419" y="385286"/>
            <a:ext cx="6607162" cy="60788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6D47881-B4A7-D767-FE4D-B76510F386F0}"/>
              </a:ext>
            </a:extLst>
          </p:cNvPr>
          <p:cNvSpPr txBox="1"/>
          <p:nvPr/>
        </p:nvSpPr>
        <p:spPr>
          <a:xfrm>
            <a:off x="7749768" y="385286"/>
            <a:ext cx="4246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[2</a:t>
            </a:r>
            <a:r>
              <a:rPr lang="ko-KR" altLang="en-US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팀</a:t>
            </a:r>
            <a:r>
              <a:rPr lang="en-US" altLang="ko-KR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  <a:r>
              <a:rPr lang="ko-KR" altLang="en-US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실시간 이동체 궤적과 공간에 대한 모니터링 시스템 개발</a:t>
            </a:r>
            <a:r>
              <a:rPr lang="en-US" altLang="ko-KR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연구 </a:t>
            </a:r>
            <a:r>
              <a:rPr lang="en-US" altLang="ko-KR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(SKT)</a:t>
            </a:r>
            <a:r>
              <a:rPr lang="ko-KR" altLang="en-US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1000" b="1" dirty="0">
              <a:solidFill>
                <a:srgbClr val="3030A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119A994-A2FC-C6B6-6CA5-C9C1D44F706D}"/>
              </a:ext>
            </a:extLst>
          </p:cNvPr>
          <p:cNvGrpSpPr/>
          <p:nvPr/>
        </p:nvGrpSpPr>
        <p:grpSpPr>
          <a:xfrm>
            <a:off x="283583" y="256266"/>
            <a:ext cx="2071883" cy="420564"/>
            <a:chOff x="2900790" y="495227"/>
            <a:chExt cx="3107824" cy="63084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0E9CC26-0294-93B9-9E50-8A791F856D26}"/>
                </a:ext>
              </a:extLst>
            </p:cNvPr>
            <p:cNvSpPr txBox="1"/>
            <p:nvPr/>
          </p:nvSpPr>
          <p:spPr>
            <a:xfrm>
              <a:off x="2900790" y="495227"/>
              <a:ext cx="914399" cy="630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133" dirty="0">
                  <a:solidFill>
                    <a:srgbClr val="3B7DDD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2133" dirty="0">
                <a:solidFill>
                  <a:srgbClr val="3B7DD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8075392-37C8-8C01-A2E3-F60F871A0368}"/>
                </a:ext>
              </a:extLst>
            </p:cNvPr>
            <p:cNvSpPr txBox="1"/>
            <p:nvPr/>
          </p:nvSpPr>
          <p:spPr>
            <a:xfrm>
              <a:off x="3627283" y="600987"/>
              <a:ext cx="2381331" cy="446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33" dirty="0">
                  <a:solidFill>
                    <a:srgbClr val="3B7DDD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진행 상황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AC0B448-A31E-371E-ABB5-FE7BCB7EA3C3}"/>
              </a:ext>
            </a:extLst>
          </p:cNvPr>
          <p:cNvSpPr txBox="1"/>
          <p:nvPr/>
        </p:nvSpPr>
        <p:spPr>
          <a:xfrm>
            <a:off x="765600" y="703176"/>
            <a:ext cx="1733167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67" b="1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지금까지</a:t>
            </a:r>
            <a:r>
              <a:rPr lang="en-US" altLang="ko-KR" sz="2667" b="1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514FF4-4755-C399-2E6B-485937395277}"/>
              </a:ext>
            </a:extLst>
          </p:cNvPr>
          <p:cNvSpPr txBox="1"/>
          <p:nvPr/>
        </p:nvSpPr>
        <p:spPr>
          <a:xfrm>
            <a:off x="4908645" y="1993058"/>
            <a:ext cx="6971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>
                <a:solidFill>
                  <a:srgbClr val="75A4E7"/>
                </a:solidFill>
              </a:rPr>
              <a:t>프로젝트 기획</a:t>
            </a:r>
            <a:endParaRPr kumimoji="1" lang="en-US" altLang="ko-KR" sz="2800" dirty="0">
              <a:solidFill>
                <a:srgbClr val="75A4E7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42D791-0FE5-F21A-CDE2-E9545AEC941E}"/>
              </a:ext>
            </a:extLst>
          </p:cNvPr>
          <p:cNvSpPr txBox="1"/>
          <p:nvPr/>
        </p:nvSpPr>
        <p:spPr>
          <a:xfrm>
            <a:off x="4908645" y="2836667"/>
            <a:ext cx="3927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>
                <a:solidFill>
                  <a:srgbClr val="75A4E7"/>
                </a:solidFill>
              </a:rPr>
              <a:t>데이터 포맷 설정</a:t>
            </a:r>
            <a:endParaRPr kumimoji="1" lang="en-US" altLang="ko-KR" sz="2800" dirty="0">
              <a:solidFill>
                <a:srgbClr val="75A4E7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94ED71-6788-E97A-054A-7D8212AF99F7}"/>
              </a:ext>
            </a:extLst>
          </p:cNvPr>
          <p:cNvSpPr txBox="1"/>
          <p:nvPr/>
        </p:nvSpPr>
        <p:spPr>
          <a:xfrm>
            <a:off x="4908645" y="3805880"/>
            <a:ext cx="3325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>
                <a:solidFill>
                  <a:srgbClr val="75A4E7"/>
                </a:solidFill>
              </a:rPr>
              <a:t>데이터 생성</a:t>
            </a:r>
            <a:endParaRPr kumimoji="1" lang="en-US" altLang="ko-KR" sz="2800" dirty="0">
              <a:solidFill>
                <a:srgbClr val="75A4E7"/>
              </a:solidFill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A3A02450-4669-2638-EE43-518A19B74AC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10513" y="1946181"/>
            <a:ext cx="544574" cy="544574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B93CD96B-5BE7-99C7-65FF-6DB2AC4B1E3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V="1">
            <a:off x="4327677" y="3781151"/>
            <a:ext cx="544576" cy="544576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7EF7ADFB-D55B-9E5D-CDDE-8DAF8E2E365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27677" y="2806798"/>
            <a:ext cx="544574" cy="544574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ADB419ED-0CFF-92C1-360F-D618211C38BE}"/>
              </a:ext>
            </a:extLst>
          </p:cNvPr>
          <p:cNvSpPr txBox="1"/>
          <p:nvPr/>
        </p:nvSpPr>
        <p:spPr>
          <a:xfrm>
            <a:off x="4969947" y="4592666"/>
            <a:ext cx="3325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>
                <a:solidFill>
                  <a:srgbClr val="75A4E7"/>
                </a:solidFill>
              </a:rPr>
              <a:t>환경설정</a:t>
            </a:r>
            <a:endParaRPr kumimoji="1" lang="en-US" altLang="ko-KR" sz="2800" dirty="0">
              <a:solidFill>
                <a:srgbClr val="75A4E7"/>
              </a:solidFill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E9FFB910-14AB-A970-6EAC-BEDE13C3856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V="1">
            <a:off x="4327677" y="4571310"/>
            <a:ext cx="544576" cy="544576"/>
          </a:xfrm>
          <a:prstGeom prst="rect">
            <a:avLst/>
          </a:prstGeom>
        </p:spPr>
      </p:pic>
      <p:grpSp>
        <p:nvGrpSpPr>
          <p:cNvPr id="2" name="그룹 1001">
            <a:extLst>
              <a:ext uri="{FF2B5EF4-FFF2-40B4-BE49-F238E27FC236}">
                <a16:creationId xmlns:a16="http://schemas.microsoft.com/office/drawing/2014/main" id="{2AC33AD1-6A28-315F-6858-F60EE603048F}"/>
              </a:ext>
            </a:extLst>
          </p:cNvPr>
          <p:cNvGrpSpPr/>
          <p:nvPr/>
        </p:nvGrpSpPr>
        <p:grpSpPr>
          <a:xfrm>
            <a:off x="578564" y="6216953"/>
            <a:ext cx="10856393" cy="683991"/>
            <a:chOff x="867846" y="9325428"/>
            <a:chExt cx="16284590" cy="1025987"/>
          </a:xfrm>
        </p:grpSpPr>
        <p:pic>
          <p:nvPicPr>
            <p:cNvPr id="7" name="Object 2">
              <a:extLst>
                <a:ext uri="{FF2B5EF4-FFF2-40B4-BE49-F238E27FC236}">
                  <a16:creationId xmlns:a16="http://schemas.microsoft.com/office/drawing/2014/main" id="{C5EDE27D-7D86-8344-CE73-436E0758D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2376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32624" y="5195712"/>
            <a:ext cx="10859377" cy="1662289"/>
            <a:chOff x="1990476" y="7972346"/>
            <a:chExt cx="16289065" cy="249343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0476" y="7972346"/>
              <a:ext cx="16289065" cy="2493433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5281552-3DB2-AEEF-2FB7-0FA018A6C6C2}"/>
              </a:ext>
            </a:extLst>
          </p:cNvPr>
          <p:cNvSpPr txBox="1"/>
          <p:nvPr/>
        </p:nvSpPr>
        <p:spPr>
          <a:xfrm>
            <a:off x="1332623" y="1854200"/>
            <a:ext cx="57406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rgbClr val="3B7DDD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04.</a:t>
            </a:r>
            <a:r>
              <a:rPr lang="ko-KR" altLang="en-US" sz="4400" b="1" dirty="0">
                <a:solidFill>
                  <a:srgbClr val="3B7DDD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이슈사항 및 해결방안</a:t>
            </a:r>
            <a:endParaRPr lang="en-US" altLang="ko-KR" sz="4400" b="1" dirty="0">
              <a:solidFill>
                <a:srgbClr val="3B7DDD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BE63D8-3A8D-ECFF-960D-8283D56279BB}"/>
              </a:ext>
            </a:extLst>
          </p:cNvPr>
          <p:cNvSpPr txBox="1"/>
          <p:nvPr/>
        </p:nvSpPr>
        <p:spPr>
          <a:xfrm>
            <a:off x="1332623" y="2623641"/>
            <a:ext cx="1146468" cy="586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solidFill>
                  <a:srgbClr val="4F60A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사례</a:t>
            </a:r>
            <a:endParaRPr lang="en-US" altLang="ko-KR" sz="2400" dirty="0">
              <a:solidFill>
                <a:srgbClr val="4F60AB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6535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6D47881-B4A7-D767-FE4D-B76510F386F0}"/>
              </a:ext>
            </a:extLst>
          </p:cNvPr>
          <p:cNvSpPr txBox="1"/>
          <p:nvPr/>
        </p:nvSpPr>
        <p:spPr>
          <a:xfrm>
            <a:off x="7749768" y="385286"/>
            <a:ext cx="4246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[2</a:t>
            </a:r>
            <a:r>
              <a:rPr lang="ko-KR" altLang="en-US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팀</a:t>
            </a:r>
            <a:r>
              <a:rPr lang="en-US" altLang="ko-KR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  <a:r>
              <a:rPr lang="ko-KR" altLang="en-US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실시간 이동체 궤적과 공간에 대한 모니터링 시스템 개발</a:t>
            </a:r>
            <a:r>
              <a:rPr lang="en-US" altLang="ko-KR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연구 </a:t>
            </a:r>
            <a:r>
              <a:rPr lang="en-US" altLang="ko-KR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(SKT)</a:t>
            </a:r>
            <a:r>
              <a:rPr lang="ko-KR" altLang="en-US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1000" b="1" dirty="0">
              <a:solidFill>
                <a:srgbClr val="3030A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119A994-A2FC-C6B6-6CA5-C9C1D44F706D}"/>
              </a:ext>
            </a:extLst>
          </p:cNvPr>
          <p:cNvGrpSpPr/>
          <p:nvPr/>
        </p:nvGrpSpPr>
        <p:grpSpPr>
          <a:xfrm>
            <a:off x="283583" y="256266"/>
            <a:ext cx="3321765" cy="420564"/>
            <a:chOff x="2900790" y="495227"/>
            <a:chExt cx="4982647" cy="63084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0E9CC26-0294-93B9-9E50-8A791F856D26}"/>
                </a:ext>
              </a:extLst>
            </p:cNvPr>
            <p:cNvSpPr txBox="1"/>
            <p:nvPr/>
          </p:nvSpPr>
          <p:spPr>
            <a:xfrm>
              <a:off x="2900790" y="495227"/>
              <a:ext cx="914399" cy="630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133" dirty="0">
                  <a:solidFill>
                    <a:srgbClr val="3B7DDD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04</a:t>
              </a:r>
              <a:endParaRPr lang="ko-KR" altLang="en-US" sz="2133" dirty="0">
                <a:solidFill>
                  <a:srgbClr val="3B7DD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8075392-37C8-8C01-A2E3-F60F871A0368}"/>
                </a:ext>
              </a:extLst>
            </p:cNvPr>
            <p:cNvSpPr txBox="1"/>
            <p:nvPr/>
          </p:nvSpPr>
          <p:spPr>
            <a:xfrm>
              <a:off x="3627282" y="600987"/>
              <a:ext cx="4256155" cy="446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33" dirty="0">
                  <a:solidFill>
                    <a:srgbClr val="3B7DDD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이슈사항 및 해결방안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AC0B448-A31E-371E-ABB5-FE7BCB7EA3C3}"/>
              </a:ext>
            </a:extLst>
          </p:cNvPr>
          <p:cNvSpPr txBox="1"/>
          <p:nvPr/>
        </p:nvSpPr>
        <p:spPr>
          <a:xfrm>
            <a:off x="765600" y="703176"/>
            <a:ext cx="86754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67" b="1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사례</a:t>
            </a:r>
            <a:endParaRPr lang="en-US" altLang="ko-KR" sz="2667" b="1" dirty="0">
              <a:solidFill>
                <a:schemeClr val="accen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9DB6F85-A762-5F07-ED09-4983A567E768}"/>
              </a:ext>
            </a:extLst>
          </p:cNvPr>
          <p:cNvSpPr/>
          <p:nvPr/>
        </p:nvSpPr>
        <p:spPr>
          <a:xfrm>
            <a:off x="765600" y="1473956"/>
            <a:ext cx="2606400" cy="2606723"/>
          </a:xfrm>
          <a:prstGeom prst="ellipse">
            <a:avLst/>
          </a:prstGeom>
          <a:solidFill>
            <a:srgbClr val="75A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4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A61CAEF-FFD5-697F-6B82-12E60F36ED8D}"/>
              </a:ext>
            </a:extLst>
          </p:cNvPr>
          <p:cNvSpPr/>
          <p:nvPr/>
        </p:nvSpPr>
        <p:spPr>
          <a:xfrm>
            <a:off x="1038560" y="1200995"/>
            <a:ext cx="2606400" cy="2606723"/>
          </a:xfrm>
          <a:prstGeom prst="ellipse">
            <a:avLst/>
          </a:prstGeom>
          <a:solidFill>
            <a:srgbClr val="5A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4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2935A63-7054-EF05-A07B-F2A707FE7161}"/>
              </a:ext>
            </a:extLst>
          </p:cNvPr>
          <p:cNvSpPr/>
          <p:nvPr/>
        </p:nvSpPr>
        <p:spPr>
          <a:xfrm>
            <a:off x="1032255" y="1767379"/>
            <a:ext cx="2606400" cy="2606723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4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B5F1749-5E17-CF81-FEB3-05524433817F}"/>
              </a:ext>
            </a:extLst>
          </p:cNvPr>
          <p:cNvSpPr/>
          <p:nvPr/>
        </p:nvSpPr>
        <p:spPr>
          <a:xfrm>
            <a:off x="513631" y="1758677"/>
            <a:ext cx="2606400" cy="2606723"/>
          </a:xfrm>
          <a:prstGeom prst="ellipse">
            <a:avLst/>
          </a:prstGeom>
          <a:solidFill>
            <a:srgbClr val="1C5D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4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46F34A2-0CB0-C4A8-EF03-7F3EE9CB18C7}"/>
              </a:ext>
            </a:extLst>
          </p:cNvPr>
          <p:cNvSpPr/>
          <p:nvPr/>
        </p:nvSpPr>
        <p:spPr>
          <a:xfrm>
            <a:off x="506288" y="1199109"/>
            <a:ext cx="2606400" cy="2606723"/>
          </a:xfrm>
          <a:prstGeom prst="ellipse">
            <a:avLst/>
          </a:prstGeom>
          <a:solidFill>
            <a:srgbClr val="75A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4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DB0D0DE-9C0A-3495-CE7B-A8A042759117}"/>
              </a:ext>
            </a:extLst>
          </p:cNvPr>
          <p:cNvSpPr/>
          <p:nvPr/>
        </p:nvSpPr>
        <p:spPr>
          <a:xfrm>
            <a:off x="808800" y="1517317"/>
            <a:ext cx="2520000" cy="25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3200" dirty="0">
                <a:solidFill>
                  <a:sysClr val="windowText" lastClr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기획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62EE5CB-D54E-77ED-3F19-CC0D20B215B9}"/>
              </a:ext>
            </a:extLst>
          </p:cNvPr>
          <p:cNvSpPr/>
          <p:nvPr/>
        </p:nvSpPr>
        <p:spPr>
          <a:xfrm>
            <a:off x="8799009" y="1452695"/>
            <a:ext cx="2606400" cy="2606723"/>
          </a:xfrm>
          <a:prstGeom prst="ellipse">
            <a:avLst/>
          </a:prstGeom>
          <a:solidFill>
            <a:srgbClr val="75A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4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2AC3509-A077-72FF-9B2B-4298571B790C}"/>
              </a:ext>
            </a:extLst>
          </p:cNvPr>
          <p:cNvSpPr/>
          <p:nvPr/>
        </p:nvSpPr>
        <p:spPr>
          <a:xfrm>
            <a:off x="9071969" y="1179734"/>
            <a:ext cx="2606400" cy="2606723"/>
          </a:xfrm>
          <a:prstGeom prst="ellipse">
            <a:avLst/>
          </a:prstGeom>
          <a:solidFill>
            <a:srgbClr val="5A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4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8CA6FC2-40AB-02E9-381E-DA08EAEE2114}"/>
              </a:ext>
            </a:extLst>
          </p:cNvPr>
          <p:cNvSpPr/>
          <p:nvPr/>
        </p:nvSpPr>
        <p:spPr>
          <a:xfrm>
            <a:off x="9065664" y="1746118"/>
            <a:ext cx="2606400" cy="2606723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4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F8A95D6-7C74-F84D-8CC6-441E05CC9049}"/>
              </a:ext>
            </a:extLst>
          </p:cNvPr>
          <p:cNvSpPr/>
          <p:nvPr/>
        </p:nvSpPr>
        <p:spPr>
          <a:xfrm>
            <a:off x="8547040" y="1737416"/>
            <a:ext cx="2606400" cy="2606723"/>
          </a:xfrm>
          <a:prstGeom prst="ellipse">
            <a:avLst/>
          </a:prstGeom>
          <a:solidFill>
            <a:srgbClr val="1C5D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4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EEBB54E-BFF6-4060-AB12-A68FBB387A20}"/>
              </a:ext>
            </a:extLst>
          </p:cNvPr>
          <p:cNvSpPr/>
          <p:nvPr/>
        </p:nvSpPr>
        <p:spPr>
          <a:xfrm>
            <a:off x="8539697" y="1177848"/>
            <a:ext cx="2606400" cy="2606723"/>
          </a:xfrm>
          <a:prstGeom prst="ellipse">
            <a:avLst/>
          </a:prstGeom>
          <a:solidFill>
            <a:srgbClr val="75A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4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BF68959-09B8-075B-628F-62EE58552759}"/>
              </a:ext>
            </a:extLst>
          </p:cNvPr>
          <p:cNvSpPr/>
          <p:nvPr/>
        </p:nvSpPr>
        <p:spPr>
          <a:xfrm>
            <a:off x="8842209" y="1496056"/>
            <a:ext cx="2520000" cy="25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3200" dirty="0">
                <a:solidFill>
                  <a:sysClr val="windowText" lastClr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고도는</a:t>
            </a:r>
            <a:r>
              <a:rPr kumimoji="1" lang="ko-KR" altLang="en-US" sz="3200" dirty="0">
                <a:solidFill>
                  <a:sysClr val="windowText" lastClr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어떻게</a:t>
            </a:r>
            <a:r>
              <a:rPr kumimoji="1" lang="en-US" altLang="ko-KR" sz="3200" dirty="0">
                <a:solidFill>
                  <a:sysClr val="windowText" lastClr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?</a:t>
            </a:r>
            <a:endParaRPr kumimoji="1" lang="ko-Kore-KR" altLang="en-US" sz="3200" dirty="0">
              <a:solidFill>
                <a:sysClr val="windowText" lastClr="000000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9794205-0BC8-78CF-63D4-D712CFF5BFE4}"/>
              </a:ext>
            </a:extLst>
          </p:cNvPr>
          <p:cNvSpPr/>
          <p:nvPr/>
        </p:nvSpPr>
        <p:spPr>
          <a:xfrm>
            <a:off x="4783840" y="3701436"/>
            <a:ext cx="2606400" cy="2606723"/>
          </a:xfrm>
          <a:prstGeom prst="ellipse">
            <a:avLst/>
          </a:prstGeom>
          <a:solidFill>
            <a:srgbClr val="75A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4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CD3CB99-2F1D-41B7-5D9C-CBF95C98D6E9}"/>
              </a:ext>
            </a:extLst>
          </p:cNvPr>
          <p:cNvSpPr/>
          <p:nvPr/>
        </p:nvSpPr>
        <p:spPr>
          <a:xfrm>
            <a:off x="5056800" y="3428475"/>
            <a:ext cx="2606400" cy="2606723"/>
          </a:xfrm>
          <a:prstGeom prst="ellipse">
            <a:avLst/>
          </a:prstGeom>
          <a:solidFill>
            <a:srgbClr val="5A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4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7918423-B402-549C-73FA-1BF8DDDF744B}"/>
              </a:ext>
            </a:extLst>
          </p:cNvPr>
          <p:cNvSpPr/>
          <p:nvPr/>
        </p:nvSpPr>
        <p:spPr>
          <a:xfrm>
            <a:off x="5050495" y="3994859"/>
            <a:ext cx="2606400" cy="2606723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4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CFAC943-985A-0CC5-A1CE-CF8CA788443F}"/>
              </a:ext>
            </a:extLst>
          </p:cNvPr>
          <p:cNvSpPr/>
          <p:nvPr/>
        </p:nvSpPr>
        <p:spPr>
          <a:xfrm>
            <a:off x="4531871" y="3986157"/>
            <a:ext cx="2606400" cy="2606723"/>
          </a:xfrm>
          <a:prstGeom prst="ellipse">
            <a:avLst/>
          </a:prstGeom>
          <a:solidFill>
            <a:srgbClr val="1C5D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4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2633778-498C-0035-75BC-4D789E5CF712}"/>
              </a:ext>
            </a:extLst>
          </p:cNvPr>
          <p:cNvSpPr/>
          <p:nvPr/>
        </p:nvSpPr>
        <p:spPr>
          <a:xfrm>
            <a:off x="4524528" y="3426589"/>
            <a:ext cx="2606400" cy="2606723"/>
          </a:xfrm>
          <a:prstGeom prst="ellipse">
            <a:avLst/>
          </a:prstGeom>
          <a:solidFill>
            <a:srgbClr val="75A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4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D26F5EE-4BFA-359C-B6F9-409C849431BB}"/>
              </a:ext>
            </a:extLst>
          </p:cNvPr>
          <p:cNvSpPr/>
          <p:nvPr/>
        </p:nvSpPr>
        <p:spPr>
          <a:xfrm>
            <a:off x="4827040" y="3744797"/>
            <a:ext cx="2520000" cy="25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3200" dirty="0">
                <a:solidFill>
                  <a:sysClr val="windowText" lastClr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시각</a:t>
            </a:r>
            <a:r>
              <a:rPr kumimoji="1" lang="ko-KR" altLang="en-US" sz="3200" dirty="0">
                <a:solidFill>
                  <a:sysClr val="windowText" lastClr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화</a:t>
            </a:r>
            <a:endParaRPr kumimoji="1" lang="en-US" altLang="ko-KR" sz="3200" dirty="0">
              <a:solidFill>
                <a:sysClr val="windowText" lastClr="000000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r>
              <a:rPr kumimoji="1" lang="en-US" altLang="ko-Kore-KR" sz="3200" dirty="0">
                <a:solidFill>
                  <a:sysClr val="windowText" lastClr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VS</a:t>
            </a:r>
          </a:p>
          <a:p>
            <a:pPr algn="ctr"/>
            <a:r>
              <a:rPr kumimoji="1" lang="ko-KR" altLang="en-US" sz="3200" dirty="0">
                <a:solidFill>
                  <a:sysClr val="windowText" lastClr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데이터 가공</a:t>
            </a:r>
            <a:endParaRPr kumimoji="1" lang="ko-Kore-KR" altLang="en-US" sz="3200" dirty="0">
              <a:solidFill>
                <a:sysClr val="windowText" lastClr="000000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grpSp>
        <p:nvGrpSpPr>
          <p:cNvPr id="2" name="그룹 1001">
            <a:extLst>
              <a:ext uri="{FF2B5EF4-FFF2-40B4-BE49-F238E27FC236}">
                <a16:creationId xmlns:a16="http://schemas.microsoft.com/office/drawing/2014/main" id="{470F3DFD-DA27-FAFA-9A2E-09627602172D}"/>
              </a:ext>
            </a:extLst>
          </p:cNvPr>
          <p:cNvGrpSpPr/>
          <p:nvPr/>
        </p:nvGrpSpPr>
        <p:grpSpPr>
          <a:xfrm>
            <a:off x="578564" y="6216953"/>
            <a:ext cx="10856393" cy="683991"/>
            <a:chOff x="867846" y="9325428"/>
            <a:chExt cx="16284590" cy="1025987"/>
          </a:xfrm>
        </p:grpSpPr>
        <p:pic>
          <p:nvPicPr>
            <p:cNvPr id="13" name="Object 2">
              <a:extLst>
                <a:ext uri="{FF2B5EF4-FFF2-40B4-BE49-F238E27FC236}">
                  <a16:creationId xmlns:a16="http://schemas.microsoft.com/office/drawing/2014/main" id="{9863423B-581A-3C39-8691-3559A918B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592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32624" y="5195712"/>
            <a:ext cx="10859377" cy="1662289"/>
            <a:chOff x="1990476" y="7972346"/>
            <a:chExt cx="16289065" cy="249343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0476" y="7972346"/>
              <a:ext cx="16289065" cy="2493433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5281552-3DB2-AEEF-2FB7-0FA018A6C6C2}"/>
              </a:ext>
            </a:extLst>
          </p:cNvPr>
          <p:cNvSpPr txBox="1"/>
          <p:nvPr/>
        </p:nvSpPr>
        <p:spPr>
          <a:xfrm>
            <a:off x="1332623" y="1854200"/>
            <a:ext cx="30636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rgbClr val="3B7DDD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05.</a:t>
            </a:r>
            <a:r>
              <a:rPr lang="ko-KR" altLang="en-US" sz="4400" b="1" dirty="0">
                <a:solidFill>
                  <a:srgbClr val="3B7DDD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향후일정</a:t>
            </a:r>
            <a:endParaRPr lang="en-US" altLang="ko-KR" sz="4400" b="1" dirty="0">
              <a:solidFill>
                <a:srgbClr val="3B7DDD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BE63D8-3A8D-ECFF-960D-8283D56279BB}"/>
              </a:ext>
            </a:extLst>
          </p:cNvPr>
          <p:cNvSpPr txBox="1"/>
          <p:nvPr/>
        </p:nvSpPr>
        <p:spPr>
          <a:xfrm>
            <a:off x="1332623" y="2623641"/>
            <a:ext cx="1915909" cy="586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solidFill>
                  <a:srgbClr val="4F60A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다음으로</a:t>
            </a:r>
            <a:r>
              <a:rPr lang="en-US" altLang="ko-KR" sz="2400" dirty="0">
                <a:solidFill>
                  <a:srgbClr val="4F60A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735717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6D47881-B4A7-D767-FE4D-B76510F386F0}"/>
              </a:ext>
            </a:extLst>
          </p:cNvPr>
          <p:cNvSpPr txBox="1"/>
          <p:nvPr/>
        </p:nvSpPr>
        <p:spPr>
          <a:xfrm>
            <a:off x="7749768" y="385286"/>
            <a:ext cx="4246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[2</a:t>
            </a:r>
            <a:r>
              <a:rPr lang="ko-KR" altLang="en-US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팀</a:t>
            </a:r>
            <a:r>
              <a:rPr lang="en-US" altLang="ko-KR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  <a:r>
              <a:rPr lang="ko-KR" altLang="en-US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실시간 이동체 궤적과 공간에 대한 모니터링 시스템 개발</a:t>
            </a:r>
            <a:r>
              <a:rPr lang="en-US" altLang="ko-KR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연구 </a:t>
            </a:r>
            <a:r>
              <a:rPr lang="en-US" altLang="ko-KR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(SKT)</a:t>
            </a:r>
            <a:r>
              <a:rPr lang="ko-KR" altLang="en-US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1000" b="1" dirty="0">
              <a:solidFill>
                <a:srgbClr val="3030A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119A994-A2FC-C6B6-6CA5-C9C1D44F706D}"/>
              </a:ext>
            </a:extLst>
          </p:cNvPr>
          <p:cNvGrpSpPr/>
          <p:nvPr/>
        </p:nvGrpSpPr>
        <p:grpSpPr>
          <a:xfrm>
            <a:off x="283583" y="256266"/>
            <a:ext cx="3321765" cy="420564"/>
            <a:chOff x="2900790" y="495227"/>
            <a:chExt cx="4982647" cy="63084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0E9CC26-0294-93B9-9E50-8A791F856D26}"/>
                </a:ext>
              </a:extLst>
            </p:cNvPr>
            <p:cNvSpPr txBox="1"/>
            <p:nvPr/>
          </p:nvSpPr>
          <p:spPr>
            <a:xfrm>
              <a:off x="2900790" y="495227"/>
              <a:ext cx="914399" cy="630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133" dirty="0">
                  <a:solidFill>
                    <a:srgbClr val="3B7DDD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05</a:t>
              </a:r>
              <a:endParaRPr lang="ko-KR" altLang="en-US" sz="2133" dirty="0">
                <a:solidFill>
                  <a:srgbClr val="3B7DD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8075392-37C8-8C01-A2E3-F60F871A0368}"/>
                </a:ext>
              </a:extLst>
            </p:cNvPr>
            <p:cNvSpPr txBox="1"/>
            <p:nvPr/>
          </p:nvSpPr>
          <p:spPr>
            <a:xfrm>
              <a:off x="3627282" y="600987"/>
              <a:ext cx="4256155" cy="446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33" dirty="0">
                  <a:solidFill>
                    <a:srgbClr val="3B7DDD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향후일정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AC0B448-A31E-371E-ABB5-FE7BCB7EA3C3}"/>
              </a:ext>
            </a:extLst>
          </p:cNvPr>
          <p:cNvSpPr txBox="1"/>
          <p:nvPr/>
        </p:nvSpPr>
        <p:spPr>
          <a:xfrm>
            <a:off x="765600" y="703176"/>
            <a:ext cx="1733167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67" b="1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다음으로</a:t>
            </a:r>
            <a:r>
              <a:rPr lang="en-US" altLang="ko-KR" sz="2667" b="1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..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24024766-8E8E-A5BC-5E41-094F0DBC2EF3}"/>
              </a:ext>
            </a:extLst>
          </p:cNvPr>
          <p:cNvSpPr/>
          <p:nvPr/>
        </p:nvSpPr>
        <p:spPr>
          <a:xfrm>
            <a:off x="765600" y="1473956"/>
            <a:ext cx="2606400" cy="2606723"/>
          </a:xfrm>
          <a:prstGeom prst="ellipse">
            <a:avLst/>
          </a:prstGeom>
          <a:solidFill>
            <a:srgbClr val="75A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4400" dirty="0">
                <a:latin typeface="BM JUA OTF" panose="02020603020101020101" pitchFamily="18" charset="-127"/>
                <a:ea typeface="BM JUA OTF" panose="02020603020101020101" pitchFamily="18" charset="-127"/>
              </a:rPr>
              <a:t>시각화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C71C514-7A48-CCEF-8FAC-B360043210CD}"/>
              </a:ext>
            </a:extLst>
          </p:cNvPr>
          <p:cNvSpPr/>
          <p:nvPr/>
        </p:nvSpPr>
        <p:spPr>
          <a:xfrm>
            <a:off x="3372000" y="3924504"/>
            <a:ext cx="2606400" cy="2606723"/>
          </a:xfrm>
          <a:prstGeom prst="ellipse">
            <a:avLst/>
          </a:prstGeom>
          <a:solidFill>
            <a:srgbClr val="5A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4400" dirty="0">
                <a:latin typeface="BM JUA OTF" panose="02020603020101020101" pitchFamily="18" charset="-127"/>
                <a:ea typeface="BM JUA OTF" panose="02020603020101020101" pitchFamily="18" charset="-127"/>
              </a:rPr>
              <a:t>서버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895BCDA-7D81-B138-2B3C-8A75CB8655BC}"/>
              </a:ext>
            </a:extLst>
          </p:cNvPr>
          <p:cNvSpPr/>
          <p:nvPr/>
        </p:nvSpPr>
        <p:spPr>
          <a:xfrm>
            <a:off x="5978400" y="1473956"/>
            <a:ext cx="2606400" cy="2606723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4400" dirty="0">
                <a:latin typeface="BM JUA OTF" panose="02020603020101020101" pitchFamily="18" charset="-127"/>
                <a:ea typeface="BM JUA OTF" panose="02020603020101020101" pitchFamily="18" charset="-127"/>
              </a:rPr>
              <a:t>논문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104E4E9-3B38-378C-415A-E504EDB608A5}"/>
              </a:ext>
            </a:extLst>
          </p:cNvPr>
          <p:cNvSpPr/>
          <p:nvPr/>
        </p:nvSpPr>
        <p:spPr>
          <a:xfrm>
            <a:off x="8584800" y="3924503"/>
            <a:ext cx="2606400" cy="2606723"/>
          </a:xfrm>
          <a:prstGeom prst="ellipse">
            <a:avLst/>
          </a:prstGeom>
          <a:solidFill>
            <a:srgbClr val="1C5D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4400" dirty="0">
                <a:latin typeface="BM JUA OTF" panose="02020603020101020101" pitchFamily="18" charset="-127"/>
                <a:ea typeface="BM JUA OTF" panose="02020603020101020101" pitchFamily="18" charset="-127"/>
              </a:rPr>
              <a:t>데이터</a:t>
            </a:r>
          </a:p>
        </p:txBody>
      </p:sp>
      <p:grpSp>
        <p:nvGrpSpPr>
          <p:cNvPr id="10" name="그룹 1001">
            <a:extLst>
              <a:ext uri="{FF2B5EF4-FFF2-40B4-BE49-F238E27FC236}">
                <a16:creationId xmlns:a16="http://schemas.microsoft.com/office/drawing/2014/main" id="{321E71A2-D365-67B8-78C5-0F9FBD242EC9}"/>
              </a:ext>
            </a:extLst>
          </p:cNvPr>
          <p:cNvGrpSpPr/>
          <p:nvPr/>
        </p:nvGrpSpPr>
        <p:grpSpPr>
          <a:xfrm>
            <a:off x="578564" y="6216953"/>
            <a:ext cx="10856393" cy="683991"/>
            <a:chOff x="867846" y="9325428"/>
            <a:chExt cx="16284590" cy="1025987"/>
          </a:xfrm>
        </p:grpSpPr>
        <p:pic>
          <p:nvPicPr>
            <p:cNvPr id="12" name="Object 2">
              <a:extLst>
                <a:ext uri="{FF2B5EF4-FFF2-40B4-BE49-F238E27FC236}">
                  <a16:creationId xmlns:a16="http://schemas.microsoft.com/office/drawing/2014/main" id="{ACF233F0-95C6-41A2-F43E-4735D2168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458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7042" y="0"/>
            <a:ext cx="10856393" cy="1816227"/>
            <a:chOff x="1000562" y="0"/>
            <a:chExt cx="16284590" cy="27243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0562" y="0"/>
              <a:ext cx="16284590" cy="272434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97757" y="2997469"/>
            <a:ext cx="3087222" cy="91514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4B6F28E-3163-6998-3DA1-E743A2A39D81}"/>
              </a:ext>
            </a:extLst>
          </p:cNvPr>
          <p:cNvSpPr txBox="1"/>
          <p:nvPr/>
        </p:nvSpPr>
        <p:spPr>
          <a:xfrm>
            <a:off x="667042" y="4657563"/>
            <a:ext cx="2466576" cy="42056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2133" dirty="0">
                <a:solidFill>
                  <a:srgbClr val="3D80E2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01.</a:t>
            </a:r>
            <a:r>
              <a:rPr lang="ko-KR" altLang="en-US" sz="2133" dirty="0">
                <a:solidFill>
                  <a:srgbClr val="3D80E2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요구 분석 및 정의</a:t>
            </a:r>
            <a:endParaRPr lang="en-US" altLang="ko-KR" sz="1333" dirty="0">
              <a:solidFill>
                <a:srgbClr val="3D80E2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61085D-D66F-EE09-BEC4-50132673506D}"/>
              </a:ext>
            </a:extLst>
          </p:cNvPr>
          <p:cNvSpPr txBox="1"/>
          <p:nvPr/>
        </p:nvSpPr>
        <p:spPr>
          <a:xfrm>
            <a:off x="3180580" y="4661374"/>
            <a:ext cx="1538328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33" dirty="0">
                <a:solidFill>
                  <a:srgbClr val="3D80E2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02. </a:t>
            </a:r>
            <a:r>
              <a:rPr lang="ko-KR" altLang="en-US" sz="2133" dirty="0">
                <a:solidFill>
                  <a:srgbClr val="3D80E2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설계내용</a:t>
            </a:r>
            <a:endParaRPr lang="en-US" altLang="ko-KR" sz="1333" dirty="0">
              <a:solidFill>
                <a:srgbClr val="3D80E2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BAB06E-DB03-8D3A-DA56-1FB03C57D806}"/>
              </a:ext>
            </a:extLst>
          </p:cNvPr>
          <p:cNvSpPr txBox="1"/>
          <p:nvPr/>
        </p:nvSpPr>
        <p:spPr>
          <a:xfrm>
            <a:off x="7027329" y="4661374"/>
            <a:ext cx="2907125" cy="42056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2133" dirty="0">
                <a:solidFill>
                  <a:srgbClr val="3D80E2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04. </a:t>
            </a:r>
            <a:r>
              <a:rPr lang="ko-KR" altLang="en-US" sz="2133" dirty="0">
                <a:solidFill>
                  <a:srgbClr val="3D80E2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이슈사항 및 해결방안</a:t>
            </a:r>
            <a:endParaRPr lang="en-US" altLang="ko-KR" sz="2133" dirty="0">
              <a:solidFill>
                <a:srgbClr val="3D80E2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25F053-3F0B-5009-4BA2-08F15E68171B}"/>
              </a:ext>
            </a:extLst>
          </p:cNvPr>
          <p:cNvSpPr txBox="1"/>
          <p:nvPr/>
        </p:nvSpPr>
        <p:spPr>
          <a:xfrm>
            <a:off x="4979218" y="4661374"/>
            <a:ext cx="166332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33" dirty="0">
                <a:solidFill>
                  <a:srgbClr val="3D80E2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03. </a:t>
            </a:r>
            <a:r>
              <a:rPr lang="ko-KR" altLang="en-US" sz="2133" dirty="0">
                <a:solidFill>
                  <a:srgbClr val="3D80E2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진행 상황</a:t>
            </a:r>
            <a:endParaRPr lang="en-US" altLang="ko-KR" sz="1333" dirty="0">
              <a:solidFill>
                <a:srgbClr val="3D80E2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65D0AB-737D-7AA3-9A4E-FF4FCAB741B2}"/>
              </a:ext>
            </a:extLst>
          </p:cNvPr>
          <p:cNvSpPr txBox="1"/>
          <p:nvPr/>
        </p:nvSpPr>
        <p:spPr>
          <a:xfrm>
            <a:off x="10130060" y="4657563"/>
            <a:ext cx="153832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33" dirty="0">
                <a:solidFill>
                  <a:srgbClr val="3D80E2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05. </a:t>
            </a:r>
            <a:r>
              <a:rPr lang="ko-KR" altLang="en-US" sz="2133" dirty="0">
                <a:solidFill>
                  <a:srgbClr val="3D80E2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향후일정</a:t>
            </a:r>
            <a:endParaRPr lang="en-US" altLang="ko-KR" sz="1333" dirty="0">
              <a:solidFill>
                <a:srgbClr val="3D80E2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78564" y="6216953"/>
            <a:ext cx="10856393" cy="683991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4" name="Object 9">
            <a:extLst>
              <a:ext uri="{FF2B5EF4-FFF2-40B4-BE49-F238E27FC236}">
                <a16:creationId xmlns:a16="http://schemas.microsoft.com/office/drawing/2014/main" id="{A595305E-1B28-8EF4-5B69-729B03EC391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43586" y="2311401"/>
            <a:ext cx="7104828" cy="22402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2DAA1E9-7C0A-7A54-D401-5B95AF518106}"/>
              </a:ext>
            </a:extLst>
          </p:cNvPr>
          <p:cNvSpPr txBox="1"/>
          <p:nvPr/>
        </p:nvSpPr>
        <p:spPr>
          <a:xfrm>
            <a:off x="7749768" y="385286"/>
            <a:ext cx="4246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[2</a:t>
            </a:r>
            <a:r>
              <a:rPr lang="ko-KR" altLang="en-US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팀</a:t>
            </a:r>
            <a:r>
              <a:rPr lang="en-US" altLang="ko-KR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  <a:r>
              <a:rPr lang="ko-KR" altLang="en-US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실시간 이동체 궤적과 공간에 대한 모니터링 시스템 개발</a:t>
            </a:r>
            <a:r>
              <a:rPr lang="en-US" altLang="ko-KR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연구 </a:t>
            </a:r>
            <a:r>
              <a:rPr lang="en-US" altLang="ko-KR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(SKT)</a:t>
            </a:r>
            <a:r>
              <a:rPr lang="ko-KR" altLang="en-US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1000" b="1" dirty="0">
              <a:solidFill>
                <a:srgbClr val="3030A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3959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32624" y="5195712"/>
            <a:ext cx="10859377" cy="1662289"/>
            <a:chOff x="1990476" y="7972346"/>
            <a:chExt cx="16289065" cy="249343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0476" y="7972346"/>
              <a:ext cx="16289065" cy="2493433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5281552-3DB2-AEEF-2FB7-0FA018A6C6C2}"/>
              </a:ext>
            </a:extLst>
          </p:cNvPr>
          <p:cNvSpPr txBox="1"/>
          <p:nvPr/>
        </p:nvSpPr>
        <p:spPr>
          <a:xfrm>
            <a:off x="1332623" y="1854200"/>
            <a:ext cx="46137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rgbClr val="3B7DD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01.</a:t>
            </a:r>
            <a:r>
              <a:rPr lang="ko-KR" altLang="en-US" sz="4400" b="1" dirty="0">
                <a:solidFill>
                  <a:srgbClr val="3B7DD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4400" dirty="0">
                <a:solidFill>
                  <a:srgbClr val="3D80E2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요구 분석 및 정의</a:t>
            </a:r>
            <a:endParaRPr lang="en-US" altLang="ko-KR" sz="4400" b="1" dirty="0">
              <a:solidFill>
                <a:srgbClr val="3B7DD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BE63D8-3A8D-ECFF-960D-8283D56279BB}"/>
              </a:ext>
            </a:extLst>
          </p:cNvPr>
          <p:cNvSpPr txBox="1"/>
          <p:nvPr/>
        </p:nvSpPr>
        <p:spPr>
          <a:xfrm>
            <a:off x="1332623" y="2623641"/>
            <a:ext cx="2754280" cy="11400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solidFill>
                  <a:srgbClr val="4F60A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수정사항</a:t>
            </a:r>
            <a:endParaRPr lang="en-US" altLang="ko-KR" sz="2400" dirty="0">
              <a:solidFill>
                <a:srgbClr val="4F60AB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solidFill>
                  <a:srgbClr val="4F60A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요구사항 명세서</a:t>
            </a:r>
            <a:endParaRPr lang="en-US" altLang="ko-KR" sz="2400" dirty="0">
              <a:solidFill>
                <a:srgbClr val="4F60AB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7196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984EB604-7A0D-FEBE-866D-222F68318DFC}"/>
              </a:ext>
            </a:extLst>
          </p:cNvPr>
          <p:cNvSpPr/>
          <p:nvPr/>
        </p:nvSpPr>
        <p:spPr>
          <a:xfrm>
            <a:off x="7309573" y="1453913"/>
            <a:ext cx="3541083" cy="721651"/>
          </a:xfrm>
          <a:prstGeom prst="roundRect">
            <a:avLst/>
          </a:prstGeom>
          <a:solidFill>
            <a:srgbClr val="75A4E7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32E93371-872F-8E99-61EA-C6533D07C766}"/>
              </a:ext>
            </a:extLst>
          </p:cNvPr>
          <p:cNvSpPr/>
          <p:nvPr/>
        </p:nvSpPr>
        <p:spPr>
          <a:xfrm>
            <a:off x="2014251" y="1453914"/>
            <a:ext cx="3541083" cy="721651"/>
          </a:xfrm>
          <a:prstGeom prst="roundRect">
            <a:avLst/>
          </a:prstGeom>
          <a:solidFill>
            <a:srgbClr val="75A4E7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D47881-B4A7-D767-FE4D-B76510F386F0}"/>
              </a:ext>
            </a:extLst>
          </p:cNvPr>
          <p:cNvSpPr txBox="1"/>
          <p:nvPr/>
        </p:nvSpPr>
        <p:spPr>
          <a:xfrm>
            <a:off x="7749768" y="385286"/>
            <a:ext cx="4246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[2</a:t>
            </a:r>
            <a:r>
              <a:rPr lang="ko-KR" altLang="en-US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팀</a:t>
            </a:r>
            <a:r>
              <a:rPr lang="en-US" altLang="ko-KR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  <a:r>
              <a:rPr lang="ko-KR" altLang="en-US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실시간 이동체 궤적과 공간에 대한 모니터링 시스템 개발</a:t>
            </a:r>
            <a:r>
              <a:rPr lang="en-US" altLang="ko-KR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연구 </a:t>
            </a:r>
            <a:r>
              <a:rPr lang="en-US" altLang="ko-KR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(SKT)</a:t>
            </a:r>
            <a:r>
              <a:rPr lang="ko-KR" altLang="en-US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1000" b="1" dirty="0">
              <a:solidFill>
                <a:srgbClr val="3030A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</p:txBody>
      </p:sp>
      <p:grpSp>
        <p:nvGrpSpPr>
          <p:cNvPr id="19" name="그룹 1001">
            <a:extLst>
              <a:ext uri="{FF2B5EF4-FFF2-40B4-BE49-F238E27FC236}">
                <a16:creationId xmlns:a16="http://schemas.microsoft.com/office/drawing/2014/main" id="{0D98F5AF-9038-B861-25AA-D1FCF9AC07DA}"/>
              </a:ext>
            </a:extLst>
          </p:cNvPr>
          <p:cNvGrpSpPr/>
          <p:nvPr/>
        </p:nvGrpSpPr>
        <p:grpSpPr>
          <a:xfrm>
            <a:off x="578564" y="6216953"/>
            <a:ext cx="10856393" cy="683991"/>
            <a:chOff x="867846" y="9325428"/>
            <a:chExt cx="16284590" cy="1025987"/>
          </a:xfrm>
        </p:grpSpPr>
        <p:pic>
          <p:nvPicPr>
            <p:cNvPr id="20" name="Object 2">
              <a:extLst>
                <a:ext uri="{FF2B5EF4-FFF2-40B4-BE49-F238E27FC236}">
                  <a16:creationId xmlns:a16="http://schemas.microsoft.com/office/drawing/2014/main" id="{CDD0B929-602B-141D-DED9-E657FF20A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42AD9BA-A1E5-16A2-E3E8-CA2E58D0824C}"/>
              </a:ext>
            </a:extLst>
          </p:cNvPr>
          <p:cNvSpPr txBox="1"/>
          <p:nvPr/>
        </p:nvSpPr>
        <p:spPr>
          <a:xfrm>
            <a:off x="1035764" y="2509057"/>
            <a:ext cx="615553" cy="15287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ko-KR" altLang="en-US" sz="2800" dirty="0">
                <a:solidFill>
                  <a:srgbClr val="75A4E7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데이터</a:t>
            </a:r>
            <a:endParaRPr kumimoji="1" lang="ko-Kore-KR" altLang="en-US" sz="2800" dirty="0">
              <a:solidFill>
                <a:srgbClr val="75A4E7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777608-0028-40E1-929E-2FF8F15342F0}"/>
              </a:ext>
            </a:extLst>
          </p:cNvPr>
          <p:cNvSpPr txBox="1"/>
          <p:nvPr/>
        </p:nvSpPr>
        <p:spPr>
          <a:xfrm>
            <a:off x="2812666" y="1491575"/>
            <a:ext cx="1944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 dirty="0">
                <a:solidFill>
                  <a:schemeClr val="bg1"/>
                </a:solidFill>
                <a:latin typeface="+mj-lt"/>
                <a:ea typeface="BM JUA OTF" panose="02020603020101020101" pitchFamily="18" charset="-127"/>
              </a:rPr>
              <a:t>Before</a:t>
            </a:r>
            <a:endParaRPr kumimoji="1" lang="ko-Kore-KR" altLang="en-US" sz="3600" dirty="0">
              <a:solidFill>
                <a:schemeClr val="bg1"/>
              </a:solidFill>
              <a:latin typeface="+mj-lt"/>
              <a:ea typeface="BM JUA OTF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A7DEA3-0E04-2E97-D1DB-C2F0295DF658}"/>
              </a:ext>
            </a:extLst>
          </p:cNvPr>
          <p:cNvSpPr txBox="1"/>
          <p:nvPr/>
        </p:nvSpPr>
        <p:spPr>
          <a:xfrm>
            <a:off x="8349481" y="1491575"/>
            <a:ext cx="1461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 dirty="0">
                <a:solidFill>
                  <a:schemeClr val="bg1"/>
                </a:solidFill>
                <a:latin typeface="+mj-lt"/>
                <a:ea typeface="BM JUA OTF" panose="02020603020101020101" pitchFamily="18" charset="-127"/>
              </a:rPr>
              <a:t>After</a:t>
            </a:r>
            <a:endParaRPr kumimoji="1" lang="ko-Kore-KR" altLang="en-US" sz="3600" dirty="0">
              <a:solidFill>
                <a:schemeClr val="bg1"/>
              </a:solidFill>
              <a:latin typeface="+mj-lt"/>
              <a:ea typeface="BM JUA OTF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E57A51-43B4-525A-12D7-52D013D04679}"/>
              </a:ext>
            </a:extLst>
          </p:cNvPr>
          <p:cNvSpPr txBox="1"/>
          <p:nvPr/>
        </p:nvSpPr>
        <p:spPr>
          <a:xfrm>
            <a:off x="1045582" y="4440218"/>
            <a:ext cx="615553" cy="15287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ko-KR" altLang="en-US" sz="2800" dirty="0">
                <a:solidFill>
                  <a:srgbClr val="75A4E7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기능</a:t>
            </a:r>
            <a:endParaRPr kumimoji="1" lang="ko-Kore-KR" altLang="en-US" sz="2800" dirty="0">
              <a:solidFill>
                <a:srgbClr val="75A4E7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8A8A1A0-DD06-A5D0-D5C7-E386D3D72D8B}"/>
              </a:ext>
            </a:extLst>
          </p:cNvPr>
          <p:cNvSpPr txBox="1"/>
          <p:nvPr/>
        </p:nvSpPr>
        <p:spPr>
          <a:xfrm>
            <a:off x="2014251" y="3092619"/>
            <a:ext cx="3541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2800" dirty="0">
                <a:solidFill>
                  <a:srgbClr val="75A4E7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자체적인</a:t>
            </a:r>
            <a:r>
              <a:rPr kumimoji="1" lang="ko-KR" altLang="en-US" sz="2800" dirty="0">
                <a:solidFill>
                  <a:srgbClr val="75A4E7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데이터 포맷</a:t>
            </a:r>
            <a:endParaRPr kumimoji="1" lang="ko-Kore-KR" altLang="en-US" sz="2800" dirty="0">
              <a:solidFill>
                <a:srgbClr val="75A4E7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97BAD011-1264-703C-30A3-FA799566A86D}"/>
              </a:ext>
            </a:extLst>
          </p:cNvPr>
          <p:cNvCxnSpPr>
            <a:cxnSpLocks/>
          </p:cNvCxnSpPr>
          <p:nvPr/>
        </p:nvCxnSpPr>
        <p:spPr>
          <a:xfrm>
            <a:off x="2014251" y="2496712"/>
            <a:ext cx="88364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24F6310-DA4A-4000-85AD-5E6EF1F0601E}"/>
              </a:ext>
            </a:extLst>
          </p:cNvPr>
          <p:cNvSpPr txBox="1"/>
          <p:nvPr/>
        </p:nvSpPr>
        <p:spPr>
          <a:xfrm>
            <a:off x="7123835" y="2758458"/>
            <a:ext cx="35410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2800" dirty="0">
                <a:solidFill>
                  <a:srgbClr val="75A4E7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자체적인</a:t>
            </a:r>
            <a:r>
              <a:rPr kumimoji="1" lang="ko-KR" altLang="en-US" sz="2800" dirty="0">
                <a:solidFill>
                  <a:srgbClr val="75A4E7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데이터 포맷 </a:t>
            </a:r>
            <a:endParaRPr kumimoji="1" lang="en-US" altLang="ko-KR" sz="2800" dirty="0">
              <a:solidFill>
                <a:srgbClr val="75A4E7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r>
              <a:rPr kumimoji="1" lang="en-US" altLang="ko-KR" sz="2800" dirty="0">
                <a:solidFill>
                  <a:srgbClr val="75A4E7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+</a:t>
            </a:r>
          </a:p>
          <a:p>
            <a:pPr algn="ctr"/>
            <a:r>
              <a:rPr kumimoji="1" lang="ko-KR" altLang="en-US" sz="2800" dirty="0">
                <a:solidFill>
                  <a:srgbClr val="75A4E7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기존 데이터 포맷</a:t>
            </a:r>
            <a:endParaRPr kumimoji="1" lang="ko-Kore-KR" altLang="en-US" sz="2800" dirty="0">
              <a:solidFill>
                <a:srgbClr val="75A4E7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D264080-5540-B256-5EE8-2F333C615394}"/>
              </a:ext>
            </a:extLst>
          </p:cNvPr>
          <p:cNvSpPr txBox="1"/>
          <p:nvPr/>
        </p:nvSpPr>
        <p:spPr>
          <a:xfrm>
            <a:off x="2025581" y="4925031"/>
            <a:ext cx="35410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75A4E7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UAM</a:t>
            </a:r>
            <a:r>
              <a:rPr lang="ko-KR" altLang="en-US" sz="2800" dirty="0">
                <a:solidFill>
                  <a:srgbClr val="75A4E7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의 이전 비행 경로</a:t>
            </a:r>
            <a:endParaRPr lang="en-US" altLang="ko-KR" sz="2800" dirty="0">
              <a:solidFill>
                <a:srgbClr val="75A4E7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r>
              <a:rPr lang="ko-KR" altLang="en-US" sz="2800" dirty="0">
                <a:solidFill>
                  <a:srgbClr val="75A4E7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조회</a:t>
            </a:r>
            <a:endParaRPr kumimoji="1" lang="ko-Kore-KR" altLang="en-US" sz="2800" dirty="0">
              <a:solidFill>
                <a:srgbClr val="75A4E7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16EC2B-5587-54B3-0AC5-297E1B640B08}"/>
              </a:ext>
            </a:extLst>
          </p:cNvPr>
          <p:cNvSpPr txBox="1"/>
          <p:nvPr/>
        </p:nvSpPr>
        <p:spPr>
          <a:xfrm>
            <a:off x="7123835" y="4842984"/>
            <a:ext cx="35410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2">
                    <a:lumMod val="9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UAM</a:t>
            </a:r>
            <a:r>
              <a:rPr lang="ko-KR" altLang="en-US" sz="2800" dirty="0">
                <a:solidFill>
                  <a:schemeClr val="bg2">
                    <a:lumMod val="9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의 이전 비행 경로</a:t>
            </a:r>
            <a:endParaRPr lang="en-US" altLang="ko-KR" sz="2800" dirty="0">
              <a:solidFill>
                <a:schemeClr val="bg2">
                  <a:lumMod val="90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r>
              <a:rPr kumimoji="1" lang="ko-KR" altLang="en-US" sz="2800" dirty="0">
                <a:solidFill>
                  <a:schemeClr val="bg2">
                    <a:lumMod val="9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조회</a:t>
            </a:r>
            <a:endParaRPr kumimoji="1" lang="ko-Kore-KR" altLang="en-US" sz="2800" dirty="0">
              <a:solidFill>
                <a:schemeClr val="bg2">
                  <a:lumMod val="90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FFA5184D-F353-4117-F6DF-34676DD78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6919" y="2849715"/>
            <a:ext cx="973908" cy="973908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0185AB59-AB86-0AA0-CB1C-4B3EA4EE0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247" y="4676844"/>
            <a:ext cx="973908" cy="973908"/>
          </a:xfrm>
          <a:prstGeom prst="rect">
            <a:avLst/>
          </a:prstGeom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id="{637A4C4B-CEAF-145A-5F15-E556DBDFD1B0}"/>
              </a:ext>
            </a:extLst>
          </p:cNvPr>
          <p:cNvGrpSpPr/>
          <p:nvPr/>
        </p:nvGrpSpPr>
        <p:grpSpPr>
          <a:xfrm>
            <a:off x="283583" y="256266"/>
            <a:ext cx="2071883" cy="420564"/>
            <a:chOff x="2900790" y="495227"/>
            <a:chExt cx="3107824" cy="630846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BFB1CC4-049E-EC85-4E74-7F8383BE83D9}"/>
                </a:ext>
              </a:extLst>
            </p:cNvPr>
            <p:cNvSpPr txBox="1"/>
            <p:nvPr/>
          </p:nvSpPr>
          <p:spPr>
            <a:xfrm>
              <a:off x="2900790" y="495227"/>
              <a:ext cx="914399" cy="630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133" dirty="0">
                  <a:solidFill>
                    <a:srgbClr val="3B7DDD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endParaRPr lang="ko-KR" altLang="en-US" sz="2133" dirty="0">
                <a:solidFill>
                  <a:srgbClr val="3B7DD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2B79893-8BF5-95A7-C41B-2E33A9B19872}"/>
                </a:ext>
              </a:extLst>
            </p:cNvPr>
            <p:cNvSpPr txBox="1"/>
            <p:nvPr/>
          </p:nvSpPr>
          <p:spPr>
            <a:xfrm>
              <a:off x="3627283" y="600987"/>
              <a:ext cx="2381331" cy="446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33" dirty="0">
                  <a:solidFill>
                    <a:srgbClr val="3B7DDD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요구 분석 및 정의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234C1361-4341-5969-7E07-771310894245}"/>
              </a:ext>
            </a:extLst>
          </p:cNvPr>
          <p:cNvSpPr txBox="1"/>
          <p:nvPr/>
        </p:nvSpPr>
        <p:spPr>
          <a:xfrm>
            <a:off x="765600" y="703176"/>
            <a:ext cx="1550424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67" b="1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수정사항</a:t>
            </a:r>
          </a:p>
        </p:txBody>
      </p:sp>
    </p:spTree>
    <p:extLst>
      <p:ext uri="{BB962C8B-B14F-4D97-AF65-F5344CB8AC3E}">
        <p14:creationId xmlns:p14="http://schemas.microsoft.com/office/powerpoint/2010/main" val="320850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3A93A4BD-BA96-DBA0-4233-AE73C8210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0" y="1284891"/>
            <a:ext cx="4838700" cy="5575300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6D47881-B4A7-D767-FE4D-B76510F386F0}"/>
              </a:ext>
            </a:extLst>
          </p:cNvPr>
          <p:cNvSpPr txBox="1"/>
          <p:nvPr/>
        </p:nvSpPr>
        <p:spPr>
          <a:xfrm>
            <a:off x="7749768" y="385286"/>
            <a:ext cx="4246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[2</a:t>
            </a:r>
            <a:r>
              <a:rPr lang="ko-KR" altLang="en-US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팀</a:t>
            </a:r>
            <a:r>
              <a:rPr lang="en-US" altLang="ko-KR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  <a:r>
              <a:rPr lang="ko-KR" altLang="en-US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실시간 이동체 궤적과 공간에 대한 모니터링 시스템 개발</a:t>
            </a:r>
            <a:r>
              <a:rPr lang="en-US" altLang="ko-KR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연구 </a:t>
            </a:r>
            <a:r>
              <a:rPr lang="en-US" altLang="ko-KR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(SKT)</a:t>
            </a:r>
            <a:r>
              <a:rPr lang="ko-KR" altLang="en-US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1000" b="1" dirty="0">
              <a:solidFill>
                <a:srgbClr val="3030A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</p:txBody>
      </p:sp>
      <p:grpSp>
        <p:nvGrpSpPr>
          <p:cNvPr id="19" name="그룹 1001">
            <a:extLst>
              <a:ext uri="{FF2B5EF4-FFF2-40B4-BE49-F238E27FC236}">
                <a16:creationId xmlns:a16="http://schemas.microsoft.com/office/drawing/2014/main" id="{0D98F5AF-9038-B861-25AA-D1FCF9AC07DA}"/>
              </a:ext>
            </a:extLst>
          </p:cNvPr>
          <p:cNvGrpSpPr/>
          <p:nvPr/>
        </p:nvGrpSpPr>
        <p:grpSpPr>
          <a:xfrm>
            <a:off x="578564" y="6216953"/>
            <a:ext cx="10856393" cy="683991"/>
            <a:chOff x="867846" y="9325428"/>
            <a:chExt cx="16284590" cy="1025987"/>
          </a:xfrm>
        </p:grpSpPr>
        <p:pic>
          <p:nvPicPr>
            <p:cNvPr id="20" name="Object 2">
              <a:extLst>
                <a:ext uri="{FF2B5EF4-FFF2-40B4-BE49-F238E27FC236}">
                  <a16:creationId xmlns:a16="http://schemas.microsoft.com/office/drawing/2014/main" id="{CDD0B929-602B-141D-DED9-E657FF20A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6119A994-A2FC-C6B6-6CA5-C9C1D44F706D}"/>
              </a:ext>
            </a:extLst>
          </p:cNvPr>
          <p:cNvGrpSpPr/>
          <p:nvPr/>
        </p:nvGrpSpPr>
        <p:grpSpPr>
          <a:xfrm>
            <a:off x="283583" y="256266"/>
            <a:ext cx="2071883" cy="420564"/>
            <a:chOff x="2900790" y="495227"/>
            <a:chExt cx="3107824" cy="63084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0E9CC26-0294-93B9-9E50-8A791F856D26}"/>
                </a:ext>
              </a:extLst>
            </p:cNvPr>
            <p:cNvSpPr txBox="1"/>
            <p:nvPr/>
          </p:nvSpPr>
          <p:spPr>
            <a:xfrm>
              <a:off x="2900790" y="495227"/>
              <a:ext cx="914399" cy="630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133" dirty="0">
                  <a:solidFill>
                    <a:srgbClr val="3B7DDD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endParaRPr lang="ko-KR" altLang="en-US" sz="2133" dirty="0">
                <a:solidFill>
                  <a:srgbClr val="3B7DD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8075392-37C8-8C01-A2E3-F60F871A0368}"/>
                </a:ext>
              </a:extLst>
            </p:cNvPr>
            <p:cNvSpPr txBox="1"/>
            <p:nvPr/>
          </p:nvSpPr>
          <p:spPr>
            <a:xfrm>
              <a:off x="3627283" y="600987"/>
              <a:ext cx="2381331" cy="446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33" dirty="0">
                  <a:solidFill>
                    <a:srgbClr val="3B7DDD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요구 분석 및 정의</a:t>
              </a: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9ED83A01-73B1-DE3E-3010-098970A522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376" y="1284891"/>
            <a:ext cx="4356100" cy="2552700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C0B448-A31E-371E-ABB5-FE7BCB7EA3C3}"/>
              </a:ext>
            </a:extLst>
          </p:cNvPr>
          <p:cNvSpPr txBox="1"/>
          <p:nvPr/>
        </p:nvSpPr>
        <p:spPr>
          <a:xfrm>
            <a:off x="765600" y="703176"/>
            <a:ext cx="2651688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67" b="1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요구사항 명세서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15BF5B2-1FCD-9736-4BFA-D001B4AA4E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9968" y="1284891"/>
            <a:ext cx="4762500" cy="6527800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4DEA986-83DE-03DA-99CC-A3DA8C5F8D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3578" y="1232288"/>
            <a:ext cx="4838700" cy="1625600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3A835B3B-7D24-D8A9-DED3-A47AD9F3AD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96973" y="1887975"/>
            <a:ext cx="4483100" cy="2489200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E8BF5B1-C11C-C83F-07DA-2B974F7C8F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34908" y="1159912"/>
            <a:ext cx="4787900" cy="838200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</p:spTree>
    <p:extLst>
      <p:ext uri="{BB962C8B-B14F-4D97-AF65-F5344CB8AC3E}">
        <p14:creationId xmlns:p14="http://schemas.microsoft.com/office/powerpoint/2010/main" val="312727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61289835-29DC-1D8F-B916-BEBC93F5919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43313" y="2366006"/>
            <a:ext cx="2096738" cy="20967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6D47881-B4A7-D767-FE4D-B76510F386F0}"/>
              </a:ext>
            </a:extLst>
          </p:cNvPr>
          <p:cNvSpPr txBox="1"/>
          <p:nvPr/>
        </p:nvSpPr>
        <p:spPr>
          <a:xfrm>
            <a:off x="7749768" y="385286"/>
            <a:ext cx="4246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[2</a:t>
            </a:r>
            <a:r>
              <a:rPr lang="ko-KR" altLang="en-US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팀</a:t>
            </a:r>
            <a:r>
              <a:rPr lang="en-US" altLang="ko-KR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  <a:r>
              <a:rPr lang="ko-KR" altLang="en-US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실시간 이동체 궤적과 공간에 대한 모니터링 시스템 개발</a:t>
            </a:r>
            <a:r>
              <a:rPr lang="en-US" altLang="ko-KR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연구 </a:t>
            </a:r>
            <a:r>
              <a:rPr lang="en-US" altLang="ko-KR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(SKT)</a:t>
            </a:r>
            <a:r>
              <a:rPr lang="ko-KR" altLang="en-US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1000" b="1" dirty="0">
              <a:solidFill>
                <a:srgbClr val="3030A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</p:txBody>
      </p:sp>
      <p:grpSp>
        <p:nvGrpSpPr>
          <p:cNvPr id="19" name="그룹 1001">
            <a:extLst>
              <a:ext uri="{FF2B5EF4-FFF2-40B4-BE49-F238E27FC236}">
                <a16:creationId xmlns:a16="http://schemas.microsoft.com/office/drawing/2014/main" id="{0D98F5AF-9038-B861-25AA-D1FCF9AC07DA}"/>
              </a:ext>
            </a:extLst>
          </p:cNvPr>
          <p:cNvGrpSpPr/>
          <p:nvPr/>
        </p:nvGrpSpPr>
        <p:grpSpPr>
          <a:xfrm>
            <a:off x="578564" y="6216953"/>
            <a:ext cx="10856393" cy="683991"/>
            <a:chOff x="867846" y="9325428"/>
            <a:chExt cx="16284590" cy="1025987"/>
          </a:xfrm>
        </p:grpSpPr>
        <p:pic>
          <p:nvPicPr>
            <p:cNvPr id="20" name="Object 2">
              <a:extLst>
                <a:ext uri="{FF2B5EF4-FFF2-40B4-BE49-F238E27FC236}">
                  <a16:creationId xmlns:a16="http://schemas.microsoft.com/office/drawing/2014/main" id="{CDD0B929-602B-141D-DED9-E657FF20A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6119A994-A2FC-C6B6-6CA5-C9C1D44F706D}"/>
              </a:ext>
            </a:extLst>
          </p:cNvPr>
          <p:cNvGrpSpPr/>
          <p:nvPr/>
        </p:nvGrpSpPr>
        <p:grpSpPr>
          <a:xfrm>
            <a:off x="283583" y="256266"/>
            <a:ext cx="2071883" cy="420564"/>
            <a:chOff x="2900790" y="495227"/>
            <a:chExt cx="3107824" cy="63084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0E9CC26-0294-93B9-9E50-8A791F856D26}"/>
                </a:ext>
              </a:extLst>
            </p:cNvPr>
            <p:cNvSpPr txBox="1"/>
            <p:nvPr/>
          </p:nvSpPr>
          <p:spPr>
            <a:xfrm>
              <a:off x="2900790" y="495227"/>
              <a:ext cx="914399" cy="630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133" dirty="0">
                  <a:solidFill>
                    <a:srgbClr val="3B7DDD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endParaRPr lang="ko-KR" altLang="en-US" sz="2133" dirty="0">
                <a:solidFill>
                  <a:srgbClr val="3B7DD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8075392-37C8-8C01-A2E3-F60F871A0368}"/>
                </a:ext>
              </a:extLst>
            </p:cNvPr>
            <p:cNvSpPr txBox="1"/>
            <p:nvPr/>
          </p:nvSpPr>
          <p:spPr>
            <a:xfrm>
              <a:off x="3627283" y="600987"/>
              <a:ext cx="2381331" cy="446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33" dirty="0">
                  <a:solidFill>
                    <a:srgbClr val="3B7DDD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요구 분석 및 정의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AC0B448-A31E-371E-ABB5-FE7BCB7EA3C3}"/>
              </a:ext>
            </a:extLst>
          </p:cNvPr>
          <p:cNvSpPr txBox="1"/>
          <p:nvPr/>
        </p:nvSpPr>
        <p:spPr>
          <a:xfrm>
            <a:off x="765600" y="703176"/>
            <a:ext cx="2651688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67" b="1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요구사항 명세서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D20340-24DB-2326-1E83-C9B17BC4084F}"/>
              </a:ext>
            </a:extLst>
          </p:cNvPr>
          <p:cNvSpPr txBox="1"/>
          <p:nvPr/>
        </p:nvSpPr>
        <p:spPr>
          <a:xfrm>
            <a:off x="3564612" y="1465349"/>
            <a:ext cx="5038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 dirty="0">
                <a:solidFill>
                  <a:srgbClr val="75A4E7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Function</a:t>
            </a:r>
            <a:endParaRPr kumimoji="1" lang="ko-Kore-KR" altLang="en-US" sz="3600" dirty="0">
              <a:solidFill>
                <a:srgbClr val="75A4E7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E65B07BF-8FEA-38C9-10A1-ED7ACFD36F99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42929" y="2301559"/>
            <a:ext cx="2187666" cy="2187666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F2D77C08-5463-C357-8C25-CBA79B9C5B6A}"/>
              </a:ext>
            </a:extLst>
          </p:cNvPr>
          <p:cNvPicPr>
            <a:picLocks noChangeAspect="1"/>
          </p:cNvPicPr>
          <p:nvPr/>
        </p:nvPicPr>
        <p:blipFill>
          <a:blip r:embed="rId6">
            <a:grayscl/>
          </a:blip>
          <a:stretch>
            <a:fillRect/>
          </a:stretch>
        </p:blipFill>
        <p:spPr>
          <a:xfrm>
            <a:off x="5298059" y="2762707"/>
            <a:ext cx="520844" cy="52084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96838D3-08B5-CEAB-25AE-DACE587E5B18}"/>
              </a:ext>
            </a:extLst>
          </p:cNvPr>
          <p:cNvSpPr txBox="1"/>
          <p:nvPr/>
        </p:nvSpPr>
        <p:spPr>
          <a:xfrm>
            <a:off x="2238077" y="4834418"/>
            <a:ext cx="1050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2800" dirty="0">
                <a:solidFill>
                  <a:srgbClr val="75A4E7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로그인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009725-A079-0F84-951A-5E4BA173B830}"/>
              </a:ext>
            </a:extLst>
          </p:cNvPr>
          <p:cNvSpPr txBox="1"/>
          <p:nvPr/>
        </p:nvSpPr>
        <p:spPr>
          <a:xfrm>
            <a:off x="5558481" y="4834418"/>
            <a:ext cx="1050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2800" dirty="0">
                <a:solidFill>
                  <a:srgbClr val="75A4E7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지도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F0F03A-C19C-8D86-C466-A3914DC70DD9}"/>
              </a:ext>
            </a:extLst>
          </p:cNvPr>
          <p:cNvSpPr txBox="1"/>
          <p:nvPr/>
        </p:nvSpPr>
        <p:spPr>
          <a:xfrm>
            <a:off x="9216866" y="4819360"/>
            <a:ext cx="1050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 dirty="0">
                <a:solidFill>
                  <a:srgbClr val="75A4E7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UAM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AB5E8309-6DD9-E9AD-9F19-DE94458BF997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106032" y="1882003"/>
            <a:ext cx="3026777" cy="3026777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71C249A6-2674-4219-737C-11351647F46C}"/>
              </a:ext>
            </a:extLst>
          </p:cNvPr>
          <p:cNvPicPr>
            <a:picLocks noChangeAspect="1"/>
          </p:cNvPicPr>
          <p:nvPr/>
        </p:nvPicPr>
        <p:blipFill>
          <a:blip r:embed="rId6">
            <a:grayscl/>
          </a:blip>
          <a:stretch>
            <a:fillRect/>
          </a:stretch>
        </p:blipFill>
        <p:spPr>
          <a:xfrm>
            <a:off x="5915893" y="3462121"/>
            <a:ext cx="520844" cy="520844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6234DE3B-1228-08F3-2E25-E7894E104489}"/>
              </a:ext>
            </a:extLst>
          </p:cNvPr>
          <p:cNvPicPr>
            <a:picLocks noChangeAspect="1"/>
          </p:cNvPicPr>
          <p:nvPr/>
        </p:nvPicPr>
        <p:blipFill>
          <a:blip r:embed="rId6">
            <a:grayscl/>
          </a:blip>
          <a:stretch>
            <a:fillRect/>
          </a:stretch>
        </p:blipFill>
        <p:spPr>
          <a:xfrm>
            <a:off x="6436737" y="2762707"/>
            <a:ext cx="520844" cy="52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726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6D47881-B4A7-D767-FE4D-B76510F386F0}"/>
              </a:ext>
            </a:extLst>
          </p:cNvPr>
          <p:cNvSpPr txBox="1"/>
          <p:nvPr/>
        </p:nvSpPr>
        <p:spPr>
          <a:xfrm>
            <a:off x="7749768" y="385286"/>
            <a:ext cx="4246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[2</a:t>
            </a:r>
            <a:r>
              <a:rPr lang="ko-KR" altLang="en-US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팀</a:t>
            </a:r>
            <a:r>
              <a:rPr lang="en-US" altLang="ko-KR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  <a:r>
              <a:rPr lang="ko-KR" altLang="en-US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실시간 이동체 궤적과 공간에 대한 모니터링 시스템 개발</a:t>
            </a:r>
            <a:r>
              <a:rPr lang="en-US" altLang="ko-KR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연구 </a:t>
            </a:r>
            <a:r>
              <a:rPr lang="en-US" altLang="ko-KR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(SKT)</a:t>
            </a:r>
            <a:r>
              <a:rPr lang="ko-KR" altLang="en-US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1000" b="1" dirty="0">
              <a:solidFill>
                <a:srgbClr val="3030A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</p:txBody>
      </p:sp>
      <p:grpSp>
        <p:nvGrpSpPr>
          <p:cNvPr id="19" name="그룹 1001">
            <a:extLst>
              <a:ext uri="{FF2B5EF4-FFF2-40B4-BE49-F238E27FC236}">
                <a16:creationId xmlns:a16="http://schemas.microsoft.com/office/drawing/2014/main" id="{0D98F5AF-9038-B861-25AA-D1FCF9AC07DA}"/>
              </a:ext>
            </a:extLst>
          </p:cNvPr>
          <p:cNvGrpSpPr/>
          <p:nvPr/>
        </p:nvGrpSpPr>
        <p:grpSpPr>
          <a:xfrm>
            <a:off x="578564" y="6216953"/>
            <a:ext cx="10856393" cy="683991"/>
            <a:chOff x="867846" y="9325428"/>
            <a:chExt cx="16284590" cy="1025987"/>
          </a:xfrm>
        </p:grpSpPr>
        <p:pic>
          <p:nvPicPr>
            <p:cNvPr id="20" name="Object 2">
              <a:extLst>
                <a:ext uri="{FF2B5EF4-FFF2-40B4-BE49-F238E27FC236}">
                  <a16:creationId xmlns:a16="http://schemas.microsoft.com/office/drawing/2014/main" id="{CDD0B929-602B-141D-DED9-E657FF20A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6119A994-A2FC-C6B6-6CA5-C9C1D44F706D}"/>
              </a:ext>
            </a:extLst>
          </p:cNvPr>
          <p:cNvGrpSpPr/>
          <p:nvPr/>
        </p:nvGrpSpPr>
        <p:grpSpPr>
          <a:xfrm>
            <a:off x="283583" y="256266"/>
            <a:ext cx="2071883" cy="420564"/>
            <a:chOff x="2900790" y="495227"/>
            <a:chExt cx="3107824" cy="63084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0E9CC26-0294-93B9-9E50-8A791F856D26}"/>
                </a:ext>
              </a:extLst>
            </p:cNvPr>
            <p:cNvSpPr txBox="1"/>
            <p:nvPr/>
          </p:nvSpPr>
          <p:spPr>
            <a:xfrm>
              <a:off x="2900790" y="495227"/>
              <a:ext cx="914399" cy="630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133" dirty="0">
                  <a:solidFill>
                    <a:srgbClr val="3B7DDD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endParaRPr lang="ko-KR" altLang="en-US" sz="2133" dirty="0">
                <a:solidFill>
                  <a:srgbClr val="3B7DD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8075392-37C8-8C01-A2E3-F60F871A0368}"/>
                </a:ext>
              </a:extLst>
            </p:cNvPr>
            <p:cNvSpPr txBox="1"/>
            <p:nvPr/>
          </p:nvSpPr>
          <p:spPr>
            <a:xfrm>
              <a:off x="3627283" y="600987"/>
              <a:ext cx="2381331" cy="446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33" dirty="0">
                  <a:solidFill>
                    <a:srgbClr val="3B7DDD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요구 분석 및 정의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AC0B448-A31E-371E-ABB5-FE7BCB7EA3C3}"/>
              </a:ext>
            </a:extLst>
          </p:cNvPr>
          <p:cNvSpPr txBox="1"/>
          <p:nvPr/>
        </p:nvSpPr>
        <p:spPr>
          <a:xfrm>
            <a:off x="765600" y="703176"/>
            <a:ext cx="2651688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67" b="1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요구사항 명세서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D20340-24DB-2326-1E83-C9B17BC4084F}"/>
              </a:ext>
            </a:extLst>
          </p:cNvPr>
          <p:cNvSpPr txBox="1"/>
          <p:nvPr/>
        </p:nvSpPr>
        <p:spPr>
          <a:xfrm>
            <a:off x="3519166" y="1082257"/>
            <a:ext cx="5038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 dirty="0">
                <a:solidFill>
                  <a:srgbClr val="75A4E7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Visual</a:t>
            </a:r>
            <a:endParaRPr kumimoji="1" lang="ko-Kore-KR" altLang="en-US" sz="3600" dirty="0">
              <a:solidFill>
                <a:srgbClr val="75A4E7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D96F09D-FA07-2033-7B9D-534BC34B9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6005" y="1617943"/>
            <a:ext cx="6379989" cy="453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53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6D47881-B4A7-D767-FE4D-B76510F386F0}"/>
              </a:ext>
            </a:extLst>
          </p:cNvPr>
          <p:cNvSpPr txBox="1"/>
          <p:nvPr/>
        </p:nvSpPr>
        <p:spPr>
          <a:xfrm>
            <a:off x="7749768" y="385286"/>
            <a:ext cx="4246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[2</a:t>
            </a:r>
            <a:r>
              <a:rPr lang="ko-KR" altLang="en-US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팀</a:t>
            </a:r>
            <a:r>
              <a:rPr lang="en-US" altLang="ko-KR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  <a:r>
              <a:rPr lang="ko-KR" altLang="en-US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실시간 이동체 궤적과 공간에 대한 모니터링 시스템 개발</a:t>
            </a:r>
            <a:r>
              <a:rPr lang="en-US" altLang="ko-KR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연구 </a:t>
            </a:r>
            <a:r>
              <a:rPr lang="en-US" altLang="ko-KR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(SKT)</a:t>
            </a:r>
            <a:r>
              <a:rPr lang="ko-KR" altLang="en-US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1000" b="1" dirty="0">
              <a:solidFill>
                <a:srgbClr val="3030A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</p:txBody>
      </p:sp>
      <p:grpSp>
        <p:nvGrpSpPr>
          <p:cNvPr id="19" name="그룹 1001">
            <a:extLst>
              <a:ext uri="{FF2B5EF4-FFF2-40B4-BE49-F238E27FC236}">
                <a16:creationId xmlns:a16="http://schemas.microsoft.com/office/drawing/2014/main" id="{0D98F5AF-9038-B861-25AA-D1FCF9AC07DA}"/>
              </a:ext>
            </a:extLst>
          </p:cNvPr>
          <p:cNvGrpSpPr/>
          <p:nvPr/>
        </p:nvGrpSpPr>
        <p:grpSpPr>
          <a:xfrm>
            <a:off x="578564" y="6216953"/>
            <a:ext cx="10856393" cy="683991"/>
            <a:chOff x="867846" y="9325428"/>
            <a:chExt cx="16284590" cy="1025987"/>
          </a:xfrm>
        </p:grpSpPr>
        <p:pic>
          <p:nvPicPr>
            <p:cNvPr id="20" name="Object 2">
              <a:extLst>
                <a:ext uri="{FF2B5EF4-FFF2-40B4-BE49-F238E27FC236}">
                  <a16:creationId xmlns:a16="http://schemas.microsoft.com/office/drawing/2014/main" id="{CDD0B929-602B-141D-DED9-E657FF20A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6119A994-A2FC-C6B6-6CA5-C9C1D44F706D}"/>
              </a:ext>
            </a:extLst>
          </p:cNvPr>
          <p:cNvGrpSpPr/>
          <p:nvPr/>
        </p:nvGrpSpPr>
        <p:grpSpPr>
          <a:xfrm>
            <a:off x="283583" y="256266"/>
            <a:ext cx="2071883" cy="420564"/>
            <a:chOff x="2900790" y="495227"/>
            <a:chExt cx="3107824" cy="63084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0E9CC26-0294-93B9-9E50-8A791F856D26}"/>
                </a:ext>
              </a:extLst>
            </p:cNvPr>
            <p:cNvSpPr txBox="1"/>
            <p:nvPr/>
          </p:nvSpPr>
          <p:spPr>
            <a:xfrm>
              <a:off x="2900790" y="495227"/>
              <a:ext cx="914399" cy="630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133" dirty="0">
                  <a:solidFill>
                    <a:srgbClr val="3B7DDD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endParaRPr lang="ko-KR" altLang="en-US" sz="2133" dirty="0">
                <a:solidFill>
                  <a:srgbClr val="3B7DD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8075392-37C8-8C01-A2E3-F60F871A0368}"/>
                </a:ext>
              </a:extLst>
            </p:cNvPr>
            <p:cNvSpPr txBox="1"/>
            <p:nvPr/>
          </p:nvSpPr>
          <p:spPr>
            <a:xfrm>
              <a:off x="3627283" y="600987"/>
              <a:ext cx="2381331" cy="446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33" dirty="0">
                  <a:solidFill>
                    <a:srgbClr val="3B7DDD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요구 분석 및 정의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AC0B448-A31E-371E-ABB5-FE7BCB7EA3C3}"/>
              </a:ext>
            </a:extLst>
          </p:cNvPr>
          <p:cNvSpPr txBox="1"/>
          <p:nvPr/>
        </p:nvSpPr>
        <p:spPr>
          <a:xfrm>
            <a:off x="765600" y="703176"/>
            <a:ext cx="2651688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67" b="1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요구사항 명세서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D20340-24DB-2326-1E83-C9B17BC4084F}"/>
              </a:ext>
            </a:extLst>
          </p:cNvPr>
          <p:cNvSpPr txBox="1"/>
          <p:nvPr/>
        </p:nvSpPr>
        <p:spPr>
          <a:xfrm>
            <a:off x="3519166" y="1082257"/>
            <a:ext cx="5038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>
                <a:solidFill>
                  <a:srgbClr val="75A4E7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Visual</a:t>
            </a:r>
            <a:r>
              <a:rPr kumimoji="1" lang="en-US" altLang="ko-KR" sz="3600">
                <a:solidFill>
                  <a:srgbClr val="75A4E7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(UAM hover)</a:t>
            </a:r>
            <a:endParaRPr kumimoji="1" lang="ko-Kore-KR" altLang="en-US" sz="3600" dirty="0">
              <a:solidFill>
                <a:srgbClr val="75A4E7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9" name="그림 8" descr="도표이(가) 표시된 사진&#10;&#10;자동 생성된 설명">
            <a:extLst>
              <a:ext uri="{FF2B5EF4-FFF2-40B4-BE49-F238E27FC236}">
                <a16:creationId xmlns:a16="http://schemas.microsoft.com/office/drawing/2014/main" id="{3DD60806-E250-EDDE-581D-7A35C479A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9768" y="2371821"/>
            <a:ext cx="3324632" cy="290194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B2B815F-7F1D-9C9C-8250-AFC92ABB8D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1946" y="1801098"/>
            <a:ext cx="6001206" cy="426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247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6D47881-B4A7-D767-FE4D-B76510F386F0}"/>
              </a:ext>
            </a:extLst>
          </p:cNvPr>
          <p:cNvSpPr txBox="1"/>
          <p:nvPr/>
        </p:nvSpPr>
        <p:spPr>
          <a:xfrm>
            <a:off x="7749768" y="385286"/>
            <a:ext cx="4246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[2</a:t>
            </a:r>
            <a:r>
              <a:rPr lang="ko-KR" altLang="en-US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팀</a:t>
            </a:r>
            <a:r>
              <a:rPr lang="en-US" altLang="ko-KR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  <a:r>
              <a:rPr lang="ko-KR" altLang="en-US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실시간 이동체 궤적과 공간에 대한 모니터링 시스템 개발</a:t>
            </a:r>
            <a:r>
              <a:rPr lang="en-US" altLang="ko-KR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연구 </a:t>
            </a:r>
            <a:r>
              <a:rPr lang="en-US" altLang="ko-KR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(SKT)</a:t>
            </a:r>
            <a:r>
              <a:rPr lang="ko-KR" altLang="en-US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1000" b="1" dirty="0">
              <a:solidFill>
                <a:srgbClr val="3030A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000" b="1" dirty="0">
                <a:solidFill>
                  <a:srgbClr val="3030A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</p:txBody>
      </p:sp>
      <p:grpSp>
        <p:nvGrpSpPr>
          <p:cNvPr id="19" name="그룹 1001">
            <a:extLst>
              <a:ext uri="{FF2B5EF4-FFF2-40B4-BE49-F238E27FC236}">
                <a16:creationId xmlns:a16="http://schemas.microsoft.com/office/drawing/2014/main" id="{0D98F5AF-9038-B861-25AA-D1FCF9AC07DA}"/>
              </a:ext>
            </a:extLst>
          </p:cNvPr>
          <p:cNvGrpSpPr/>
          <p:nvPr/>
        </p:nvGrpSpPr>
        <p:grpSpPr>
          <a:xfrm>
            <a:off x="578564" y="6216953"/>
            <a:ext cx="10856393" cy="683991"/>
            <a:chOff x="867846" y="9325428"/>
            <a:chExt cx="16284590" cy="1025987"/>
          </a:xfrm>
        </p:grpSpPr>
        <p:pic>
          <p:nvPicPr>
            <p:cNvPr id="20" name="Object 2">
              <a:extLst>
                <a:ext uri="{FF2B5EF4-FFF2-40B4-BE49-F238E27FC236}">
                  <a16:creationId xmlns:a16="http://schemas.microsoft.com/office/drawing/2014/main" id="{CDD0B929-602B-141D-DED9-E657FF20A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6119A994-A2FC-C6B6-6CA5-C9C1D44F706D}"/>
              </a:ext>
            </a:extLst>
          </p:cNvPr>
          <p:cNvGrpSpPr/>
          <p:nvPr/>
        </p:nvGrpSpPr>
        <p:grpSpPr>
          <a:xfrm>
            <a:off x="283583" y="256266"/>
            <a:ext cx="2071883" cy="420564"/>
            <a:chOff x="2900790" y="495227"/>
            <a:chExt cx="3107824" cy="63084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0E9CC26-0294-93B9-9E50-8A791F856D26}"/>
                </a:ext>
              </a:extLst>
            </p:cNvPr>
            <p:cNvSpPr txBox="1"/>
            <p:nvPr/>
          </p:nvSpPr>
          <p:spPr>
            <a:xfrm>
              <a:off x="2900790" y="495227"/>
              <a:ext cx="914399" cy="630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133" dirty="0">
                  <a:solidFill>
                    <a:srgbClr val="3B7DDD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endParaRPr lang="ko-KR" altLang="en-US" sz="2133" dirty="0">
                <a:solidFill>
                  <a:srgbClr val="3B7DD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8075392-37C8-8C01-A2E3-F60F871A0368}"/>
                </a:ext>
              </a:extLst>
            </p:cNvPr>
            <p:cNvSpPr txBox="1"/>
            <p:nvPr/>
          </p:nvSpPr>
          <p:spPr>
            <a:xfrm>
              <a:off x="3627283" y="600987"/>
              <a:ext cx="2381331" cy="446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33" dirty="0">
                  <a:solidFill>
                    <a:srgbClr val="3B7DDD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요구 분석 및 정의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AC0B448-A31E-371E-ABB5-FE7BCB7EA3C3}"/>
              </a:ext>
            </a:extLst>
          </p:cNvPr>
          <p:cNvSpPr txBox="1"/>
          <p:nvPr/>
        </p:nvSpPr>
        <p:spPr>
          <a:xfrm>
            <a:off x="765600" y="703176"/>
            <a:ext cx="2651688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67" b="1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요구사항 명세서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6838D3-08B5-CEAB-25AE-DACE587E5B18}"/>
              </a:ext>
            </a:extLst>
          </p:cNvPr>
          <p:cNvSpPr txBox="1"/>
          <p:nvPr/>
        </p:nvSpPr>
        <p:spPr>
          <a:xfrm>
            <a:off x="1495974" y="1268968"/>
            <a:ext cx="2347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2800" dirty="0">
                <a:solidFill>
                  <a:srgbClr val="75A4E7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실시간</a:t>
            </a:r>
            <a:r>
              <a:rPr kumimoji="1" lang="ko-KR" altLang="en-US" sz="2800" dirty="0">
                <a:solidFill>
                  <a:srgbClr val="75A4E7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데이터</a:t>
            </a:r>
            <a:endParaRPr kumimoji="1" lang="ko-Kore-KR" altLang="en-US" sz="2800" dirty="0">
              <a:solidFill>
                <a:srgbClr val="75A4E7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009725-A079-0F84-951A-5E4BA173B830}"/>
              </a:ext>
            </a:extLst>
          </p:cNvPr>
          <p:cNvSpPr txBox="1"/>
          <p:nvPr/>
        </p:nvSpPr>
        <p:spPr>
          <a:xfrm>
            <a:off x="7855335" y="1205942"/>
            <a:ext cx="3044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2800" dirty="0">
                <a:solidFill>
                  <a:srgbClr val="75A4E7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비행</a:t>
            </a:r>
            <a:r>
              <a:rPr kumimoji="1" lang="ko-KR" altLang="en-US" sz="2800" dirty="0">
                <a:solidFill>
                  <a:srgbClr val="75A4E7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예상 경로</a:t>
            </a:r>
            <a:endParaRPr kumimoji="1" lang="ko-Kore-KR" altLang="en-US" sz="2800" dirty="0">
              <a:solidFill>
                <a:srgbClr val="75A4E7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451C82-C3C2-5559-5467-C72B7EB607D2}"/>
              </a:ext>
            </a:extLst>
          </p:cNvPr>
          <p:cNvSpPr txBox="1"/>
          <p:nvPr/>
        </p:nvSpPr>
        <p:spPr>
          <a:xfrm>
            <a:off x="1660754" y="2908445"/>
            <a:ext cx="3325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rgbClr val="75A4E7"/>
                </a:solidFill>
              </a:rPr>
              <a:t>출발 </a:t>
            </a:r>
            <a:r>
              <a:rPr kumimoji="1" lang="ko-KR" altLang="en-US" dirty="0" err="1">
                <a:solidFill>
                  <a:srgbClr val="75A4E7"/>
                </a:solidFill>
              </a:rPr>
              <a:t>버티포트</a:t>
            </a:r>
            <a:r>
              <a:rPr kumimoji="1" lang="ko-KR" altLang="en-US" dirty="0">
                <a:solidFill>
                  <a:srgbClr val="75A4E7"/>
                </a:solidFill>
              </a:rPr>
              <a:t> 식별자</a:t>
            </a:r>
            <a:endParaRPr kumimoji="1" lang="en-US" altLang="ko-KR" dirty="0">
              <a:solidFill>
                <a:srgbClr val="75A4E7"/>
              </a:solidFill>
            </a:endParaRPr>
          </a:p>
          <a:p>
            <a:endParaRPr kumimoji="1" lang="en-US" altLang="ko-KR" dirty="0">
              <a:solidFill>
                <a:srgbClr val="75A4E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64F6D9-B77D-055B-8107-E8B306884958}"/>
              </a:ext>
            </a:extLst>
          </p:cNvPr>
          <p:cNvSpPr txBox="1"/>
          <p:nvPr/>
        </p:nvSpPr>
        <p:spPr>
          <a:xfrm>
            <a:off x="1643339" y="3311083"/>
            <a:ext cx="3325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rgbClr val="75A4E7"/>
                </a:solidFill>
              </a:rPr>
              <a:t>도착 </a:t>
            </a:r>
            <a:r>
              <a:rPr kumimoji="1" lang="ko-KR" altLang="en-US" dirty="0" err="1">
                <a:solidFill>
                  <a:srgbClr val="75A4E7"/>
                </a:solidFill>
              </a:rPr>
              <a:t>버티포트</a:t>
            </a:r>
            <a:r>
              <a:rPr kumimoji="1" lang="ko-KR" altLang="en-US" dirty="0">
                <a:solidFill>
                  <a:srgbClr val="75A4E7"/>
                </a:solidFill>
              </a:rPr>
              <a:t> 식별자</a:t>
            </a:r>
            <a:endParaRPr kumimoji="1" lang="en-US" altLang="ko-KR" dirty="0">
              <a:solidFill>
                <a:srgbClr val="75A4E7"/>
              </a:solidFill>
            </a:endParaRPr>
          </a:p>
          <a:p>
            <a:endParaRPr kumimoji="1" lang="en-US" altLang="ko-KR" dirty="0">
              <a:solidFill>
                <a:srgbClr val="75A4E7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9EDD81-506D-5742-C072-3FA9B9B4D5E4}"/>
              </a:ext>
            </a:extLst>
          </p:cNvPr>
          <p:cNvSpPr txBox="1"/>
          <p:nvPr/>
        </p:nvSpPr>
        <p:spPr>
          <a:xfrm>
            <a:off x="1643340" y="3720910"/>
            <a:ext cx="332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rgbClr val="75A4E7"/>
                </a:solidFill>
              </a:rPr>
              <a:t>현재 시각</a:t>
            </a:r>
            <a:endParaRPr kumimoji="1" lang="en-US" altLang="ko-KR" dirty="0">
              <a:solidFill>
                <a:srgbClr val="75A4E7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70D9EE-DAF0-9DB5-FA51-B23B8A87A40B}"/>
              </a:ext>
            </a:extLst>
          </p:cNvPr>
          <p:cNvSpPr txBox="1"/>
          <p:nvPr/>
        </p:nvSpPr>
        <p:spPr>
          <a:xfrm>
            <a:off x="1625923" y="4169108"/>
            <a:ext cx="332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rgbClr val="75A4E7"/>
                </a:solidFill>
              </a:rPr>
              <a:t>현재 </a:t>
            </a:r>
            <a:r>
              <a:rPr kumimoji="1" lang="en-US" altLang="ko-KR" dirty="0">
                <a:solidFill>
                  <a:srgbClr val="75A4E7"/>
                </a:solidFill>
              </a:rPr>
              <a:t>UAM</a:t>
            </a:r>
            <a:r>
              <a:rPr kumimoji="1" lang="ko-KR" altLang="en-US" dirty="0">
                <a:solidFill>
                  <a:srgbClr val="75A4E7"/>
                </a:solidFill>
              </a:rPr>
              <a:t>의 경도</a:t>
            </a:r>
            <a:endParaRPr kumimoji="1" lang="en-US" altLang="ko-KR" dirty="0">
              <a:solidFill>
                <a:srgbClr val="75A4E7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2E5549-816B-7288-9FA6-B5F5E318B0B2}"/>
              </a:ext>
            </a:extLst>
          </p:cNvPr>
          <p:cNvSpPr txBox="1"/>
          <p:nvPr/>
        </p:nvSpPr>
        <p:spPr>
          <a:xfrm>
            <a:off x="1625923" y="4650560"/>
            <a:ext cx="332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rgbClr val="75A4E7"/>
                </a:solidFill>
              </a:rPr>
              <a:t>현재 </a:t>
            </a:r>
            <a:r>
              <a:rPr kumimoji="1" lang="en-US" altLang="ko-KR" dirty="0">
                <a:solidFill>
                  <a:srgbClr val="75A4E7"/>
                </a:solidFill>
              </a:rPr>
              <a:t>UAM</a:t>
            </a:r>
            <a:r>
              <a:rPr kumimoji="1" lang="ko-KR" altLang="en-US" dirty="0">
                <a:solidFill>
                  <a:srgbClr val="75A4E7"/>
                </a:solidFill>
              </a:rPr>
              <a:t>의 위도</a:t>
            </a:r>
            <a:endParaRPr kumimoji="1" lang="en-US" altLang="ko-KR" dirty="0">
              <a:solidFill>
                <a:srgbClr val="75A4E7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17D0F4-D26F-92D1-1691-758E6592E5A3}"/>
              </a:ext>
            </a:extLst>
          </p:cNvPr>
          <p:cNvSpPr txBox="1"/>
          <p:nvPr/>
        </p:nvSpPr>
        <p:spPr>
          <a:xfrm>
            <a:off x="1625924" y="5093800"/>
            <a:ext cx="332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75A4E7"/>
                </a:solidFill>
              </a:rPr>
              <a:t>UAM </a:t>
            </a:r>
            <a:r>
              <a:rPr kumimoji="1" lang="ko-KR" altLang="en-US" dirty="0">
                <a:solidFill>
                  <a:srgbClr val="75A4E7"/>
                </a:solidFill>
              </a:rPr>
              <a:t>식별자</a:t>
            </a:r>
            <a:endParaRPr kumimoji="1" lang="en-US" altLang="ko-KR" dirty="0">
              <a:solidFill>
                <a:srgbClr val="75A4E7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BD5E3F7-C7D3-FC00-8A9F-EA9C7895714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22491" y="5099054"/>
            <a:ext cx="329559" cy="329559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9CEBF4D4-0A01-019C-0369-2888551ABB0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18136" y="4650560"/>
            <a:ext cx="329559" cy="32955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BA6B17BA-E8F3-939A-2B64-944C0ADC9E1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13781" y="4189001"/>
            <a:ext cx="329559" cy="32955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FD6B8E51-E17A-F890-435A-369886B63AF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13781" y="3753185"/>
            <a:ext cx="329559" cy="329559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2EF707CF-5E40-8F81-96C4-276DCAB4918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22488" y="3304690"/>
            <a:ext cx="329559" cy="329559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B6B56BFF-4196-04A7-C4CD-737E6CC5B80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31195" y="2908445"/>
            <a:ext cx="329559" cy="32955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0F1D7524-B1DC-5B9C-4F1D-1C2A3963547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3013" y="1611935"/>
            <a:ext cx="4985980" cy="4587281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653638D4-36FA-C697-EE1E-120F7E7C8669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884441" y="1611934"/>
            <a:ext cx="4985980" cy="458728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3CECC2EA-4430-3D28-1CF9-D389B9AFFB46}"/>
              </a:ext>
            </a:extLst>
          </p:cNvPr>
          <p:cNvSpPr txBox="1"/>
          <p:nvPr/>
        </p:nvSpPr>
        <p:spPr>
          <a:xfrm>
            <a:off x="8159683" y="3819669"/>
            <a:ext cx="227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>
                <a:solidFill>
                  <a:srgbClr val="75A4E7"/>
                </a:solidFill>
              </a:rPr>
              <a:t>FIXIM</a:t>
            </a:r>
            <a:endParaRPr kumimoji="1" lang="ko-Kore-KR" altLang="en-US" dirty="0">
              <a:solidFill>
                <a:srgbClr val="75A4E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557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</TotalTime>
  <Words>1150</Words>
  <Application>Microsoft Macintosh PowerPoint</Application>
  <PresentationFormat>와이드스크린</PresentationFormat>
  <Paragraphs>214</Paragraphs>
  <Slides>20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BM JUA OTF</vt:lpstr>
      <vt:lpstr>Calibri Light</vt:lpstr>
      <vt:lpstr>Arial</vt:lpstr>
      <vt:lpstr>배달의민족 주아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zh025700@gmail.com</dc:creator>
  <cp:lastModifiedBy>ddung355@gmail.com</cp:lastModifiedBy>
  <cp:revision>251</cp:revision>
  <dcterms:created xsi:type="dcterms:W3CDTF">2023-03-16T08:12:41Z</dcterms:created>
  <dcterms:modified xsi:type="dcterms:W3CDTF">2023-04-02T15:32:28Z</dcterms:modified>
</cp:coreProperties>
</file>