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75" r:id="rId4"/>
  </p:sldMasterIdLst>
  <p:notesMasterIdLst>
    <p:notesMasterId r:id="rId21"/>
  </p:notesMasterIdLst>
  <p:sldIdLst>
    <p:sldId id="331" r:id="rId5"/>
    <p:sldId id="332" r:id="rId6"/>
    <p:sldId id="333" r:id="rId7"/>
    <p:sldId id="334" r:id="rId8"/>
    <p:sldId id="335" r:id="rId9"/>
    <p:sldId id="336" r:id="rId10"/>
    <p:sldId id="337" r:id="rId11"/>
    <p:sldId id="346" r:id="rId12"/>
    <p:sldId id="347" r:id="rId13"/>
    <p:sldId id="338" r:id="rId14"/>
    <p:sldId id="339" r:id="rId15"/>
    <p:sldId id="348" r:id="rId16"/>
    <p:sldId id="340" r:id="rId17"/>
    <p:sldId id="341" r:id="rId18"/>
    <p:sldId id="344" r:id="rId19"/>
    <p:sldId id="345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Raz Eitan Coocks" initials="REC" lastIdx="71" clrIdx="1">
    <p:extLst>
      <p:ext uri="{19B8F6BF-5375-455C-9EA6-DF929625EA0E}">
        <p15:presenceInfo xmlns:p15="http://schemas.microsoft.com/office/powerpoint/2012/main" userId="Raz Eitan Coocks" providerId="None"/>
      </p:ext>
    </p:extLst>
  </p:cmAuthor>
  <p:cmAuthor id="6" name="Amir Rubinstein" initials="AR [2]" lastIdx="4" clrIdx="0">
    <p:extLst>
      <p:ext uri="{19B8F6BF-5375-455C-9EA6-DF929625EA0E}">
        <p15:presenceInfo xmlns:p15="http://schemas.microsoft.com/office/powerpoint/2012/main" userId="Amir Rubin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A36"/>
    <a:srgbClr val="1D5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5" autoAdjust="0"/>
    <p:restoredTop sz="81114" autoAdjust="0"/>
  </p:normalViewPr>
  <p:slideViewPr>
    <p:cSldViewPr snapToGrid="0">
      <p:cViewPr varScale="1">
        <p:scale>
          <a:sx n="81" d="100"/>
          <a:sy n="81" d="100"/>
        </p:scale>
        <p:origin x="65" y="6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EEAE818-0185-4211-B58F-E4B44B1353CB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D1A1D0F-3F17-405E-A034-93006E1F94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04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25E25-DBEC-4BC3-AC7F-0F9EA8BA7535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base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124E18-5B6F-4523-B23D-9A77C7518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base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124E18-5B6F-4523-B23D-9A77C7518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59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5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1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2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95303-989B-4DE1-A475-1F31A7998814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6681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1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65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14922" y="845411"/>
            <a:ext cx="1036318" cy="74865"/>
            <a:chOff x="8600902" y="1011551"/>
            <a:chExt cx="1036318" cy="74865"/>
          </a:xfrm>
        </p:grpSpPr>
        <p:sp>
          <p:nvSpPr>
            <p:cNvPr id="8" name="Rectangle 7"/>
            <p:cNvSpPr/>
            <p:nvPr/>
          </p:nvSpPr>
          <p:spPr>
            <a:xfrm>
              <a:off x="8600902" y="1011551"/>
              <a:ext cx="518159" cy="74865"/>
            </a:xfrm>
            <a:prstGeom prst="rect">
              <a:avLst/>
            </a:prstGeom>
            <a:solidFill>
              <a:srgbClr val="E1A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19061" y="1011551"/>
              <a:ext cx="518159" cy="74865"/>
            </a:xfrm>
            <a:prstGeom prst="rect">
              <a:avLst/>
            </a:prstGeom>
            <a:solidFill>
              <a:srgbClr val="1D5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8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4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62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35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97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182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94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6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566987" y="2997532"/>
            <a:ext cx="7058025" cy="9906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WHO WERE THE TURKS?</a:t>
            </a:r>
          </a:p>
        </p:txBody>
      </p:sp>
    </p:spTree>
    <p:extLst>
      <p:ext uri="{BB962C8B-B14F-4D97-AF65-F5344CB8AC3E}">
        <p14:creationId xmlns:p14="http://schemas.microsoft.com/office/powerpoint/2010/main" val="218303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1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2425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0C7408-BFB9-4F4B-B3E6-0E0B9555CF6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0F68C-BBD2-46E1-B90F-66FA6C580677}" type="slidenum">
              <a: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7E153-7B3D-4958-A7E5-CC22499A75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35951" y="174625"/>
            <a:ext cx="3057379" cy="416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Slide number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CEBF8F-8C83-44FB-B582-A3A5500E60D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3657600" y="3338514"/>
          <a:ext cx="48768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1CEBF8F-8C83-44FB-B582-A3A5500E6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3338514"/>
                        <a:ext cx="48768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71978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2425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0C7408-BFB9-4F4B-B3E6-0E0B9555CF6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0F68C-BBD2-46E1-B90F-66FA6C580677}" type="slidenum">
              <a: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7E153-7B3D-4958-A7E5-CC22499A75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35951" y="174625"/>
            <a:ext cx="3057379" cy="416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Slide number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CEBF8F-8C83-44FB-B582-A3A5500E60D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3657600" y="3338514"/>
          <a:ext cx="48768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1CEBF8F-8C83-44FB-B582-A3A5500E6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3338514"/>
                        <a:ext cx="48768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61200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0" y="6558597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Amir Rubinstein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9345025" y="6492876"/>
            <a:ext cx="2844800" cy="365125"/>
          </a:xfrm>
        </p:spPr>
        <p:txBody>
          <a:bodyPr/>
          <a:lstStyle>
            <a:lvl1pPr algn="r" rtl="1">
              <a:defRPr/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77679-9071-4B88-AF75-F8DDC3CE36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2657243" y="3737964"/>
            <a:ext cx="6877515" cy="78982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68500" y="2270721"/>
            <a:ext cx="8255000" cy="15462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SYRIAN WAR AFTER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ARAB SPRING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075" y="3956663"/>
            <a:ext cx="7689850" cy="164941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WHEN BAGHDAD &amp; THE ARABS RULED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WORLD (750-1258)</a:t>
            </a:r>
          </a:p>
        </p:txBody>
      </p:sp>
    </p:spTree>
    <p:extLst>
      <p:ext uri="{BB962C8B-B14F-4D97-AF65-F5344CB8AC3E}">
        <p14:creationId xmlns:p14="http://schemas.microsoft.com/office/powerpoint/2010/main" val="6129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68500" y="2270721"/>
            <a:ext cx="8255000" cy="15462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SYRIAN WAR AFTER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ARAB SPRING</a:t>
            </a:r>
          </a:p>
        </p:txBody>
      </p:sp>
    </p:spTree>
    <p:extLst>
      <p:ext uri="{BB962C8B-B14F-4D97-AF65-F5344CB8AC3E}">
        <p14:creationId xmlns:p14="http://schemas.microsoft.com/office/powerpoint/2010/main" val="30662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566987" y="2997532"/>
            <a:ext cx="7058025" cy="9906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WHO WERE THE TURKS?</a:t>
            </a:r>
          </a:p>
        </p:txBody>
      </p:sp>
    </p:spTree>
    <p:extLst>
      <p:ext uri="{BB962C8B-B14F-4D97-AF65-F5344CB8AC3E}">
        <p14:creationId xmlns:p14="http://schemas.microsoft.com/office/powerpoint/2010/main" val="98961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2657243" y="3737964"/>
            <a:ext cx="6877515" cy="78982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68500" y="2270721"/>
            <a:ext cx="8255000" cy="15462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SYRIAN WAR AFTER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ARAB SPRING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075" y="3956663"/>
            <a:ext cx="7689850" cy="164941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WHEN BAGHDAD &amp; THE ARABS RULED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WORLD (750-1258)</a:t>
            </a:r>
          </a:p>
        </p:txBody>
      </p:sp>
    </p:spTree>
    <p:extLst>
      <p:ext uri="{BB962C8B-B14F-4D97-AF65-F5344CB8AC3E}">
        <p14:creationId xmlns:p14="http://schemas.microsoft.com/office/powerpoint/2010/main" val="33399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968500" y="2270721"/>
            <a:ext cx="8255000" cy="15462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SYRIAN WAR AFTER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charset="0"/>
                <a:ea typeface="+mn-ea"/>
                <a:cs typeface="+mn-cs"/>
              </a:rPr>
              <a:t>THE ARAB SPRING</a:t>
            </a:r>
          </a:p>
        </p:txBody>
      </p:sp>
    </p:spTree>
    <p:extLst>
      <p:ext uri="{BB962C8B-B14F-4D97-AF65-F5344CB8AC3E}">
        <p14:creationId xmlns:p14="http://schemas.microsoft.com/office/powerpoint/2010/main" val="2143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1BE5A-D253-475B-B21A-835CA913C17C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E19BB-75C4-433F-8F23-B73AA152159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5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6681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4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2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9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9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1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681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11" Type="http://schemas.openxmlformats.org/officeDocument/2006/relationships/image" Target="../media/image11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NULL"/><Relationship Id="rId7" Type="http://schemas.openxmlformats.org/officeDocument/2006/relationships/image" Target="../media/image21.png"/><Relationship Id="rId12" Type="http://schemas.openxmlformats.org/officeDocument/2006/relationships/image" Target="NULL"/><Relationship Id="rId17" Type="http://schemas.openxmlformats.org/officeDocument/2006/relationships/image" Target="../media/image24.png"/><Relationship Id="rId16" Type="http://schemas.openxmlformats.org/officeDocument/2006/relationships/image" Target="NUL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7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2507" y="1262743"/>
            <a:ext cx="6906986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Lists: Another Visit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5586" y="2122586"/>
            <a:ext cx="55408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How to Implement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Lists using Rank Trees?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5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3650" y="1966593"/>
                <a:ext cx="2598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Insert-Last(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6593"/>
                <a:ext cx="2598981" cy="523220"/>
              </a:xfrm>
              <a:prstGeom prst="rect">
                <a:avLst/>
              </a:prstGeom>
              <a:blipFill>
                <a:blip r:embed="rId2"/>
                <a:stretch>
                  <a:fillRect l="-4930" t="-12941" r="-399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AutoShape 37"/>
          <p:cNvCxnSpPr>
            <a:cxnSpLocks noChangeShapeType="1"/>
            <a:stCxn id="32" idx="1"/>
            <a:endCxn id="60" idx="5"/>
          </p:cNvCxnSpPr>
          <p:nvPr/>
        </p:nvCxnSpPr>
        <p:spPr bwMode="auto">
          <a:xfrm flipH="1" flipV="1">
            <a:off x="7895864" y="4674148"/>
            <a:ext cx="418829" cy="560617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1EEA45B0-6A24-4220-8659-6E9EC20AD07B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861AEF-4FC8-4F72-AAFE-34B500443FBD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F3165-7450-485A-8141-615B1DAD97C6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Insert-Last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grpSp>
        <p:nvGrpSpPr>
          <p:cNvPr id="53" name="Group 41"/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AutoShape 33"/>
            <p:cNvCxnSpPr>
              <a:cxnSpLocks noChangeShapeType="1"/>
              <a:stCxn id="54" idx="7"/>
              <a:endCxn id="56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58" name="AutoShape 34"/>
            <p:cNvCxnSpPr>
              <a:cxnSpLocks noChangeShapeType="1"/>
              <a:stCxn id="55" idx="1"/>
              <a:endCxn id="56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AutoShape 37"/>
            <p:cNvCxnSpPr>
              <a:cxnSpLocks noChangeShapeType="1"/>
              <a:stCxn id="60" idx="1"/>
              <a:endCxn id="55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62" name="AutoShape 38"/>
            <p:cNvCxnSpPr>
              <a:cxnSpLocks noChangeShapeType="1"/>
              <a:stCxn id="59" idx="0"/>
              <a:endCxn id="54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AutoShape 40"/>
            <p:cNvCxnSpPr>
              <a:cxnSpLocks noChangeShapeType="1"/>
              <a:stCxn id="63" idx="0"/>
              <a:endCxn id="54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3E092C-A578-487F-B9BE-8549253C716B}"/>
                  </a:ext>
                </a:extLst>
              </p:cNvPr>
              <p:cNvSpPr txBox="1"/>
              <p:nvPr/>
            </p:nvSpPr>
            <p:spPr>
              <a:xfrm>
                <a:off x="3197913" y="2356460"/>
                <a:ext cx="48307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3E092C-A578-487F-B9BE-8549253C7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13" y="2356460"/>
                <a:ext cx="483076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5BED03-A7A3-498F-AD57-C33B69F809AC}"/>
                  </a:ext>
                </a:extLst>
              </p:cNvPr>
              <p:cNvSpPr txBox="1"/>
              <p:nvPr/>
            </p:nvSpPr>
            <p:spPr>
              <a:xfrm>
                <a:off x="686782" y="2355436"/>
                <a:ext cx="4899732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</m:oMath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5BED03-A7A3-498F-AD57-C33B69F80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55436"/>
                <a:ext cx="4899732" cy="707886"/>
              </a:xfrm>
              <a:prstGeom prst="rect">
                <a:avLst/>
              </a:prstGeom>
              <a:blipFill>
                <a:blip r:embed="rId12"/>
                <a:stretch>
                  <a:fillRect l="-4483" t="-15385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1F7B554-A994-416F-A854-8425610B15F3}"/>
              </a:ext>
            </a:extLst>
          </p:cNvPr>
          <p:cNvSpPr txBox="1"/>
          <p:nvPr/>
        </p:nvSpPr>
        <p:spPr>
          <a:xfrm>
            <a:off x="3204220" y="2357127"/>
            <a:ext cx="3149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]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/>
            </a:endParaRPr>
          </a:p>
        </p:txBody>
      </p:sp>
      <p:sp>
        <p:nvSpPr>
          <p:cNvPr id="28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89114" y="4232877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0363" y="33043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49639" y="250670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8592653" y="506964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90422" y="4232263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2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1671" y="3303751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3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0947" y="2506090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7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37 -3.7037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 animBg="1"/>
      <p:bldP spid="25" grpId="0"/>
      <p:bldP spid="26" grpId="0"/>
      <p:bldP spid="27" grpId="0"/>
      <p:bldP spid="27" grpId="1"/>
      <p:bldP spid="37" grpId="0" animBg="1"/>
      <p:bldP spid="38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3650" y="1965226"/>
                <a:ext cx="21875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5226"/>
                <a:ext cx="2187587" cy="523220"/>
              </a:xfrm>
              <a:prstGeom prst="rect">
                <a:avLst/>
              </a:prstGeom>
              <a:blipFill>
                <a:blip r:embed="rId2"/>
                <a:stretch>
                  <a:fillRect l="-5850" t="-11628" r="-473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2">
            <a:extLst>
              <a:ext uri="{FF2B5EF4-FFF2-40B4-BE49-F238E27FC236}">
                <a16:creationId xmlns:a16="http://schemas.microsoft.com/office/drawing/2014/main" id="{7943817E-FA47-4411-A7B6-F47F5A7991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19195B-17B2-4D33-B70E-72DEA95F6BC6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C3CA2B-394C-4E32-A1F4-1037A60D8125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Insert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cxnSp>
        <p:nvCxnSpPr>
          <p:cNvPr id="36" name="AutoShape 40"/>
          <p:cNvCxnSpPr>
            <a:cxnSpLocks noChangeShapeType="1"/>
            <a:stCxn id="38" idx="0"/>
            <a:endCxn id="85" idx="3"/>
          </p:cNvCxnSpPr>
          <p:nvPr/>
        </p:nvCxnSpPr>
        <p:spPr bwMode="auto">
          <a:xfrm flipV="1">
            <a:off x="5272087" y="4674148"/>
            <a:ext cx="440097" cy="492732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B1EC22-AE83-43E4-A531-16F823284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B1EC22-AE83-43E4-A531-16F82328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AutoShape 37">
            <a:extLst>
              <a:ext uri="{FF2B5EF4-FFF2-40B4-BE49-F238E27FC236}">
                <a16:creationId xmlns:a16="http://schemas.microsoft.com/office/drawing/2014/main" id="{984E09A8-B341-4552-8595-774AAFD1CCE0}"/>
              </a:ext>
            </a:extLst>
          </p:cNvPr>
          <p:cNvCxnSpPr>
            <a:cxnSpLocks noChangeShapeType="1"/>
            <a:stCxn id="77" idx="1"/>
            <a:endCxn id="86" idx="5"/>
          </p:cNvCxnSpPr>
          <p:nvPr/>
        </p:nvCxnSpPr>
        <p:spPr bwMode="auto">
          <a:xfrm flipH="1" flipV="1">
            <a:off x="7895864" y="4674148"/>
            <a:ext cx="418829" cy="560617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grpSp>
        <p:nvGrpSpPr>
          <p:cNvPr id="79" name="Group 41">
            <a:extLst>
              <a:ext uri="{FF2B5EF4-FFF2-40B4-BE49-F238E27FC236}">
                <a16:creationId xmlns:a16="http://schemas.microsoft.com/office/drawing/2014/main" id="{03C007EF-DCE1-49B2-AAB6-D515E83A0C64}"/>
              </a:ext>
            </a:extLst>
          </p:cNvPr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E1E9483-1ED1-4778-8832-A1843A012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FED2B6E-C114-408A-B836-FAC558098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1797312-E834-4993-B901-13EB3431B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AutoShape 33">
              <a:extLst>
                <a:ext uri="{FF2B5EF4-FFF2-40B4-BE49-F238E27FC236}">
                  <a16:creationId xmlns:a16="http://schemas.microsoft.com/office/drawing/2014/main" id="{7565EC46-0CDC-4A96-94A8-67CC93C45A95}"/>
                </a:ext>
              </a:extLst>
            </p:cNvPr>
            <p:cNvCxnSpPr>
              <a:cxnSpLocks noChangeShapeType="1"/>
              <a:stCxn id="80" idx="7"/>
              <a:endCxn id="82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84" name="AutoShape 34">
              <a:extLst>
                <a:ext uri="{FF2B5EF4-FFF2-40B4-BE49-F238E27FC236}">
                  <a16:creationId xmlns:a16="http://schemas.microsoft.com/office/drawing/2014/main" id="{FF7FAA15-0014-4AC9-A73A-AB4BB5684DF7}"/>
                </a:ext>
              </a:extLst>
            </p:cNvPr>
            <p:cNvCxnSpPr>
              <a:cxnSpLocks noChangeShapeType="1"/>
              <a:stCxn id="81" idx="1"/>
              <a:endCxn id="82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AC99F0-3347-4A82-95F7-53F99484B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62B7E61-5698-4BFF-AA7D-4CC0DA471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AutoShape 37">
              <a:extLst>
                <a:ext uri="{FF2B5EF4-FFF2-40B4-BE49-F238E27FC236}">
                  <a16:creationId xmlns:a16="http://schemas.microsoft.com/office/drawing/2014/main" id="{442596EF-B29C-4A75-9421-EB8B08AA54FF}"/>
                </a:ext>
              </a:extLst>
            </p:cNvPr>
            <p:cNvCxnSpPr>
              <a:cxnSpLocks noChangeShapeType="1"/>
              <a:stCxn id="86" idx="1"/>
              <a:endCxn id="81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88" name="AutoShape 38">
              <a:extLst>
                <a:ext uri="{FF2B5EF4-FFF2-40B4-BE49-F238E27FC236}">
                  <a16:creationId xmlns:a16="http://schemas.microsoft.com/office/drawing/2014/main" id="{A41AC1F8-15A6-4813-9C25-402F6D7DF15D}"/>
                </a:ext>
              </a:extLst>
            </p:cNvPr>
            <p:cNvCxnSpPr>
              <a:cxnSpLocks noChangeShapeType="1"/>
              <a:stCxn id="85" idx="0"/>
              <a:endCxn id="80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EA77BEE-C4DC-464F-BFAC-D605F8DA6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AutoShape 40">
              <a:extLst>
                <a:ext uri="{FF2B5EF4-FFF2-40B4-BE49-F238E27FC236}">
                  <a16:creationId xmlns:a16="http://schemas.microsoft.com/office/drawing/2014/main" id="{107FF0E9-9BC5-4DC9-BE23-ABC863075A7B}"/>
                </a:ext>
              </a:extLst>
            </p:cNvPr>
            <p:cNvCxnSpPr>
              <a:cxnSpLocks noChangeShapeType="1"/>
              <a:stCxn id="89" idx="0"/>
              <a:endCxn id="80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AE43641-2A01-4FEE-B284-196EC19858E6}"/>
                  </a:ext>
                </a:extLst>
              </p:cNvPr>
              <p:cNvSpPr txBox="1"/>
              <p:nvPr/>
            </p:nvSpPr>
            <p:spPr>
              <a:xfrm>
                <a:off x="686782" y="2360596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AE43641-2A01-4FEE-B284-196EC198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60596"/>
                <a:ext cx="4994789" cy="707886"/>
              </a:xfrm>
              <a:prstGeom prst="rect">
                <a:avLst/>
              </a:prstGeom>
              <a:blipFill>
                <a:blip r:embed="rId11"/>
                <a:stretch>
                  <a:fillRect l="-4396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E44351-BA17-48B5-AF96-AC86B3D7A4DF}"/>
                  </a:ext>
                </a:extLst>
              </p:cNvPr>
              <p:cNvSpPr txBox="1"/>
              <p:nvPr/>
            </p:nvSpPr>
            <p:spPr>
              <a:xfrm>
                <a:off x="1637097" y="2360596"/>
                <a:ext cx="222885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E44351-BA17-48B5-AF96-AC86B3D7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97" y="2360596"/>
                <a:ext cx="2228850" cy="707886"/>
              </a:xfrm>
              <a:prstGeom prst="rect">
                <a:avLst/>
              </a:prstGeom>
              <a:blipFill>
                <a:blip r:embed="rId12"/>
                <a:stretch>
                  <a:fillRect t="-15517" r="-739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DD65723-52D1-4DAF-A2BE-812441EEDBDF}"/>
                  </a:ext>
                </a:extLst>
              </p:cNvPr>
              <p:cNvSpPr txBox="1"/>
              <p:nvPr/>
            </p:nvSpPr>
            <p:spPr>
              <a:xfrm>
                <a:off x="1637097" y="2360596"/>
                <a:ext cx="48307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𝑦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DD65723-52D1-4DAF-A2BE-812441EE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97" y="2360596"/>
                <a:ext cx="483076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8592653" y="506964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90422" y="4232263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1671" y="3303751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0947" y="2506090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908844" y="5090106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08972" y="4202292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2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379" y="3345952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4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1086" y="2503765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62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332 -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91" grpId="0"/>
      <p:bldP spid="92" grpId="0"/>
      <p:bldP spid="92" grpId="1"/>
      <p:bldP spid="93" grpId="0"/>
      <p:bldP spid="30" grpId="0" animBg="1"/>
      <p:bldP spid="31" grpId="0" animBg="1"/>
      <p:bldP spid="35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3650" y="1965226"/>
                <a:ext cx="21661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4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𝑧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5226"/>
                <a:ext cx="2166106" cy="523220"/>
              </a:xfrm>
              <a:prstGeom prst="rect">
                <a:avLst/>
              </a:prstGeom>
              <a:blipFill>
                <a:blip r:embed="rId2"/>
                <a:stretch>
                  <a:fillRect l="-5915" t="-11628" r="-478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𝑦</m:t>
                      </m:r>
                    </m:oMath>
                  </m:oMathPara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2">
            <a:extLst>
              <a:ext uri="{FF2B5EF4-FFF2-40B4-BE49-F238E27FC236}">
                <a16:creationId xmlns:a16="http://schemas.microsoft.com/office/drawing/2014/main" id="{7943817E-FA47-4411-A7B6-F47F5A7991E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19195B-17B2-4D33-B70E-72DEA95F6BC6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C3CA2B-394C-4E32-A1F4-1037A60D8125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Insert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cxnSp>
        <p:nvCxnSpPr>
          <p:cNvPr id="36" name="AutoShape 40"/>
          <p:cNvCxnSpPr>
            <a:cxnSpLocks noChangeShapeType="1"/>
            <a:stCxn id="38" idx="0"/>
            <a:endCxn id="85" idx="3"/>
          </p:cNvCxnSpPr>
          <p:nvPr/>
        </p:nvCxnSpPr>
        <p:spPr bwMode="auto">
          <a:xfrm flipV="1">
            <a:off x="5272087" y="4674148"/>
            <a:ext cx="440097" cy="492732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B1EC22-AE83-43E4-A531-16F823284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B1EC22-AE83-43E4-A531-16F82328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AutoShape 37">
            <a:extLst>
              <a:ext uri="{FF2B5EF4-FFF2-40B4-BE49-F238E27FC236}">
                <a16:creationId xmlns:a16="http://schemas.microsoft.com/office/drawing/2014/main" id="{984E09A8-B341-4552-8595-774AAFD1CCE0}"/>
              </a:ext>
            </a:extLst>
          </p:cNvPr>
          <p:cNvCxnSpPr>
            <a:cxnSpLocks noChangeShapeType="1"/>
            <a:stCxn id="77" idx="1"/>
            <a:endCxn id="86" idx="5"/>
          </p:cNvCxnSpPr>
          <p:nvPr/>
        </p:nvCxnSpPr>
        <p:spPr bwMode="auto">
          <a:xfrm flipH="1" flipV="1">
            <a:off x="7895864" y="4674148"/>
            <a:ext cx="418829" cy="560617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grpSp>
        <p:nvGrpSpPr>
          <p:cNvPr id="79" name="Group 41">
            <a:extLst>
              <a:ext uri="{FF2B5EF4-FFF2-40B4-BE49-F238E27FC236}">
                <a16:creationId xmlns:a16="http://schemas.microsoft.com/office/drawing/2014/main" id="{03C007EF-DCE1-49B2-AAB6-D515E83A0C64}"/>
              </a:ext>
            </a:extLst>
          </p:cNvPr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E1E9483-1ED1-4778-8832-A1843A012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FED2B6E-C114-408A-B836-FAC558098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1797312-E834-4993-B901-13EB3431B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AutoShape 33">
              <a:extLst>
                <a:ext uri="{FF2B5EF4-FFF2-40B4-BE49-F238E27FC236}">
                  <a16:creationId xmlns:a16="http://schemas.microsoft.com/office/drawing/2014/main" id="{7565EC46-0CDC-4A96-94A8-67CC93C45A95}"/>
                </a:ext>
              </a:extLst>
            </p:cNvPr>
            <p:cNvCxnSpPr>
              <a:cxnSpLocks noChangeShapeType="1"/>
              <a:stCxn id="80" idx="7"/>
              <a:endCxn id="82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84" name="AutoShape 34">
              <a:extLst>
                <a:ext uri="{FF2B5EF4-FFF2-40B4-BE49-F238E27FC236}">
                  <a16:creationId xmlns:a16="http://schemas.microsoft.com/office/drawing/2014/main" id="{FF7FAA15-0014-4AC9-A73A-AB4BB5684DF7}"/>
                </a:ext>
              </a:extLst>
            </p:cNvPr>
            <p:cNvCxnSpPr>
              <a:cxnSpLocks noChangeShapeType="1"/>
              <a:stCxn id="81" idx="1"/>
              <a:endCxn id="82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AC99F0-3347-4A82-95F7-53F99484B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62B7E61-5698-4BFF-AA7D-4CC0DA471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AutoShape 37">
              <a:extLst>
                <a:ext uri="{FF2B5EF4-FFF2-40B4-BE49-F238E27FC236}">
                  <a16:creationId xmlns:a16="http://schemas.microsoft.com/office/drawing/2014/main" id="{442596EF-B29C-4A75-9421-EB8B08AA54FF}"/>
                </a:ext>
              </a:extLst>
            </p:cNvPr>
            <p:cNvCxnSpPr>
              <a:cxnSpLocks noChangeShapeType="1"/>
              <a:stCxn id="86" idx="1"/>
              <a:endCxn id="81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88" name="AutoShape 38">
              <a:extLst>
                <a:ext uri="{FF2B5EF4-FFF2-40B4-BE49-F238E27FC236}">
                  <a16:creationId xmlns:a16="http://schemas.microsoft.com/office/drawing/2014/main" id="{A41AC1F8-15A6-4813-9C25-402F6D7DF15D}"/>
                </a:ext>
              </a:extLst>
            </p:cNvPr>
            <p:cNvCxnSpPr>
              <a:cxnSpLocks noChangeShapeType="1"/>
              <a:stCxn id="85" idx="0"/>
              <a:endCxn id="80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EA77BEE-C4DC-464F-BFAC-D605F8DA6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AutoShape 40">
              <a:extLst>
                <a:ext uri="{FF2B5EF4-FFF2-40B4-BE49-F238E27FC236}">
                  <a16:creationId xmlns:a16="http://schemas.microsoft.com/office/drawing/2014/main" id="{107FF0E9-9BC5-4DC9-BE23-ABC863075A7B}"/>
                </a:ext>
              </a:extLst>
            </p:cNvPr>
            <p:cNvCxnSpPr>
              <a:cxnSpLocks noChangeShapeType="1"/>
              <a:stCxn id="89" idx="0"/>
              <a:endCxn id="80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p:sp>
        <p:nvSpPr>
          <p:cNvPr id="2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8592653" y="506964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90422" y="4232263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1671" y="3303751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0947" y="2506090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908844" y="5090106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08972" y="4202292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>
                <a:solidFill>
                  <a:prstClr val="white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379" y="3345952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>
                <a:solidFill>
                  <a:prstClr val="white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1086" y="25037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>
                <a:solidFill>
                  <a:prstClr val="white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E43641-2A01-4FEE-B284-196EC19858E6}"/>
                  </a:ext>
                </a:extLst>
              </p:cNvPr>
              <p:cNvSpPr txBox="1"/>
              <p:nvPr/>
            </p:nvSpPr>
            <p:spPr>
              <a:xfrm>
                <a:off x="686782" y="2360596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E43641-2A01-4FEE-B284-196EC198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60596"/>
                <a:ext cx="4994789" cy="707886"/>
              </a:xfrm>
              <a:prstGeom prst="rect">
                <a:avLst/>
              </a:prstGeom>
              <a:blipFill>
                <a:blip r:embed="rId11"/>
                <a:stretch>
                  <a:fillRect l="-4396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E44351-BA17-48B5-AF96-AC86B3D7A4DF}"/>
                  </a:ext>
                </a:extLst>
              </p:cNvPr>
              <p:cNvSpPr txBox="1"/>
              <p:nvPr/>
            </p:nvSpPr>
            <p:spPr>
              <a:xfrm>
                <a:off x="2392480" y="2360596"/>
                <a:ext cx="222885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E44351-BA17-48B5-AF96-AC86B3D7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2360596"/>
                <a:ext cx="2228850" cy="707886"/>
              </a:xfrm>
              <a:prstGeom prst="rect">
                <a:avLst/>
              </a:prstGeom>
              <a:blipFill>
                <a:blip r:embed="rId1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D65723-52D1-4DAF-A2BE-812441EEDBDF}"/>
                  </a:ext>
                </a:extLst>
              </p:cNvPr>
              <p:cNvSpPr txBox="1"/>
              <p:nvPr/>
            </p:nvSpPr>
            <p:spPr>
              <a:xfrm>
                <a:off x="2398635" y="2360596"/>
                <a:ext cx="48307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𝑧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D65723-52D1-4DAF-A2BE-812441EE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635" y="2360596"/>
                <a:ext cx="483076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6279175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𝑧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9175" y="5166880"/>
                <a:ext cx="479425" cy="4635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AutoShape 40"/>
          <p:cNvCxnSpPr>
            <a:cxnSpLocks noChangeShapeType="1"/>
            <a:stCxn id="47" idx="0"/>
            <a:endCxn id="85" idx="5"/>
          </p:cNvCxnSpPr>
          <p:nvPr/>
        </p:nvCxnSpPr>
        <p:spPr bwMode="auto">
          <a:xfrm flipH="1" flipV="1">
            <a:off x="6051189" y="4674148"/>
            <a:ext cx="467699" cy="492732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924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332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D7C0F5-81FA-49FB-A774-1DE64738AA0E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Insert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CE821E-9152-4223-AA3B-1BF4361B2DAF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20554" y="1601634"/>
                <a:ext cx="9977244" cy="48320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lvl="0">
                  <a:defRPr/>
                </a:pPr>
                <a:r>
                  <a:rPr kumimoji="0" lang="en-US" sz="2800" b="0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𝐿</m:t>
                    </m:r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𝑖</m:t>
                    </m:r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𝑧</m:t>
                    </m:r>
                    <m:r>
                      <a:rPr kumimoji="0" lang="en-US" sz="28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)</m:t>
                    </m:r>
                  </m:oMath>
                </a14:m>
                <a:r>
                  <a:rPr kumimoji="0" lang="en-US" sz="2800" b="0" i="0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:</a:t>
                </a:r>
                <a:endParaRPr kumimoji="0" lang="en-US" sz="2800" b="0" i="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if </a:t>
                </a:r>
                <a:r>
                  <a:rPr kumimoji="0" lang="en-US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i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=n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|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|=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𝑛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):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/>
                </a:endParaRP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   1.1 find the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maximum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make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z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 its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right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 child</a:t>
                </a: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else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/>
                      </a:rPr>
                      <m:t>𝑖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/>
                      </a:rPr>
                      <m:t>&lt;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/>
                      </a:rPr>
                      <m:t>𝑛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):</a:t>
                </a: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  2.1 find the current node of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rank </a:t>
                </a:r>
                <a:r>
                  <a:rPr kumimoji="0" lang="en-US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i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+1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(indices begin at 0)</a:t>
                </a: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 2.2 if it has no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left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child: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		2.2.1 make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z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its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left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child.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 	  2.3 else: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	 	2.3.1 find its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predecessor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		2.3.2 make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z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 its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right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child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  <a:sym typeface="Symbol"/>
                  </a:rPr>
                  <a:t>3.  f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/>
                  </a:rPr>
                  <a:t>ix the tree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4" y="1601634"/>
                <a:ext cx="9977244" cy="4832092"/>
              </a:xfrm>
              <a:prstGeom prst="rect">
                <a:avLst/>
              </a:prstGeom>
              <a:blipFill>
                <a:blip r:embed="rId2"/>
                <a:stretch>
                  <a:fillRect l="-1284" t="-1389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0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>
            <a:extLst>
              <a:ext uri="{FF2B5EF4-FFF2-40B4-BE49-F238E27FC236}">
                <a16:creationId xmlns:a16="http://schemas.microsoft.com/office/drawing/2014/main" id="{6DEF4E7C-B87F-4DC0-B15B-D97947AEC74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1C32B0-74F0-44B0-8B6B-0F17BA4E1AF3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F377DD-7C29-4EC6-8EA8-0E05A61887F3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Delete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2AF5A2-D2C0-4E8D-88CC-EAF33F6DD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2AF5A2-D2C0-4E8D-88CC-EAF33F6DD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4" y="5166880"/>
                <a:ext cx="479425" cy="4635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AutoShape 40">
            <a:extLst>
              <a:ext uri="{FF2B5EF4-FFF2-40B4-BE49-F238E27FC236}">
                <a16:creationId xmlns:a16="http://schemas.microsoft.com/office/drawing/2014/main" id="{CA0981A6-6B98-4BE6-AFCF-DF0832C1836A}"/>
              </a:ext>
            </a:extLst>
          </p:cNvPr>
          <p:cNvCxnSpPr>
            <a:cxnSpLocks noChangeShapeType="1"/>
            <a:stCxn id="27" idx="7"/>
            <a:endCxn id="58" idx="4"/>
          </p:cNvCxnSpPr>
          <p:nvPr/>
        </p:nvCxnSpPr>
        <p:spPr bwMode="auto">
          <a:xfrm flipV="1">
            <a:off x="5441589" y="4742033"/>
            <a:ext cx="440098" cy="492732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7D6C04-D79A-4822-A578-C52D5879E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7D6C04-D79A-4822-A578-C52D5879E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4483" y="5166880"/>
                <a:ext cx="479425" cy="4635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AutoShape 37">
            <a:extLst>
              <a:ext uri="{FF2B5EF4-FFF2-40B4-BE49-F238E27FC236}">
                <a16:creationId xmlns:a16="http://schemas.microsoft.com/office/drawing/2014/main" id="{1E28EFFA-B70D-49C8-AD7B-0E78D245C954}"/>
              </a:ext>
            </a:extLst>
          </p:cNvPr>
          <p:cNvCxnSpPr>
            <a:cxnSpLocks noChangeShapeType="1"/>
            <a:stCxn id="29" idx="1"/>
            <a:endCxn id="59" idx="5"/>
          </p:cNvCxnSpPr>
          <p:nvPr/>
        </p:nvCxnSpPr>
        <p:spPr bwMode="auto">
          <a:xfrm flipH="1" flipV="1">
            <a:off x="7895864" y="4674148"/>
            <a:ext cx="418829" cy="560617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2E0CA20-50B6-4B60-9F56-7719ADD77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74" y="3422821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𝑏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2E0CA20-50B6-4B60-9F56-7719ADD77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4" y="3422821"/>
                <a:ext cx="479425" cy="4635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414BFE-4474-4CA3-80B4-46F6A8FE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599" y="3422821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𝑒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414BFE-4474-4CA3-80B4-46F6A8FE4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599" y="3422821"/>
                <a:ext cx="479425" cy="4635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058AE53-7830-47D4-8874-7050086B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3587" y="2652883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𝑑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058AE53-7830-47D4-8874-7050086B2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3587" y="2652883"/>
                <a:ext cx="479425" cy="4635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AutoShape 33">
            <a:extLst>
              <a:ext uri="{FF2B5EF4-FFF2-40B4-BE49-F238E27FC236}">
                <a16:creationId xmlns:a16="http://schemas.microsoft.com/office/drawing/2014/main" id="{9025B8FB-FD51-4ED5-A6F5-5F96E6B73C49}"/>
              </a:ext>
            </a:extLst>
          </p:cNvPr>
          <p:cNvCxnSpPr>
            <a:cxnSpLocks noChangeShapeType="1"/>
            <a:stCxn id="36" idx="7"/>
            <a:endCxn id="41" idx="3"/>
          </p:cNvCxnSpPr>
          <p:nvPr/>
        </p:nvCxnSpPr>
        <p:spPr bwMode="auto">
          <a:xfrm rot="5400000" flipH="1" flipV="1">
            <a:off x="5456237" y="3033883"/>
            <a:ext cx="441325" cy="471488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cxnSp>
        <p:nvCxnSpPr>
          <p:cNvPr id="57" name="AutoShape 34">
            <a:extLst>
              <a:ext uri="{FF2B5EF4-FFF2-40B4-BE49-F238E27FC236}">
                <a16:creationId xmlns:a16="http://schemas.microsoft.com/office/drawing/2014/main" id="{78A7D737-9736-49D5-B881-40DA407DCCE0}"/>
              </a:ext>
            </a:extLst>
          </p:cNvPr>
          <p:cNvCxnSpPr>
            <a:cxnSpLocks noChangeShapeType="1"/>
            <a:stCxn id="40" idx="1"/>
            <a:endCxn id="41" idx="5"/>
          </p:cNvCxnSpPr>
          <p:nvPr/>
        </p:nvCxnSpPr>
        <p:spPr bwMode="auto">
          <a:xfrm rot="16200000" flipV="1">
            <a:off x="6292849" y="3008483"/>
            <a:ext cx="441325" cy="522288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8C14005-B20A-4D2A-A7F0-589628BDF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1974" y="4278483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𝑐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8C14005-B20A-4D2A-A7F0-589628BDF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1974" y="4278483"/>
                <a:ext cx="479425" cy="4635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BBF196-B3BE-4D8E-B42C-9CA0B7254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6649" y="4278483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𝑓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BBF196-B3BE-4D8E-B42C-9CA0B7254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6649" y="4278483"/>
                <a:ext cx="479425" cy="4635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AutoShape 37">
            <a:extLst>
              <a:ext uri="{FF2B5EF4-FFF2-40B4-BE49-F238E27FC236}">
                <a16:creationId xmlns:a16="http://schemas.microsoft.com/office/drawing/2014/main" id="{DDE69F2D-2B42-4249-A2C4-BF2490EB1690}"/>
              </a:ext>
            </a:extLst>
          </p:cNvPr>
          <p:cNvCxnSpPr>
            <a:cxnSpLocks noChangeShapeType="1"/>
            <a:stCxn id="59" idx="1"/>
            <a:endCxn id="40" idx="5"/>
          </p:cNvCxnSpPr>
          <p:nvPr/>
        </p:nvCxnSpPr>
        <p:spPr bwMode="auto">
          <a:xfrm rot="16200000" flipV="1">
            <a:off x="7070724" y="3860971"/>
            <a:ext cx="528638" cy="441325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p:cxnSp>
        <p:nvCxnSpPr>
          <p:cNvPr id="61" name="AutoShape 38">
            <a:extLst>
              <a:ext uri="{FF2B5EF4-FFF2-40B4-BE49-F238E27FC236}">
                <a16:creationId xmlns:a16="http://schemas.microsoft.com/office/drawing/2014/main" id="{3D16BACC-E8DF-49D8-94AC-DCE334647630}"/>
              </a:ext>
            </a:extLst>
          </p:cNvPr>
          <p:cNvCxnSpPr>
            <a:cxnSpLocks noChangeShapeType="1"/>
            <a:stCxn id="58" idx="0"/>
            <a:endCxn id="36" idx="5"/>
          </p:cNvCxnSpPr>
          <p:nvPr/>
        </p:nvCxnSpPr>
        <p:spPr bwMode="auto">
          <a:xfrm rot="16200000" flipV="1">
            <a:off x="5430837" y="3827633"/>
            <a:ext cx="460375" cy="439738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1F40E5-A94D-441C-A6B8-FE4C7C543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774" y="4278483"/>
                <a:ext cx="479425" cy="463550"/>
              </a:xfrm>
              <a:prstGeom prst="ellipse">
                <a:avLst/>
              </a:prstGeom>
              <a:solidFill>
                <a:srgbClr val="E8F4F3"/>
              </a:solid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𝑎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1F40E5-A94D-441C-A6B8-FE4C7C543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2774" y="4278483"/>
                <a:ext cx="479425" cy="4635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1D56AD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AutoShape 40">
            <a:extLst>
              <a:ext uri="{FF2B5EF4-FFF2-40B4-BE49-F238E27FC236}">
                <a16:creationId xmlns:a16="http://schemas.microsoft.com/office/drawing/2014/main" id="{2193CEDF-2835-45B4-A353-BC621A4380D4}"/>
              </a:ext>
            </a:extLst>
          </p:cNvPr>
          <p:cNvCxnSpPr>
            <a:cxnSpLocks noChangeShapeType="1"/>
            <a:stCxn id="62" idx="0"/>
            <a:endCxn id="36" idx="3"/>
          </p:cNvCxnSpPr>
          <p:nvPr/>
        </p:nvCxnSpPr>
        <p:spPr bwMode="auto">
          <a:xfrm rot="5400000" flipH="1" flipV="1">
            <a:off x="4651374" y="3827633"/>
            <a:ext cx="460375" cy="439738"/>
          </a:xfrm>
          <a:prstGeom prst="straightConnector1">
            <a:avLst/>
          </a:prstGeom>
          <a:solidFill>
            <a:srgbClr val="E8F4F3"/>
          </a:solidFill>
          <a:ln w="6350">
            <a:solidFill>
              <a:srgbClr val="1D56AD"/>
            </a:solidFill>
            <a:round/>
            <a:headEnd/>
            <a:tailEnd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7578755-B826-41E6-A8EC-133C37ABDBCC}"/>
                  </a:ext>
                </a:extLst>
              </p:cNvPr>
              <p:cNvSpPr/>
              <p:nvPr/>
            </p:nvSpPr>
            <p:spPr>
              <a:xfrm>
                <a:off x="723650" y="1965226"/>
                <a:ext cx="19959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Delete(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7578755-B826-41E6-A8EC-133C37ABD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5226"/>
                <a:ext cx="1995931" cy="523220"/>
              </a:xfrm>
              <a:prstGeom prst="rect">
                <a:avLst/>
              </a:prstGeom>
              <a:blipFill>
                <a:blip r:embed="rId10"/>
                <a:stretch>
                  <a:fillRect l="-6422" t="-11628" r="-519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534A116-2D4D-4778-9961-0F31403EEBA6}"/>
                  </a:ext>
                </a:extLst>
              </p:cNvPr>
              <p:cNvSpPr txBox="1"/>
              <p:nvPr/>
            </p:nvSpPr>
            <p:spPr>
              <a:xfrm>
                <a:off x="1235791" y="2361698"/>
                <a:ext cx="2981022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534A116-2D4D-4778-9961-0F31403E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91" y="2361698"/>
                <a:ext cx="2981022" cy="707886"/>
              </a:xfrm>
              <a:prstGeom prst="rect">
                <a:avLst/>
              </a:prstGeom>
              <a:blipFill>
                <a:blip r:embed="rId11"/>
                <a:stretch>
                  <a:fillRect t="-15385" r="-6953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C4E675-F26F-44B8-A0EC-E714E31D0BD0}"/>
                  </a:ext>
                </a:extLst>
              </p:cNvPr>
              <p:cNvSpPr txBox="1"/>
              <p:nvPr/>
            </p:nvSpPr>
            <p:spPr>
              <a:xfrm>
                <a:off x="823649" y="2361698"/>
                <a:ext cx="49094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𝑎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C4E675-F26F-44B8-A0EC-E714E31D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9" y="2361698"/>
                <a:ext cx="49094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222CDD-EF43-4CF3-A779-848764C0C1F7}"/>
                  </a:ext>
                </a:extLst>
              </p:cNvPr>
              <p:cNvSpPr txBox="1"/>
              <p:nvPr/>
            </p:nvSpPr>
            <p:spPr>
              <a:xfrm>
                <a:off x="602989" y="2361698"/>
                <a:ext cx="49094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  <a:cs typeface="Arial"/>
                        </a:rPr>
                        <m:t>[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222CDD-EF43-4CF3-A779-848764C0C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89" y="2361698"/>
                <a:ext cx="49094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8592653" y="506964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90422" y="4232263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1671" y="3303751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908844" y="5090106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08972" y="4202292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379" y="3345952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1086" y="25037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51086" y="2508601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379" y="3347811"/>
            <a:ext cx="262510" cy="219390"/>
          </a:xfrm>
          <a:prstGeom prst="roundRect">
            <a:avLst/>
          </a:prstGeom>
          <a:solidFill>
            <a:srgbClr val="F3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3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53430" y="6022542"/>
                <a:ext cx="71998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Simply delete a node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from tree!</a:t>
                </a:r>
                <a:endParaRPr lang="en-US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30" y="6022542"/>
                <a:ext cx="7199899" cy="369332"/>
              </a:xfrm>
              <a:prstGeom prst="rect">
                <a:avLst/>
              </a:prstGeom>
              <a:blipFill>
                <a:blip r:embed="rId1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-0.03294 -4.8148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/>
      <p:bldP spid="69" grpId="0"/>
      <p:bldP spid="46" grpId="0" animBg="1"/>
      <p:bldP spid="52" grpId="0" animBg="1"/>
      <p:bldP spid="53" grpId="0" animBg="1"/>
      <p:bldP spid="54" grpId="0" animBg="1"/>
      <p:bldP spid="5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8840" y="1744781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Implement list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 as a rank-tree:</a:t>
                </a:r>
                <a:b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-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 item is the node of rank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𝑖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1</m:t>
                    </m:r>
                  </m:oMath>
                </a14:m>
                <a:endParaRPr kumimoji="0" lang="he-IL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40" y="1744781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l="-1200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518840" y="2821696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Tree-Nodes have no explicit keys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(Implicitly maintained ranks play the role of keys)</a:t>
            </a: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4676" y="3929112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Tree-Select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Delete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and the new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Insert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do not use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keys anyway!</a:t>
            </a: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52BA20B-5EEC-41AB-BBEF-71C42667550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66088-6F3A-459B-9C6E-19F20BB2B45C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B3DA5-8BAB-4292-948B-07859EB0A47E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Summary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56AD"/>
              </a:solidFill>
              <a:effectLst/>
              <a:uLnTx/>
              <a:uFillTx/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6E1108-2BA8-4F34-B9AB-963CC0338122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C91AA-B603-47B5-B139-A9D78E314FAC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Implementations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of List/Sequence ADT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F708FB4-20FA-4BD8-9300-43A30224C42B}"/>
              </a:ext>
            </a:extLst>
          </p:cNvPr>
          <p:cNvSpPr/>
          <p:nvPr/>
        </p:nvSpPr>
        <p:spPr>
          <a:xfrm>
            <a:off x="3242486" y="3719482"/>
            <a:ext cx="2706849" cy="826435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7CBA9E-1F71-4127-8358-9D9E9CFE7F7F}"/>
              </a:ext>
            </a:extLst>
          </p:cNvPr>
          <p:cNvSpPr/>
          <p:nvPr/>
        </p:nvSpPr>
        <p:spPr>
          <a:xfrm>
            <a:off x="5977091" y="1576531"/>
            <a:ext cx="2708534" cy="61200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A801A-DD50-444E-85E3-68C5FEBFDE73}"/>
              </a:ext>
            </a:extLst>
          </p:cNvPr>
          <p:cNvSpPr/>
          <p:nvPr/>
        </p:nvSpPr>
        <p:spPr>
          <a:xfrm>
            <a:off x="8704088" y="1576531"/>
            <a:ext cx="2713072" cy="61200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56004-949C-45EA-BA3B-1DEFF2496176}"/>
              </a:ext>
            </a:extLst>
          </p:cNvPr>
          <p:cNvSpPr txBox="1"/>
          <p:nvPr/>
        </p:nvSpPr>
        <p:spPr>
          <a:xfrm>
            <a:off x="6303747" y="1539010"/>
            <a:ext cx="20398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/>
              </a:rPr>
              <a:t>Doubly Linked lists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6E4AE-87B0-47D3-842F-BAD6B0747764}"/>
              </a:ext>
            </a:extLst>
          </p:cNvPr>
          <p:cNvSpPr txBox="1"/>
          <p:nvPr/>
        </p:nvSpPr>
        <p:spPr>
          <a:xfrm>
            <a:off x="9306071" y="1539010"/>
            <a:ext cx="15091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/>
              </a:rPr>
              <a:t>Balanced Rank Trees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E1DCD-7A6E-4E14-9580-995C8D6F0346}"/>
              </a:ext>
            </a:extLst>
          </p:cNvPr>
          <p:cNvSpPr/>
          <p:nvPr/>
        </p:nvSpPr>
        <p:spPr>
          <a:xfrm>
            <a:off x="793296" y="1576531"/>
            <a:ext cx="2420839" cy="61200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C4401D-285E-4ADA-9A51-214FA86B5BAF}"/>
              </a:ext>
            </a:extLst>
          </p:cNvPr>
          <p:cNvSpPr/>
          <p:nvPr/>
        </p:nvSpPr>
        <p:spPr>
          <a:xfrm>
            <a:off x="3226090" y="1577396"/>
            <a:ext cx="2730818" cy="61200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DCCC-365D-4D91-B544-B636B75F3E2F}"/>
              </a:ext>
            </a:extLst>
          </p:cNvPr>
          <p:cNvSpPr/>
          <p:nvPr/>
        </p:nvSpPr>
        <p:spPr>
          <a:xfrm>
            <a:off x="5968999" y="2236200"/>
            <a:ext cx="2716625" cy="612000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F46DE-186A-42E5-9BD9-2153B497C155}"/>
              </a:ext>
            </a:extLst>
          </p:cNvPr>
          <p:cNvSpPr/>
          <p:nvPr/>
        </p:nvSpPr>
        <p:spPr>
          <a:xfrm>
            <a:off x="8704088" y="2236200"/>
            <a:ext cx="2713072" cy="612000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DA1A39-FE20-4342-A669-0877CF89CB8A}"/>
                  </a:ext>
                </a:extLst>
              </p:cNvPr>
              <p:cNvSpPr txBox="1"/>
              <p:nvPr/>
            </p:nvSpPr>
            <p:spPr>
              <a:xfrm>
                <a:off x="5854802" y="2330791"/>
                <a:ext cx="2955421" cy="37092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DA1A39-FE20-4342-A669-0877CF89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02" y="2330791"/>
                <a:ext cx="2955421" cy="370927"/>
              </a:xfrm>
              <a:prstGeom prst="rect">
                <a:avLst/>
              </a:prstGeom>
              <a:blipFill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DB96B2B-7BAA-4D06-B67B-84EE3A89AFA9}"/>
              </a:ext>
            </a:extLst>
          </p:cNvPr>
          <p:cNvSpPr/>
          <p:nvPr/>
        </p:nvSpPr>
        <p:spPr>
          <a:xfrm>
            <a:off x="5965747" y="2848200"/>
            <a:ext cx="2719877" cy="865580"/>
          </a:xfrm>
          <a:prstGeom prst="rect">
            <a:avLst/>
          </a:prstGeom>
          <a:solidFill>
            <a:srgbClr val="1D56A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8B4D4-37D2-4CDE-A9B2-AE648AF07C1D}"/>
              </a:ext>
            </a:extLst>
          </p:cNvPr>
          <p:cNvSpPr/>
          <p:nvPr/>
        </p:nvSpPr>
        <p:spPr>
          <a:xfrm>
            <a:off x="8704088" y="2848200"/>
            <a:ext cx="2713072" cy="865580"/>
          </a:xfrm>
          <a:prstGeom prst="rect">
            <a:avLst/>
          </a:prstGeom>
          <a:solidFill>
            <a:srgbClr val="1D56A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DB8266-2BF5-472E-9372-8F7DD02C8856}"/>
                  </a:ext>
                </a:extLst>
              </p:cNvPr>
              <p:cNvSpPr txBox="1"/>
              <p:nvPr/>
            </p:nvSpPr>
            <p:spPr>
              <a:xfrm>
                <a:off x="6133138" y="3070032"/>
                <a:ext cx="2398751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𝑂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min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⁡{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})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DB8266-2BF5-472E-9372-8F7DD02C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38" y="3070032"/>
                <a:ext cx="2398751" cy="400110"/>
              </a:xfrm>
              <a:prstGeom prst="rect">
                <a:avLst/>
              </a:prstGeom>
              <a:blipFill>
                <a:blip r:embed="rId4"/>
                <a:stretch>
                  <a:fillRect l="-50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90AAE09-4148-4D67-821B-E6D6458EC3A1}"/>
              </a:ext>
            </a:extLst>
          </p:cNvPr>
          <p:cNvSpPr/>
          <p:nvPr/>
        </p:nvSpPr>
        <p:spPr>
          <a:xfrm>
            <a:off x="5965748" y="3718618"/>
            <a:ext cx="2723876" cy="826435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8F2CB-0D0D-4C0D-AE83-BB4002051EE9}"/>
              </a:ext>
            </a:extLst>
          </p:cNvPr>
          <p:cNvSpPr/>
          <p:nvPr/>
        </p:nvSpPr>
        <p:spPr>
          <a:xfrm>
            <a:off x="8711032" y="3718618"/>
            <a:ext cx="2713072" cy="826435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BD0BEE-84F3-4DFB-B882-5B9CDFEA8AE4}"/>
                  </a:ext>
                </a:extLst>
              </p:cNvPr>
              <p:cNvSpPr txBox="1"/>
              <p:nvPr/>
            </p:nvSpPr>
            <p:spPr>
              <a:xfrm>
                <a:off x="5854802" y="3956438"/>
                <a:ext cx="2955421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𝑂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min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⁡{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})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BD0BEE-84F3-4DFB-B882-5B9CDFEA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02" y="3956438"/>
                <a:ext cx="2955421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DFF96681-7D7A-4572-A660-3BCEA1A6969B}"/>
              </a:ext>
            </a:extLst>
          </p:cNvPr>
          <p:cNvSpPr/>
          <p:nvPr/>
        </p:nvSpPr>
        <p:spPr>
          <a:xfrm>
            <a:off x="793296" y="2236200"/>
            <a:ext cx="2420839" cy="612000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857E5F-2876-4158-B01B-B8B41A5CC7A4}"/>
              </a:ext>
            </a:extLst>
          </p:cNvPr>
          <p:cNvSpPr txBox="1"/>
          <p:nvPr/>
        </p:nvSpPr>
        <p:spPr>
          <a:xfrm>
            <a:off x="921157" y="2188127"/>
            <a:ext cx="2114462" cy="656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  <a:cs typeface="Assistant ExtraLight"/>
              </a:rPr>
              <a:t>Insert/Delete-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  <a:cs typeface="Assistant ExtraLight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" panose="020B0500000000000000" pitchFamily="34" charset="-128"/>
                <a:ea typeface="Yu Gothic UI" panose="020B0500000000000000" pitchFamily="34" charset="-128"/>
                <a:cs typeface="Assistant ExtraLight"/>
              </a:rPr>
              <a:t>First/Last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A113F0-C8E1-418F-9EEE-B5726C72EF28}"/>
              </a:ext>
            </a:extLst>
          </p:cNvPr>
          <p:cNvSpPr/>
          <p:nvPr/>
        </p:nvSpPr>
        <p:spPr>
          <a:xfrm>
            <a:off x="793296" y="2848200"/>
            <a:ext cx="2420839" cy="865580"/>
          </a:xfrm>
          <a:prstGeom prst="rect">
            <a:avLst/>
          </a:prstGeom>
          <a:solidFill>
            <a:srgbClr val="1D56A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0C83CA-F587-41F0-B49C-8EEC2FF86415}"/>
                  </a:ext>
                </a:extLst>
              </p:cNvPr>
              <p:cNvSpPr txBox="1"/>
              <p:nvPr/>
            </p:nvSpPr>
            <p:spPr>
              <a:xfrm>
                <a:off x="922080" y="2970637"/>
                <a:ext cx="2182599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" panose="020B0500000000000000" pitchFamily="34" charset="-128"/>
                    <a:ea typeface="Yu Gothic UI" panose="020B0500000000000000" pitchFamily="34" charset="-128"/>
                    <a:cs typeface="Assistant ExtraLight"/>
                  </a:rPr>
                  <a:t>Insert/Delete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>
                    <a:solidFill>
                      <a:prstClr val="black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Assistant ExtraLight"/>
                  </a:rPr>
                  <a:t>by index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" panose="020B0500000000000000" pitchFamily="34" charset="-128"/>
                        <a:cs typeface="Assistant ExtraLight"/>
                      </a:rPr>
                      <m:t>𝑖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" panose="020B0500000000000000" pitchFamily="34" charset="-128"/>
                  <a:ea typeface="Yu Gothic UI" panose="020B0500000000000000" pitchFamily="34" charset="-128"/>
                  <a:cs typeface="Assistant ExtraLight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0C83CA-F587-41F0-B49C-8EEC2FF8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80" y="2970637"/>
                <a:ext cx="2182599" cy="707886"/>
              </a:xfrm>
              <a:prstGeom prst="rect">
                <a:avLst/>
              </a:prstGeom>
              <a:blipFill>
                <a:blip r:embed="rId6"/>
                <a:stretch>
                  <a:fillRect l="-2793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0EDD8357-2021-47C4-B3BE-C50B25566D7E}"/>
              </a:ext>
            </a:extLst>
          </p:cNvPr>
          <p:cNvSpPr/>
          <p:nvPr/>
        </p:nvSpPr>
        <p:spPr>
          <a:xfrm>
            <a:off x="800240" y="3718618"/>
            <a:ext cx="2413895" cy="826435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3336DF-3DA7-4E4E-953E-ABD66AE91ABA}"/>
                  </a:ext>
                </a:extLst>
              </p:cNvPr>
              <p:cNvSpPr txBox="1"/>
              <p:nvPr/>
            </p:nvSpPr>
            <p:spPr>
              <a:xfrm>
                <a:off x="928100" y="3837168"/>
                <a:ext cx="1337641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" panose="020B0500000000000000" pitchFamily="34" charset="-128"/>
                    <a:ea typeface="Yu Gothic UI" panose="020B0500000000000000" pitchFamily="34" charset="-128"/>
                    <a:cs typeface="Assistant ExtraLight"/>
                  </a:rPr>
                  <a:t>Retrieve</a:t>
                </a: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Assistant ExtraLight"/>
                  </a:rPr>
                  <a:t>by index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u Gothic UI" panose="020B0500000000000000" pitchFamily="34" charset="-128"/>
                        <a:cs typeface="Assistant ExtraLight"/>
                      </a:rPr>
                      <m:t>𝑖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Assistant ExtraLight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3336DF-3DA7-4E4E-953E-ABD66AE91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00" y="3837168"/>
                <a:ext cx="1337641" cy="707886"/>
              </a:xfrm>
              <a:prstGeom prst="rect">
                <a:avLst/>
              </a:prstGeom>
              <a:blipFill>
                <a:blip r:embed="rId7"/>
                <a:stretch>
                  <a:fillRect l="-4545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E09B1E-99F5-44F1-85E5-57B60355B6B8}"/>
                  </a:ext>
                </a:extLst>
              </p:cNvPr>
              <p:cNvSpPr txBox="1"/>
              <p:nvPr/>
            </p:nvSpPr>
            <p:spPr>
              <a:xfrm>
                <a:off x="8999595" y="2316199"/>
                <a:ext cx="2102943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E09B1E-99F5-44F1-85E5-57B60355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595" y="2316199"/>
                <a:ext cx="2102943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6BFAA76-8378-4604-9160-C2EFEAA5302A}"/>
                  </a:ext>
                </a:extLst>
              </p:cNvPr>
              <p:cNvSpPr txBox="1"/>
              <p:nvPr/>
            </p:nvSpPr>
            <p:spPr>
              <a:xfrm>
                <a:off x="8999595" y="3055440"/>
                <a:ext cx="2102943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6BFAA76-8378-4604-9160-C2EFEAA5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595" y="3055440"/>
                <a:ext cx="210294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AB6CEA4-C6A7-4764-8315-9305A3B0437A}"/>
                  </a:ext>
                </a:extLst>
              </p:cNvPr>
              <p:cNvSpPr txBox="1"/>
              <p:nvPr/>
            </p:nvSpPr>
            <p:spPr>
              <a:xfrm>
                <a:off x="8999595" y="3941846"/>
                <a:ext cx="2102943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AB6CEA4-C6A7-4764-8315-9305A3B0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595" y="3941846"/>
                <a:ext cx="2102943" cy="400110"/>
              </a:xfrm>
              <a:prstGeom prst="rect">
                <a:avLst/>
              </a:prstGeom>
              <a:blipFill>
                <a:blip r:embed="rId1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CB47FA71-1875-4F7B-9DE6-7B905EB53BD0}"/>
              </a:ext>
            </a:extLst>
          </p:cNvPr>
          <p:cNvSpPr/>
          <p:nvPr/>
        </p:nvSpPr>
        <p:spPr>
          <a:xfrm>
            <a:off x="3226090" y="2237064"/>
            <a:ext cx="2713072" cy="612000"/>
          </a:xfrm>
          <a:prstGeom prst="rect">
            <a:avLst/>
          </a:prstGeom>
          <a:solidFill>
            <a:srgbClr val="1D56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8696875-18AD-437B-AB80-6E8178CB68DD}"/>
                  </a:ext>
                </a:extLst>
              </p:cNvPr>
              <p:cNvSpPr txBox="1"/>
              <p:nvPr/>
            </p:nvSpPr>
            <p:spPr>
              <a:xfrm>
                <a:off x="3119143" y="2330791"/>
                <a:ext cx="2955421" cy="37092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8696875-18AD-437B-AB80-6E8178CB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43" y="2330791"/>
                <a:ext cx="2955421" cy="370927"/>
              </a:xfrm>
              <a:prstGeom prst="rect">
                <a:avLst/>
              </a:prstGeom>
              <a:blipFill>
                <a:blip r:embed="rId1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DE70BAA1-CB3F-4FB2-9CA0-B64CFE0915CF}"/>
              </a:ext>
            </a:extLst>
          </p:cNvPr>
          <p:cNvSpPr/>
          <p:nvPr/>
        </p:nvSpPr>
        <p:spPr>
          <a:xfrm>
            <a:off x="3226090" y="2849064"/>
            <a:ext cx="2713072" cy="865580"/>
          </a:xfrm>
          <a:prstGeom prst="rect">
            <a:avLst/>
          </a:prstGeom>
          <a:solidFill>
            <a:srgbClr val="1D56A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593520E-788C-4119-B6AF-01E22D5E93B3}"/>
                  </a:ext>
                </a:extLst>
              </p:cNvPr>
              <p:cNvSpPr txBox="1"/>
              <p:nvPr/>
            </p:nvSpPr>
            <p:spPr>
              <a:xfrm>
                <a:off x="3397478" y="3070032"/>
                <a:ext cx="2398751" cy="400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𝑂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min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⁡{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})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593520E-788C-4119-B6AF-01E22D5E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78" y="3070032"/>
                <a:ext cx="2398751" cy="400110"/>
              </a:xfrm>
              <a:prstGeom prst="rect">
                <a:avLst/>
              </a:prstGeom>
              <a:blipFill>
                <a:blip r:embed="rId17"/>
                <a:stretch>
                  <a:fillRect l="-50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FBB10A-C10A-4430-B3E5-658A4D10BDE0}"/>
                  </a:ext>
                </a:extLst>
              </p:cNvPr>
              <p:cNvSpPr txBox="1"/>
              <p:nvPr/>
            </p:nvSpPr>
            <p:spPr>
              <a:xfrm>
                <a:off x="3119143" y="3956438"/>
                <a:ext cx="2955421" cy="37092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e-I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FBB10A-C10A-4430-B3E5-658A4D10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143" y="3956438"/>
                <a:ext cx="2955421" cy="370927"/>
              </a:xfrm>
              <a:prstGeom prst="rect">
                <a:avLst/>
              </a:prstGeom>
              <a:blipFill>
                <a:blip r:embed="rId18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ABF3A3-A7A2-4BAC-B0CE-0813D4677761}"/>
              </a:ext>
            </a:extLst>
          </p:cNvPr>
          <p:cNvSpPr txBox="1"/>
          <p:nvPr/>
        </p:nvSpPr>
        <p:spPr>
          <a:xfrm>
            <a:off x="3620000" y="1683341"/>
            <a:ext cx="1931386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/>
              </a:rPr>
              <a:t>Circular arrays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3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650" y="125352"/>
            <a:ext cx="438641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/>
                <a:ea typeface="Yu Gothic UI Light"/>
                <a:cs typeface="Assistant ExtraLight"/>
              </a:rPr>
              <a:t>Basic Data Structures &gt; List ADT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511" y="951392"/>
            <a:ext cx="671209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List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 (Sequence) ADT: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Reminder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E9A36"/>
              </a:solidFill>
              <a:effectLst/>
              <a:uLnTx/>
              <a:uFillTx/>
              <a:latin typeface="Yu Gothic UI Semibold"/>
              <a:ea typeface="Yu Gothic UI Semibold"/>
              <a:cs typeface="Assistant Extra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1"/>
              <p:cNvSpPr/>
              <p:nvPr/>
            </p:nvSpPr>
            <p:spPr>
              <a:xfrm>
                <a:off x="677990" y="1797370"/>
                <a:ext cx="11034706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A collection of elements which are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56AD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linearly ordered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/>
                  <a:ea typeface="Yu Gothic UI Semilight"/>
                  <a:cs typeface="Gish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Basic operations: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List()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create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an empty list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Length(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return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the length of list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/>
                  <a:ea typeface="Yu Gothic UI Semilight"/>
                  <a:cs typeface="Gisha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Retrieve(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return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the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item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/>
                  <a:ea typeface="Yu Gothic UI Semilight"/>
                  <a:cs typeface="Gisha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insert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as the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item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/>
                  <a:ea typeface="Yu Gothic UI Semilight"/>
                  <a:cs typeface="Gisha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Delete(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delete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and return the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item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/>
                  <a:ea typeface="Yu Gothic UI Semilight"/>
                  <a:cs typeface="Gisha"/>
                </a:endParaRPr>
              </a:p>
            </p:txBody>
          </p:sp>
        </mc:Choice>
        <mc:Fallback xmlns="">
          <p:sp>
            <p:nvSpPr>
              <p:cNvPr id="31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0" y="1797370"/>
                <a:ext cx="11034706" cy="4616648"/>
              </a:xfrm>
              <a:prstGeom prst="rect">
                <a:avLst/>
              </a:prstGeom>
              <a:blipFill>
                <a:blip r:embed="rId3"/>
                <a:stretch>
                  <a:fillRect l="-1934" t="-1453" b="-5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650" y="125352"/>
            <a:ext cx="438641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Light"/>
                <a:ea typeface="Yu Gothic UI Light"/>
                <a:cs typeface="Assistant ExtraLight"/>
              </a:rPr>
              <a:t>Basic Data Structures &gt; List ADT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511" y="951392"/>
            <a:ext cx="671209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List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 (Sequence) ADT: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/>
                <a:ea typeface="Yu Gothic UI Semibold"/>
                <a:cs typeface="Assistant ExtraLight"/>
              </a:rPr>
              <a:t>Reminder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DE9A36"/>
              </a:solidFill>
              <a:effectLst/>
              <a:uLnTx/>
              <a:uFillTx/>
              <a:latin typeface="Yu Gothic UI Semibold"/>
              <a:ea typeface="Yu Gothic UI Semibold"/>
              <a:cs typeface="Assistant Extra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1"/>
              <p:cNvSpPr/>
              <p:nvPr/>
            </p:nvSpPr>
            <p:spPr>
              <a:xfrm>
                <a:off x="677990" y="1560303"/>
                <a:ext cx="11034706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Interesting special cases: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Retrieve-First(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Insert-First(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Delete-First(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Retrieve-Last(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Insert-Last(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Delete-Last(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Additional ones often required: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Search(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return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the position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, or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−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Concat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𝟏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 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𝟐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append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Plant(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𝟏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 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𝟐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insert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starting at the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position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E7E6E6">
                      <a:lumMod val="25000"/>
                    </a:srgbClr>
                  </a:buClr>
                  <a:buSzPct val="15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Split(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E9A36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–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split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𝑳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into two lists: up to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and from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/>
                        <a:cs typeface="Gisha"/>
                      </a:rPr>
                      <m:t>𝒊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/>
                    <a:ea typeface="Yu Gothic UI Semilight"/>
                    <a:cs typeface="Gisha"/>
                  </a:rPr>
                  <a:t> onwards</a:t>
                </a:r>
              </a:p>
            </p:txBody>
          </p:sp>
        </mc:Choice>
        <mc:Fallback xmlns="">
          <p:sp>
            <p:nvSpPr>
              <p:cNvPr id="31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0" y="1560303"/>
                <a:ext cx="11034706" cy="4847481"/>
              </a:xfrm>
              <a:prstGeom prst="rect">
                <a:avLst/>
              </a:prstGeom>
              <a:blipFill>
                <a:blip r:embed="rId3"/>
                <a:stretch>
                  <a:fillRect l="-1934" t="-1384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A81F1-E155-4F95-ADA0-C8C870119671}"/>
                  </a:ext>
                </a:extLst>
              </p:cNvPr>
              <p:cNvSpPr txBox="1"/>
              <p:nvPr/>
            </p:nvSpPr>
            <p:spPr>
              <a:xfrm>
                <a:off x="5715097" y="4062110"/>
                <a:ext cx="48307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A81F1-E155-4F95-ADA0-C8C87011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97" y="4062110"/>
                <a:ext cx="48307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539" y="2018432"/>
                <a:ext cx="10297526" cy="35394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Reminder (ADT list/sequence):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	we want to access items by positions (indices)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Insert-Last(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2018432"/>
                <a:ext cx="10297526" cy="3539430"/>
              </a:xfrm>
              <a:prstGeom prst="rect">
                <a:avLst/>
              </a:prstGeom>
              <a:blipFill>
                <a:blip r:embed="rId4"/>
                <a:stretch>
                  <a:fillRect l="-1183" t="-1721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blipFill>
                <a:blip r:embed="rId5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</m:oMath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blipFill>
                <a:blip r:embed="rId6"/>
                <a:stretch>
                  <a:fillRect l="-4268" t="-15385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blipFill>
                <a:blip r:embed="rId7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3B41F44D-49CE-4738-83B3-F7308CFA904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A3366D-8DBD-495D-B67F-9A6BF7F23F9F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2A1AE-330A-40D4-895F-639345B7421E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The ADT List/Sequence Implemented as a Rank-Tree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D4ADA7-5DFB-4AD2-B4A6-D7832E085493}"/>
              </a:ext>
            </a:extLst>
          </p:cNvPr>
          <p:cNvSpPr txBox="1"/>
          <p:nvPr/>
        </p:nvSpPr>
        <p:spPr>
          <a:xfrm>
            <a:off x="5721404" y="4062777"/>
            <a:ext cx="3149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]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10025C-E577-415A-A86C-DC4F74318A6E}"/>
                  </a:ext>
                </a:extLst>
              </p:cNvPr>
              <p:cNvSpPr txBox="1"/>
              <p:nvPr/>
            </p:nvSpPr>
            <p:spPr>
              <a:xfrm>
                <a:off x="4159250" y="4877143"/>
                <a:ext cx="222885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10025C-E577-415A-A86C-DC4F7431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0" y="4877143"/>
                <a:ext cx="2228850" cy="707886"/>
              </a:xfrm>
              <a:prstGeom prst="rect">
                <a:avLst/>
              </a:prstGeom>
              <a:blipFill>
                <a:blip r:embed="rId8"/>
                <a:stretch>
                  <a:fillRect t="-15517" r="-737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D0257A-413E-421B-B74A-FC97652448D9}"/>
                  </a:ext>
                </a:extLst>
              </p:cNvPr>
              <p:cNvSpPr txBox="1"/>
              <p:nvPr/>
            </p:nvSpPr>
            <p:spPr>
              <a:xfrm>
                <a:off x="4159250" y="4877143"/>
                <a:ext cx="483076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56A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𝑦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D56AD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D0257A-413E-421B-B74A-FC9765244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0" y="4877143"/>
                <a:ext cx="48307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0237 -1.48148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3321 -1.481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3" grpId="0"/>
      <p:bldP spid="54" grpId="0"/>
      <p:bldP spid="14" grpId="0"/>
      <p:bldP spid="14" grpId="1"/>
      <p:bldP spid="16" grpId="0"/>
      <p:bldP spid="16" grpId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539" y="2018432"/>
                <a:ext cx="10297526" cy="44012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Reminder (ADT list/sequence):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	we want to access items by positions (indices)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Insert-Last(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Delete(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lang="en-US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  <a:endParaRPr lang="he-IL" sz="28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2018432"/>
                <a:ext cx="10297526" cy="4401205"/>
              </a:xfrm>
              <a:prstGeom prst="rect">
                <a:avLst/>
              </a:prstGeom>
              <a:blipFill>
                <a:blip r:embed="rId3"/>
                <a:stretch>
                  <a:fillRect l="-1183" t="-1385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blipFill>
                <a:blip r:embed="rId4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blipFill>
                <a:blip r:embed="rId5"/>
                <a:stretch>
                  <a:fillRect l="-4268" t="-15385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blipFill>
                <a:blip r:embed="rId6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3B41F44D-49CE-4738-83B3-F7308CFA904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A3366D-8DBD-495D-B67F-9A6BF7F23F9F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2A1AE-330A-40D4-895F-639345B7421E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The ADT List/Sequence Implemented as a Rank-Tree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3D5B4D-C7DC-4077-BE00-797B32CBD720}"/>
                  </a:ext>
                </a:extLst>
              </p:cNvPr>
              <p:cNvSpPr txBox="1"/>
              <p:nvPr/>
            </p:nvSpPr>
            <p:spPr>
              <a:xfrm>
                <a:off x="3208934" y="5691710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3D5B4D-C7DC-4077-BE00-797B32CB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5691710"/>
                <a:ext cx="4994789" cy="707886"/>
              </a:xfrm>
              <a:prstGeom prst="rect">
                <a:avLst/>
              </a:prstGeom>
              <a:blipFill>
                <a:blip r:embed="rId7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539" y="2018432"/>
                <a:ext cx="10297526" cy="44012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Reminder (ADT list/sequence):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	we want to access items by positions (indices)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Insert-Last(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  <a:p>
                <a:pPr lvl="0"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Delete</a:t>
                </a:r>
                <a:r>
                  <a:rPr lang="en-US" sz="2800" dirty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lang="en-US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0</m:t>
                    </m:r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  <a:endParaRPr kumimoji="0" lang="he-I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2018432"/>
                <a:ext cx="10297526" cy="4401205"/>
              </a:xfrm>
              <a:prstGeom prst="rect">
                <a:avLst/>
              </a:prstGeom>
              <a:blipFill>
                <a:blip r:embed="rId3"/>
                <a:stretch>
                  <a:fillRect l="-1183" t="-1385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4" y="3248009"/>
                <a:ext cx="4994788" cy="707886"/>
              </a:xfrm>
              <a:prstGeom prst="rect">
                <a:avLst/>
              </a:prstGeom>
              <a:blipFill>
                <a:blip r:embed="rId4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062576"/>
                <a:ext cx="4994789" cy="707886"/>
              </a:xfrm>
              <a:prstGeom prst="rect">
                <a:avLst/>
              </a:prstGeom>
              <a:blipFill>
                <a:blip r:embed="rId5"/>
                <a:stretch>
                  <a:fillRect l="-4268" t="-15385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56A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35" y="4877143"/>
                <a:ext cx="4994789" cy="707886"/>
              </a:xfrm>
              <a:prstGeom prst="rect">
                <a:avLst/>
              </a:prstGeom>
              <a:blipFill>
                <a:blip r:embed="rId6"/>
                <a:stretch>
                  <a:fillRect l="-4268"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3B41F44D-49CE-4738-83B3-F7308CFA904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A3366D-8DBD-495D-B67F-9A6BF7F23F9F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2A1AE-330A-40D4-895F-639345B7421E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The ADT List/Sequence Implemented as a Rank-Tree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87AD7-8F35-4830-9182-1EC1E78682B6}"/>
                  </a:ext>
                </a:extLst>
              </p:cNvPr>
              <p:cNvSpPr txBox="1"/>
              <p:nvPr/>
            </p:nvSpPr>
            <p:spPr>
              <a:xfrm>
                <a:off x="3761683" y="5691710"/>
                <a:ext cx="2981022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𝑦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𝑥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087AD7-8F35-4830-9182-1EC1E786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683" y="5691710"/>
                <a:ext cx="2981022" cy="707886"/>
              </a:xfrm>
              <a:prstGeom prst="rect">
                <a:avLst/>
              </a:prstGeom>
              <a:blipFill>
                <a:blip r:embed="rId7"/>
                <a:stretch>
                  <a:fillRect t="-15517" r="-715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FE23E8-BB4E-4558-BB76-F96E2EBBD478}"/>
                  </a:ext>
                </a:extLst>
              </p:cNvPr>
              <p:cNvSpPr txBox="1"/>
              <p:nvPr/>
            </p:nvSpPr>
            <p:spPr>
              <a:xfrm>
                <a:off x="3349541" y="5691710"/>
                <a:ext cx="49094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𝑎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FE23E8-BB4E-4558-BB76-F96E2EBBD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41" y="5691710"/>
                <a:ext cx="49094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8947D4-0A09-4379-BEE8-57E3712C7606}"/>
                  </a:ext>
                </a:extLst>
              </p:cNvPr>
              <p:cNvSpPr txBox="1"/>
              <p:nvPr/>
            </p:nvSpPr>
            <p:spPr>
              <a:xfrm>
                <a:off x="3128881" y="5691710"/>
                <a:ext cx="49094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  <a:cs typeface="Arial"/>
                        </a:rPr>
                        <m:t>[</m:t>
                      </m:r>
                    </m:oMath>
                  </m:oMathPara>
                </a14:m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8947D4-0A09-4379-BEE8-57E3712C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881" y="5691710"/>
                <a:ext cx="49094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Yu Gothic UI Semilight" panose="020B0400000000000000" pitchFamily="34" charset="-128"/>
                          <a:cs typeface="Arial"/>
                        </a:rPr>
                        <m:t>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9" y="3382219"/>
                <a:ext cx="46455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3294 -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blipFill>
                <a:blip r:embed="rId9"/>
                <a:stretch>
                  <a:fillRect l="-7627" t="-15385" r="-6144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14135" y="5731304"/>
            <a:ext cx="6341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56AD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ranks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 implicitly represent list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indices (+1)</a:t>
            </a: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1DD73B0-FAD8-4F04-93D2-6BE7712CD75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12D9CB-DAFD-4FA6-9745-BBDACF2121E7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10A10B-3747-454C-BBD5-1B6BB1709710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E9A36"/>
                </a:solidFill>
                <a:effectLst/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The ADT List/Sequence implemented as a Rank-Tree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36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89114" y="4232877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0363" y="33043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49639" y="250670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65522" y="4651589"/>
            <a:ext cx="2804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Arial"/>
              </a:rPr>
              <a:t>(List indices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"/>
              </a:rPr>
              <a:t>begin at 0)</a:t>
            </a:r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397449" y="5051698"/>
            <a:ext cx="829919" cy="752753"/>
          </a:xfrm>
          <a:prstGeom prst="curvedConnector3">
            <a:avLst>
              <a:gd name="adj1" fmla="val 99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blipFill>
                <a:blip r:embed="rId9"/>
                <a:stretch>
                  <a:fillRect l="-7627" t="-15385" r="-6144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31DD73B0-FAD8-4F04-93D2-6BE7712CD75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12D9CB-DAFD-4FA6-9745-BBDACF2121E7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10A10B-3747-454C-BBD5-1B6BB1709710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DE9A3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lang="en-US" sz="2800" dirty="0">
                <a:solidFill>
                  <a:srgbClr val="1D56A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Retrieve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36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89114" y="4232877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0363" y="33043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49639" y="250670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39056" y="1987125"/>
                <a:ext cx="2753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Tree-Select(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𝑇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3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56" y="1987125"/>
                <a:ext cx="2753061" cy="523220"/>
              </a:xfrm>
              <a:prstGeom prst="rect">
                <a:avLst/>
              </a:prstGeom>
              <a:blipFill>
                <a:blip r:embed="rId10"/>
                <a:stretch>
                  <a:fillRect l="-4425" t="-12791" r="-354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616B0E9-D1B6-4DED-8337-E0B7B1D01851}"/>
                  </a:ext>
                </a:extLst>
              </p:cNvPr>
              <p:cNvSpPr/>
              <p:nvPr/>
            </p:nvSpPr>
            <p:spPr>
              <a:xfrm>
                <a:off x="723650" y="1965226"/>
                <a:ext cx="22413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Retrieve(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616B0E9-D1B6-4DED-8337-E0B7B1D01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5226"/>
                <a:ext cx="2241319" cy="523220"/>
              </a:xfrm>
              <a:prstGeom prst="rect">
                <a:avLst/>
              </a:prstGeom>
              <a:blipFill>
                <a:blip r:embed="rId11"/>
                <a:stretch>
                  <a:fillRect l="-5722" t="-11628" r="-463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019760" y="2648854"/>
            <a:ext cx="2804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Arial"/>
              </a:rPr>
              <a:t>(List indices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"/>
              </a:rPr>
              <a:t>begin at 0)</a:t>
            </a:r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7330074" y="2466947"/>
            <a:ext cx="1684717" cy="342205"/>
          </a:xfrm>
          <a:prstGeom prst="curvedConnector3">
            <a:avLst>
              <a:gd name="adj1" fmla="val 9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422774" y="2652883"/>
            <a:ext cx="3543300" cy="2089150"/>
            <a:chOff x="587" y="1282"/>
            <a:chExt cx="2232" cy="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𝑏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767"/>
                  <a:ext cx="302" cy="2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𝑒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5" y="1767"/>
                  <a:ext cx="302" cy="2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𝑑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2" y="1282"/>
                  <a:ext cx="302" cy="2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𝑐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5" y="2306"/>
                  <a:ext cx="302" cy="2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𝑓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" y="2306"/>
                  <a:ext cx="302" cy="2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solidFill>
                  <a:srgbClr val="E8F4F3"/>
                </a:solid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  <a:cs typeface="Arial"/>
                          </a:rPr>
                          <m:t>𝑎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" y="2306"/>
                  <a:ext cx="302" cy="2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rgbClr val="1D56AD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solidFill>
              <a:srgbClr val="E8F4F3"/>
            </a:solidFill>
            <a:ln w="6350">
              <a:solidFill>
                <a:srgbClr val="1D56AD"/>
              </a:solidFill>
              <a:round/>
              <a:headEnd/>
              <a:tailEnd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𝑎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𝑏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𝑐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𝑑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𝑒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𝑓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 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]</a:t>
                </a:r>
                <a:endParaRPr kumimoji="0" lang="he-IL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" y="2356075"/>
                <a:ext cx="2879760" cy="707886"/>
              </a:xfrm>
              <a:prstGeom prst="rect">
                <a:avLst/>
              </a:prstGeom>
              <a:blipFill>
                <a:blip r:embed="rId9"/>
                <a:stretch>
                  <a:fillRect l="-7627" t="-15385" r="-6144" b="-35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31DD73B0-FAD8-4F04-93D2-6BE7712CD75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1"/>
            <a:ext cx="9144000" cy="9053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n-ea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12D9CB-DAFD-4FA6-9745-BBDACF2121E7}"/>
              </a:ext>
            </a:extLst>
          </p:cNvPr>
          <p:cNvSpPr/>
          <p:nvPr/>
        </p:nvSpPr>
        <p:spPr>
          <a:xfrm>
            <a:off x="0" y="1041150"/>
            <a:ext cx="334978" cy="405260"/>
          </a:xfrm>
          <a:prstGeom prst="rect">
            <a:avLst/>
          </a:prstGeom>
          <a:solidFill>
            <a:srgbClr val="1D5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10A10B-3747-454C-BBD5-1B6BB1709710}"/>
              </a:ext>
            </a:extLst>
          </p:cNvPr>
          <p:cNvSpPr txBox="1"/>
          <p:nvPr/>
        </p:nvSpPr>
        <p:spPr>
          <a:xfrm>
            <a:off x="686782" y="976116"/>
            <a:ext cx="998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DE9A3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Lists as Trees: </a:t>
            </a:r>
            <a:r>
              <a:rPr lang="en-US" sz="2800" dirty="0" smtClean="0">
                <a:solidFill>
                  <a:srgbClr val="1D56A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ssistant ExtraLight" panose="00000300000000000000" pitchFamily="2" charset="-79"/>
              </a:rPr>
              <a:t>Retrieve</a:t>
            </a:r>
            <a:endParaRPr lang="en-US" sz="2800" dirty="0">
              <a:solidFill>
                <a:srgbClr val="1D56A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Assistant ExtraLight" panose="00000300000000000000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5B621-3511-49BA-A0C5-8A61F41315F8}"/>
              </a:ext>
            </a:extLst>
          </p:cNvPr>
          <p:cNvSpPr/>
          <p:nvPr/>
        </p:nvSpPr>
        <p:spPr>
          <a:xfrm>
            <a:off x="723650" y="179141"/>
            <a:ext cx="1745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Yu Gothic UI Light" panose="020B0300000000000000" pitchFamily="34" charset="-128"/>
                <a:ea typeface="Yu Gothic UI Light" panose="020B0300000000000000" pitchFamily="34" charset="-128"/>
                <a:cs typeface="Assistant ExtraLight" panose="00000300000000000000" pitchFamily="2" charset="-79"/>
              </a:rPr>
              <a:t>Lists: Another Visit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Yu Gothic UI Light" panose="020B0300000000000000" pitchFamily="34" charset="-128"/>
              <a:ea typeface="Yu Gothic UI Light" panose="020B0300000000000000" pitchFamily="34" charset="-128"/>
              <a:cs typeface="+mn-cs"/>
            </a:endParaRPr>
          </a:p>
        </p:txBody>
      </p:sp>
      <p:sp>
        <p:nvSpPr>
          <p:cNvPr id="36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28993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4863240" y="334813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510212" y="4204479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889114" y="4232877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7000363" y="3304365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Rounded Rectangle 50">
            <a:extLst>
              <a:ext uri="{FF2B5EF4-FFF2-40B4-BE49-F238E27FC236}">
                <a16:creationId xmlns:a16="http://schemas.microsoft.com/office/drawing/2014/main" id="{0DA2D62F-74C9-4AE2-948C-DE27027FF8F3}"/>
              </a:ext>
            </a:extLst>
          </p:cNvPr>
          <p:cNvSpPr/>
          <p:nvPr/>
        </p:nvSpPr>
        <p:spPr>
          <a:xfrm>
            <a:off x="5749639" y="2506704"/>
            <a:ext cx="262510" cy="219390"/>
          </a:xfrm>
          <a:prstGeom prst="roundRect">
            <a:avLst/>
          </a:prstGeom>
          <a:solidFill>
            <a:srgbClr val="67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39056" y="1987125"/>
                <a:ext cx="27530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Tree-Select(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𝑇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3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56" y="1987125"/>
                <a:ext cx="2753061" cy="523220"/>
              </a:xfrm>
              <a:prstGeom prst="rect">
                <a:avLst/>
              </a:prstGeom>
              <a:blipFill>
                <a:blip r:embed="rId10"/>
                <a:stretch>
                  <a:fillRect l="-4425" t="-12791" r="-354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616B0E9-D1B6-4DED-8337-E0B7B1D01851}"/>
                  </a:ext>
                </a:extLst>
              </p:cNvPr>
              <p:cNvSpPr/>
              <p:nvPr/>
            </p:nvSpPr>
            <p:spPr>
              <a:xfrm>
                <a:off x="723650" y="1965226"/>
                <a:ext cx="22413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Retrieve(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):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616B0E9-D1B6-4DED-8337-E0B7B1D01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0" y="1965226"/>
                <a:ext cx="2241319" cy="523220"/>
              </a:xfrm>
              <a:prstGeom prst="rect">
                <a:avLst/>
              </a:prstGeom>
              <a:blipFill>
                <a:blip r:embed="rId11"/>
                <a:stretch>
                  <a:fillRect l="-5722" t="-11628" r="-463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019760" y="2648854"/>
            <a:ext cx="2804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Arial"/>
              </a:rPr>
              <a:t>(List indices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Arial"/>
              </a:rPr>
              <a:t>begin at 0)</a:t>
            </a:r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7330074" y="2466947"/>
            <a:ext cx="1684717" cy="342205"/>
          </a:xfrm>
          <a:prstGeom prst="curvedConnector3">
            <a:avLst>
              <a:gd name="adj1" fmla="val 9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65691" y="5589496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Retrieve(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𝐿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, </m:t>
                    </m:r>
                    <m:r>
                      <a:rPr kumimoji="0" 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</a:rPr>
                  <a:t>)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  <a:sym typeface="Wingdings" pitchFamily="2" charset="2"/>
                  </a:rPr>
                  <a:t>   Tree-Select(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  <a:sym typeface="Wingdings" pitchFamily="2" charset="2"/>
                      </a:rPr>
                      <m:t>𝑇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  <a:sym typeface="Wingdings" pitchFamily="2" charset="2"/>
                      </a:rPr>
                      <m:t>, </m:t>
                    </m:r>
                    <m:r>
                      <a:rPr kumimoji="0" 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𝑖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+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Gothic UI Semilight" panose="020B0400000000000000" pitchFamily="34" charset="-128"/>
                        <a:cs typeface="Arial"/>
                      </a:rPr>
                      <m:t>1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UI Semilight" panose="020B0400000000000000" pitchFamily="34" charset="-128"/>
                    <a:ea typeface="Yu Gothic UI Semilight" panose="020B0400000000000000" pitchFamily="34" charset="-128"/>
                    <a:cs typeface="Arial"/>
                    <a:sym typeface="Wingdings" pitchFamily="2" charset="2"/>
                  </a:rPr>
                  <a:t>)</a:t>
                </a:r>
                <a:endParaRPr kumimoji="0" lang="he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u Gothic UI Semilight" panose="020B0400000000000000" pitchFamily="34" charset="-128"/>
                  <a:ea typeface="Yu Gothic UI Semilight" panose="020B0400000000000000" pitchFamily="34" charset="-128"/>
                  <a:cs typeface="Arial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91" y="5589496"/>
                <a:ext cx="9144000" cy="584775"/>
              </a:xfrm>
              <a:prstGeom prst="rect">
                <a:avLst/>
              </a:prstGeom>
              <a:blipFill>
                <a:blip r:embed="rId1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2273522" y="5341640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List/sequence ADT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96544" y="5345645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</a:rPr>
              <a:t>Rank-tree operations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C000"/>
        </a:solidFill>
      </a:spPr>
      <a:bodyPr wrap="square" rtlCol="1">
        <a:spAutoFit/>
      </a:bodyPr>
      <a:lstStyle>
        <a:defPPr algn="r" rtl="1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968</Words>
  <Application>Microsoft Office PowerPoint</Application>
  <PresentationFormat>Widescreen</PresentationFormat>
  <Paragraphs>277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Yu Gothic UI</vt:lpstr>
      <vt:lpstr>Yu Gothic UI Light</vt:lpstr>
      <vt:lpstr>Yu Gothic UI Semibold</vt:lpstr>
      <vt:lpstr>Yu Gothic UI Semilight</vt:lpstr>
      <vt:lpstr>Arial</vt:lpstr>
      <vt:lpstr>Assistant ExtraLight</vt:lpstr>
      <vt:lpstr>Calibri</vt:lpstr>
      <vt:lpstr>Calibri Light</vt:lpstr>
      <vt:lpstr>Cambria Math</vt:lpstr>
      <vt:lpstr>Comic Sans MS</vt:lpstr>
      <vt:lpstr>Gisha</vt:lpstr>
      <vt:lpstr>Open Sans</vt:lpstr>
      <vt:lpstr>Symbol</vt:lpstr>
      <vt:lpstr>Times New Roman</vt:lpstr>
      <vt:lpstr>Wingdings</vt:lpstr>
      <vt:lpstr>2_Office Theme</vt:lpstr>
      <vt:lpstr>Custom Design</vt:lpstr>
      <vt:lpstr>1_Custom Design</vt:lpstr>
      <vt:lpstr>1_Office Theme</vt:lpstr>
      <vt:lpstr>Wordpad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Pedagogy2 Techno</dc:creator>
  <cp:lastModifiedBy>Amir Rubinstein</cp:lastModifiedBy>
  <cp:revision>43</cp:revision>
  <dcterms:created xsi:type="dcterms:W3CDTF">2019-08-19T15:23:24Z</dcterms:created>
  <dcterms:modified xsi:type="dcterms:W3CDTF">2020-04-02T17:06:32Z</dcterms:modified>
</cp:coreProperties>
</file>