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xml" ContentType="application/vnd.openxmlformats-officedocument.presentationml.tags+xml"/>
  <Override PartName="/ppt/notesSlides/notesSlide14.xml" ContentType="application/vnd.openxmlformats-officedocument.presentationml.notesSlide+xml"/>
  <Override PartName="/ppt/tags/tag2.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3.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81" r:id="rId2"/>
  </p:sldMasterIdLst>
  <p:notesMasterIdLst>
    <p:notesMasterId r:id="rId73"/>
  </p:notesMasterIdLst>
  <p:handoutMasterIdLst>
    <p:handoutMasterId r:id="rId74"/>
  </p:handoutMasterIdLst>
  <p:sldIdLst>
    <p:sldId id="262" r:id="rId3"/>
    <p:sldId id="256" r:id="rId4"/>
    <p:sldId id="536" r:id="rId5"/>
    <p:sldId id="435" r:id="rId6"/>
    <p:sldId id="436" r:id="rId7"/>
    <p:sldId id="437" r:id="rId8"/>
    <p:sldId id="438" r:id="rId9"/>
    <p:sldId id="439" r:id="rId10"/>
    <p:sldId id="440" r:id="rId11"/>
    <p:sldId id="441" r:id="rId12"/>
    <p:sldId id="442" r:id="rId13"/>
    <p:sldId id="443" r:id="rId14"/>
    <p:sldId id="444" r:id="rId15"/>
    <p:sldId id="445" r:id="rId16"/>
    <p:sldId id="446" r:id="rId17"/>
    <p:sldId id="447" r:id="rId18"/>
    <p:sldId id="448" r:id="rId19"/>
    <p:sldId id="449" r:id="rId20"/>
    <p:sldId id="450" r:id="rId21"/>
    <p:sldId id="451" r:id="rId22"/>
    <p:sldId id="452" r:id="rId23"/>
    <p:sldId id="453" r:id="rId24"/>
    <p:sldId id="454" r:id="rId25"/>
    <p:sldId id="455" r:id="rId26"/>
    <p:sldId id="456" r:id="rId27"/>
    <p:sldId id="457" r:id="rId28"/>
    <p:sldId id="458" r:id="rId29"/>
    <p:sldId id="459" r:id="rId30"/>
    <p:sldId id="460" r:id="rId31"/>
    <p:sldId id="537" r:id="rId32"/>
    <p:sldId id="463" r:id="rId33"/>
    <p:sldId id="464" r:id="rId34"/>
    <p:sldId id="465" r:id="rId35"/>
    <p:sldId id="527" r:id="rId36"/>
    <p:sldId id="528" r:id="rId37"/>
    <p:sldId id="531" r:id="rId38"/>
    <p:sldId id="532" r:id="rId39"/>
    <p:sldId id="533" r:id="rId40"/>
    <p:sldId id="534" r:id="rId41"/>
    <p:sldId id="529" r:id="rId42"/>
    <p:sldId id="466" r:id="rId43"/>
    <p:sldId id="468" r:id="rId44"/>
    <p:sldId id="469" r:id="rId45"/>
    <p:sldId id="470" r:id="rId46"/>
    <p:sldId id="471" r:id="rId47"/>
    <p:sldId id="472" r:id="rId48"/>
    <p:sldId id="473" r:id="rId49"/>
    <p:sldId id="474" r:id="rId50"/>
    <p:sldId id="475" r:id="rId51"/>
    <p:sldId id="484" r:id="rId52"/>
    <p:sldId id="485" r:id="rId53"/>
    <p:sldId id="486" r:id="rId54"/>
    <p:sldId id="487" r:id="rId55"/>
    <p:sldId id="495" r:id="rId56"/>
    <p:sldId id="496" r:id="rId57"/>
    <p:sldId id="497" r:id="rId58"/>
    <p:sldId id="503" r:id="rId59"/>
    <p:sldId id="504" r:id="rId60"/>
    <p:sldId id="505" r:id="rId61"/>
    <p:sldId id="506" r:id="rId62"/>
    <p:sldId id="507" r:id="rId63"/>
    <p:sldId id="512" r:id="rId64"/>
    <p:sldId id="513" r:id="rId65"/>
    <p:sldId id="514" r:id="rId66"/>
    <p:sldId id="515" r:id="rId67"/>
    <p:sldId id="516" r:id="rId68"/>
    <p:sldId id="517" r:id="rId69"/>
    <p:sldId id="518" r:id="rId70"/>
    <p:sldId id="535" r:id="rId71"/>
    <p:sldId id="363" r:id="rId72"/>
  </p:sldIdLst>
  <p:sldSz cx="9144000" cy="5143500" type="screen16x9"/>
  <p:notesSz cx="6669088" cy="992822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2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0253" autoAdjust="0"/>
    <p:restoredTop sz="87688" autoAdjust="0"/>
  </p:normalViewPr>
  <p:slideViewPr>
    <p:cSldViewPr snapToGrid="0" snapToObjects="1">
      <p:cViewPr varScale="1">
        <p:scale>
          <a:sx n="99" d="100"/>
          <a:sy n="99" d="100"/>
        </p:scale>
        <p:origin x="413" y="5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975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FCA8E8-B2A4-49D7-95E6-A3F32317E21F}" type="doc">
      <dgm:prSet loTypeId="urn:microsoft.com/office/officeart/2005/8/layout/equation1" loCatId="process" qsTypeId="urn:microsoft.com/office/officeart/2005/8/quickstyle/simple5" qsCatId="simple" csTypeId="urn:microsoft.com/office/officeart/2005/8/colors/accent1_2" csCatId="accent1" phldr="1"/>
      <dgm:spPr/>
    </dgm:pt>
    <dgm:pt modelId="{46800C92-FC9C-48AF-92E0-26BB3E792C81}">
      <dgm:prSet phldrT="[Text]" custT="1"/>
      <dgm:spPr>
        <a:solidFill>
          <a:srgbClr val="FF6600"/>
        </a:solidFill>
      </dgm:spPr>
      <dgm:t>
        <a:bodyPr/>
        <a:lstStyle/>
        <a:p>
          <a:r>
            <a:rPr lang="en-US" sz="2000" b="1" dirty="0">
              <a:solidFill>
                <a:srgbClr val="FFFFFF"/>
              </a:solidFill>
            </a:rPr>
            <a:t>Cloud</a:t>
          </a:r>
        </a:p>
      </dgm:t>
    </dgm:pt>
    <dgm:pt modelId="{26EB6772-D22E-4477-AA9A-9AA0218D61AF}" type="parTrans" cxnId="{67D97047-994E-4E93-B127-8538E0A15C75}">
      <dgm:prSet/>
      <dgm:spPr/>
      <dgm:t>
        <a:bodyPr/>
        <a:lstStyle/>
        <a:p>
          <a:endParaRPr lang="en-US"/>
        </a:p>
      </dgm:t>
    </dgm:pt>
    <dgm:pt modelId="{E60AE37E-CB5B-4F87-9ABE-1837A2B029A4}" type="sibTrans" cxnId="{67D97047-994E-4E93-B127-8538E0A15C75}">
      <dgm:prSet/>
      <dgm:spPr>
        <a:solidFill>
          <a:srgbClr val="FF6600"/>
        </a:solidFill>
      </dgm:spPr>
      <dgm:t>
        <a:bodyPr/>
        <a:lstStyle/>
        <a:p>
          <a:endParaRPr lang="en-US"/>
        </a:p>
      </dgm:t>
    </dgm:pt>
    <dgm:pt modelId="{6146D5E4-574E-49A6-904E-49C4D9294A5F}">
      <dgm:prSet phldrT="[Text]" custT="1"/>
      <dgm:spPr>
        <a:solidFill>
          <a:srgbClr val="3366FF"/>
        </a:solidFill>
      </dgm:spPr>
      <dgm:t>
        <a:bodyPr/>
        <a:lstStyle/>
        <a:p>
          <a:r>
            <a:rPr lang="en-US" sz="1800" b="1" dirty="0">
              <a:solidFill>
                <a:srgbClr val="FFFFFF"/>
              </a:solidFill>
            </a:rPr>
            <a:t>Social Media</a:t>
          </a:r>
        </a:p>
      </dgm:t>
    </dgm:pt>
    <dgm:pt modelId="{8E180BAD-90A9-4B5D-8062-ED0A974E9683}" type="parTrans" cxnId="{60AC0ACB-B15F-41E5-876A-9747AAF72269}">
      <dgm:prSet/>
      <dgm:spPr/>
      <dgm:t>
        <a:bodyPr/>
        <a:lstStyle/>
        <a:p>
          <a:endParaRPr lang="en-US"/>
        </a:p>
      </dgm:t>
    </dgm:pt>
    <dgm:pt modelId="{C874A9CB-F571-4C96-BC88-4B94E5601809}" type="sibTrans" cxnId="{60AC0ACB-B15F-41E5-876A-9747AAF72269}">
      <dgm:prSet/>
      <dgm:spPr>
        <a:solidFill>
          <a:srgbClr val="3366FF"/>
        </a:solidFill>
      </dgm:spPr>
      <dgm:t>
        <a:bodyPr/>
        <a:lstStyle/>
        <a:p>
          <a:endParaRPr lang="en-US"/>
        </a:p>
      </dgm:t>
    </dgm:pt>
    <dgm:pt modelId="{298A0DD4-B571-4CEA-9CB4-85F2AAEC4EF5}">
      <dgm:prSet phldrT="[Text]" custT="1"/>
      <dgm:spPr>
        <a:solidFill>
          <a:srgbClr val="00B050"/>
        </a:solidFill>
      </dgm:spPr>
      <dgm:t>
        <a:bodyPr/>
        <a:lstStyle/>
        <a:p>
          <a:r>
            <a:rPr lang="en-US" sz="2800" b="1" dirty="0">
              <a:solidFill>
                <a:srgbClr val="FFFFFF"/>
              </a:solidFill>
            </a:rPr>
            <a:t>Big Data</a:t>
          </a:r>
        </a:p>
      </dgm:t>
    </dgm:pt>
    <dgm:pt modelId="{91A7979B-A0E6-4AD7-AFA3-8BB3C8AE5A32}" type="parTrans" cxnId="{F56C99E4-3FA7-4108-B188-1E0BFBBCB299}">
      <dgm:prSet/>
      <dgm:spPr/>
      <dgm:t>
        <a:bodyPr/>
        <a:lstStyle/>
        <a:p>
          <a:endParaRPr lang="en-US"/>
        </a:p>
      </dgm:t>
    </dgm:pt>
    <dgm:pt modelId="{B0B14F76-19E0-407A-A0DB-31011672BB9D}" type="sibTrans" cxnId="{F56C99E4-3FA7-4108-B188-1E0BFBBCB299}">
      <dgm:prSet/>
      <dgm:spPr/>
      <dgm:t>
        <a:bodyPr/>
        <a:lstStyle/>
        <a:p>
          <a:endParaRPr lang="en-US"/>
        </a:p>
      </dgm:t>
    </dgm:pt>
    <dgm:pt modelId="{A4F84B0E-E08C-4985-A972-119D83DECC42}">
      <dgm:prSet phldrT="[Text]" custT="1"/>
      <dgm:spPr>
        <a:solidFill>
          <a:schemeClr val="tx1"/>
        </a:solidFill>
      </dgm:spPr>
      <dgm:t>
        <a:bodyPr/>
        <a:lstStyle/>
        <a:p>
          <a:r>
            <a:rPr lang="en-US" sz="1800" b="1" dirty="0">
              <a:solidFill>
                <a:srgbClr val="FFFFFF"/>
              </a:solidFill>
            </a:rPr>
            <a:t>Mobile</a:t>
          </a:r>
        </a:p>
      </dgm:t>
    </dgm:pt>
    <dgm:pt modelId="{36A70F9E-2B3F-4021-9BAF-E022AE21D52A}" type="parTrans" cxnId="{541B6584-6922-416B-95DB-935681687478}">
      <dgm:prSet/>
      <dgm:spPr/>
      <dgm:t>
        <a:bodyPr/>
        <a:lstStyle/>
        <a:p>
          <a:endParaRPr lang="en-US"/>
        </a:p>
      </dgm:t>
    </dgm:pt>
    <dgm:pt modelId="{C4AAF78C-394F-4596-AB0D-49BAA58B4F89}" type="sibTrans" cxnId="{541B6584-6922-416B-95DB-935681687478}">
      <dgm:prSet/>
      <dgm:spPr>
        <a:solidFill>
          <a:schemeClr val="tx1"/>
        </a:solidFill>
      </dgm:spPr>
      <dgm:t>
        <a:bodyPr/>
        <a:lstStyle/>
        <a:p>
          <a:endParaRPr lang="en-US"/>
        </a:p>
      </dgm:t>
    </dgm:pt>
    <dgm:pt modelId="{C0210C41-F696-4372-B969-A09FABAD3641}" type="pres">
      <dgm:prSet presAssocID="{9EFCA8E8-B2A4-49D7-95E6-A3F32317E21F}" presName="linearFlow" presStyleCnt="0">
        <dgm:presLayoutVars>
          <dgm:dir/>
          <dgm:resizeHandles val="exact"/>
        </dgm:presLayoutVars>
      </dgm:prSet>
      <dgm:spPr/>
    </dgm:pt>
    <dgm:pt modelId="{2F63DEFB-B8BC-45F0-9DED-F0F16EC7B661}" type="pres">
      <dgm:prSet presAssocID="{46800C92-FC9C-48AF-92E0-26BB3E792C81}" presName="node" presStyleLbl="node1" presStyleIdx="0" presStyleCnt="4" custScaleX="227666" custScaleY="185001">
        <dgm:presLayoutVars>
          <dgm:bulletEnabled val="1"/>
        </dgm:presLayoutVars>
      </dgm:prSet>
      <dgm:spPr/>
    </dgm:pt>
    <dgm:pt modelId="{3B6949C6-04C2-45F3-B216-FCB2A4CCA35F}" type="pres">
      <dgm:prSet presAssocID="{E60AE37E-CB5B-4F87-9ABE-1837A2B029A4}" presName="spacerL" presStyleCnt="0"/>
      <dgm:spPr/>
    </dgm:pt>
    <dgm:pt modelId="{2B9560DE-79EA-4582-B2ED-6C102B563258}" type="pres">
      <dgm:prSet presAssocID="{E60AE37E-CB5B-4F87-9ABE-1837A2B029A4}" presName="sibTrans" presStyleLbl="sibTrans2D1" presStyleIdx="0" presStyleCnt="3"/>
      <dgm:spPr/>
    </dgm:pt>
    <dgm:pt modelId="{A7465ACD-BB6A-42A1-9E15-3A520E6B5607}" type="pres">
      <dgm:prSet presAssocID="{E60AE37E-CB5B-4F87-9ABE-1837A2B029A4}" presName="spacerR" presStyleCnt="0"/>
      <dgm:spPr/>
    </dgm:pt>
    <dgm:pt modelId="{604F05E9-72F2-4AA4-A96E-CC055B0E7091}" type="pres">
      <dgm:prSet presAssocID="{6146D5E4-574E-49A6-904E-49C4D9294A5F}" presName="node" presStyleLbl="node1" presStyleIdx="1" presStyleCnt="4" custScaleX="227666" custScaleY="185001">
        <dgm:presLayoutVars>
          <dgm:bulletEnabled val="1"/>
        </dgm:presLayoutVars>
      </dgm:prSet>
      <dgm:spPr/>
    </dgm:pt>
    <dgm:pt modelId="{00BB4FB5-AB46-4795-A001-609789B40862}" type="pres">
      <dgm:prSet presAssocID="{C874A9CB-F571-4C96-BC88-4B94E5601809}" presName="spacerL" presStyleCnt="0"/>
      <dgm:spPr/>
    </dgm:pt>
    <dgm:pt modelId="{7002C335-C61E-4E43-9405-A63280CDB950}" type="pres">
      <dgm:prSet presAssocID="{C874A9CB-F571-4C96-BC88-4B94E5601809}" presName="sibTrans" presStyleLbl="sibTrans2D1" presStyleIdx="1" presStyleCnt="3"/>
      <dgm:spPr/>
    </dgm:pt>
    <dgm:pt modelId="{B80DA611-6B8A-4BB9-B202-84EE91075F79}" type="pres">
      <dgm:prSet presAssocID="{C874A9CB-F571-4C96-BC88-4B94E5601809}" presName="spacerR" presStyleCnt="0"/>
      <dgm:spPr/>
    </dgm:pt>
    <dgm:pt modelId="{DDA8FBF4-9406-44C6-95AF-B5154C347A63}" type="pres">
      <dgm:prSet presAssocID="{A4F84B0E-E08C-4985-A972-119D83DECC42}" presName="node" presStyleLbl="node1" presStyleIdx="2" presStyleCnt="4" custScaleX="227666" custScaleY="185001">
        <dgm:presLayoutVars>
          <dgm:bulletEnabled val="1"/>
        </dgm:presLayoutVars>
      </dgm:prSet>
      <dgm:spPr/>
    </dgm:pt>
    <dgm:pt modelId="{0528E607-68E6-4BB5-881B-5C0CC0D68FB3}" type="pres">
      <dgm:prSet presAssocID="{C4AAF78C-394F-4596-AB0D-49BAA58B4F89}" presName="spacerL" presStyleCnt="0"/>
      <dgm:spPr/>
    </dgm:pt>
    <dgm:pt modelId="{497403F4-868F-4DC1-A7FC-A7CB38E8A69A}" type="pres">
      <dgm:prSet presAssocID="{C4AAF78C-394F-4596-AB0D-49BAA58B4F89}" presName="sibTrans" presStyleLbl="sibTrans2D1" presStyleIdx="2" presStyleCnt="3"/>
      <dgm:spPr/>
    </dgm:pt>
    <dgm:pt modelId="{7D336087-3C97-4E68-88F1-74BE9916748A}" type="pres">
      <dgm:prSet presAssocID="{C4AAF78C-394F-4596-AB0D-49BAA58B4F89}" presName="spacerR" presStyleCnt="0"/>
      <dgm:spPr/>
    </dgm:pt>
    <dgm:pt modelId="{C901E667-7834-4EC2-8F75-EE559FF9444A}" type="pres">
      <dgm:prSet presAssocID="{298A0DD4-B571-4CEA-9CB4-85F2AAEC4EF5}" presName="node" presStyleLbl="node1" presStyleIdx="3" presStyleCnt="4" custScaleX="352317" custScaleY="310813">
        <dgm:presLayoutVars>
          <dgm:bulletEnabled val="1"/>
        </dgm:presLayoutVars>
      </dgm:prSet>
      <dgm:spPr/>
    </dgm:pt>
  </dgm:ptLst>
  <dgm:cxnLst>
    <dgm:cxn modelId="{67D97047-994E-4E93-B127-8538E0A15C75}" srcId="{9EFCA8E8-B2A4-49D7-95E6-A3F32317E21F}" destId="{46800C92-FC9C-48AF-92E0-26BB3E792C81}" srcOrd="0" destOrd="0" parTransId="{26EB6772-D22E-4477-AA9A-9AA0218D61AF}" sibTransId="{E60AE37E-CB5B-4F87-9ABE-1837A2B029A4}"/>
    <dgm:cxn modelId="{820E224C-3F14-4F8D-B8B7-D565AC02FB61}" type="presOf" srcId="{C4AAF78C-394F-4596-AB0D-49BAA58B4F89}" destId="{497403F4-868F-4DC1-A7FC-A7CB38E8A69A}" srcOrd="0" destOrd="0" presId="urn:microsoft.com/office/officeart/2005/8/layout/equation1"/>
    <dgm:cxn modelId="{E21A8678-90C8-4DC2-9F08-41860AFB134F}" type="presOf" srcId="{E60AE37E-CB5B-4F87-9ABE-1837A2B029A4}" destId="{2B9560DE-79EA-4582-B2ED-6C102B563258}" srcOrd="0" destOrd="0" presId="urn:microsoft.com/office/officeart/2005/8/layout/equation1"/>
    <dgm:cxn modelId="{541B6584-6922-416B-95DB-935681687478}" srcId="{9EFCA8E8-B2A4-49D7-95E6-A3F32317E21F}" destId="{A4F84B0E-E08C-4985-A972-119D83DECC42}" srcOrd="2" destOrd="0" parTransId="{36A70F9E-2B3F-4021-9BAF-E022AE21D52A}" sibTransId="{C4AAF78C-394F-4596-AB0D-49BAA58B4F89}"/>
    <dgm:cxn modelId="{7359618E-CB9F-4C28-A3FE-5369FC109E93}" type="presOf" srcId="{6146D5E4-574E-49A6-904E-49C4D9294A5F}" destId="{604F05E9-72F2-4AA4-A96E-CC055B0E7091}" srcOrd="0" destOrd="0" presId="urn:microsoft.com/office/officeart/2005/8/layout/equation1"/>
    <dgm:cxn modelId="{A0E09A9B-E265-4784-B4D2-B35537A34A9B}" type="presOf" srcId="{46800C92-FC9C-48AF-92E0-26BB3E792C81}" destId="{2F63DEFB-B8BC-45F0-9DED-F0F16EC7B661}" srcOrd="0" destOrd="0" presId="urn:microsoft.com/office/officeart/2005/8/layout/equation1"/>
    <dgm:cxn modelId="{51E64C9E-8AEF-41C2-B7F6-E2649670B5D8}" type="presOf" srcId="{298A0DD4-B571-4CEA-9CB4-85F2AAEC4EF5}" destId="{C901E667-7834-4EC2-8F75-EE559FF9444A}" srcOrd="0" destOrd="0" presId="urn:microsoft.com/office/officeart/2005/8/layout/equation1"/>
    <dgm:cxn modelId="{2DF8FFAD-1500-46F6-BCED-3047AE6235D6}" type="presOf" srcId="{9EFCA8E8-B2A4-49D7-95E6-A3F32317E21F}" destId="{C0210C41-F696-4372-B969-A09FABAD3641}" srcOrd="0" destOrd="0" presId="urn:microsoft.com/office/officeart/2005/8/layout/equation1"/>
    <dgm:cxn modelId="{9FA26AC1-A413-4FDA-9A05-668D5E318D08}" type="presOf" srcId="{A4F84B0E-E08C-4985-A972-119D83DECC42}" destId="{DDA8FBF4-9406-44C6-95AF-B5154C347A63}" srcOrd="0" destOrd="0" presId="urn:microsoft.com/office/officeart/2005/8/layout/equation1"/>
    <dgm:cxn modelId="{60AC0ACB-B15F-41E5-876A-9747AAF72269}" srcId="{9EFCA8E8-B2A4-49D7-95E6-A3F32317E21F}" destId="{6146D5E4-574E-49A6-904E-49C4D9294A5F}" srcOrd="1" destOrd="0" parTransId="{8E180BAD-90A9-4B5D-8062-ED0A974E9683}" sibTransId="{C874A9CB-F571-4C96-BC88-4B94E5601809}"/>
    <dgm:cxn modelId="{848F6FD7-9CBA-40B9-A408-153000ABA8B4}" type="presOf" srcId="{C874A9CB-F571-4C96-BC88-4B94E5601809}" destId="{7002C335-C61E-4E43-9405-A63280CDB950}" srcOrd="0" destOrd="0" presId="urn:microsoft.com/office/officeart/2005/8/layout/equation1"/>
    <dgm:cxn modelId="{F56C99E4-3FA7-4108-B188-1E0BFBBCB299}" srcId="{9EFCA8E8-B2A4-49D7-95E6-A3F32317E21F}" destId="{298A0DD4-B571-4CEA-9CB4-85F2AAEC4EF5}" srcOrd="3" destOrd="0" parTransId="{91A7979B-A0E6-4AD7-AFA3-8BB3C8AE5A32}" sibTransId="{B0B14F76-19E0-407A-A0DB-31011672BB9D}"/>
    <dgm:cxn modelId="{E92CA2DB-6115-4BB3-A147-1411C6F2A65F}" type="presParOf" srcId="{C0210C41-F696-4372-B969-A09FABAD3641}" destId="{2F63DEFB-B8BC-45F0-9DED-F0F16EC7B661}" srcOrd="0" destOrd="0" presId="urn:microsoft.com/office/officeart/2005/8/layout/equation1"/>
    <dgm:cxn modelId="{61A08232-7E87-49F4-B44C-655CB9930B86}" type="presParOf" srcId="{C0210C41-F696-4372-B969-A09FABAD3641}" destId="{3B6949C6-04C2-45F3-B216-FCB2A4CCA35F}" srcOrd="1" destOrd="0" presId="urn:microsoft.com/office/officeart/2005/8/layout/equation1"/>
    <dgm:cxn modelId="{777C5D68-9CBE-4821-A41C-A23EF46F1373}" type="presParOf" srcId="{C0210C41-F696-4372-B969-A09FABAD3641}" destId="{2B9560DE-79EA-4582-B2ED-6C102B563258}" srcOrd="2" destOrd="0" presId="urn:microsoft.com/office/officeart/2005/8/layout/equation1"/>
    <dgm:cxn modelId="{ADDBE3BD-BF6E-4919-8B7D-F9C74503E48A}" type="presParOf" srcId="{C0210C41-F696-4372-B969-A09FABAD3641}" destId="{A7465ACD-BB6A-42A1-9E15-3A520E6B5607}" srcOrd="3" destOrd="0" presId="urn:microsoft.com/office/officeart/2005/8/layout/equation1"/>
    <dgm:cxn modelId="{247FC7F2-1C35-4675-B0C7-7A294BFB867D}" type="presParOf" srcId="{C0210C41-F696-4372-B969-A09FABAD3641}" destId="{604F05E9-72F2-4AA4-A96E-CC055B0E7091}" srcOrd="4" destOrd="0" presId="urn:microsoft.com/office/officeart/2005/8/layout/equation1"/>
    <dgm:cxn modelId="{18A2E4B3-8906-4382-B3D7-32CEEAF62CAF}" type="presParOf" srcId="{C0210C41-F696-4372-B969-A09FABAD3641}" destId="{00BB4FB5-AB46-4795-A001-609789B40862}" srcOrd="5" destOrd="0" presId="urn:microsoft.com/office/officeart/2005/8/layout/equation1"/>
    <dgm:cxn modelId="{2BAD88A0-5DE7-46E9-BAB2-2B3C8F429812}" type="presParOf" srcId="{C0210C41-F696-4372-B969-A09FABAD3641}" destId="{7002C335-C61E-4E43-9405-A63280CDB950}" srcOrd="6" destOrd="0" presId="urn:microsoft.com/office/officeart/2005/8/layout/equation1"/>
    <dgm:cxn modelId="{118A67A3-C717-49D9-8A0D-B7C2CAAA5298}" type="presParOf" srcId="{C0210C41-F696-4372-B969-A09FABAD3641}" destId="{B80DA611-6B8A-4BB9-B202-84EE91075F79}" srcOrd="7" destOrd="0" presId="urn:microsoft.com/office/officeart/2005/8/layout/equation1"/>
    <dgm:cxn modelId="{320954E8-C13F-4758-8952-43A48A23045E}" type="presParOf" srcId="{C0210C41-F696-4372-B969-A09FABAD3641}" destId="{DDA8FBF4-9406-44C6-95AF-B5154C347A63}" srcOrd="8" destOrd="0" presId="urn:microsoft.com/office/officeart/2005/8/layout/equation1"/>
    <dgm:cxn modelId="{1F51C806-948C-4CE8-A34D-42EDCF3567D5}" type="presParOf" srcId="{C0210C41-F696-4372-B969-A09FABAD3641}" destId="{0528E607-68E6-4BB5-881B-5C0CC0D68FB3}" srcOrd="9" destOrd="0" presId="urn:microsoft.com/office/officeart/2005/8/layout/equation1"/>
    <dgm:cxn modelId="{49096509-0C3B-4992-8906-141B4071CE9E}" type="presParOf" srcId="{C0210C41-F696-4372-B969-A09FABAD3641}" destId="{497403F4-868F-4DC1-A7FC-A7CB38E8A69A}" srcOrd="10" destOrd="0" presId="urn:microsoft.com/office/officeart/2005/8/layout/equation1"/>
    <dgm:cxn modelId="{BCE7A200-F1D6-48E9-8FEF-1CF347A57F4D}" type="presParOf" srcId="{C0210C41-F696-4372-B969-A09FABAD3641}" destId="{7D336087-3C97-4E68-88F1-74BE9916748A}" srcOrd="11" destOrd="0" presId="urn:microsoft.com/office/officeart/2005/8/layout/equation1"/>
    <dgm:cxn modelId="{69DCF77B-042B-48F5-994F-E4ED6849D407}" type="presParOf" srcId="{C0210C41-F696-4372-B969-A09FABAD3641}" destId="{C901E667-7834-4EC2-8F75-EE559FF9444A}" srcOrd="12"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63DEFB-B8BC-45F0-9DED-F0F16EC7B661}">
      <dsp:nvSpPr>
        <dsp:cNvPr id="0" name=""/>
        <dsp:cNvSpPr/>
      </dsp:nvSpPr>
      <dsp:spPr>
        <a:xfrm>
          <a:off x="818" y="1150694"/>
          <a:ext cx="1106341" cy="899011"/>
        </a:xfrm>
        <a:prstGeom prst="ellipse">
          <a:avLst/>
        </a:prstGeom>
        <a:solidFill>
          <a:srgbClr val="FF66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rgbClr val="FFFFFF"/>
              </a:solidFill>
            </a:rPr>
            <a:t>Cloud</a:t>
          </a:r>
        </a:p>
      </dsp:txBody>
      <dsp:txXfrm>
        <a:off x="162838" y="1282351"/>
        <a:ext cx="782301" cy="635697"/>
      </dsp:txXfrm>
    </dsp:sp>
    <dsp:sp modelId="{2B9560DE-79EA-4582-B2ED-6C102B563258}">
      <dsp:nvSpPr>
        <dsp:cNvPr id="0" name=""/>
        <dsp:cNvSpPr/>
      </dsp:nvSpPr>
      <dsp:spPr>
        <a:xfrm>
          <a:off x="1146618" y="1459274"/>
          <a:ext cx="281850" cy="281850"/>
        </a:xfrm>
        <a:prstGeom prst="mathPlus">
          <a:avLst/>
        </a:prstGeom>
        <a:solidFill>
          <a:srgbClr val="FF66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183977" y="1567053"/>
        <a:ext cx="207132" cy="66292"/>
      </dsp:txXfrm>
    </dsp:sp>
    <dsp:sp modelId="{604F05E9-72F2-4AA4-A96E-CC055B0E7091}">
      <dsp:nvSpPr>
        <dsp:cNvPr id="0" name=""/>
        <dsp:cNvSpPr/>
      </dsp:nvSpPr>
      <dsp:spPr>
        <a:xfrm>
          <a:off x="1467928" y="1150694"/>
          <a:ext cx="1106341" cy="899011"/>
        </a:xfrm>
        <a:prstGeom prst="ellipse">
          <a:avLst/>
        </a:prstGeom>
        <a:solidFill>
          <a:srgbClr val="3366FF"/>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FFFFFF"/>
              </a:solidFill>
            </a:rPr>
            <a:t>Social Media</a:t>
          </a:r>
        </a:p>
      </dsp:txBody>
      <dsp:txXfrm>
        <a:off x="1629948" y="1282351"/>
        <a:ext cx="782301" cy="635697"/>
      </dsp:txXfrm>
    </dsp:sp>
    <dsp:sp modelId="{7002C335-C61E-4E43-9405-A63280CDB950}">
      <dsp:nvSpPr>
        <dsp:cNvPr id="0" name=""/>
        <dsp:cNvSpPr/>
      </dsp:nvSpPr>
      <dsp:spPr>
        <a:xfrm>
          <a:off x="2613729" y="1459274"/>
          <a:ext cx="281850" cy="281850"/>
        </a:xfrm>
        <a:prstGeom prst="mathPlus">
          <a:avLst/>
        </a:prstGeom>
        <a:solidFill>
          <a:srgbClr val="3366FF"/>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51088" y="1567053"/>
        <a:ext cx="207132" cy="66292"/>
      </dsp:txXfrm>
    </dsp:sp>
    <dsp:sp modelId="{DDA8FBF4-9406-44C6-95AF-B5154C347A63}">
      <dsp:nvSpPr>
        <dsp:cNvPr id="0" name=""/>
        <dsp:cNvSpPr/>
      </dsp:nvSpPr>
      <dsp:spPr>
        <a:xfrm>
          <a:off x="2935039" y="1150694"/>
          <a:ext cx="1106341" cy="899011"/>
        </a:xfrm>
        <a:prstGeom prst="ellipse">
          <a:avLst/>
        </a:prstGeom>
        <a:solidFill>
          <a:schemeClr val="tx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rgbClr val="FFFFFF"/>
              </a:solidFill>
            </a:rPr>
            <a:t>Mobile</a:t>
          </a:r>
        </a:p>
      </dsp:txBody>
      <dsp:txXfrm>
        <a:off x="3097059" y="1282351"/>
        <a:ext cx="782301" cy="635697"/>
      </dsp:txXfrm>
    </dsp:sp>
    <dsp:sp modelId="{497403F4-868F-4DC1-A7FC-A7CB38E8A69A}">
      <dsp:nvSpPr>
        <dsp:cNvPr id="0" name=""/>
        <dsp:cNvSpPr/>
      </dsp:nvSpPr>
      <dsp:spPr>
        <a:xfrm>
          <a:off x="4080839" y="1459274"/>
          <a:ext cx="281850" cy="281850"/>
        </a:xfrm>
        <a:prstGeom prst="mathEqual">
          <a:avLst/>
        </a:prstGeom>
        <a:solidFill>
          <a:schemeClr val="tx1"/>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4118198" y="1517335"/>
        <a:ext cx="207132" cy="165728"/>
      </dsp:txXfrm>
    </dsp:sp>
    <dsp:sp modelId="{C901E667-7834-4EC2-8F75-EE559FF9444A}">
      <dsp:nvSpPr>
        <dsp:cNvPr id="0" name=""/>
        <dsp:cNvSpPr/>
      </dsp:nvSpPr>
      <dsp:spPr>
        <a:xfrm>
          <a:off x="4402149" y="845003"/>
          <a:ext cx="1712082" cy="1510393"/>
        </a:xfrm>
        <a:prstGeom prst="ellipse">
          <a:avLst/>
        </a:prstGeom>
        <a:solidFill>
          <a:srgbClr val="00B05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b="1" kern="1200" dirty="0">
              <a:solidFill>
                <a:srgbClr val="FFFFFF"/>
              </a:solidFill>
            </a:rPr>
            <a:t>Big Data</a:t>
          </a:r>
        </a:p>
      </dsp:txBody>
      <dsp:txXfrm>
        <a:off x="4652878" y="1066195"/>
        <a:ext cx="1210624" cy="1068009"/>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889938" cy="496412"/>
          </a:xfrm>
          <a:prstGeom prst="rect">
            <a:avLst/>
          </a:prstGeom>
        </p:spPr>
        <p:txBody>
          <a:bodyPr vert="horz" lIns="94838" tIns="47419" rIns="94838" bIns="47419" rtlCol="0"/>
          <a:lstStyle>
            <a:lvl1pPr algn="l">
              <a:defRPr sz="1200"/>
            </a:lvl1pPr>
          </a:lstStyle>
          <a:p>
            <a:endParaRPr lang="en-US" dirty="0"/>
          </a:p>
        </p:txBody>
      </p:sp>
      <p:sp>
        <p:nvSpPr>
          <p:cNvPr id="3" name="Date Placeholder 2"/>
          <p:cNvSpPr>
            <a:spLocks noGrp="1"/>
          </p:cNvSpPr>
          <p:nvPr>
            <p:ph type="dt" sz="quarter" idx="1"/>
          </p:nvPr>
        </p:nvSpPr>
        <p:spPr>
          <a:xfrm>
            <a:off x="3777608" y="1"/>
            <a:ext cx="2889938" cy="496412"/>
          </a:xfrm>
          <a:prstGeom prst="rect">
            <a:avLst/>
          </a:prstGeom>
        </p:spPr>
        <p:txBody>
          <a:bodyPr vert="horz" lIns="94838" tIns="47419" rIns="94838" bIns="47419" rtlCol="0"/>
          <a:lstStyle>
            <a:lvl1pPr algn="r">
              <a:defRPr sz="1200"/>
            </a:lvl1pPr>
          </a:lstStyle>
          <a:p>
            <a:endParaRPr lang="en-US" dirty="0"/>
          </a:p>
        </p:txBody>
      </p:sp>
      <p:sp>
        <p:nvSpPr>
          <p:cNvPr id="4" name="Footer Placeholder 3"/>
          <p:cNvSpPr>
            <a:spLocks noGrp="1"/>
          </p:cNvSpPr>
          <p:nvPr>
            <p:ph type="ftr" sz="quarter" idx="2"/>
          </p:nvPr>
        </p:nvSpPr>
        <p:spPr>
          <a:xfrm>
            <a:off x="1" y="9430092"/>
            <a:ext cx="2889938" cy="496412"/>
          </a:xfrm>
          <a:prstGeom prst="rect">
            <a:avLst/>
          </a:prstGeom>
        </p:spPr>
        <p:txBody>
          <a:bodyPr vert="horz" lIns="94838" tIns="47419" rIns="94838" bIns="4741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777608" y="9430092"/>
            <a:ext cx="2889938" cy="496412"/>
          </a:xfrm>
          <a:prstGeom prst="rect">
            <a:avLst/>
          </a:prstGeom>
        </p:spPr>
        <p:txBody>
          <a:bodyPr vert="horz" lIns="94838" tIns="47419" rIns="94838" bIns="47419" rtlCol="0" anchor="b"/>
          <a:lstStyle>
            <a:lvl1pPr algn="r">
              <a:defRPr sz="1200"/>
            </a:lvl1pPr>
          </a:lstStyle>
          <a:p>
            <a:fld id="{E319E37F-65DF-2F40-B86C-0D95321FD04A}" type="slidenum">
              <a:rPr lang="en-US" smtClean="0"/>
              <a:pPr/>
              <a:t>‹#›</a:t>
            </a:fld>
            <a:endParaRPr lang="en-US" dirty="0"/>
          </a:p>
        </p:txBody>
      </p:sp>
    </p:spTree>
    <p:extLst>
      <p:ext uri="{BB962C8B-B14F-4D97-AF65-F5344CB8AC3E}">
        <p14:creationId xmlns:p14="http://schemas.microsoft.com/office/powerpoint/2010/main" val="2963528731"/>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2889938" cy="496412"/>
          </a:xfrm>
          <a:prstGeom prst="rect">
            <a:avLst/>
          </a:prstGeom>
        </p:spPr>
        <p:txBody>
          <a:bodyPr vert="horz" lIns="94838" tIns="47419" rIns="94838" bIns="47419" rtlCol="0"/>
          <a:lstStyle>
            <a:lvl1pPr algn="l">
              <a:defRPr sz="1200"/>
            </a:lvl1pPr>
          </a:lstStyle>
          <a:p>
            <a:endParaRPr lang="en-US" dirty="0"/>
          </a:p>
        </p:txBody>
      </p:sp>
      <p:sp>
        <p:nvSpPr>
          <p:cNvPr id="3" name="Date Placeholder 2"/>
          <p:cNvSpPr>
            <a:spLocks noGrp="1"/>
          </p:cNvSpPr>
          <p:nvPr>
            <p:ph type="dt" idx="1"/>
          </p:nvPr>
        </p:nvSpPr>
        <p:spPr>
          <a:xfrm>
            <a:off x="3777608" y="1"/>
            <a:ext cx="2889938" cy="496412"/>
          </a:xfrm>
          <a:prstGeom prst="rect">
            <a:avLst/>
          </a:prstGeom>
        </p:spPr>
        <p:txBody>
          <a:bodyPr vert="horz" lIns="94838" tIns="47419" rIns="94838" bIns="47419" rtlCol="0"/>
          <a:lstStyle>
            <a:lvl1pPr algn="r">
              <a:defRPr sz="1200"/>
            </a:lvl1pPr>
          </a:lstStyle>
          <a:p>
            <a:endParaRPr lang="en-US" dirty="0"/>
          </a:p>
        </p:txBody>
      </p:sp>
      <p:sp>
        <p:nvSpPr>
          <p:cNvPr id="4" name="Slide Image Placeholder 3"/>
          <p:cNvSpPr>
            <a:spLocks noGrp="1" noRot="1" noChangeAspect="1"/>
          </p:cNvSpPr>
          <p:nvPr>
            <p:ph type="sldImg" idx="2"/>
          </p:nvPr>
        </p:nvSpPr>
        <p:spPr>
          <a:xfrm>
            <a:off x="26988" y="744538"/>
            <a:ext cx="6615112" cy="3722687"/>
          </a:xfrm>
          <a:prstGeom prst="rect">
            <a:avLst/>
          </a:prstGeom>
          <a:noFill/>
          <a:ln w="12700">
            <a:solidFill>
              <a:prstClr val="black"/>
            </a:solidFill>
          </a:ln>
        </p:spPr>
        <p:txBody>
          <a:bodyPr vert="horz" lIns="94838" tIns="47419" rIns="94838" bIns="47419" rtlCol="0" anchor="ctr"/>
          <a:lstStyle/>
          <a:p>
            <a:endParaRPr lang="en-US" dirty="0"/>
          </a:p>
        </p:txBody>
      </p:sp>
      <p:sp>
        <p:nvSpPr>
          <p:cNvPr id="5" name="Notes Placeholder 4"/>
          <p:cNvSpPr>
            <a:spLocks noGrp="1"/>
          </p:cNvSpPr>
          <p:nvPr>
            <p:ph type="body" sz="quarter" idx="3"/>
          </p:nvPr>
        </p:nvSpPr>
        <p:spPr>
          <a:xfrm>
            <a:off x="666909" y="4715909"/>
            <a:ext cx="5335270" cy="4467701"/>
          </a:xfrm>
          <a:prstGeom prst="rect">
            <a:avLst/>
          </a:prstGeom>
        </p:spPr>
        <p:txBody>
          <a:bodyPr vert="horz" lIns="94838" tIns="47419" rIns="94838" bIns="47419" rtlCol="0">
            <a:normAutofit/>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6" name="Footer Placeholder 5"/>
          <p:cNvSpPr>
            <a:spLocks noGrp="1"/>
          </p:cNvSpPr>
          <p:nvPr>
            <p:ph type="ftr" sz="quarter" idx="4"/>
          </p:nvPr>
        </p:nvSpPr>
        <p:spPr>
          <a:xfrm>
            <a:off x="1" y="9430092"/>
            <a:ext cx="2889938" cy="496412"/>
          </a:xfrm>
          <a:prstGeom prst="rect">
            <a:avLst/>
          </a:prstGeom>
        </p:spPr>
        <p:txBody>
          <a:bodyPr vert="horz" lIns="94838" tIns="47419" rIns="94838" bIns="4741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777608" y="9430092"/>
            <a:ext cx="2889938" cy="496412"/>
          </a:xfrm>
          <a:prstGeom prst="rect">
            <a:avLst/>
          </a:prstGeom>
        </p:spPr>
        <p:txBody>
          <a:bodyPr vert="horz" lIns="94838" tIns="47419" rIns="94838" bIns="47419" rtlCol="0" anchor="b"/>
          <a:lstStyle>
            <a:lvl1pPr algn="r">
              <a:defRPr sz="1200"/>
            </a:lvl1pPr>
          </a:lstStyle>
          <a:p>
            <a:fld id="{8387A0A4-37F0-1340-86CA-F84E6CE4BF24}" type="slidenum">
              <a:rPr lang="en-US" smtClean="0"/>
              <a:pPr/>
              <a:t>‹#›</a:t>
            </a:fld>
            <a:endParaRPr lang="en-US" dirty="0"/>
          </a:p>
        </p:txBody>
      </p:sp>
    </p:spTree>
    <p:extLst>
      <p:ext uri="{BB962C8B-B14F-4D97-AF65-F5344CB8AC3E}">
        <p14:creationId xmlns:p14="http://schemas.microsoft.com/office/powerpoint/2010/main" val="1347135112"/>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AU" dirty="0"/>
          </a:p>
        </p:txBody>
      </p:sp>
      <p:sp>
        <p:nvSpPr>
          <p:cNvPr id="4" name="Slide Number Placeholder 3"/>
          <p:cNvSpPr>
            <a:spLocks noGrp="1"/>
          </p:cNvSpPr>
          <p:nvPr>
            <p:ph type="sldNum" sz="quarter" idx="10"/>
          </p:nvPr>
        </p:nvSpPr>
        <p:spPr/>
        <p:txBody>
          <a:bodyPr/>
          <a:lstStyle/>
          <a:p>
            <a:fld id="{3F87516E-1A8F-4B89-A83B-EBEF0E5FD133}" type="slidenum">
              <a:rPr lang="en-AU" smtClean="0"/>
              <a:pPr/>
              <a:t>1</a:t>
            </a:fld>
            <a:endParaRPr lang="en-AU" dirty="0"/>
          </a:p>
        </p:txBody>
      </p:sp>
    </p:spTree>
    <p:extLst>
      <p:ext uri="{BB962C8B-B14F-4D97-AF65-F5344CB8AC3E}">
        <p14:creationId xmlns:p14="http://schemas.microsoft.com/office/powerpoint/2010/main" val="22412972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882213" fontAlgn="auto">
              <a:spcBef>
                <a:spcPts val="0"/>
              </a:spcBef>
              <a:spcAft>
                <a:spcPts val="0"/>
              </a:spcAft>
            </a:pPr>
            <a:fld id="{FE9BC4E5-2BC1-4F43-85DD-A1B8F74CB7EB}" type="slidenum">
              <a:rPr lang="en-US">
                <a:solidFill>
                  <a:prstClr val="black"/>
                </a:solidFill>
                <a:latin typeface="Times New Roman" panose="02020603050405020304" pitchFamily="18" charset="0"/>
              </a:rPr>
              <a:pPr defTabSz="882213" fontAlgn="auto">
                <a:spcBef>
                  <a:spcPts val="0"/>
                </a:spcBef>
                <a:spcAft>
                  <a:spcPts val="0"/>
                </a:spcAft>
              </a:pPr>
              <a:t>11</a:t>
            </a:fld>
            <a:endParaRPr lang="en-US" dirty="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28806650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882213" fontAlgn="auto">
              <a:spcBef>
                <a:spcPts val="0"/>
              </a:spcBef>
              <a:spcAft>
                <a:spcPts val="0"/>
              </a:spcAft>
            </a:pPr>
            <a:fld id="{FE9BC4E5-2BC1-4F43-85DD-A1B8F74CB7EB}" type="slidenum">
              <a:rPr lang="en-US">
                <a:solidFill>
                  <a:prstClr val="black"/>
                </a:solidFill>
                <a:latin typeface="Times New Roman" panose="02020603050405020304" pitchFamily="18" charset="0"/>
              </a:rPr>
              <a:pPr defTabSz="882213" fontAlgn="auto">
                <a:spcBef>
                  <a:spcPts val="0"/>
                </a:spcBef>
                <a:spcAft>
                  <a:spcPts val="0"/>
                </a:spcAft>
              </a:pPr>
              <a:t>12</a:t>
            </a:fld>
            <a:endParaRPr lang="en-US" dirty="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22361967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882213" fontAlgn="auto">
              <a:spcBef>
                <a:spcPts val="0"/>
              </a:spcBef>
              <a:spcAft>
                <a:spcPts val="0"/>
              </a:spcAft>
            </a:pPr>
            <a:fld id="{FE9BC4E5-2BC1-4F43-85DD-A1B8F74CB7EB}" type="slidenum">
              <a:rPr lang="en-US">
                <a:solidFill>
                  <a:prstClr val="black"/>
                </a:solidFill>
                <a:latin typeface="Times New Roman" panose="02020603050405020304" pitchFamily="18" charset="0"/>
              </a:rPr>
              <a:pPr defTabSz="882213" fontAlgn="auto">
                <a:spcBef>
                  <a:spcPts val="0"/>
                </a:spcBef>
                <a:spcAft>
                  <a:spcPts val="0"/>
                </a:spcAft>
              </a:pPr>
              <a:t>13</a:t>
            </a:fld>
            <a:endParaRPr lang="en-US" dirty="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31050257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882213" fontAlgn="auto">
              <a:spcBef>
                <a:spcPts val="0"/>
              </a:spcBef>
              <a:spcAft>
                <a:spcPts val="0"/>
              </a:spcAft>
            </a:pPr>
            <a:fld id="{FE9BC4E5-2BC1-4F43-85DD-A1B8F74CB7EB}" type="slidenum">
              <a:rPr lang="en-US">
                <a:solidFill>
                  <a:prstClr val="black"/>
                </a:solidFill>
                <a:latin typeface="Times New Roman" panose="02020603050405020304" pitchFamily="18" charset="0"/>
              </a:rPr>
              <a:pPr defTabSz="882213" fontAlgn="auto">
                <a:spcBef>
                  <a:spcPts val="0"/>
                </a:spcBef>
                <a:spcAft>
                  <a:spcPts val="0"/>
                </a:spcAft>
              </a:pPr>
              <a:t>14</a:t>
            </a:fld>
            <a:endParaRPr lang="en-US" dirty="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6484458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300">
                <a:solidFill>
                  <a:schemeClr val="tx1"/>
                </a:solidFill>
                <a:latin typeface="Times New Roman" panose="02020603050405020304" pitchFamily="18" charset="0"/>
              </a:defRPr>
            </a:lvl1pPr>
            <a:lvl2pPr marL="716798" indent="-275692">
              <a:defRPr sz="2300">
                <a:solidFill>
                  <a:schemeClr val="tx1"/>
                </a:solidFill>
                <a:latin typeface="Times New Roman" panose="02020603050405020304" pitchFamily="18" charset="0"/>
              </a:defRPr>
            </a:lvl2pPr>
            <a:lvl3pPr marL="1102766" indent="-220553">
              <a:defRPr sz="2300">
                <a:solidFill>
                  <a:schemeClr val="tx1"/>
                </a:solidFill>
                <a:latin typeface="Times New Roman" panose="02020603050405020304" pitchFamily="18" charset="0"/>
              </a:defRPr>
            </a:lvl3pPr>
            <a:lvl4pPr marL="1543873" indent="-220553">
              <a:defRPr sz="2300">
                <a:solidFill>
                  <a:schemeClr val="tx1"/>
                </a:solidFill>
                <a:latin typeface="Times New Roman" panose="02020603050405020304" pitchFamily="18" charset="0"/>
              </a:defRPr>
            </a:lvl4pPr>
            <a:lvl5pPr marL="1984980" indent="-220553">
              <a:defRPr sz="2300">
                <a:solidFill>
                  <a:schemeClr val="tx1"/>
                </a:solidFill>
                <a:latin typeface="Times New Roman" panose="02020603050405020304" pitchFamily="18" charset="0"/>
              </a:defRPr>
            </a:lvl5pPr>
            <a:lvl6pPr marL="2426086" indent="-220553" eaLnBrk="0" fontAlgn="base" hangingPunct="0">
              <a:spcBef>
                <a:spcPct val="0"/>
              </a:spcBef>
              <a:spcAft>
                <a:spcPct val="0"/>
              </a:spcAft>
              <a:defRPr sz="2300">
                <a:solidFill>
                  <a:schemeClr val="tx1"/>
                </a:solidFill>
                <a:latin typeface="Times New Roman" panose="02020603050405020304" pitchFamily="18" charset="0"/>
              </a:defRPr>
            </a:lvl6pPr>
            <a:lvl7pPr marL="2867193" indent="-220553" eaLnBrk="0" fontAlgn="base" hangingPunct="0">
              <a:spcBef>
                <a:spcPct val="0"/>
              </a:spcBef>
              <a:spcAft>
                <a:spcPct val="0"/>
              </a:spcAft>
              <a:defRPr sz="2300">
                <a:solidFill>
                  <a:schemeClr val="tx1"/>
                </a:solidFill>
                <a:latin typeface="Times New Roman" panose="02020603050405020304" pitchFamily="18" charset="0"/>
              </a:defRPr>
            </a:lvl7pPr>
            <a:lvl8pPr marL="3308299" indent="-220553" eaLnBrk="0" fontAlgn="base" hangingPunct="0">
              <a:spcBef>
                <a:spcPct val="0"/>
              </a:spcBef>
              <a:spcAft>
                <a:spcPct val="0"/>
              </a:spcAft>
              <a:defRPr sz="2300">
                <a:solidFill>
                  <a:schemeClr val="tx1"/>
                </a:solidFill>
                <a:latin typeface="Times New Roman" panose="02020603050405020304" pitchFamily="18" charset="0"/>
              </a:defRPr>
            </a:lvl8pPr>
            <a:lvl9pPr marL="3749406" indent="-220553" eaLnBrk="0" fontAlgn="base" hangingPunct="0">
              <a:spcBef>
                <a:spcPct val="0"/>
              </a:spcBef>
              <a:spcAft>
                <a:spcPct val="0"/>
              </a:spcAft>
              <a:defRPr sz="2300">
                <a:solidFill>
                  <a:schemeClr val="tx1"/>
                </a:solidFill>
                <a:latin typeface="Times New Roman" panose="02020603050405020304" pitchFamily="18" charset="0"/>
              </a:defRPr>
            </a:lvl9pPr>
          </a:lstStyle>
          <a:p>
            <a:pPr defTabSz="882213" fontAlgn="auto">
              <a:spcBef>
                <a:spcPts val="0"/>
              </a:spcBef>
              <a:spcAft>
                <a:spcPts val="0"/>
              </a:spcAft>
            </a:pPr>
            <a:fld id="{A5549D02-178F-42E2-BBD2-FAE37F09C228}" type="slidenum">
              <a:rPr lang="en-US" altLang="en-US" sz="1200">
                <a:solidFill>
                  <a:prstClr val="black"/>
                </a:solidFill>
              </a:rPr>
              <a:pPr defTabSz="882213" fontAlgn="auto">
                <a:spcBef>
                  <a:spcPts val="0"/>
                </a:spcBef>
                <a:spcAft>
                  <a:spcPts val="0"/>
                </a:spcAft>
              </a:pPr>
              <a:t>15</a:t>
            </a:fld>
            <a:endParaRPr lang="en-US" altLang="en-US" sz="1200">
              <a:solidFill>
                <a:prstClr val="black"/>
              </a:solidFill>
            </a:endParaRPr>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altLang="en-US" dirty="0"/>
              <a:t>B, c, a</a:t>
            </a:r>
          </a:p>
        </p:txBody>
      </p:sp>
    </p:spTree>
    <p:extLst>
      <p:ext uri="{BB962C8B-B14F-4D97-AF65-F5344CB8AC3E}">
        <p14:creationId xmlns:p14="http://schemas.microsoft.com/office/powerpoint/2010/main" val="33538745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defRPr sz="2300">
                <a:solidFill>
                  <a:schemeClr val="tx1"/>
                </a:solidFill>
                <a:latin typeface="Times New Roman" panose="02020603050405020304" pitchFamily="18" charset="0"/>
              </a:defRPr>
            </a:lvl1pPr>
            <a:lvl2pPr marL="716798" indent="-275692">
              <a:defRPr sz="2300">
                <a:solidFill>
                  <a:schemeClr val="tx1"/>
                </a:solidFill>
                <a:latin typeface="Times New Roman" panose="02020603050405020304" pitchFamily="18" charset="0"/>
              </a:defRPr>
            </a:lvl2pPr>
            <a:lvl3pPr marL="1102766" indent="-220553">
              <a:defRPr sz="2300">
                <a:solidFill>
                  <a:schemeClr val="tx1"/>
                </a:solidFill>
                <a:latin typeface="Times New Roman" panose="02020603050405020304" pitchFamily="18" charset="0"/>
              </a:defRPr>
            </a:lvl3pPr>
            <a:lvl4pPr marL="1543873" indent="-220553">
              <a:defRPr sz="2300">
                <a:solidFill>
                  <a:schemeClr val="tx1"/>
                </a:solidFill>
                <a:latin typeface="Times New Roman" panose="02020603050405020304" pitchFamily="18" charset="0"/>
              </a:defRPr>
            </a:lvl4pPr>
            <a:lvl5pPr marL="1984980" indent="-220553">
              <a:defRPr sz="2300">
                <a:solidFill>
                  <a:schemeClr val="tx1"/>
                </a:solidFill>
                <a:latin typeface="Times New Roman" panose="02020603050405020304" pitchFamily="18" charset="0"/>
              </a:defRPr>
            </a:lvl5pPr>
            <a:lvl6pPr marL="2426086" indent="-220553" eaLnBrk="0" fontAlgn="base" hangingPunct="0">
              <a:spcBef>
                <a:spcPct val="0"/>
              </a:spcBef>
              <a:spcAft>
                <a:spcPct val="0"/>
              </a:spcAft>
              <a:defRPr sz="2300">
                <a:solidFill>
                  <a:schemeClr val="tx1"/>
                </a:solidFill>
                <a:latin typeface="Times New Roman" panose="02020603050405020304" pitchFamily="18" charset="0"/>
              </a:defRPr>
            </a:lvl6pPr>
            <a:lvl7pPr marL="2867193" indent="-220553" eaLnBrk="0" fontAlgn="base" hangingPunct="0">
              <a:spcBef>
                <a:spcPct val="0"/>
              </a:spcBef>
              <a:spcAft>
                <a:spcPct val="0"/>
              </a:spcAft>
              <a:defRPr sz="2300">
                <a:solidFill>
                  <a:schemeClr val="tx1"/>
                </a:solidFill>
                <a:latin typeface="Times New Roman" panose="02020603050405020304" pitchFamily="18" charset="0"/>
              </a:defRPr>
            </a:lvl7pPr>
            <a:lvl8pPr marL="3308299" indent="-220553" eaLnBrk="0" fontAlgn="base" hangingPunct="0">
              <a:spcBef>
                <a:spcPct val="0"/>
              </a:spcBef>
              <a:spcAft>
                <a:spcPct val="0"/>
              </a:spcAft>
              <a:defRPr sz="2300">
                <a:solidFill>
                  <a:schemeClr val="tx1"/>
                </a:solidFill>
                <a:latin typeface="Times New Roman" panose="02020603050405020304" pitchFamily="18" charset="0"/>
              </a:defRPr>
            </a:lvl8pPr>
            <a:lvl9pPr marL="3749406" indent="-220553" eaLnBrk="0" fontAlgn="base" hangingPunct="0">
              <a:spcBef>
                <a:spcPct val="0"/>
              </a:spcBef>
              <a:spcAft>
                <a:spcPct val="0"/>
              </a:spcAft>
              <a:defRPr sz="2300">
                <a:solidFill>
                  <a:schemeClr val="tx1"/>
                </a:solidFill>
                <a:latin typeface="Times New Roman" panose="02020603050405020304" pitchFamily="18" charset="0"/>
              </a:defRPr>
            </a:lvl9pPr>
          </a:lstStyle>
          <a:p>
            <a:pPr defTabSz="882213" fontAlgn="auto">
              <a:spcBef>
                <a:spcPts val="0"/>
              </a:spcBef>
              <a:spcAft>
                <a:spcPts val="0"/>
              </a:spcAft>
            </a:pPr>
            <a:fld id="{A5549D02-178F-42E2-BBD2-FAE37F09C228}" type="slidenum">
              <a:rPr lang="en-US" altLang="en-US" sz="1200">
                <a:solidFill>
                  <a:prstClr val="black"/>
                </a:solidFill>
              </a:rPr>
              <a:pPr defTabSz="882213" fontAlgn="auto">
                <a:spcBef>
                  <a:spcPts val="0"/>
                </a:spcBef>
                <a:spcAft>
                  <a:spcPts val="0"/>
                </a:spcAft>
              </a:pPr>
              <a:t>16</a:t>
            </a:fld>
            <a:endParaRPr lang="en-US" altLang="en-US" sz="1200">
              <a:solidFill>
                <a:prstClr val="black"/>
              </a:solidFill>
            </a:endParaRPr>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r>
              <a:rPr lang="en-US" altLang="en-US" dirty="0"/>
              <a:t>B, c, a</a:t>
            </a:r>
          </a:p>
        </p:txBody>
      </p:sp>
    </p:spTree>
    <p:extLst>
      <p:ext uri="{BB962C8B-B14F-4D97-AF65-F5344CB8AC3E}">
        <p14:creationId xmlns:p14="http://schemas.microsoft.com/office/powerpoint/2010/main" val="28577556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defTabSz="882213" fontAlgn="auto">
              <a:spcBef>
                <a:spcPts val="0"/>
              </a:spcBef>
              <a:spcAft>
                <a:spcPts val="0"/>
              </a:spcAft>
            </a:pPr>
            <a:fld id="{FE9BC4E5-2BC1-4F43-85DD-A1B8F74CB7EB}" type="slidenum">
              <a:rPr lang="en-US">
                <a:solidFill>
                  <a:prstClr val="black"/>
                </a:solidFill>
                <a:latin typeface="Times New Roman" panose="02020603050405020304" pitchFamily="18" charset="0"/>
              </a:rPr>
              <a:pPr defTabSz="882213" fontAlgn="auto">
                <a:spcBef>
                  <a:spcPts val="0"/>
                </a:spcBef>
                <a:spcAft>
                  <a:spcPts val="0"/>
                </a:spcAft>
              </a:pPr>
              <a:t>17</a:t>
            </a:fld>
            <a:endParaRPr lang="en-US" dirty="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30121267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defTabSz="882213" fontAlgn="auto">
              <a:spcBef>
                <a:spcPts val="0"/>
              </a:spcBef>
              <a:spcAft>
                <a:spcPts val="0"/>
              </a:spcAft>
            </a:pPr>
            <a:fld id="{FE9BC4E5-2BC1-4F43-85DD-A1B8F74CB7EB}" type="slidenum">
              <a:rPr lang="en-US">
                <a:solidFill>
                  <a:prstClr val="black"/>
                </a:solidFill>
                <a:latin typeface="Times New Roman" panose="02020603050405020304" pitchFamily="18" charset="0"/>
              </a:rPr>
              <a:pPr defTabSz="882213" fontAlgn="auto">
                <a:spcBef>
                  <a:spcPts val="0"/>
                </a:spcBef>
                <a:spcAft>
                  <a:spcPts val="0"/>
                </a:spcAft>
              </a:pPr>
              <a:t>18</a:t>
            </a:fld>
            <a:endParaRPr lang="en-US" dirty="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26087043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882213" fontAlgn="auto">
              <a:spcBef>
                <a:spcPts val="0"/>
              </a:spcBef>
              <a:spcAft>
                <a:spcPts val="0"/>
              </a:spcAft>
            </a:pPr>
            <a:fld id="{FE9BC4E5-2BC1-4F43-85DD-A1B8F74CB7EB}" type="slidenum">
              <a:rPr lang="en-US">
                <a:solidFill>
                  <a:prstClr val="black"/>
                </a:solidFill>
                <a:latin typeface="Times New Roman" panose="02020603050405020304" pitchFamily="18" charset="0"/>
              </a:rPr>
              <a:pPr defTabSz="882213" fontAlgn="auto">
                <a:spcBef>
                  <a:spcPts val="0"/>
                </a:spcBef>
                <a:spcAft>
                  <a:spcPts val="0"/>
                </a:spcAft>
              </a:pPr>
              <a:t>19</a:t>
            </a:fld>
            <a:endParaRPr lang="en-US" dirty="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41176162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882213" fontAlgn="auto">
              <a:spcBef>
                <a:spcPts val="0"/>
              </a:spcBef>
              <a:spcAft>
                <a:spcPts val="0"/>
              </a:spcAft>
            </a:pPr>
            <a:fld id="{FE9BC4E5-2BC1-4F43-85DD-A1B8F74CB7EB}" type="slidenum">
              <a:rPr lang="en-US">
                <a:solidFill>
                  <a:prstClr val="black"/>
                </a:solidFill>
                <a:latin typeface="Times New Roman" panose="02020603050405020304" pitchFamily="18" charset="0"/>
              </a:rPr>
              <a:pPr defTabSz="882213" fontAlgn="auto">
                <a:spcBef>
                  <a:spcPts val="0"/>
                </a:spcBef>
                <a:spcAft>
                  <a:spcPts val="0"/>
                </a:spcAft>
              </a:pPr>
              <a:t>20</a:t>
            </a:fld>
            <a:endParaRPr lang="en-US" dirty="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823924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06569239-9589-49A4-921D-74D2505061D5}" type="slidenum">
              <a:rPr lang="en-AU" smtClean="0"/>
              <a:t>2</a:t>
            </a:fld>
            <a:endParaRPr lang="en-AU"/>
          </a:p>
        </p:txBody>
      </p:sp>
    </p:spTree>
    <p:extLst>
      <p:ext uri="{BB962C8B-B14F-4D97-AF65-F5344CB8AC3E}">
        <p14:creationId xmlns:p14="http://schemas.microsoft.com/office/powerpoint/2010/main" val="9888349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882213" fontAlgn="auto">
              <a:spcBef>
                <a:spcPts val="0"/>
              </a:spcBef>
              <a:spcAft>
                <a:spcPts val="0"/>
              </a:spcAft>
            </a:pPr>
            <a:fld id="{FE9BC4E5-2BC1-4F43-85DD-A1B8F74CB7EB}" type="slidenum">
              <a:rPr lang="en-US">
                <a:solidFill>
                  <a:prstClr val="black"/>
                </a:solidFill>
                <a:latin typeface="Times New Roman" panose="02020603050405020304" pitchFamily="18" charset="0"/>
              </a:rPr>
              <a:pPr defTabSz="882213" fontAlgn="auto">
                <a:spcBef>
                  <a:spcPts val="0"/>
                </a:spcBef>
                <a:spcAft>
                  <a:spcPts val="0"/>
                </a:spcAft>
              </a:pPr>
              <a:t>21</a:t>
            </a:fld>
            <a:endParaRPr lang="en-US" dirty="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8679803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882213" fontAlgn="auto">
              <a:spcBef>
                <a:spcPts val="0"/>
              </a:spcBef>
              <a:spcAft>
                <a:spcPts val="0"/>
              </a:spcAft>
            </a:pPr>
            <a:fld id="{FE9BC4E5-2BC1-4F43-85DD-A1B8F74CB7EB}" type="slidenum">
              <a:rPr lang="en-US">
                <a:solidFill>
                  <a:prstClr val="black"/>
                </a:solidFill>
                <a:latin typeface="Times New Roman" panose="02020603050405020304" pitchFamily="18" charset="0"/>
              </a:rPr>
              <a:pPr defTabSz="882213" fontAlgn="auto">
                <a:spcBef>
                  <a:spcPts val="0"/>
                </a:spcBef>
                <a:spcAft>
                  <a:spcPts val="0"/>
                </a:spcAft>
              </a:pPr>
              <a:t>22</a:t>
            </a:fld>
            <a:endParaRPr lang="en-US" dirty="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22273070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882213" fontAlgn="auto">
              <a:spcBef>
                <a:spcPts val="0"/>
              </a:spcBef>
              <a:spcAft>
                <a:spcPts val="0"/>
              </a:spcAft>
            </a:pPr>
            <a:fld id="{FE9BC4E5-2BC1-4F43-85DD-A1B8F74CB7EB}" type="slidenum">
              <a:rPr lang="en-US">
                <a:solidFill>
                  <a:prstClr val="black"/>
                </a:solidFill>
                <a:latin typeface="Times New Roman" panose="02020603050405020304" pitchFamily="18" charset="0"/>
              </a:rPr>
              <a:pPr defTabSz="882213" fontAlgn="auto">
                <a:spcBef>
                  <a:spcPts val="0"/>
                </a:spcBef>
                <a:spcAft>
                  <a:spcPts val="0"/>
                </a:spcAft>
              </a:pPr>
              <a:t>23</a:t>
            </a:fld>
            <a:endParaRPr lang="en-US" dirty="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34263545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882213" fontAlgn="auto">
              <a:spcBef>
                <a:spcPts val="0"/>
              </a:spcBef>
              <a:spcAft>
                <a:spcPts val="0"/>
              </a:spcAft>
            </a:pPr>
            <a:fld id="{09EFB2C8-1EAC-4B42-AF94-9F1E0DFA1095}" type="slidenum">
              <a:rPr lang="en-US">
                <a:solidFill>
                  <a:prstClr val="black"/>
                </a:solidFill>
                <a:latin typeface="Times New Roman" panose="02020603050405020304" pitchFamily="18" charset="0"/>
              </a:rPr>
              <a:pPr defTabSz="882213" fontAlgn="auto">
                <a:spcBef>
                  <a:spcPts val="0"/>
                </a:spcBef>
                <a:spcAft>
                  <a:spcPts val="0"/>
                </a:spcAft>
              </a:pPr>
              <a:t>24</a:t>
            </a:fld>
            <a:endParaRPr lang="en-US">
              <a:solidFill>
                <a:prstClr val="black"/>
              </a:solidFill>
              <a:latin typeface="Times New Roman" panose="02020603050405020304" pitchFamily="18" charset="0"/>
            </a:endParaRPr>
          </a:p>
        </p:txBody>
      </p:sp>
    </p:spTree>
    <p:extLst>
      <p:ext uri="{BB962C8B-B14F-4D97-AF65-F5344CB8AC3E}">
        <p14:creationId xmlns:p14="http://schemas.microsoft.com/office/powerpoint/2010/main" val="3095376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defTabSz="882213" fontAlgn="auto">
              <a:spcBef>
                <a:spcPts val="0"/>
              </a:spcBef>
              <a:spcAft>
                <a:spcPts val="0"/>
              </a:spcAft>
            </a:pPr>
            <a:fld id="{FE9BC4E5-2BC1-4F43-85DD-A1B8F74CB7EB}" type="slidenum">
              <a:rPr lang="en-US">
                <a:solidFill>
                  <a:prstClr val="black"/>
                </a:solidFill>
                <a:latin typeface="Times New Roman" panose="02020603050405020304" pitchFamily="18" charset="0"/>
              </a:rPr>
              <a:pPr defTabSz="882213" fontAlgn="auto">
                <a:spcBef>
                  <a:spcPts val="0"/>
                </a:spcBef>
                <a:spcAft>
                  <a:spcPts val="0"/>
                </a:spcAft>
              </a:pPr>
              <a:t>25</a:t>
            </a:fld>
            <a:endParaRPr lang="en-US" dirty="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27242960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882213" fontAlgn="auto">
              <a:spcBef>
                <a:spcPts val="0"/>
              </a:spcBef>
              <a:spcAft>
                <a:spcPts val="0"/>
              </a:spcAft>
            </a:pPr>
            <a:fld id="{FE9BC4E5-2BC1-4F43-85DD-A1B8F74CB7EB}" type="slidenum">
              <a:rPr lang="en-US">
                <a:solidFill>
                  <a:prstClr val="black"/>
                </a:solidFill>
                <a:latin typeface="Times New Roman" panose="02020603050405020304" pitchFamily="18" charset="0"/>
              </a:rPr>
              <a:pPr defTabSz="882213" fontAlgn="auto">
                <a:spcBef>
                  <a:spcPts val="0"/>
                </a:spcBef>
                <a:spcAft>
                  <a:spcPts val="0"/>
                </a:spcAft>
              </a:pPr>
              <a:t>26</a:t>
            </a:fld>
            <a:endParaRPr lang="en-US" dirty="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15983741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882213" fontAlgn="auto">
              <a:spcBef>
                <a:spcPts val="0"/>
              </a:spcBef>
              <a:spcAft>
                <a:spcPts val="0"/>
              </a:spcAft>
            </a:pPr>
            <a:fld id="{4DA01682-77E3-4A42-BD62-132BEA5D311E}" type="slidenum">
              <a:rPr lang="en-US">
                <a:solidFill>
                  <a:prstClr val="black"/>
                </a:solidFill>
                <a:latin typeface="Times New Roman" panose="02020603050405020304" pitchFamily="18" charset="0"/>
              </a:rPr>
              <a:pPr defTabSz="882213" fontAlgn="auto">
                <a:spcBef>
                  <a:spcPts val="0"/>
                </a:spcBef>
                <a:spcAft>
                  <a:spcPts val="0"/>
                </a:spcAft>
              </a:pPr>
              <a:t>27</a:t>
            </a:fld>
            <a:endParaRPr lang="en-US">
              <a:solidFill>
                <a:prstClr val="black"/>
              </a:solidFill>
              <a:latin typeface="Times New Roman" panose="02020603050405020304" pitchFamily="18" charset="0"/>
            </a:endParaRPr>
          </a:p>
        </p:txBody>
      </p:sp>
    </p:spTree>
    <p:extLst>
      <p:ext uri="{BB962C8B-B14F-4D97-AF65-F5344CB8AC3E}">
        <p14:creationId xmlns:p14="http://schemas.microsoft.com/office/powerpoint/2010/main" val="36164471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882213" fontAlgn="auto">
              <a:spcBef>
                <a:spcPts val="0"/>
              </a:spcBef>
              <a:spcAft>
                <a:spcPts val="0"/>
              </a:spcAft>
            </a:pPr>
            <a:fld id="{FE9BC4E5-2BC1-4F43-85DD-A1B8F74CB7EB}" type="slidenum">
              <a:rPr lang="en-US">
                <a:solidFill>
                  <a:prstClr val="black"/>
                </a:solidFill>
                <a:latin typeface="Times New Roman" panose="02020603050405020304" pitchFamily="18" charset="0"/>
              </a:rPr>
              <a:pPr defTabSz="882213" fontAlgn="auto">
                <a:spcBef>
                  <a:spcPts val="0"/>
                </a:spcBef>
                <a:spcAft>
                  <a:spcPts val="0"/>
                </a:spcAft>
              </a:pPr>
              <a:t>28</a:t>
            </a:fld>
            <a:endParaRPr lang="en-US" dirty="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28691095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882213" fontAlgn="auto">
              <a:spcBef>
                <a:spcPts val="0"/>
              </a:spcBef>
              <a:spcAft>
                <a:spcPts val="0"/>
              </a:spcAft>
            </a:pPr>
            <a:fld id="{FE9BC4E5-2BC1-4F43-85DD-A1B8F74CB7EB}" type="slidenum">
              <a:rPr lang="en-US">
                <a:solidFill>
                  <a:prstClr val="black"/>
                </a:solidFill>
                <a:latin typeface="Times New Roman" panose="02020603050405020304" pitchFamily="18" charset="0"/>
              </a:rPr>
              <a:pPr defTabSz="882213" fontAlgn="auto">
                <a:spcBef>
                  <a:spcPts val="0"/>
                </a:spcBef>
                <a:spcAft>
                  <a:spcPts val="0"/>
                </a:spcAft>
              </a:pPr>
              <a:t>29</a:t>
            </a:fld>
            <a:endParaRPr lang="en-US" dirty="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21127383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882213" fontAlgn="auto">
              <a:spcBef>
                <a:spcPts val="0"/>
              </a:spcBef>
              <a:spcAft>
                <a:spcPts val="0"/>
              </a:spcAft>
            </a:pPr>
            <a:fld id="{4DA01682-77E3-4A42-BD62-132BEA5D311E}" type="slidenum">
              <a:rPr lang="en-US">
                <a:solidFill>
                  <a:prstClr val="black"/>
                </a:solidFill>
                <a:latin typeface="Times New Roman" panose="02020603050405020304" pitchFamily="18" charset="0"/>
              </a:rPr>
              <a:pPr defTabSz="882213" fontAlgn="auto">
                <a:spcBef>
                  <a:spcPts val="0"/>
                </a:spcBef>
                <a:spcAft>
                  <a:spcPts val="0"/>
                </a:spcAft>
              </a:pPr>
              <a:t>31</a:t>
            </a:fld>
            <a:endParaRPr lang="en-US">
              <a:solidFill>
                <a:prstClr val="black"/>
              </a:solidFill>
              <a:latin typeface="Times New Roman" panose="02020603050405020304" pitchFamily="18" charset="0"/>
            </a:endParaRPr>
          </a:p>
        </p:txBody>
      </p:sp>
    </p:spTree>
    <p:extLst>
      <p:ext uri="{BB962C8B-B14F-4D97-AF65-F5344CB8AC3E}">
        <p14:creationId xmlns:p14="http://schemas.microsoft.com/office/powerpoint/2010/main" val="2529175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882213" fontAlgn="auto">
              <a:spcBef>
                <a:spcPts val="0"/>
              </a:spcBef>
              <a:spcAft>
                <a:spcPts val="0"/>
              </a:spcAft>
            </a:pPr>
            <a:fld id="{FE9BC4E5-2BC1-4F43-85DD-A1B8F74CB7EB}" type="slidenum">
              <a:rPr lang="en-US">
                <a:solidFill>
                  <a:prstClr val="black"/>
                </a:solidFill>
                <a:latin typeface="Times New Roman" panose="02020603050405020304" pitchFamily="18" charset="0"/>
              </a:rPr>
              <a:pPr defTabSz="882213" fontAlgn="auto">
                <a:spcBef>
                  <a:spcPts val="0"/>
                </a:spcBef>
                <a:spcAft>
                  <a:spcPts val="0"/>
                </a:spcAft>
              </a:pPr>
              <a:t>4</a:t>
            </a:fld>
            <a:endParaRPr lang="en-US" dirty="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17626952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882213" fontAlgn="auto">
              <a:spcBef>
                <a:spcPts val="0"/>
              </a:spcBef>
              <a:spcAft>
                <a:spcPts val="0"/>
              </a:spcAft>
            </a:pPr>
            <a:fld id="{4DA01682-77E3-4A42-BD62-132BEA5D311E}" type="slidenum">
              <a:rPr lang="en-US">
                <a:solidFill>
                  <a:prstClr val="black"/>
                </a:solidFill>
                <a:latin typeface="Times New Roman" panose="02020603050405020304" pitchFamily="18" charset="0"/>
              </a:rPr>
              <a:pPr defTabSz="882213" fontAlgn="auto">
                <a:spcBef>
                  <a:spcPts val="0"/>
                </a:spcBef>
                <a:spcAft>
                  <a:spcPts val="0"/>
                </a:spcAft>
              </a:pPr>
              <a:t>32</a:t>
            </a:fld>
            <a:endParaRPr lang="en-US">
              <a:solidFill>
                <a:prstClr val="black"/>
              </a:solidFill>
              <a:latin typeface="Times New Roman" panose="02020603050405020304" pitchFamily="18" charset="0"/>
            </a:endParaRPr>
          </a:p>
        </p:txBody>
      </p:sp>
    </p:spTree>
    <p:extLst>
      <p:ext uri="{BB962C8B-B14F-4D97-AF65-F5344CB8AC3E}">
        <p14:creationId xmlns:p14="http://schemas.microsoft.com/office/powerpoint/2010/main" val="8962071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882213" fontAlgn="auto">
              <a:spcBef>
                <a:spcPts val="0"/>
              </a:spcBef>
              <a:spcAft>
                <a:spcPts val="0"/>
              </a:spcAft>
            </a:pPr>
            <a:fld id="{4DA01682-77E3-4A42-BD62-132BEA5D311E}" type="slidenum">
              <a:rPr lang="en-US">
                <a:solidFill>
                  <a:prstClr val="black"/>
                </a:solidFill>
                <a:latin typeface="Times New Roman" panose="02020603050405020304" pitchFamily="18" charset="0"/>
              </a:rPr>
              <a:pPr defTabSz="882213" fontAlgn="auto">
                <a:spcBef>
                  <a:spcPts val="0"/>
                </a:spcBef>
                <a:spcAft>
                  <a:spcPts val="0"/>
                </a:spcAft>
              </a:pPr>
              <a:t>33</a:t>
            </a:fld>
            <a:endParaRPr lang="en-US">
              <a:solidFill>
                <a:prstClr val="black"/>
              </a:solidFill>
              <a:latin typeface="Times New Roman" panose="02020603050405020304" pitchFamily="18" charset="0"/>
            </a:endParaRPr>
          </a:p>
        </p:txBody>
      </p:sp>
    </p:spTree>
    <p:extLst>
      <p:ext uri="{BB962C8B-B14F-4D97-AF65-F5344CB8AC3E}">
        <p14:creationId xmlns:p14="http://schemas.microsoft.com/office/powerpoint/2010/main" val="11962796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25438" y="665163"/>
            <a:ext cx="5915025" cy="3327400"/>
          </a:xfrm>
        </p:spPr>
      </p:sp>
      <p:sp>
        <p:nvSpPr>
          <p:cNvPr id="3" name="Notes Placeholder 2"/>
          <p:cNvSpPr>
            <a:spLocks noGrp="1"/>
          </p:cNvSpPr>
          <p:nvPr>
            <p:ph type="body" idx="1"/>
          </p:nvPr>
        </p:nvSpPr>
        <p:spPr>
          <a:xfrm>
            <a:off x="875551" y="4212701"/>
            <a:ext cx="4874685" cy="3990979"/>
          </a:xfrm>
        </p:spPr>
        <p:txBody>
          <a:bodyPr/>
          <a:lstStyle/>
          <a:p>
            <a:pPr defTabSz="849042">
              <a:defRPr/>
            </a:pPr>
            <a:r>
              <a:rPr lang="en-US" dirty="0"/>
              <a:t>The most significant new technology for working with Big Data is Apache Hadoop. Many large organizations have already incorporated Hadoop into their process for analyzing large volumes of data. The open and extensible framework supports a large array of tools to integrate with the Hadoop framework.</a:t>
            </a:r>
          </a:p>
          <a:p>
            <a:pPr defTabSz="849042">
              <a:defRPr/>
            </a:pPr>
            <a:r>
              <a:rPr lang="en-US" dirty="0"/>
              <a:t> </a:t>
            </a:r>
          </a:p>
          <a:p>
            <a:r>
              <a:rPr lang="en-US" dirty="0"/>
              <a:t>Hadoop has several key features that make it very attractive as part of a Big Data technology solution:</a:t>
            </a:r>
          </a:p>
          <a:p>
            <a:pPr indent="-212261" defTabSz="849042">
              <a:buFontTx/>
              <a:buChar char="•"/>
            </a:pPr>
            <a:r>
              <a:rPr lang="en-US" dirty="0"/>
              <a:t>Open-source </a:t>
            </a:r>
          </a:p>
          <a:p>
            <a:pPr indent="-212261" defTabSz="849042">
              <a:buFontTx/>
              <a:buChar char="•"/>
            </a:pPr>
            <a:r>
              <a:rPr lang="en-US" dirty="0"/>
              <a:t>Simple to use, distributed file storage system </a:t>
            </a:r>
          </a:p>
          <a:p>
            <a:pPr indent="-212261" defTabSz="849042">
              <a:buFontTx/>
              <a:buChar char="•"/>
            </a:pPr>
            <a:r>
              <a:rPr lang="en-US" dirty="0"/>
              <a:t>Supports</a:t>
            </a:r>
            <a:r>
              <a:rPr lang="en-US" baseline="0" dirty="0"/>
              <a:t> highly-p</a:t>
            </a:r>
            <a:r>
              <a:rPr lang="en-US" dirty="0"/>
              <a:t>arallel processing - makes it well-suited for performing analysis on huge volumes of data</a:t>
            </a:r>
          </a:p>
          <a:p>
            <a:pPr indent="-212261" defTabSz="849042">
              <a:buFontTx/>
              <a:buChar char="•"/>
            </a:pPr>
            <a:r>
              <a:rPr lang="en-US" dirty="0"/>
              <a:t>Scales up well to handle massive amounts</a:t>
            </a:r>
            <a:r>
              <a:rPr lang="en-US" baseline="0" dirty="0"/>
              <a:t> of </a:t>
            </a:r>
            <a:r>
              <a:rPr lang="en-US" dirty="0"/>
              <a:t>data – it is easily extensible by adding more storage nodes into the cluster</a:t>
            </a:r>
          </a:p>
          <a:p>
            <a:pPr indent="-212261" defTabSz="849042">
              <a:buFontTx/>
              <a:buChar char="•"/>
            </a:pPr>
            <a:r>
              <a:rPr lang="en-US" dirty="0"/>
              <a:t>Designed</a:t>
            </a:r>
            <a:r>
              <a:rPr lang="en-US" baseline="0" dirty="0"/>
              <a:t> to work on low-cost hardware, so cost-entry point is fairly low</a:t>
            </a:r>
            <a:endParaRPr lang="en-US" dirty="0"/>
          </a:p>
          <a:p>
            <a:pPr indent="-212261" defTabSz="849042">
              <a:buFontTx/>
              <a:buChar char="•"/>
            </a:pPr>
            <a:r>
              <a:rPr lang="en-US" dirty="0"/>
              <a:t>Data is replicated across multiple</a:t>
            </a:r>
            <a:r>
              <a:rPr lang="en-US" baseline="0" dirty="0"/>
              <a:t> hosts/</a:t>
            </a:r>
            <a:r>
              <a:rPr lang="en-US" dirty="0"/>
              <a:t>nodes to make it fault tolerant</a:t>
            </a:r>
          </a:p>
          <a:p>
            <a:pPr indent="-212261" defTabSz="849042">
              <a:buFontTx/>
              <a:buChar char="•"/>
            </a:pPr>
            <a:r>
              <a:rPr lang="en-US" dirty="0"/>
              <a:t>SAS has integration points that make using Hadoop familiar to existing SAS customers - procedures, libnames, DI Studio transforms </a:t>
            </a:r>
          </a:p>
          <a:p>
            <a:pPr indent="-212261" defTabSz="849042">
              <a:buFontTx/>
              <a:buChar char="•"/>
            </a:pPr>
            <a:r>
              <a:rPr lang="en-US" dirty="0"/>
              <a:t>Hadoop is the file storage system for the SAS LASR Analytic Server.</a:t>
            </a:r>
          </a:p>
        </p:txBody>
      </p:sp>
    </p:spTree>
    <p:extLst>
      <p:ext uri="{BB962C8B-B14F-4D97-AF65-F5344CB8AC3E}">
        <p14:creationId xmlns:p14="http://schemas.microsoft.com/office/powerpoint/2010/main" val="34847652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primary uses for</a:t>
            </a:r>
            <a:r>
              <a:rPr lang="en-US" baseline="0" dirty="0"/>
              <a:t> Hadoop, according to the </a:t>
            </a:r>
            <a:r>
              <a:rPr lang="en-US" i="1" dirty="0"/>
              <a:t>IDC's Red Hat Hadoop Usage Survey </a:t>
            </a:r>
            <a:r>
              <a:rPr lang="en-US" dirty="0"/>
              <a:t>include:</a:t>
            </a:r>
          </a:p>
          <a:p>
            <a:pPr indent="-220553" defTabSz="882213" eaLnBrk="1" hangingPunct="1">
              <a:buFontTx/>
              <a:buChar char="•"/>
            </a:pPr>
            <a:r>
              <a:rPr lang="en-US" dirty="0"/>
              <a:t>Point-of-Sale System data analysis</a:t>
            </a:r>
          </a:p>
          <a:p>
            <a:pPr indent="-220553" defTabSz="882213" eaLnBrk="1" hangingPunct="1">
              <a:buFontTx/>
              <a:buChar char="•"/>
            </a:pPr>
            <a:r>
              <a:rPr lang="en-US" dirty="0"/>
              <a:t>Analysis of on-line customer behavior data</a:t>
            </a:r>
          </a:p>
          <a:p>
            <a:pPr indent="-220553" defTabSz="882213" eaLnBrk="1" hangingPunct="1">
              <a:buFontTx/>
              <a:buChar char="•"/>
            </a:pPr>
            <a:r>
              <a:rPr lang="en-US" dirty="0"/>
              <a:t>Developing new (and better) services for customers</a:t>
            </a:r>
          </a:p>
          <a:p>
            <a:pPr indent="-220553" defTabSz="882213" eaLnBrk="1" hangingPunct="1">
              <a:buFontTx/>
              <a:buChar char="•"/>
            </a:pPr>
            <a:r>
              <a:rPr lang="en-US" dirty="0"/>
              <a:t>Operational data analysis</a:t>
            </a:r>
          </a:p>
          <a:p>
            <a:pPr indent="-220553" defTabSz="882213" eaLnBrk="1" hangingPunct="1">
              <a:buFontTx/>
              <a:buChar char="•"/>
            </a:pPr>
            <a:r>
              <a:rPr lang="en-US" dirty="0"/>
              <a:t>Analysis of data from machines or devices</a:t>
            </a:r>
          </a:p>
          <a:p>
            <a:pPr indent="-220553" defTabSz="882213" eaLnBrk="1" hangingPunct="1">
              <a:buFontTx/>
              <a:buChar char="•"/>
            </a:pPr>
            <a:r>
              <a:rPr lang="en-US" dirty="0"/>
              <a:t>Others…</a:t>
            </a:r>
          </a:p>
        </p:txBody>
      </p:sp>
    </p:spTree>
    <p:extLst>
      <p:ext uri="{BB962C8B-B14F-4D97-AF65-F5344CB8AC3E}">
        <p14:creationId xmlns:p14="http://schemas.microsoft.com/office/powerpoint/2010/main" val="31053431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Hadoop</a:t>
            </a:r>
            <a:r>
              <a:rPr lang="en-US" baseline="0" dirty="0"/>
              <a:t> file system was designed to take a data file, spilt it up into blocks, and distribute copies of the blocks of data across the nodes in the cluster. The name node (or head node) in the cluster keeps track of where the files are on the data nodes. Since the data is replicated across the data nodes, the data will not be lost if one of the nodes in the cluster stops working. </a:t>
            </a:r>
          </a:p>
          <a:p>
            <a:r>
              <a:rPr lang="en-US" baseline="0" dirty="0"/>
              <a:t> </a:t>
            </a:r>
          </a:p>
          <a:p>
            <a:pPr marL="165415" indent="-165415">
              <a:buFont typeface="Wingdings" panose="05000000000000000000" pitchFamily="2" charset="2"/>
              <a:buChar char="!"/>
            </a:pPr>
            <a:r>
              <a:rPr lang="en-US" baseline="0" dirty="0"/>
              <a:t>Additional data nodes can be added to the cluster to increase processing performance and redundancy.</a:t>
            </a:r>
          </a:p>
          <a:p>
            <a:pPr marL="165415" indent="-165415">
              <a:buFont typeface="Wingdings" panose="05000000000000000000" pitchFamily="2" charset="2"/>
              <a:buChar char="!"/>
            </a:pPr>
            <a:r>
              <a:rPr lang="en-US" baseline="0" dirty="0"/>
              <a:t>The number of times the data gets replicated across the nodes is a configurable option in the Hadoop environment.</a:t>
            </a:r>
            <a:endParaRPr lang="en-US" dirty="0"/>
          </a:p>
        </p:txBody>
      </p:sp>
      <p:sp>
        <p:nvSpPr>
          <p:cNvPr id="4" name="Slide Number Placeholder 3"/>
          <p:cNvSpPr>
            <a:spLocks noGrp="1"/>
          </p:cNvSpPr>
          <p:nvPr>
            <p:ph type="sldNum" sz="quarter" idx="10"/>
          </p:nvPr>
        </p:nvSpPr>
        <p:spPr/>
        <p:txBody>
          <a:bodyPr/>
          <a:lstStyle/>
          <a:p>
            <a:pPr defTabSz="882213" fontAlgn="auto">
              <a:spcBef>
                <a:spcPts val="0"/>
              </a:spcBef>
              <a:spcAft>
                <a:spcPts val="0"/>
              </a:spcAft>
            </a:pPr>
            <a:fld id="{A0082531-4C5D-4898-B11B-8E1DBD6A7E94}" type="slidenum">
              <a:rPr lang="en-US">
                <a:solidFill>
                  <a:prstClr val="black"/>
                </a:solidFill>
                <a:latin typeface="Times New Roman" panose="02020603050405020304" pitchFamily="18" charset="0"/>
              </a:rPr>
              <a:pPr defTabSz="882213" fontAlgn="auto">
                <a:spcBef>
                  <a:spcPts val="0"/>
                </a:spcBef>
                <a:spcAft>
                  <a:spcPts val="0"/>
                </a:spcAft>
              </a:pPr>
              <a:t>36</a:t>
            </a:fld>
            <a:endParaRPr lang="en-US">
              <a:solidFill>
                <a:prstClr val="black"/>
              </a:solidFill>
              <a:latin typeface="Times New Roman" panose="02020603050405020304" pitchFamily="18" charset="0"/>
            </a:endParaRPr>
          </a:p>
        </p:txBody>
      </p:sp>
    </p:spTree>
    <p:extLst>
      <p:ext uri="{BB962C8B-B14F-4D97-AF65-F5344CB8AC3E}">
        <p14:creationId xmlns:p14="http://schemas.microsoft.com/office/powerpoint/2010/main" val="176815615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82213" eaLnBrk="1" fontAlgn="auto" hangingPunct="1">
              <a:spcBef>
                <a:spcPts val="0"/>
              </a:spcBef>
              <a:spcAft>
                <a:spcPts val="0"/>
              </a:spcAft>
              <a:defRPr/>
            </a:pPr>
            <a:r>
              <a:rPr lang="en-US" dirty="0"/>
              <a:t>The Hadoop</a:t>
            </a:r>
            <a:r>
              <a:rPr lang="en-US" baseline="0" dirty="0"/>
              <a:t> file system was designed to take processes and spilt them up across the nodes in the cluster. This allows multiple processes to run in parallel across different blocks of data simultaneously. </a:t>
            </a:r>
          </a:p>
          <a:p>
            <a:pPr defTabSz="882213" eaLnBrk="1" fontAlgn="auto" hangingPunct="1">
              <a:spcBef>
                <a:spcPts val="0"/>
              </a:spcBef>
              <a:spcAft>
                <a:spcPts val="0"/>
              </a:spcAft>
              <a:defRPr/>
            </a:pPr>
            <a:r>
              <a:rPr lang="en-US" baseline="0" dirty="0"/>
              <a:t> </a:t>
            </a:r>
          </a:p>
          <a:p>
            <a:pPr defTabSz="882213" eaLnBrk="1" fontAlgn="auto" hangingPunct="1">
              <a:spcBef>
                <a:spcPts val="0"/>
              </a:spcBef>
              <a:spcAft>
                <a:spcPts val="0"/>
              </a:spcAft>
              <a:defRPr/>
            </a:pPr>
            <a:r>
              <a:rPr lang="en-US" baseline="0" dirty="0"/>
              <a:t>The name node (or head node) in the cluster keeps track of where the processes are running on the data nodes, and assembles results back from each node.  </a:t>
            </a:r>
          </a:p>
          <a:p>
            <a:endParaRPr lang="en-US" dirty="0"/>
          </a:p>
        </p:txBody>
      </p:sp>
      <p:sp>
        <p:nvSpPr>
          <p:cNvPr id="4" name="Slide Number Placeholder 3"/>
          <p:cNvSpPr>
            <a:spLocks noGrp="1"/>
          </p:cNvSpPr>
          <p:nvPr>
            <p:ph type="sldNum" sz="quarter" idx="10"/>
          </p:nvPr>
        </p:nvSpPr>
        <p:spPr/>
        <p:txBody>
          <a:bodyPr/>
          <a:lstStyle/>
          <a:p>
            <a:pPr defTabSz="882213" fontAlgn="auto">
              <a:spcBef>
                <a:spcPts val="0"/>
              </a:spcBef>
              <a:spcAft>
                <a:spcPts val="0"/>
              </a:spcAft>
            </a:pPr>
            <a:fld id="{A0082531-4C5D-4898-B11B-8E1DBD6A7E94}" type="slidenum">
              <a:rPr lang="en-US">
                <a:solidFill>
                  <a:prstClr val="black"/>
                </a:solidFill>
                <a:latin typeface="Times New Roman" panose="02020603050405020304" pitchFamily="18" charset="0"/>
              </a:rPr>
              <a:pPr defTabSz="882213" fontAlgn="auto">
                <a:spcBef>
                  <a:spcPts val="0"/>
                </a:spcBef>
                <a:spcAft>
                  <a:spcPts val="0"/>
                </a:spcAft>
              </a:pPr>
              <a:t>37</a:t>
            </a:fld>
            <a:endParaRPr lang="en-US">
              <a:solidFill>
                <a:prstClr val="black"/>
              </a:solidFill>
              <a:latin typeface="Times New Roman" panose="02020603050405020304" pitchFamily="18" charset="0"/>
            </a:endParaRPr>
          </a:p>
        </p:txBody>
      </p:sp>
    </p:spTree>
    <p:extLst>
      <p:ext uri="{BB962C8B-B14F-4D97-AF65-F5344CB8AC3E}">
        <p14:creationId xmlns:p14="http://schemas.microsoft.com/office/powerpoint/2010/main" val="4847924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multiple</a:t>
            </a:r>
            <a:r>
              <a:rPr lang="en-US" baseline="0" dirty="0"/>
              <a:t> distributions available, including:</a:t>
            </a:r>
          </a:p>
          <a:p>
            <a:pPr marL="220553" indent="-220553" defTabSz="882213" eaLnBrk="1" hangingPunct="1">
              <a:buFontTx/>
              <a:buChar char="•"/>
            </a:pPr>
            <a:r>
              <a:rPr lang="en-US" baseline="0" dirty="0"/>
              <a:t>Cloudera</a:t>
            </a:r>
          </a:p>
          <a:p>
            <a:pPr marL="220553" indent="-220553" defTabSz="882213" eaLnBrk="1" hangingPunct="1">
              <a:buFontTx/>
              <a:buChar char="•"/>
            </a:pPr>
            <a:r>
              <a:rPr lang="en-US" baseline="0" dirty="0"/>
              <a:t>Hortonworks</a:t>
            </a:r>
          </a:p>
          <a:p>
            <a:pPr marL="220553" indent="-220553" defTabSz="882213" eaLnBrk="1" hangingPunct="1">
              <a:buFontTx/>
              <a:buChar char="•"/>
            </a:pPr>
            <a:r>
              <a:rPr lang="en-US" baseline="0" dirty="0" err="1"/>
              <a:t>BigInsights</a:t>
            </a:r>
            <a:endParaRPr lang="en-US" baseline="0" dirty="0"/>
          </a:p>
          <a:p>
            <a:pPr marL="220553" indent="-220553" defTabSz="882213" eaLnBrk="1" hangingPunct="1">
              <a:buFontTx/>
              <a:buChar char="•"/>
            </a:pPr>
            <a:r>
              <a:rPr lang="en-US" baseline="0" dirty="0" err="1"/>
              <a:t>MapR</a:t>
            </a:r>
            <a:endParaRPr lang="en-US" baseline="0" dirty="0"/>
          </a:p>
          <a:p>
            <a:pPr defTabSz="882213" eaLnBrk="1" hangingPunct="1"/>
            <a:r>
              <a:rPr lang="en-US" dirty="0"/>
              <a:t> </a:t>
            </a:r>
          </a:p>
          <a:p>
            <a:endParaRPr lang="en-US" dirty="0"/>
          </a:p>
        </p:txBody>
      </p:sp>
      <p:sp>
        <p:nvSpPr>
          <p:cNvPr id="4" name="Slide Number Placeholder 3"/>
          <p:cNvSpPr>
            <a:spLocks noGrp="1"/>
          </p:cNvSpPr>
          <p:nvPr>
            <p:ph type="sldNum" sz="quarter" idx="10"/>
          </p:nvPr>
        </p:nvSpPr>
        <p:spPr/>
        <p:txBody>
          <a:bodyPr/>
          <a:lstStyle/>
          <a:p>
            <a:pPr defTabSz="882213" fontAlgn="auto">
              <a:spcBef>
                <a:spcPts val="0"/>
              </a:spcBef>
              <a:spcAft>
                <a:spcPts val="0"/>
              </a:spcAft>
            </a:pPr>
            <a:fld id="{F6A04BE6-2445-47E5-BF20-3FC31CBEC3B5}" type="slidenum">
              <a:rPr lang="en-US">
                <a:solidFill>
                  <a:prstClr val="black"/>
                </a:solidFill>
                <a:latin typeface="Times New Roman" panose="02020603050405020304" pitchFamily="18" charset="0"/>
              </a:rPr>
              <a:pPr defTabSz="882213" fontAlgn="auto">
                <a:spcBef>
                  <a:spcPts val="0"/>
                </a:spcBef>
                <a:spcAft>
                  <a:spcPts val="0"/>
                </a:spcAft>
              </a:pPr>
              <a:t>38</a:t>
            </a:fld>
            <a:endParaRPr lang="en-US">
              <a:solidFill>
                <a:prstClr val="black"/>
              </a:solidFill>
              <a:latin typeface="Times New Roman" panose="02020603050405020304" pitchFamily="18" charset="0"/>
            </a:endParaRPr>
          </a:p>
        </p:txBody>
      </p:sp>
    </p:spTree>
    <p:extLst>
      <p:ext uri="{BB962C8B-B14F-4D97-AF65-F5344CB8AC3E}">
        <p14:creationId xmlns:p14="http://schemas.microsoft.com/office/powerpoint/2010/main" val="17664499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Some key terms you will</a:t>
            </a:r>
            <a:r>
              <a:rPr lang="en-US" baseline="0" dirty="0"/>
              <a:t> need to be familiar with when working with a Hadoop environment include:</a:t>
            </a:r>
          </a:p>
          <a:p>
            <a:pPr marL="165415" indent="-165415">
              <a:buFont typeface="Arial" panose="020B0604020202020204" pitchFamily="34" charset="0"/>
              <a:buChar char="•"/>
              <a:defRPr/>
            </a:pPr>
            <a:r>
              <a:rPr lang="en-US" b="1" dirty="0"/>
              <a:t>HDFS</a:t>
            </a:r>
            <a:r>
              <a:rPr lang="en-US" baseline="0" dirty="0"/>
              <a:t> (</a:t>
            </a:r>
            <a:r>
              <a:rPr lang="en-US" b="1" dirty="0">
                <a:latin typeface="Times New Roman" panose="02020603050405020304" pitchFamily="18" charset="0"/>
              </a:rPr>
              <a:t>Hadoop Distributed File System</a:t>
            </a:r>
            <a:r>
              <a:rPr lang="en-US" dirty="0">
                <a:latin typeface="Times New Roman" panose="02020603050405020304" pitchFamily="18" charset="0"/>
              </a:rPr>
              <a:t> - a distributed file system that is specifically designed to run on commodity hardware.</a:t>
            </a:r>
            <a:endParaRPr lang="en-US" baseline="0" dirty="0"/>
          </a:p>
          <a:p>
            <a:pPr marL="165415" indent="-165415">
              <a:buFont typeface="Arial" panose="020B0604020202020204" pitchFamily="34" charset="0"/>
              <a:buChar char="•"/>
              <a:defRPr/>
            </a:pPr>
            <a:r>
              <a:rPr lang="en-US" b="1" baseline="0" dirty="0"/>
              <a:t>Yarn</a:t>
            </a:r>
            <a:r>
              <a:rPr lang="en-US" baseline="0" dirty="0"/>
              <a:t> – responsible for managing the resources in the Hadoop cluster</a:t>
            </a:r>
          </a:p>
          <a:p>
            <a:pPr marL="165415" indent="-165415">
              <a:buFont typeface="Arial" panose="020B0604020202020204" pitchFamily="34" charset="0"/>
              <a:buChar char="•"/>
              <a:defRPr/>
            </a:pPr>
            <a:r>
              <a:rPr lang="en-US" b="1" baseline="0" dirty="0" err="1"/>
              <a:t>MapReduce</a:t>
            </a:r>
            <a:r>
              <a:rPr lang="en-US" baseline="0" dirty="0"/>
              <a:t> – Hadoop’s method of splitting processes into the nodes of a Hadoop cluster (Map) and subsequently collecting the results from each node (Reduce).</a:t>
            </a:r>
          </a:p>
          <a:p>
            <a:pPr defTabSz="882213" eaLnBrk="1" fontAlgn="auto" hangingPunct="1">
              <a:spcBef>
                <a:spcPts val="0"/>
              </a:spcBef>
              <a:spcAft>
                <a:spcPts val="0"/>
              </a:spcAft>
              <a:defRPr/>
            </a:pPr>
            <a:r>
              <a:rPr lang="en-US" dirty="0"/>
              <a:t> </a:t>
            </a:r>
          </a:p>
          <a:p>
            <a:pPr defTabSz="882213" eaLnBrk="1" fontAlgn="auto" hangingPunct="1">
              <a:spcBef>
                <a:spcPts val="0"/>
              </a:spcBef>
              <a:spcAft>
                <a:spcPts val="0"/>
              </a:spcAft>
              <a:defRPr/>
            </a:pPr>
            <a:r>
              <a:rPr lang="en-US" dirty="0"/>
              <a:t>There are numerous applications and language components available for interacting with Hadoop, including:</a:t>
            </a:r>
          </a:p>
          <a:p>
            <a:pPr marL="165415" indent="-165415">
              <a:buFont typeface="Arial" panose="020B0604020202020204" pitchFamily="34" charset="0"/>
              <a:buChar char="•"/>
              <a:defRPr/>
            </a:pPr>
            <a:r>
              <a:rPr lang="en-US" b="1" dirty="0"/>
              <a:t>Hive – </a:t>
            </a:r>
            <a:r>
              <a:rPr lang="en-US" b="0" dirty="0"/>
              <a:t>SQL-like</a:t>
            </a:r>
            <a:r>
              <a:rPr lang="en-US" b="0" baseline="0" dirty="0"/>
              <a:t> query language</a:t>
            </a:r>
            <a:endParaRPr lang="en-US" b="0" dirty="0"/>
          </a:p>
          <a:p>
            <a:pPr marL="165415" indent="-165415">
              <a:buFont typeface="Arial" panose="020B0604020202020204" pitchFamily="34" charset="0"/>
              <a:buChar char="•"/>
              <a:defRPr/>
            </a:pPr>
            <a:r>
              <a:rPr lang="en-US" b="1" dirty="0"/>
              <a:t>HBAS</a:t>
            </a:r>
            <a:r>
              <a:rPr lang="en-US" dirty="0"/>
              <a:t>E – is the Database of Hadoop </a:t>
            </a:r>
          </a:p>
          <a:p>
            <a:pPr marL="165415" indent="-165415">
              <a:buFont typeface="Arial" panose="020B0604020202020204" pitchFamily="34" charset="0"/>
              <a:buChar char="•"/>
              <a:defRPr/>
            </a:pPr>
            <a:r>
              <a:rPr lang="en-US" b="1" dirty="0"/>
              <a:t>PIG – </a:t>
            </a:r>
            <a:r>
              <a:rPr lang="en-US" b="0" dirty="0"/>
              <a:t>High-level programming language</a:t>
            </a:r>
          </a:p>
          <a:p>
            <a:pPr marL="165415" indent="-165415">
              <a:buFont typeface="Arial" panose="020B0604020202020204" pitchFamily="34" charset="0"/>
              <a:buChar char="•"/>
              <a:defRPr/>
            </a:pPr>
            <a:r>
              <a:rPr lang="en-US" b="1" dirty="0"/>
              <a:t>SQOOP</a:t>
            </a:r>
            <a:r>
              <a:rPr lang="en-US" dirty="0"/>
              <a:t> - Sqoop is a tool designed to import data from relational databases into Hadoop. Sqoop uses JDBC to connect to a database. </a:t>
            </a:r>
          </a:p>
          <a:p>
            <a:pPr marL="165415" indent="-165415">
              <a:buFont typeface="Arial" panose="020B0604020202020204" pitchFamily="34" charset="0"/>
              <a:buChar char="•"/>
              <a:defRPr/>
            </a:pPr>
            <a:r>
              <a:rPr lang="en-US" b="1" dirty="0" err="1"/>
              <a:t>ZooKeeper</a:t>
            </a:r>
            <a:r>
              <a:rPr lang="en-US" b="1" dirty="0"/>
              <a:t> </a:t>
            </a:r>
            <a:r>
              <a:rPr lang="en-US" dirty="0"/>
              <a:t>- toolkit for interacting with the Hadoop File System</a:t>
            </a:r>
            <a:endParaRPr lang="en-US" b="1" dirty="0"/>
          </a:p>
          <a:p>
            <a:pPr marL="165415" indent="-165415">
              <a:buFont typeface="Arial" panose="020B0604020202020204" pitchFamily="34" charset="0"/>
              <a:buChar char="•"/>
              <a:defRPr/>
            </a:pPr>
            <a:r>
              <a:rPr lang="en-US" b="1" dirty="0"/>
              <a:t>Mahout</a:t>
            </a:r>
            <a:r>
              <a:rPr lang="en-US" dirty="0"/>
              <a:t> – data mining library for Hadoop particularly used for recommender engines </a:t>
            </a:r>
          </a:p>
          <a:p>
            <a:pPr>
              <a:defRPr/>
            </a:pPr>
            <a:r>
              <a:rPr lang="en-US" b="1" dirty="0"/>
              <a:t> </a:t>
            </a:r>
            <a:endParaRPr lang="en-US" dirty="0"/>
          </a:p>
        </p:txBody>
      </p:sp>
    </p:spTree>
    <p:extLst>
      <p:ext uri="{BB962C8B-B14F-4D97-AF65-F5344CB8AC3E}">
        <p14:creationId xmlns:p14="http://schemas.microsoft.com/office/powerpoint/2010/main" val="28171318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2275" y="885825"/>
            <a:ext cx="5718175" cy="3217863"/>
          </a:xfrm>
        </p:spPr>
      </p:sp>
      <p:sp>
        <p:nvSpPr>
          <p:cNvPr id="3" name="Notes Placeholder 2"/>
          <p:cNvSpPr>
            <a:spLocks noGrp="1"/>
          </p:cNvSpPr>
          <p:nvPr>
            <p:ph type="body" idx="1"/>
          </p:nvPr>
        </p:nvSpPr>
        <p:spPr/>
        <p:txBody>
          <a:bodyPr/>
          <a:lstStyle/>
          <a:p>
            <a:pPr>
              <a:defRPr/>
            </a:pPr>
            <a:r>
              <a:rPr lang="en-US" dirty="0">
                <a:solidFill>
                  <a:prstClr val="black"/>
                </a:solidFill>
              </a:rPr>
              <a:t>The SAS / Hadoop ecosystem offers a broad portfolio of capabilities to address the needs of existing SAS users as well as the next generation of users… the SAS Visual Analytics user. Key to that strategy is allowing existing customers to leverage their current investment in SAS, while also addressing the challenges associated with Big Data. </a:t>
            </a:r>
          </a:p>
          <a:p>
            <a:pPr>
              <a:defRPr/>
            </a:pPr>
            <a:r>
              <a:rPr lang="en-US" dirty="0">
                <a:solidFill>
                  <a:prstClr val="black"/>
                </a:solidFill>
              </a:rPr>
              <a:t>Specifically,</a:t>
            </a:r>
            <a:r>
              <a:rPr lang="en-US" baseline="0" dirty="0">
                <a:solidFill>
                  <a:prstClr val="black"/>
                </a:solidFill>
              </a:rPr>
              <a:t> </a:t>
            </a:r>
            <a:r>
              <a:rPr lang="en-US" dirty="0">
                <a:solidFill>
                  <a:prstClr val="black"/>
                </a:solidFill>
              </a:rPr>
              <a:t>SAS users have the ability to incorporate Hadoop into existing processes through:</a:t>
            </a:r>
          </a:p>
          <a:p>
            <a:pPr>
              <a:defRPr/>
            </a:pPr>
            <a:r>
              <a:rPr lang="en-US" b="1" dirty="0">
                <a:solidFill>
                  <a:prstClr val="black"/>
                </a:solidFill>
              </a:rPr>
              <a:t>File System </a:t>
            </a:r>
            <a:r>
              <a:rPr lang="en-US" b="0" baseline="0" dirty="0">
                <a:solidFill>
                  <a:prstClr val="black"/>
                </a:solidFill>
              </a:rPr>
              <a:t>– Access into the Hadoop file system from within SAS, is available in a variety of ways, including through Map Reduce code (Pig and Hive) as well as SAS High-Performance Analytic Procedures.</a:t>
            </a:r>
            <a:endParaRPr lang="en-US" b="1" dirty="0">
              <a:solidFill>
                <a:prstClr val="black"/>
              </a:solidFill>
            </a:endParaRPr>
          </a:p>
          <a:p>
            <a:pPr>
              <a:defRPr/>
            </a:pPr>
            <a:r>
              <a:rPr lang="en-US" b="1" dirty="0">
                <a:solidFill>
                  <a:prstClr val="black"/>
                </a:solidFill>
              </a:rPr>
              <a:t>Data</a:t>
            </a:r>
            <a:r>
              <a:rPr lang="en-US" b="1" baseline="0" dirty="0">
                <a:solidFill>
                  <a:prstClr val="black"/>
                </a:solidFill>
              </a:rPr>
              <a:t> Processing </a:t>
            </a:r>
            <a:r>
              <a:rPr lang="en-US" b="0" baseline="0" dirty="0">
                <a:solidFill>
                  <a:prstClr val="black"/>
                </a:solidFill>
              </a:rPr>
              <a:t>– Data processing can also take place in a variety of ways, including Pig, Hive, SAS Embedded Processes and for the new generation of SAS user, through the SAS LASR Analytic Server.</a:t>
            </a:r>
          </a:p>
          <a:p>
            <a:pPr>
              <a:defRPr/>
            </a:pPr>
            <a:r>
              <a:rPr lang="en-US" b="1" dirty="0">
                <a:solidFill>
                  <a:prstClr val="black"/>
                </a:solidFill>
              </a:rPr>
              <a:t>Data Access </a:t>
            </a:r>
            <a:r>
              <a:rPr lang="en-US" dirty="0">
                <a:solidFill>
                  <a:prstClr val="black"/>
                </a:solidFill>
              </a:rPr>
              <a:t>– SAS</a:t>
            </a:r>
            <a:r>
              <a:rPr lang="en-US" baseline="30000" dirty="0"/>
              <a:t> </a:t>
            </a:r>
            <a:r>
              <a:rPr lang="en-US" dirty="0">
                <a:solidFill>
                  <a:prstClr val="black"/>
                </a:solidFill>
              </a:rPr>
              <a:t>Access to Hadoop is the core component / product which opens up the world of Hadoop to your SAS community, providing common libname support that a SAS user is familiar with. For the new generation</a:t>
            </a:r>
            <a:r>
              <a:rPr lang="en-US" baseline="0" dirty="0">
                <a:solidFill>
                  <a:prstClr val="black"/>
                </a:solidFill>
              </a:rPr>
              <a:t> of SAS user, the in-memory data access through the SAS LASR Analytic Server provide access to data stored in the Hadoop cluster.</a:t>
            </a:r>
            <a:endParaRPr lang="en-US" dirty="0">
              <a:solidFill>
                <a:prstClr val="black"/>
              </a:solidFill>
            </a:endParaRPr>
          </a:p>
          <a:p>
            <a:pPr>
              <a:defRPr/>
            </a:pPr>
            <a:r>
              <a:rPr lang="en-US" b="1" dirty="0">
                <a:solidFill>
                  <a:prstClr val="black"/>
                </a:solidFill>
              </a:rPr>
              <a:t>Metadata </a:t>
            </a:r>
            <a:r>
              <a:rPr lang="en-US" dirty="0">
                <a:solidFill>
                  <a:prstClr val="black"/>
                </a:solidFill>
              </a:rPr>
              <a:t>- SAS</a:t>
            </a:r>
            <a:r>
              <a:rPr lang="en-US" baseline="30000" dirty="0">
                <a:solidFill>
                  <a:srgbClr val="FFFFFF"/>
                </a:solidFill>
                <a:latin typeface="Arial" panose="020B0604020202020204" pitchFamily="34" charset="0"/>
              </a:rPr>
              <a:t> </a:t>
            </a:r>
            <a:r>
              <a:rPr lang="en-US" dirty="0">
                <a:solidFill>
                  <a:prstClr val="black"/>
                </a:solidFill>
              </a:rPr>
              <a:t>Metadata server provides a single managed interface to data in Hadoop consumable by any SAS client.</a:t>
            </a:r>
          </a:p>
          <a:p>
            <a:pPr>
              <a:defRPr/>
            </a:pPr>
            <a:r>
              <a:rPr lang="en-US" b="1" dirty="0">
                <a:solidFill>
                  <a:prstClr val="black"/>
                </a:solidFill>
              </a:rPr>
              <a:t>User Interfaces</a:t>
            </a:r>
            <a:r>
              <a:rPr lang="en-US" b="0" baseline="0" dirty="0">
                <a:solidFill>
                  <a:prstClr val="black"/>
                </a:solidFill>
              </a:rPr>
              <a:t> – There are a number of user interfaces that are available to interact with Hadoop, taking advantage of the SAS Metadata that manages the access to the data in the Hadoop cluster. </a:t>
            </a:r>
            <a:endParaRPr lang="en-US" dirty="0">
              <a:solidFill>
                <a:prstClr val="black"/>
              </a:solidFill>
            </a:endParaRPr>
          </a:p>
        </p:txBody>
      </p:sp>
      <p:sp>
        <p:nvSpPr>
          <p:cNvPr id="4" name="Slide Number Placeholder 3"/>
          <p:cNvSpPr>
            <a:spLocks noGrp="1"/>
          </p:cNvSpPr>
          <p:nvPr>
            <p:ph type="sldNum" sz="quarter" idx="10"/>
          </p:nvPr>
        </p:nvSpPr>
        <p:spPr/>
        <p:txBody>
          <a:bodyPr/>
          <a:lstStyle/>
          <a:p>
            <a:pPr defTabSz="882213" fontAlgn="auto">
              <a:spcBef>
                <a:spcPts val="0"/>
              </a:spcBef>
              <a:spcAft>
                <a:spcPts val="0"/>
              </a:spcAft>
            </a:pPr>
            <a:fld id="{BAE402D1-88AD-43C2-B8BB-8C7904BBCA11}" type="slidenum">
              <a:rPr lang="en-US">
                <a:solidFill>
                  <a:prstClr val="black"/>
                </a:solidFill>
                <a:latin typeface="Times New Roman" panose="02020603050405020304" pitchFamily="18" charset="0"/>
              </a:rPr>
              <a:pPr defTabSz="882213" fontAlgn="auto">
                <a:spcBef>
                  <a:spcPts val="0"/>
                </a:spcBef>
                <a:spcAft>
                  <a:spcPts val="0"/>
                </a:spcAft>
              </a:pPr>
              <a:t>40</a:t>
            </a:fld>
            <a:endParaRPr lang="en-US" dirty="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12847892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882213" fontAlgn="auto">
              <a:spcBef>
                <a:spcPts val="0"/>
              </a:spcBef>
              <a:spcAft>
                <a:spcPts val="0"/>
              </a:spcAft>
            </a:pPr>
            <a:fld id="{4DA01682-77E3-4A42-BD62-132BEA5D311E}" type="slidenum">
              <a:rPr lang="en-US">
                <a:solidFill>
                  <a:prstClr val="black"/>
                </a:solidFill>
                <a:latin typeface="Times New Roman" panose="02020603050405020304" pitchFamily="18" charset="0"/>
              </a:rPr>
              <a:pPr defTabSz="882213" fontAlgn="auto">
                <a:spcBef>
                  <a:spcPts val="0"/>
                </a:spcBef>
                <a:spcAft>
                  <a:spcPts val="0"/>
                </a:spcAft>
              </a:pPr>
              <a:t>41</a:t>
            </a:fld>
            <a:endParaRPr lang="en-US">
              <a:solidFill>
                <a:prstClr val="black"/>
              </a:solidFill>
              <a:latin typeface="Times New Roman" panose="02020603050405020304" pitchFamily="18" charset="0"/>
            </a:endParaRPr>
          </a:p>
        </p:txBody>
      </p:sp>
    </p:spTree>
    <p:extLst>
      <p:ext uri="{BB962C8B-B14F-4D97-AF65-F5344CB8AC3E}">
        <p14:creationId xmlns:p14="http://schemas.microsoft.com/office/powerpoint/2010/main" val="362804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882213" eaLnBrk="1" fontAlgn="auto" hangingPunct="1">
              <a:spcBef>
                <a:spcPts val="0"/>
              </a:spcBef>
              <a:spcAft>
                <a:spcPts val="0"/>
              </a:spcAft>
              <a:defRPr/>
            </a:pPr>
            <a:r>
              <a:rPr lang="en-US" dirty="0"/>
              <a:t>The</a:t>
            </a:r>
            <a:r>
              <a:rPr lang="en-US" baseline="0" dirty="0"/>
              <a:t> following definitions found on Wikipedia are attempts at describing big data.  The bottom line is that big data is definitely not the typical default data sizes that organizations have been processing for the past several decades.  Big data, regardless of how one defines it, is relative to and organization’s existing data management infrastructure and its ability to process that data.  For a medium size company, a terabyte of data may be considered big data.  To a large company, like a major bank or health care provider,  a terabyte is normal, whereas, a petabyte of data is considered big data.</a:t>
            </a:r>
            <a:endParaRPr lang="en-US" dirty="0"/>
          </a:p>
          <a:p>
            <a:endParaRPr lang="en-US" dirty="0"/>
          </a:p>
        </p:txBody>
      </p:sp>
      <p:sp>
        <p:nvSpPr>
          <p:cNvPr id="4" name="Slide Number Placeholder 3"/>
          <p:cNvSpPr>
            <a:spLocks noGrp="1"/>
          </p:cNvSpPr>
          <p:nvPr>
            <p:ph type="sldNum" sz="quarter" idx="10"/>
          </p:nvPr>
        </p:nvSpPr>
        <p:spPr/>
        <p:txBody>
          <a:bodyPr/>
          <a:lstStyle/>
          <a:p>
            <a:pPr defTabSz="882213" fontAlgn="auto">
              <a:spcBef>
                <a:spcPts val="0"/>
              </a:spcBef>
              <a:spcAft>
                <a:spcPts val="0"/>
              </a:spcAft>
            </a:pPr>
            <a:fld id="{FE9BC4E5-2BC1-4F43-85DD-A1B8F74CB7EB}" type="slidenum">
              <a:rPr lang="en-US">
                <a:solidFill>
                  <a:prstClr val="black"/>
                </a:solidFill>
                <a:latin typeface="Times New Roman" panose="02020603050405020304" pitchFamily="18" charset="0"/>
              </a:rPr>
              <a:pPr defTabSz="882213" fontAlgn="auto">
                <a:spcBef>
                  <a:spcPts val="0"/>
                </a:spcBef>
                <a:spcAft>
                  <a:spcPts val="0"/>
                </a:spcAft>
              </a:pPr>
              <a:t>5</a:t>
            </a:fld>
            <a:endParaRPr lang="en-US" dirty="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357296847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882213" fontAlgn="auto">
              <a:spcBef>
                <a:spcPts val="0"/>
              </a:spcBef>
              <a:spcAft>
                <a:spcPts val="0"/>
              </a:spcAft>
            </a:pPr>
            <a:fld id="{FE9BC4E5-2BC1-4F43-85DD-A1B8F74CB7EB}" type="slidenum">
              <a:rPr lang="en-US">
                <a:solidFill>
                  <a:prstClr val="black"/>
                </a:solidFill>
                <a:latin typeface="Times New Roman" panose="02020603050405020304" pitchFamily="18" charset="0"/>
              </a:rPr>
              <a:pPr defTabSz="882213" fontAlgn="auto">
                <a:spcBef>
                  <a:spcPts val="0"/>
                </a:spcBef>
                <a:spcAft>
                  <a:spcPts val="0"/>
                </a:spcAft>
              </a:pPr>
              <a:t>42</a:t>
            </a:fld>
            <a:endParaRPr lang="en-US" dirty="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38414970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882213" fontAlgn="auto">
              <a:spcBef>
                <a:spcPts val="0"/>
              </a:spcBef>
              <a:spcAft>
                <a:spcPts val="0"/>
              </a:spcAft>
            </a:pPr>
            <a:fld id="{FE9BC4E5-2BC1-4F43-85DD-A1B8F74CB7EB}" type="slidenum">
              <a:rPr lang="en-US">
                <a:solidFill>
                  <a:prstClr val="black"/>
                </a:solidFill>
                <a:latin typeface="Times New Roman" panose="02020603050405020304" pitchFamily="18" charset="0"/>
              </a:rPr>
              <a:pPr defTabSz="882213" fontAlgn="auto">
                <a:spcBef>
                  <a:spcPts val="0"/>
                </a:spcBef>
                <a:spcAft>
                  <a:spcPts val="0"/>
                </a:spcAft>
              </a:pPr>
              <a:t>43</a:t>
            </a:fld>
            <a:endParaRPr lang="en-US" dirty="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425879145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882213" fontAlgn="auto">
              <a:spcBef>
                <a:spcPts val="0"/>
              </a:spcBef>
              <a:spcAft>
                <a:spcPts val="0"/>
              </a:spcAft>
            </a:pPr>
            <a:fld id="{4DA01682-77E3-4A42-BD62-132BEA5D311E}" type="slidenum">
              <a:rPr lang="en-US">
                <a:solidFill>
                  <a:prstClr val="black"/>
                </a:solidFill>
                <a:latin typeface="Times New Roman" panose="02020603050405020304" pitchFamily="18" charset="0"/>
              </a:rPr>
              <a:pPr defTabSz="882213" fontAlgn="auto">
                <a:spcBef>
                  <a:spcPts val="0"/>
                </a:spcBef>
                <a:spcAft>
                  <a:spcPts val="0"/>
                </a:spcAft>
              </a:pPr>
              <a:t>44</a:t>
            </a:fld>
            <a:endParaRPr lang="en-US">
              <a:solidFill>
                <a:prstClr val="black"/>
              </a:solidFill>
              <a:latin typeface="Times New Roman" panose="02020603050405020304" pitchFamily="18" charset="0"/>
            </a:endParaRPr>
          </a:p>
        </p:txBody>
      </p:sp>
    </p:spTree>
    <p:extLst>
      <p:ext uri="{BB962C8B-B14F-4D97-AF65-F5344CB8AC3E}">
        <p14:creationId xmlns:p14="http://schemas.microsoft.com/office/powerpoint/2010/main" val="8119613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882213" fontAlgn="auto">
              <a:spcBef>
                <a:spcPts val="0"/>
              </a:spcBef>
              <a:spcAft>
                <a:spcPts val="0"/>
              </a:spcAft>
            </a:pPr>
            <a:fld id="{4DA01682-77E3-4A42-BD62-132BEA5D311E}" type="slidenum">
              <a:rPr lang="en-US">
                <a:solidFill>
                  <a:prstClr val="black"/>
                </a:solidFill>
                <a:latin typeface="Times New Roman" panose="02020603050405020304" pitchFamily="18" charset="0"/>
              </a:rPr>
              <a:pPr defTabSz="882213" fontAlgn="auto">
                <a:spcBef>
                  <a:spcPts val="0"/>
                </a:spcBef>
                <a:spcAft>
                  <a:spcPts val="0"/>
                </a:spcAft>
              </a:pPr>
              <a:t>45</a:t>
            </a:fld>
            <a:endParaRPr lang="en-US">
              <a:solidFill>
                <a:prstClr val="black"/>
              </a:solidFill>
              <a:latin typeface="Times New Roman" panose="02020603050405020304" pitchFamily="18" charset="0"/>
            </a:endParaRPr>
          </a:p>
        </p:txBody>
      </p:sp>
    </p:spTree>
    <p:extLst>
      <p:ext uri="{BB962C8B-B14F-4D97-AF65-F5344CB8AC3E}">
        <p14:creationId xmlns:p14="http://schemas.microsoft.com/office/powerpoint/2010/main" val="40580318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882213" fontAlgn="auto">
              <a:spcBef>
                <a:spcPts val="0"/>
              </a:spcBef>
              <a:spcAft>
                <a:spcPts val="0"/>
              </a:spcAft>
            </a:pPr>
            <a:fld id="{4DA01682-77E3-4A42-BD62-132BEA5D311E}" type="slidenum">
              <a:rPr lang="en-US">
                <a:solidFill>
                  <a:prstClr val="black"/>
                </a:solidFill>
                <a:latin typeface="Times New Roman" panose="02020603050405020304" pitchFamily="18" charset="0"/>
              </a:rPr>
              <a:pPr defTabSz="882213" fontAlgn="auto">
                <a:spcBef>
                  <a:spcPts val="0"/>
                </a:spcBef>
                <a:spcAft>
                  <a:spcPts val="0"/>
                </a:spcAft>
              </a:pPr>
              <a:t>46</a:t>
            </a:fld>
            <a:endParaRPr lang="en-US">
              <a:solidFill>
                <a:prstClr val="black"/>
              </a:solidFill>
              <a:latin typeface="Times New Roman" panose="02020603050405020304" pitchFamily="18" charset="0"/>
            </a:endParaRPr>
          </a:p>
        </p:txBody>
      </p:sp>
    </p:spTree>
    <p:extLst>
      <p:ext uri="{BB962C8B-B14F-4D97-AF65-F5344CB8AC3E}">
        <p14:creationId xmlns:p14="http://schemas.microsoft.com/office/powerpoint/2010/main" val="22373396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882213" fontAlgn="auto">
              <a:spcBef>
                <a:spcPts val="0"/>
              </a:spcBef>
              <a:spcAft>
                <a:spcPts val="0"/>
              </a:spcAft>
            </a:pPr>
            <a:fld id="{4DA01682-77E3-4A42-BD62-132BEA5D311E}" type="slidenum">
              <a:rPr lang="en-US">
                <a:solidFill>
                  <a:prstClr val="black"/>
                </a:solidFill>
                <a:latin typeface="Times New Roman" panose="02020603050405020304" pitchFamily="18" charset="0"/>
              </a:rPr>
              <a:pPr defTabSz="882213" fontAlgn="auto">
                <a:spcBef>
                  <a:spcPts val="0"/>
                </a:spcBef>
                <a:spcAft>
                  <a:spcPts val="0"/>
                </a:spcAft>
              </a:pPr>
              <a:t>47</a:t>
            </a:fld>
            <a:endParaRPr lang="en-US">
              <a:solidFill>
                <a:prstClr val="black"/>
              </a:solidFill>
              <a:latin typeface="Times New Roman" panose="02020603050405020304" pitchFamily="18" charset="0"/>
            </a:endParaRPr>
          </a:p>
        </p:txBody>
      </p:sp>
    </p:spTree>
    <p:extLst>
      <p:ext uri="{BB962C8B-B14F-4D97-AF65-F5344CB8AC3E}">
        <p14:creationId xmlns:p14="http://schemas.microsoft.com/office/powerpoint/2010/main" val="144896353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882213" fontAlgn="auto">
              <a:spcBef>
                <a:spcPts val="0"/>
              </a:spcBef>
              <a:spcAft>
                <a:spcPts val="0"/>
              </a:spcAft>
            </a:pPr>
            <a:fld id="{4DA01682-77E3-4A42-BD62-132BEA5D311E}" type="slidenum">
              <a:rPr lang="en-US">
                <a:solidFill>
                  <a:prstClr val="black"/>
                </a:solidFill>
                <a:latin typeface="Times New Roman" panose="02020603050405020304" pitchFamily="18" charset="0"/>
              </a:rPr>
              <a:pPr defTabSz="882213" fontAlgn="auto">
                <a:spcBef>
                  <a:spcPts val="0"/>
                </a:spcBef>
                <a:spcAft>
                  <a:spcPts val="0"/>
                </a:spcAft>
              </a:pPr>
              <a:t>48</a:t>
            </a:fld>
            <a:endParaRPr lang="en-US">
              <a:solidFill>
                <a:prstClr val="black"/>
              </a:solidFill>
              <a:latin typeface="Times New Roman" panose="02020603050405020304" pitchFamily="18" charset="0"/>
            </a:endParaRPr>
          </a:p>
        </p:txBody>
      </p:sp>
    </p:spTree>
    <p:extLst>
      <p:ext uri="{BB962C8B-B14F-4D97-AF65-F5344CB8AC3E}">
        <p14:creationId xmlns:p14="http://schemas.microsoft.com/office/powerpoint/2010/main" val="7934357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882213" fontAlgn="auto">
              <a:spcBef>
                <a:spcPts val="0"/>
              </a:spcBef>
              <a:spcAft>
                <a:spcPts val="0"/>
              </a:spcAft>
            </a:pPr>
            <a:fld id="{4DA01682-77E3-4A42-BD62-132BEA5D311E}" type="slidenum">
              <a:rPr lang="en-US">
                <a:solidFill>
                  <a:prstClr val="black"/>
                </a:solidFill>
                <a:latin typeface="Times New Roman" panose="02020603050405020304" pitchFamily="18" charset="0"/>
              </a:rPr>
              <a:pPr defTabSz="882213" fontAlgn="auto">
                <a:spcBef>
                  <a:spcPts val="0"/>
                </a:spcBef>
                <a:spcAft>
                  <a:spcPts val="0"/>
                </a:spcAft>
              </a:pPr>
              <a:t>49</a:t>
            </a:fld>
            <a:endParaRPr lang="en-US">
              <a:solidFill>
                <a:prstClr val="black"/>
              </a:solidFill>
              <a:latin typeface="Times New Roman" panose="02020603050405020304" pitchFamily="18" charset="0"/>
            </a:endParaRPr>
          </a:p>
        </p:txBody>
      </p:sp>
    </p:spTree>
    <p:extLst>
      <p:ext uri="{BB962C8B-B14F-4D97-AF65-F5344CB8AC3E}">
        <p14:creationId xmlns:p14="http://schemas.microsoft.com/office/powerpoint/2010/main" val="86745127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882213" fontAlgn="auto">
              <a:spcBef>
                <a:spcPts val="0"/>
              </a:spcBef>
              <a:spcAft>
                <a:spcPts val="0"/>
              </a:spcAft>
            </a:pPr>
            <a:fld id="{FE9BC4E5-2BC1-4F43-85DD-A1B8F74CB7EB}" type="slidenum">
              <a:rPr lang="en-US">
                <a:solidFill>
                  <a:prstClr val="black"/>
                </a:solidFill>
                <a:latin typeface="Times New Roman" panose="02020603050405020304" pitchFamily="18" charset="0"/>
              </a:rPr>
              <a:pPr defTabSz="882213" fontAlgn="auto">
                <a:spcBef>
                  <a:spcPts val="0"/>
                </a:spcBef>
                <a:spcAft>
                  <a:spcPts val="0"/>
                </a:spcAft>
              </a:pPr>
              <a:t>50</a:t>
            </a:fld>
            <a:endParaRPr lang="en-US" dirty="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242700477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882213" fontAlgn="auto">
              <a:spcBef>
                <a:spcPts val="0"/>
              </a:spcBef>
              <a:spcAft>
                <a:spcPts val="0"/>
              </a:spcAft>
            </a:pPr>
            <a:fld id="{4DA01682-77E3-4A42-BD62-132BEA5D311E}" type="slidenum">
              <a:rPr lang="en-US">
                <a:solidFill>
                  <a:prstClr val="black"/>
                </a:solidFill>
                <a:latin typeface="Times New Roman" panose="02020603050405020304" pitchFamily="18" charset="0"/>
              </a:rPr>
              <a:pPr defTabSz="882213" fontAlgn="auto">
                <a:spcBef>
                  <a:spcPts val="0"/>
                </a:spcBef>
                <a:spcAft>
                  <a:spcPts val="0"/>
                </a:spcAft>
              </a:pPr>
              <a:t>51</a:t>
            </a:fld>
            <a:endParaRPr lang="en-US">
              <a:solidFill>
                <a:prstClr val="black"/>
              </a:solidFill>
              <a:latin typeface="Times New Roman" panose="02020603050405020304" pitchFamily="18" charset="0"/>
            </a:endParaRPr>
          </a:p>
        </p:txBody>
      </p:sp>
    </p:spTree>
    <p:extLst>
      <p:ext uri="{BB962C8B-B14F-4D97-AF65-F5344CB8AC3E}">
        <p14:creationId xmlns:p14="http://schemas.microsoft.com/office/powerpoint/2010/main" val="87656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Whe</a:t>
            </a:r>
            <a:r>
              <a:rPr lang="en-US" baseline="0" dirty="0"/>
              <a:t>n people talk about big data, typically three common attributes or characteristics of big data come to mind.</a:t>
            </a:r>
          </a:p>
          <a:p>
            <a:r>
              <a:rPr lang="en-US" baseline="0" dirty="0"/>
              <a:t>Volume is the overall size of the data being collected.</a:t>
            </a:r>
          </a:p>
          <a:p>
            <a:r>
              <a:rPr lang="en-US" baseline="0" dirty="0"/>
              <a:t>Velocity is the frequency at which the data is arriving.</a:t>
            </a:r>
          </a:p>
          <a:p>
            <a:r>
              <a:rPr lang="en-US" baseline="0" dirty="0"/>
              <a:t>Variety is the breadth of the data coming in from multiple sources.</a:t>
            </a:r>
            <a:endParaRPr lang="en-US" dirty="0"/>
          </a:p>
          <a:p>
            <a:r>
              <a:rPr lang="en-US" dirty="0"/>
              <a:t>A fourth attribute, not shown on this slide is </a:t>
            </a:r>
            <a:r>
              <a:rPr lang="en-US" baseline="0" dirty="0"/>
              <a:t>VALUE.  Organization strive to find value in big data through the use of analytics and analysis.  The value of big data, though miniscule, may be a differentiator against a organization’s competition.</a:t>
            </a:r>
            <a:endParaRPr lang="en-US" dirty="0"/>
          </a:p>
        </p:txBody>
      </p:sp>
      <p:sp>
        <p:nvSpPr>
          <p:cNvPr id="4" name="Slide Number Placeholder 3"/>
          <p:cNvSpPr>
            <a:spLocks noGrp="1"/>
          </p:cNvSpPr>
          <p:nvPr>
            <p:ph type="sldNum" sz="quarter" idx="10"/>
          </p:nvPr>
        </p:nvSpPr>
        <p:spPr/>
        <p:txBody>
          <a:bodyPr/>
          <a:lstStyle/>
          <a:p>
            <a:pPr defTabSz="882213" fontAlgn="auto">
              <a:spcBef>
                <a:spcPts val="0"/>
              </a:spcBef>
              <a:spcAft>
                <a:spcPts val="0"/>
              </a:spcAft>
            </a:pPr>
            <a:fld id="{FE9BC4E5-2BC1-4F43-85DD-A1B8F74CB7EB}" type="slidenum">
              <a:rPr lang="en-US">
                <a:solidFill>
                  <a:prstClr val="black"/>
                </a:solidFill>
                <a:latin typeface="Times New Roman" panose="02020603050405020304" pitchFamily="18" charset="0"/>
              </a:rPr>
              <a:pPr defTabSz="882213" fontAlgn="auto">
                <a:spcBef>
                  <a:spcPts val="0"/>
                </a:spcBef>
                <a:spcAft>
                  <a:spcPts val="0"/>
                </a:spcAft>
              </a:pPr>
              <a:t>6</a:t>
            </a:fld>
            <a:endParaRPr lang="en-US" dirty="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391559717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882213" fontAlgn="auto">
              <a:spcBef>
                <a:spcPts val="0"/>
              </a:spcBef>
              <a:spcAft>
                <a:spcPts val="0"/>
              </a:spcAft>
            </a:pPr>
            <a:fld id="{4DA01682-77E3-4A42-BD62-132BEA5D311E}" type="slidenum">
              <a:rPr lang="en-US">
                <a:solidFill>
                  <a:prstClr val="black"/>
                </a:solidFill>
                <a:latin typeface="Times New Roman" panose="02020603050405020304" pitchFamily="18" charset="0"/>
              </a:rPr>
              <a:pPr defTabSz="882213" fontAlgn="auto">
                <a:spcBef>
                  <a:spcPts val="0"/>
                </a:spcBef>
                <a:spcAft>
                  <a:spcPts val="0"/>
                </a:spcAft>
              </a:pPr>
              <a:t>52</a:t>
            </a:fld>
            <a:endParaRPr lang="en-US">
              <a:solidFill>
                <a:prstClr val="black"/>
              </a:solidFill>
              <a:latin typeface="Times New Roman" panose="02020603050405020304" pitchFamily="18" charset="0"/>
            </a:endParaRPr>
          </a:p>
        </p:txBody>
      </p:sp>
    </p:spTree>
    <p:extLst>
      <p:ext uri="{BB962C8B-B14F-4D97-AF65-F5344CB8AC3E}">
        <p14:creationId xmlns:p14="http://schemas.microsoft.com/office/powerpoint/2010/main" val="33054423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882213" fontAlgn="auto">
              <a:spcBef>
                <a:spcPts val="0"/>
              </a:spcBef>
              <a:spcAft>
                <a:spcPts val="0"/>
              </a:spcAft>
            </a:pPr>
            <a:fld id="{4DA01682-77E3-4A42-BD62-132BEA5D311E}" type="slidenum">
              <a:rPr lang="en-US">
                <a:solidFill>
                  <a:prstClr val="black"/>
                </a:solidFill>
                <a:latin typeface="Times New Roman" panose="02020603050405020304" pitchFamily="18" charset="0"/>
              </a:rPr>
              <a:pPr defTabSz="882213" fontAlgn="auto">
                <a:spcBef>
                  <a:spcPts val="0"/>
                </a:spcBef>
                <a:spcAft>
                  <a:spcPts val="0"/>
                </a:spcAft>
              </a:pPr>
              <a:t>53</a:t>
            </a:fld>
            <a:endParaRPr lang="en-US">
              <a:solidFill>
                <a:prstClr val="black"/>
              </a:solidFill>
              <a:latin typeface="Times New Roman" panose="02020603050405020304" pitchFamily="18" charset="0"/>
            </a:endParaRPr>
          </a:p>
        </p:txBody>
      </p:sp>
    </p:spTree>
    <p:extLst>
      <p:ext uri="{BB962C8B-B14F-4D97-AF65-F5344CB8AC3E}">
        <p14:creationId xmlns:p14="http://schemas.microsoft.com/office/powerpoint/2010/main" val="349147869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882213" fontAlgn="auto">
              <a:spcBef>
                <a:spcPts val="0"/>
              </a:spcBef>
              <a:spcAft>
                <a:spcPts val="0"/>
              </a:spcAft>
            </a:pPr>
            <a:fld id="{FE9BC4E5-2BC1-4F43-85DD-A1B8F74CB7EB}" type="slidenum">
              <a:rPr lang="en-US">
                <a:solidFill>
                  <a:prstClr val="black"/>
                </a:solidFill>
                <a:latin typeface="Times New Roman" panose="02020603050405020304" pitchFamily="18" charset="0"/>
              </a:rPr>
              <a:pPr defTabSz="882213" fontAlgn="auto">
                <a:spcBef>
                  <a:spcPts val="0"/>
                </a:spcBef>
                <a:spcAft>
                  <a:spcPts val="0"/>
                </a:spcAft>
              </a:pPr>
              <a:t>54</a:t>
            </a:fld>
            <a:endParaRPr lang="en-US" dirty="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136061484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882213" fontAlgn="auto">
              <a:spcBef>
                <a:spcPts val="0"/>
              </a:spcBef>
              <a:spcAft>
                <a:spcPts val="0"/>
              </a:spcAft>
            </a:pPr>
            <a:fld id="{4DA01682-77E3-4A42-BD62-132BEA5D311E}" type="slidenum">
              <a:rPr lang="en-US">
                <a:solidFill>
                  <a:prstClr val="black"/>
                </a:solidFill>
                <a:latin typeface="Times New Roman" panose="02020603050405020304" pitchFamily="18" charset="0"/>
              </a:rPr>
              <a:pPr defTabSz="882213" fontAlgn="auto">
                <a:spcBef>
                  <a:spcPts val="0"/>
                </a:spcBef>
                <a:spcAft>
                  <a:spcPts val="0"/>
                </a:spcAft>
              </a:pPr>
              <a:t>55</a:t>
            </a:fld>
            <a:endParaRPr lang="en-US">
              <a:solidFill>
                <a:prstClr val="black"/>
              </a:solidFill>
              <a:latin typeface="Times New Roman" panose="02020603050405020304" pitchFamily="18" charset="0"/>
            </a:endParaRPr>
          </a:p>
        </p:txBody>
      </p:sp>
    </p:spTree>
    <p:extLst>
      <p:ext uri="{BB962C8B-B14F-4D97-AF65-F5344CB8AC3E}">
        <p14:creationId xmlns:p14="http://schemas.microsoft.com/office/powerpoint/2010/main" val="159040404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882213" fontAlgn="auto">
              <a:spcBef>
                <a:spcPts val="0"/>
              </a:spcBef>
              <a:spcAft>
                <a:spcPts val="0"/>
              </a:spcAft>
            </a:pPr>
            <a:fld id="{4DA01682-77E3-4A42-BD62-132BEA5D311E}" type="slidenum">
              <a:rPr lang="en-US">
                <a:solidFill>
                  <a:prstClr val="black"/>
                </a:solidFill>
                <a:latin typeface="Times New Roman" panose="02020603050405020304" pitchFamily="18" charset="0"/>
              </a:rPr>
              <a:pPr defTabSz="882213" fontAlgn="auto">
                <a:spcBef>
                  <a:spcPts val="0"/>
                </a:spcBef>
                <a:spcAft>
                  <a:spcPts val="0"/>
                </a:spcAft>
              </a:pPr>
              <a:t>56</a:t>
            </a:fld>
            <a:endParaRPr lang="en-US">
              <a:solidFill>
                <a:prstClr val="black"/>
              </a:solidFill>
              <a:latin typeface="Times New Roman" panose="02020603050405020304" pitchFamily="18" charset="0"/>
            </a:endParaRPr>
          </a:p>
        </p:txBody>
      </p:sp>
    </p:spTree>
    <p:extLst>
      <p:ext uri="{BB962C8B-B14F-4D97-AF65-F5344CB8AC3E}">
        <p14:creationId xmlns:p14="http://schemas.microsoft.com/office/powerpoint/2010/main" val="102940419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882213" fontAlgn="auto">
              <a:spcBef>
                <a:spcPts val="0"/>
              </a:spcBef>
              <a:spcAft>
                <a:spcPts val="0"/>
              </a:spcAft>
            </a:pPr>
            <a:fld id="{FE9BC4E5-2BC1-4F43-85DD-A1B8F74CB7EB}" type="slidenum">
              <a:rPr lang="en-US">
                <a:solidFill>
                  <a:prstClr val="black"/>
                </a:solidFill>
                <a:latin typeface="Times New Roman" panose="02020603050405020304" pitchFamily="18" charset="0"/>
              </a:rPr>
              <a:pPr defTabSz="882213" fontAlgn="auto">
                <a:spcBef>
                  <a:spcPts val="0"/>
                </a:spcBef>
                <a:spcAft>
                  <a:spcPts val="0"/>
                </a:spcAft>
              </a:pPr>
              <a:t>57</a:t>
            </a:fld>
            <a:endParaRPr lang="en-US" dirty="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407423888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882213" fontAlgn="auto">
              <a:spcBef>
                <a:spcPts val="0"/>
              </a:spcBef>
              <a:spcAft>
                <a:spcPts val="0"/>
              </a:spcAft>
            </a:pPr>
            <a:fld id="{4DA01682-77E3-4A42-BD62-132BEA5D311E}" type="slidenum">
              <a:rPr lang="en-US">
                <a:solidFill>
                  <a:prstClr val="black"/>
                </a:solidFill>
                <a:latin typeface="Times New Roman" panose="02020603050405020304" pitchFamily="18" charset="0"/>
              </a:rPr>
              <a:pPr defTabSz="882213" fontAlgn="auto">
                <a:spcBef>
                  <a:spcPts val="0"/>
                </a:spcBef>
                <a:spcAft>
                  <a:spcPts val="0"/>
                </a:spcAft>
              </a:pPr>
              <a:t>58</a:t>
            </a:fld>
            <a:endParaRPr lang="en-US">
              <a:solidFill>
                <a:prstClr val="black"/>
              </a:solidFill>
              <a:latin typeface="Times New Roman" panose="02020603050405020304" pitchFamily="18" charset="0"/>
            </a:endParaRPr>
          </a:p>
        </p:txBody>
      </p:sp>
    </p:spTree>
    <p:extLst>
      <p:ext uri="{BB962C8B-B14F-4D97-AF65-F5344CB8AC3E}">
        <p14:creationId xmlns:p14="http://schemas.microsoft.com/office/powerpoint/2010/main" val="361081050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anose="02020603050405020304" pitchFamily="18" charset="0"/>
              </a:rPr>
              <a:t>MapReduce Processing Using Job and Task Tracker steps:</a:t>
            </a:r>
          </a:p>
          <a:p>
            <a:pPr marL="165415" indent="-165415">
              <a:buFont typeface="Arial" panose="020B0604020202020204" pitchFamily="34" charset="0"/>
              <a:buChar char="•"/>
            </a:pPr>
            <a:r>
              <a:rPr lang="en-US" dirty="0">
                <a:latin typeface="Times New Roman" panose="02020603050405020304" pitchFamily="18" charset="0"/>
              </a:rPr>
              <a:t>MapReduce program instantiates a </a:t>
            </a:r>
            <a:r>
              <a:rPr lang="en-US" dirty="0" err="1">
                <a:latin typeface="Times New Roman" panose="02020603050405020304" pitchFamily="18" charset="0"/>
              </a:rPr>
              <a:t>JobClient</a:t>
            </a:r>
            <a:r>
              <a:rPr lang="en-US" dirty="0">
                <a:latin typeface="Times New Roman" panose="02020603050405020304" pitchFamily="18" charset="0"/>
              </a:rPr>
              <a:t> (primary interface for the user-job to interact with the cluster).</a:t>
            </a:r>
          </a:p>
          <a:p>
            <a:pPr marL="165415" indent="-165415">
              <a:buFont typeface="Arial" panose="020B0604020202020204" pitchFamily="34" charset="0"/>
              <a:buChar char="•"/>
            </a:pPr>
            <a:r>
              <a:rPr lang="en-US" dirty="0" err="1">
                <a:latin typeface="Times New Roman" panose="02020603050405020304" pitchFamily="18" charset="0"/>
              </a:rPr>
              <a:t>JobClient</a:t>
            </a:r>
            <a:r>
              <a:rPr lang="en-US" dirty="0">
                <a:latin typeface="Times New Roman" panose="02020603050405020304" pitchFamily="18" charset="0"/>
              </a:rPr>
              <a:t> submits the job to the Job Tracker.</a:t>
            </a:r>
          </a:p>
          <a:p>
            <a:pPr marL="165415" indent="-165415">
              <a:buFont typeface="Arial" panose="020B0604020202020204" pitchFamily="34" charset="0"/>
              <a:buChar char="•"/>
            </a:pPr>
            <a:r>
              <a:rPr lang="en-US" dirty="0">
                <a:latin typeface="Times New Roman" panose="02020603050405020304" pitchFamily="18" charset="0"/>
              </a:rPr>
              <a:t>The job tracker creates a set of map and reduce tasks which get sent to the appropriate task trackers.</a:t>
            </a:r>
          </a:p>
          <a:p>
            <a:pPr marL="165415" indent="-165415">
              <a:buFont typeface="Arial" panose="020B0604020202020204" pitchFamily="34" charset="0"/>
              <a:buChar char="•"/>
            </a:pPr>
            <a:r>
              <a:rPr lang="en-US" dirty="0">
                <a:latin typeface="Times New Roman" panose="02020603050405020304" pitchFamily="18" charset="0"/>
              </a:rPr>
              <a:t>The task tracker launches a child process which runs the map or reduce task.</a:t>
            </a:r>
          </a:p>
          <a:p>
            <a:pPr marL="165415" indent="-165415">
              <a:buFont typeface="Arial" panose="020B0604020202020204" pitchFamily="34" charset="0"/>
              <a:buChar char="•"/>
            </a:pPr>
            <a:r>
              <a:rPr lang="en-US" dirty="0">
                <a:latin typeface="Times New Roman" panose="02020603050405020304" pitchFamily="18" charset="0"/>
              </a:rPr>
              <a:t>The task continuously updates the task tracker with status, counters and writes its output to its context.</a:t>
            </a:r>
          </a:p>
          <a:p>
            <a:pPr marL="165415" indent="-165415">
              <a:buFont typeface="Arial" panose="020B0604020202020204" pitchFamily="34" charset="0"/>
              <a:buChar char="•"/>
            </a:pPr>
            <a:r>
              <a:rPr lang="en-US" dirty="0">
                <a:latin typeface="Times New Roman" panose="02020603050405020304" pitchFamily="18" charset="0"/>
              </a:rPr>
              <a:t>Task trackers send heartbeats to the job tracker with information such as status, counters, and data read/write status.</a:t>
            </a:r>
          </a:p>
          <a:p>
            <a:pPr marL="165415" indent="-165415">
              <a:buFont typeface="Arial" panose="020B0604020202020204" pitchFamily="34" charset="0"/>
              <a:buChar char="•"/>
            </a:pPr>
            <a:r>
              <a:rPr lang="en-US" dirty="0">
                <a:latin typeface="Times New Roman" panose="02020603050405020304" pitchFamily="18" charset="0"/>
              </a:rPr>
              <a:t>The Task Track heartbeats tell the Job Tracker which Task Trackers are alive. </a:t>
            </a:r>
          </a:p>
          <a:p>
            <a:pPr marL="165415" indent="-165415">
              <a:buFont typeface="Arial" panose="020B0604020202020204" pitchFamily="34" charset="0"/>
              <a:buChar char="•"/>
            </a:pPr>
            <a:r>
              <a:rPr lang="en-US" dirty="0">
                <a:latin typeface="Times New Roman" panose="02020603050405020304" pitchFamily="18" charset="0"/>
              </a:rPr>
              <a:t>If Job Tracker stops receiving heartbeats from a Task Tracker, the Job Tracker:</a:t>
            </a:r>
          </a:p>
          <a:p>
            <a:pPr marL="606522" lvl="1" indent="-165415">
              <a:buFont typeface="Arial" panose="020B0604020202020204" pitchFamily="34" charset="0"/>
              <a:buChar char="•"/>
            </a:pPr>
            <a:r>
              <a:rPr lang="en-US" dirty="0">
                <a:latin typeface="Times New Roman" panose="02020603050405020304" pitchFamily="18" charset="0"/>
              </a:rPr>
              <a:t>Reschedules tasks on failed Task Tracker to other Task Trackers.</a:t>
            </a:r>
          </a:p>
          <a:p>
            <a:pPr marL="606522" lvl="1" indent="-165415">
              <a:buFont typeface="Arial" panose="020B0604020202020204" pitchFamily="34" charset="0"/>
              <a:buChar char="•"/>
            </a:pPr>
            <a:r>
              <a:rPr lang="en-US" dirty="0">
                <a:latin typeface="Times New Roman" panose="02020603050405020304" pitchFamily="18" charset="0"/>
              </a:rPr>
              <a:t>Marks the Task Tracker as unavailable for any subsequent scheduled tasks</a:t>
            </a:r>
          </a:p>
          <a:p>
            <a:pPr defTabSz="882213" eaLnBrk="1" fontAlgn="auto" hangingPunct="1">
              <a:spcBef>
                <a:spcPts val="0"/>
              </a:spcBef>
              <a:spcAft>
                <a:spcPts val="0"/>
              </a:spcAft>
              <a:defRPr/>
            </a:pPr>
            <a:r>
              <a:rPr lang="en-US" dirty="0">
                <a:latin typeface="Times New Roman" panose="02020603050405020304" pitchFamily="18" charset="0"/>
              </a:rPr>
              <a:t> </a:t>
            </a:r>
          </a:p>
          <a:p>
            <a:pPr defTabSz="882213" eaLnBrk="1" fontAlgn="auto" hangingPunct="1">
              <a:spcBef>
                <a:spcPts val="0"/>
              </a:spcBef>
              <a:spcAft>
                <a:spcPts val="0"/>
              </a:spcAft>
              <a:defRPr/>
            </a:pPr>
            <a:r>
              <a:rPr lang="en-US" dirty="0">
                <a:latin typeface="Times New Roman" panose="02020603050405020304" pitchFamily="18" charset="0"/>
              </a:rPr>
              <a:t>Diagram </a:t>
            </a:r>
            <a:r>
              <a:rPr lang="en-US" dirty="0"/>
              <a:t>Reference: https://www.cs.colorado.edu/~kena/classes/5448/s11/presentations/hadoop.pdf</a:t>
            </a:r>
          </a:p>
          <a:p>
            <a:endParaRPr lang="en-US" dirty="0"/>
          </a:p>
        </p:txBody>
      </p:sp>
      <p:sp>
        <p:nvSpPr>
          <p:cNvPr id="4" name="Slide Number Placeholder 3"/>
          <p:cNvSpPr>
            <a:spLocks noGrp="1"/>
          </p:cNvSpPr>
          <p:nvPr>
            <p:ph type="sldNum" sz="quarter" idx="10"/>
          </p:nvPr>
        </p:nvSpPr>
        <p:spPr/>
        <p:txBody>
          <a:bodyPr/>
          <a:lstStyle/>
          <a:p>
            <a:pPr defTabSz="882213" fontAlgn="auto">
              <a:spcBef>
                <a:spcPts val="0"/>
              </a:spcBef>
              <a:spcAft>
                <a:spcPts val="0"/>
              </a:spcAft>
            </a:pPr>
            <a:fld id="{4DA01682-77E3-4A42-BD62-132BEA5D311E}" type="slidenum">
              <a:rPr lang="en-US">
                <a:solidFill>
                  <a:prstClr val="black"/>
                </a:solidFill>
                <a:latin typeface="Times New Roman" panose="02020603050405020304" pitchFamily="18" charset="0"/>
              </a:rPr>
              <a:pPr defTabSz="882213" fontAlgn="auto">
                <a:spcBef>
                  <a:spcPts val="0"/>
                </a:spcBef>
                <a:spcAft>
                  <a:spcPts val="0"/>
                </a:spcAft>
              </a:pPr>
              <a:t>59</a:t>
            </a:fld>
            <a:endParaRPr lang="en-US">
              <a:solidFill>
                <a:prstClr val="black"/>
              </a:solidFill>
              <a:latin typeface="Times New Roman" panose="02020603050405020304" pitchFamily="18" charset="0"/>
            </a:endParaRPr>
          </a:p>
        </p:txBody>
      </p:sp>
    </p:spTree>
    <p:extLst>
      <p:ext uri="{BB962C8B-B14F-4D97-AF65-F5344CB8AC3E}">
        <p14:creationId xmlns:p14="http://schemas.microsoft.com/office/powerpoint/2010/main" val="321950008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a:latin typeface="Times New Roman" panose="02020603050405020304" pitchFamily="18" charset="0"/>
              </a:rPr>
              <a:t>Example of counting the number of occurrences of each word in a file where the data is split across 5 blocks (splits) on the Hadoop cluster. When the user program is executed to process the data, map phase worker jobs, intermediate files, and reduce phase worker jobs are created at different stages during the processing.</a:t>
            </a:r>
          </a:p>
          <a:p>
            <a:r>
              <a:rPr lang="en-US" dirty="0">
                <a:latin typeface="Times New Roman" panose="02020603050405020304" pitchFamily="18" charset="0"/>
              </a:rPr>
              <a:t> </a:t>
            </a:r>
          </a:p>
          <a:p>
            <a:r>
              <a:rPr lang="en-US" dirty="0"/>
              <a:t>Input file 1: hello</a:t>
            </a:r>
          </a:p>
          <a:p>
            <a:r>
              <a:rPr lang="en-US" dirty="0"/>
              <a:t>                    world</a:t>
            </a:r>
          </a:p>
          <a:p>
            <a:r>
              <a:rPr lang="en-US" dirty="0"/>
              <a:t>                    hello</a:t>
            </a:r>
          </a:p>
          <a:p>
            <a:r>
              <a:rPr lang="en-US" dirty="0"/>
              <a:t>                    moon</a:t>
            </a:r>
          </a:p>
          <a:p>
            <a:r>
              <a:rPr lang="en-US" dirty="0"/>
              <a:t>                   </a:t>
            </a:r>
            <a:r>
              <a:rPr lang="en-US" baseline="0" dirty="0"/>
              <a:t> </a:t>
            </a:r>
            <a:r>
              <a:rPr lang="en-US" dirty="0"/>
              <a:t>goodbye</a:t>
            </a:r>
          </a:p>
          <a:p>
            <a:r>
              <a:rPr lang="en-US" dirty="0"/>
              <a:t>                    world</a:t>
            </a:r>
          </a:p>
          <a:p>
            <a:r>
              <a:rPr lang="en-US" baseline="0" dirty="0"/>
              <a:t>                    </a:t>
            </a:r>
            <a:r>
              <a:rPr lang="en-US" dirty="0"/>
              <a:t>goodnight</a:t>
            </a:r>
          </a:p>
          <a:p>
            <a:r>
              <a:rPr lang="en-US" baseline="0" dirty="0"/>
              <a:t>                    </a:t>
            </a:r>
            <a:r>
              <a:rPr lang="en-US" dirty="0"/>
              <a:t>moon</a:t>
            </a:r>
          </a:p>
          <a:p>
            <a:r>
              <a:rPr lang="en-US" dirty="0"/>
              <a:t>Three operations to perform:  MAP,</a:t>
            </a:r>
            <a:r>
              <a:rPr lang="en-US" baseline="0" dirty="0"/>
              <a:t> COMBINE, and REDUCE</a:t>
            </a:r>
            <a:endParaRPr lang="en-US" dirty="0"/>
          </a:p>
          <a:p>
            <a:pPr defTabSz="882213" eaLnBrk="1" fontAlgn="auto" hangingPunct="1">
              <a:spcBef>
                <a:spcPts val="0"/>
              </a:spcBef>
              <a:spcAft>
                <a:spcPts val="0"/>
              </a:spcAft>
              <a:defRPr/>
            </a:pPr>
            <a:r>
              <a:rPr lang="en-US" b="1" dirty="0"/>
              <a:t>MAP</a:t>
            </a:r>
          </a:p>
          <a:p>
            <a:pPr marL="441107" lvl="1" defTabSz="882213" eaLnBrk="1" fontAlgn="auto" hangingPunct="1">
              <a:spcBef>
                <a:spcPts val="0"/>
              </a:spcBef>
              <a:spcAft>
                <a:spcPts val="0"/>
              </a:spcAft>
              <a:defRPr/>
            </a:pPr>
            <a:r>
              <a:rPr lang="en-US" dirty="0"/>
              <a:t>   </a:t>
            </a:r>
            <a:r>
              <a:rPr lang="en-US" b="1" dirty="0"/>
              <a:t>First</a:t>
            </a:r>
            <a:r>
              <a:rPr lang="en-US" dirty="0"/>
              <a:t> </a:t>
            </a:r>
            <a:r>
              <a:rPr lang="en-US" b="1" dirty="0"/>
              <a:t>map</a:t>
            </a:r>
            <a:r>
              <a:rPr lang="en-US" dirty="0"/>
              <a:t>:     &lt; hello, 1 &gt;        </a:t>
            </a:r>
          </a:p>
          <a:p>
            <a:pPr marL="441107" lvl="1" defTabSz="882213" eaLnBrk="1" fontAlgn="auto" hangingPunct="1">
              <a:spcBef>
                <a:spcPts val="0"/>
              </a:spcBef>
              <a:spcAft>
                <a:spcPts val="0"/>
              </a:spcAft>
              <a:defRPr/>
            </a:pPr>
            <a:r>
              <a:rPr lang="en-US" dirty="0"/>
              <a:t>                         &lt; world, 1 &gt;</a:t>
            </a:r>
          </a:p>
          <a:p>
            <a:pPr marL="441107" lvl="1" defTabSz="882213" eaLnBrk="1" fontAlgn="auto" hangingPunct="1">
              <a:spcBef>
                <a:spcPts val="0"/>
              </a:spcBef>
              <a:spcAft>
                <a:spcPts val="0"/>
              </a:spcAft>
              <a:defRPr/>
            </a:pPr>
            <a:r>
              <a:rPr lang="en-US" dirty="0"/>
              <a:t>                         &lt; hello, 1 &gt;          </a:t>
            </a:r>
          </a:p>
          <a:p>
            <a:pPr marL="441107" lvl="1" defTabSz="882213" eaLnBrk="1" fontAlgn="auto" hangingPunct="1">
              <a:spcBef>
                <a:spcPts val="0"/>
              </a:spcBef>
              <a:spcAft>
                <a:spcPts val="0"/>
              </a:spcAft>
              <a:defRPr/>
            </a:pPr>
            <a:r>
              <a:rPr lang="en-US" dirty="0"/>
              <a:t>                         &lt; moon, 1 &gt; </a:t>
            </a:r>
          </a:p>
          <a:p>
            <a:pPr lvl="1"/>
            <a:r>
              <a:rPr lang="en-US" dirty="0"/>
              <a:t>   </a:t>
            </a:r>
            <a:r>
              <a:rPr lang="en-US" b="1" dirty="0"/>
              <a:t>Second</a:t>
            </a:r>
            <a:r>
              <a:rPr lang="en-US" dirty="0"/>
              <a:t> </a:t>
            </a:r>
            <a:r>
              <a:rPr lang="en-US" b="1" dirty="0"/>
              <a:t>map</a:t>
            </a:r>
            <a:r>
              <a:rPr lang="en-US" dirty="0"/>
              <a:t>: &lt; goodbye, 1 &gt; </a:t>
            </a:r>
          </a:p>
          <a:p>
            <a:pPr lvl="1"/>
            <a:r>
              <a:rPr lang="en-US" dirty="0"/>
              <a:t>                          &lt; world, 1 &gt; </a:t>
            </a:r>
          </a:p>
          <a:p>
            <a:pPr lvl="1"/>
            <a:r>
              <a:rPr lang="en-US" dirty="0"/>
              <a:t>                          &lt; goodnight, 1 &gt;</a:t>
            </a:r>
          </a:p>
          <a:p>
            <a:pPr lvl="1"/>
            <a:r>
              <a:rPr lang="en-US" dirty="0"/>
              <a:t>                          &lt; moon, 1&gt;</a:t>
            </a:r>
          </a:p>
          <a:p>
            <a:r>
              <a:rPr lang="en-US" b="1" dirty="0"/>
              <a:t>COMBINE</a:t>
            </a:r>
            <a:r>
              <a:rPr lang="en-US" dirty="0"/>
              <a:t> (shuffle and</a:t>
            </a:r>
            <a:r>
              <a:rPr lang="en-US" baseline="0" dirty="0"/>
              <a:t> sort)</a:t>
            </a:r>
            <a:endParaRPr lang="en-US" dirty="0"/>
          </a:p>
          <a:p>
            <a:pPr lvl="1"/>
            <a:r>
              <a:rPr lang="en-US" dirty="0"/>
              <a:t>   </a:t>
            </a:r>
            <a:r>
              <a:rPr lang="en-US" b="1" dirty="0"/>
              <a:t>First map</a:t>
            </a:r>
            <a:r>
              <a:rPr lang="en-US" dirty="0"/>
              <a:t>:      &lt; moon, 1 &gt;</a:t>
            </a:r>
          </a:p>
          <a:p>
            <a:pPr lvl="1"/>
            <a:r>
              <a:rPr lang="en-US" dirty="0"/>
              <a:t>                          &lt; world, 1 &gt; </a:t>
            </a:r>
          </a:p>
          <a:p>
            <a:pPr lvl="1"/>
            <a:r>
              <a:rPr lang="en-US" dirty="0"/>
              <a:t>                          &lt; hello, 2&gt;</a:t>
            </a:r>
          </a:p>
          <a:p>
            <a:pPr lvl="1"/>
            <a:r>
              <a:rPr lang="en-US" dirty="0"/>
              <a:t>   </a:t>
            </a:r>
            <a:r>
              <a:rPr lang="en-US" b="1" dirty="0"/>
              <a:t>Second map</a:t>
            </a:r>
            <a:r>
              <a:rPr lang="en-US" dirty="0"/>
              <a:t>: &lt; goodbye, 1 &gt; </a:t>
            </a:r>
          </a:p>
          <a:p>
            <a:pPr lvl="1"/>
            <a:r>
              <a:rPr lang="en-US" dirty="0"/>
              <a:t>                          &lt; world, 1 &gt; </a:t>
            </a:r>
          </a:p>
          <a:p>
            <a:pPr lvl="1"/>
            <a:r>
              <a:rPr lang="en-US" dirty="0"/>
              <a:t>                          &lt; goodnight, 1 &gt; </a:t>
            </a:r>
          </a:p>
          <a:p>
            <a:pPr lvl="1"/>
            <a:r>
              <a:rPr lang="en-US" dirty="0"/>
              <a:t>                          &lt; moon, 1 &gt; </a:t>
            </a:r>
          </a:p>
          <a:p>
            <a:r>
              <a:rPr lang="en-US" b="1" dirty="0"/>
              <a:t>REDUCE</a:t>
            </a:r>
            <a:r>
              <a:rPr lang="en-US" dirty="0"/>
              <a:t>       &lt; goodbye, 1 &gt; </a:t>
            </a:r>
          </a:p>
          <a:p>
            <a:r>
              <a:rPr lang="en-US" dirty="0"/>
              <a:t>                     &lt; goodnight, 1 &gt; </a:t>
            </a:r>
          </a:p>
          <a:p>
            <a:r>
              <a:rPr lang="en-US" dirty="0"/>
              <a:t>                     &lt; moon, 2 &gt; </a:t>
            </a:r>
          </a:p>
          <a:p>
            <a:r>
              <a:rPr lang="en-US" dirty="0"/>
              <a:t>                     &lt; world, 2 &gt; </a:t>
            </a:r>
          </a:p>
          <a:p>
            <a:r>
              <a:rPr lang="en-US" dirty="0"/>
              <a:t>                     &lt; hello, 2 &gt;</a:t>
            </a:r>
          </a:p>
          <a:p>
            <a:r>
              <a:rPr lang="en-US" dirty="0"/>
              <a:t> </a:t>
            </a:r>
          </a:p>
          <a:p>
            <a:r>
              <a:rPr lang="en-US" dirty="0"/>
              <a:t>Reference:  https://www.cs.colorado.edu/~kena/classes/5448/s11/presentations/hadoop.pdf</a:t>
            </a:r>
          </a:p>
          <a:p>
            <a:endParaRPr lang="en-US" dirty="0"/>
          </a:p>
        </p:txBody>
      </p:sp>
      <p:sp>
        <p:nvSpPr>
          <p:cNvPr id="4" name="Slide Number Placeholder 3"/>
          <p:cNvSpPr>
            <a:spLocks noGrp="1"/>
          </p:cNvSpPr>
          <p:nvPr>
            <p:ph type="sldNum" sz="quarter" idx="10"/>
          </p:nvPr>
        </p:nvSpPr>
        <p:spPr/>
        <p:txBody>
          <a:bodyPr/>
          <a:lstStyle/>
          <a:p>
            <a:pPr defTabSz="882213" fontAlgn="auto">
              <a:spcBef>
                <a:spcPts val="0"/>
              </a:spcBef>
              <a:spcAft>
                <a:spcPts val="0"/>
              </a:spcAft>
            </a:pPr>
            <a:fld id="{4DA01682-77E3-4A42-BD62-132BEA5D311E}" type="slidenum">
              <a:rPr lang="en-US">
                <a:solidFill>
                  <a:prstClr val="black"/>
                </a:solidFill>
                <a:latin typeface="Times New Roman" panose="02020603050405020304" pitchFamily="18" charset="0"/>
              </a:rPr>
              <a:pPr defTabSz="882213" fontAlgn="auto">
                <a:spcBef>
                  <a:spcPts val="0"/>
                </a:spcBef>
                <a:spcAft>
                  <a:spcPts val="0"/>
                </a:spcAft>
              </a:pPr>
              <a:t>60</a:t>
            </a:fld>
            <a:endParaRPr lang="en-US">
              <a:solidFill>
                <a:prstClr val="black"/>
              </a:solidFill>
              <a:latin typeface="Times New Roman" panose="02020603050405020304" pitchFamily="18" charset="0"/>
            </a:endParaRPr>
          </a:p>
        </p:txBody>
      </p:sp>
    </p:spTree>
    <p:extLst>
      <p:ext uri="{BB962C8B-B14F-4D97-AF65-F5344CB8AC3E}">
        <p14:creationId xmlns:p14="http://schemas.microsoft.com/office/powerpoint/2010/main" val="280316665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YARN is a resource manager </a:t>
            </a:r>
            <a:r>
              <a:rPr lang="en-US" dirty="0">
                <a:latin typeface="Times New Roman" panose="02020603050405020304" pitchFamily="18" charset="0"/>
              </a:rPr>
              <a:t>that supports more recent versions of many Hadoop engines and frameworks</a:t>
            </a:r>
            <a:r>
              <a:rPr lang="en-US" dirty="0"/>
              <a:t>, allowing resources to be allocated and reallocated for different concurrent applications sharing a cluster. </a:t>
            </a:r>
          </a:p>
          <a:p>
            <a:r>
              <a:rPr lang="en-US" dirty="0"/>
              <a:t>Existing MapReduce applications can run on YARN without any changes.</a:t>
            </a:r>
          </a:p>
          <a:p>
            <a:r>
              <a:rPr lang="en-US" dirty="0"/>
              <a:t>MapReduce is now merely another application on YARN,</a:t>
            </a:r>
            <a:r>
              <a:rPr lang="en-US" baseline="0" dirty="0"/>
              <a:t> allowing it to change without consideration of the YARN </a:t>
            </a:r>
            <a:r>
              <a:rPr lang="en-US" dirty="0"/>
              <a:t>infrastructure.</a:t>
            </a:r>
          </a:p>
        </p:txBody>
      </p:sp>
      <p:sp>
        <p:nvSpPr>
          <p:cNvPr id="4" name="Slide Number Placeholder 3"/>
          <p:cNvSpPr>
            <a:spLocks noGrp="1"/>
          </p:cNvSpPr>
          <p:nvPr>
            <p:ph type="sldNum" sz="quarter" idx="10"/>
          </p:nvPr>
        </p:nvSpPr>
        <p:spPr/>
        <p:txBody>
          <a:bodyPr/>
          <a:lstStyle/>
          <a:p>
            <a:pPr defTabSz="882213" fontAlgn="auto">
              <a:spcBef>
                <a:spcPts val="0"/>
              </a:spcBef>
              <a:spcAft>
                <a:spcPts val="0"/>
              </a:spcAft>
            </a:pPr>
            <a:fld id="{4DA01682-77E3-4A42-BD62-132BEA5D311E}" type="slidenum">
              <a:rPr lang="en-US">
                <a:solidFill>
                  <a:prstClr val="black"/>
                </a:solidFill>
                <a:latin typeface="Times New Roman" panose="02020603050405020304" pitchFamily="18" charset="0"/>
              </a:rPr>
              <a:pPr defTabSz="882213" fontAlgn="auto">
                <a:spcBef>
                  <a:spcPts val="0"/>
                </a:spcBef>
                <a:spcAft>
                  <a:spcPts val="0"/>
                </a:spcAft>
              </a:pPr>
              <a:t>61</a:t>
            </a:fld>
            <a:endParaRPr lang="en-US">
              <a:solidFill>
                <a:prstClr val="black"/>
              </a:solidFill>
              <a:latin typeface="Times New Roman" panose="02020603050405020304" pitchFamily="18" charset="0"/>
            </a:endParaRPr>
          </a:p>
        </p:txBody>
      </p:sp>
    </p:spTree>
    <p:extLst>
      <p:ext uri="{BB962C8B-B14F-4D97-AF65-F5344CB8AC3E}">
        <p14:creationId xmlns:p14="http://schemas.microsoft.com/office/powerpoint/2010/main" val="18721110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882213" eaLnBrk="1" fontAlgn="auto" hangingPunct="1">
              <a:spcBef>
                <a:spcPts val="0"/>
              </a:spcBef>
              <a:spcAft>
                <a:spcPts val="0"/>
              </a:spcAft>
              <a:defRPr/>
            </a:pPr>
            <a:r>
              <a:rPr lang="en-US" dirty="0"/>
              <a:t>As</a:t>
            </a:r>
            <a:r>
              <a:rPr lang="en-US" baseline="0" dirty="0"/>
              <a:t> we look at the estimates in growth of the three attributes of big data, we see these numbers in volume, variety, and velocity continue to rise from year to year.  What once took a month to generate, individuals generate the equivalent amount of data in an hour using internet applications like Facebook, Amazon, and on-line banking.</a:t>
            </a:r>
            <a:endParaRPr lang="en-US" dirty="0"/>
          </a:p>
          <a:p>
            <a:endParaRPr lang="en-US" dirty="0"/>
          </a:p>
        </p:txBody>
      </p:sp>
      <p:sp>
        <p:nvSpPr>
          <p:cNvPr id="4" name="Slide Number Placeholder 3"/>
          <p:cNvSpPr>
            <a:spLocks noGrp="1"/>
          </p:cNvSpPr>
          <p:nvPr>
            <p:ph type="sldNum" sz="quarter" idx="10"/>
          </p:nvPr>
        </p:nvSpPr>
        <p:spPr/>
        <p:txBody>
          <a:bodyPr/>
          <a:lstStyle/>
          <a:p>
            <a:pPr defTabSz="882213" fontAlgn="auto">
              <a:spcBef>
                <a:spcPts val="0"/>
              </a:spcBef>
              <a:spcAft>
                <a:spcPts val="0"/>
              </a:spcAft>
            </a:pPr>
            <a:fld id="{FE9BC4E5-2BC1-4F43-85DD-A1B8F74CB7EB}" type="slidenum">
              <a:rPr lang="en-US">
                <a:solidFill>
                  <a:prstClr val="black"/>
                </a:solidFill>
                <a:latin typeface="Times New Roman" panose="02020603050405020304" pitchFamily="18" charset="0"/>
              </a:rPr>
              <a:pPr defTabSz="882213" fontAlgn="auto">
                <a:spcBef>
                  <a:spcPts val="0"/>
                </a:spcBef>
                <a:spcAft>
                  <a:spcPts val="0"/>
                </a:spcAft>
              </a:pPr>
              <a:t>7</a:t>
            </a:fld>
            <a:endParaRPr lang="en-US" dirty="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342958942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882213" fontAlgn="auto">
              <a:spcBef>
                <a:spcPts val="0"/>
              </a:spcBef>
              <a:spcAft>
                <a:spcPts val="0"/>
              </a:spcAft>
            </a:pPr>
            <a:fld id="{FE9BC4E5-2BC1-4F43-85DD-A1B8F74CB7EB}" type="slidenum">
              <a:rPr lang="en-US">
                <a:solidFill>
                  <a:prstClr val="black"/>
                </a:solidFill>
                <a:latin typeface="Times New Roman" panose="02020603050405020304" pitchFamily="18" charset="0"/>
              </a:rPr>
              <a:pPr defTabSz="882213" fontAlgn="auto">
                <a:spcBef>
                  <a:spcPts val="0"/>
                </a:spcBef>
                <a:spcAft>
                  <a:spcPts val="0"/>
                </a:spcAft>
              </a:pPr>
              <a:t>62</a:t>
            </a:fld>
            <a:endParaRPr lang="en-US" dirty="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337950786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882213" fontAlgn="auto">
              <a:spcBef>
                <a:spcPts val="0"/>
              </a:spcBef>
              <a:spcAft>
                <a:spcPts val="0"/>
              </a:spcAft>
            </a:pPr>
            <a:fld id="{4DA01682-77E3-4A42-BD62-132BEA5D311E}" type="slidenum">
              <a:rPr lang="en-US">
                <a:solidFill>
                  <a:prstClr val="black"/>
                </a:solidFill>
                <a:latin typeface="Times New Roman" panose="02020603050405020304" pitchFamily="18" charset="0"/>
              </a:rPr>
              <a:pPr defTabSz="882213" fontAlgn="auto">
                <a:spcBef>
                  <a:spcPts val="0"/>
                </a:spcBef>
                <a:spcAft>
                  <a:spcPts val="0"/>
                </a:spcAft>
              </a:pPr>
              <a:t>63</a:t>
            </a:fld>
            <a:endParaRPr lang="en-US">
              <a:solidFill>
                <a:prstClr val="black"/>
              </a:solidFill>
              <a:latin typeface="Times New Roman" panose="02020603050405020304" pitchFamily="18" charset="0"/>
            </a:endParaRPr>
          </a:p>
        </p:txBody>
      </p:sp>
    </p:spTree>
    <p:extLst>
      <p:ext uri="{BB962C8B-B14F-4D97-AF65-F5344CB8AC3E}">
        <p14:creationId xmlns:p14="http://schemas.microsoft.com/office/powerpoint/2010/main" val="100605796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882213" fontAlgn="auto">
              <a:spcBef>
                <a:spcPts val="0"/>
              </a:spcBef>
              <a:spcAft>
                <a:spcPts val="0"/>
              </a:spcAft>
            </a:pPr>
            <a:fld id="{4DA01682-77E3-4A42-BD62-132BEA5D311E}" type="slidenum">
              <a:rPr lang="en-US">
                <a:solidFill>
                  <a:prstClr val="black"/>
                </a:solidFill>
                <a:latin typeface="Times New Roman" panose="02020603050405020304" pitchFamily="18" charset="0"/>
              </a:rPr>
              <a:pPr defTabSz="882213" fontAlgn="auto">
                <a:spcBef>
                  <a:spcPts val="0"/>
                </a:spcBef>
                <a:spcAft>
                  <a:spcPts val="0"/>
                </a:spcAft>
              </a:pPr>
              <a:t>64</a:t>
            </a:fld>
            <a:endParaRPr lang="en-US">
              <a:solidFill>
                <a:prstClr val="black"/>
              </a:solidFill>
              <a:latin typeface="Times New Roman" panose="02020603050405020304" pitchFamily="18" charset="0"/>
            </a:endParaRPr>
          </a:p>
        </p:txBody>
      </p:sp>
    </p:spTree>
    <p:extLst>
      <p:ext uri="{BB962C8B-B14F-4D97-AF65-F5344CB8AC3E}">
        <p14:creationId xmlns:p14="http://schemas.microsoft.com/office/powerpoint/2010/main" val="14879680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882213" fontAlgn="auto">
              <a:spcBef>
                <a:spcPts val="0"/>
              </a:spcBef>
              <a:spcAft>
                <a:spcPts val="0"/>
              </a:spcAft>
            </a:pPr>
            <a:fld id="{4DA01682-77E3-4A42-BD62-132BEA5D311E}" type="slidenum">
              <a:rPr lang="en-US">
                <a:solidFill>
                  <a:prstClr val="black"/>
                </a:solidFill>
                <a:latin typeface="Times New Roman" panose="02020603050405020304" pitchFamily="18" charset="0"/>
              </a:rPr>
              <a:pPr defTabSz="882213" fontAlgn="auto">
                <a:spcBef>
                  <a:spcPts val="0"/>
                </a:spcBef>
                <a:spcAft>
                  <a:spcPts val="0"/>
                </a:spcAft>
              </a:pPr>
              <a:t>65</a:t>
            </a:fld>
            <a:endParaRPr lang="en-US">
              <a:solidFill>
                <a:prstClr val="black"/>
              </a:solidFill>
              <a:latin typeface="Times New Roman" panose="02020603050405020304" pitchFamily="18" charset="0"/>
            </a:endParaRPr>
          </a:p>
        </p:txBody>
      </p:sp>
    </p:spTree>
    <p:extLst>
      <p:ext uri="{BB962C8B-B14F-4D97-AF65-F5344CB8AC3E}">
        <p14:creationId xmlns:p14="http://schemas.microsoft.com/office/powerpoint/2010/main" val="189914621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882213" fontAlgn="auto">
              <a:spcBef>
                <a:spcPts val="0"/>
              </a:spcBef>
              <a:spcAft>
                <a:spcPts val="0"/>
              </a:spcAft>
            </a:pPr>
            <a:fld id="{4DA01682-77E3-4A42-BD62-132BEA5D311E}" type="slidenum">
              <a:rPr lang="en-US">
                <a:solidFill>
                  <a:prstClr val="black"/>
                </a:solidFill>
                <a:latin typeface="Times New Roman" panose="02020603050405020304" pitchFamily="18" charset="0"/>
              </a:rPr>
              <a:pPr defTabSz="882213" fontAlgn="auto">
                <a:spcBef>
                  <a:spcPts val="0"/>
                </a:spcBef>
                <a:spcAft>
                  <a:spcPts val="0"/>
                </a:spcAft>
              </a:pPr>
              <a:t>66</a:t>
            </a:fld>
            <a:endParaRPr lang="en-US">
              <a:solidFill>
                <a:prstClr val="black"/>
              </a:solidFill>
              <a:latin typeface="Times New Roman" panose="02020603050405020304" pitchFamily="18" charset="0"/>
            </a:endParaRPr>
          </a:p>
        </p:txBody>
      </p:sp>
    </p:spTree>
    <p:extLst>
      <p:ext uri="{BB962C8B-B14F-4D97-AF65-F5344CB8AC3E}">
        <p14:creationId xmlns:p14="http://schemas.microsoft.com/office/powerpoint/2010/main" val="230818566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882213" fontAlgn="auto">
              <a:spcBef>
                <a:spcPts val="0"/>
              </a:spcBef>
              <a:spcAft>
                <a:spcPts val="0"/>
              </a:spcAft>
            </a:pPr>
            <a:fld id="{4DA01682-77E3-4A42-BD62-132BEA5D311E}" type="slidenum">
              <a:rPr lang="en-US">
                <a:solidFill>
                  <a:prstClr val="black"/>
                </a:solidFill>
                <a:latin typeface="Times New Roman" panose="02020603050405020304" pitchFamily="18" charset="0"/>
              </a:rPr>
              <a:pPr defTabSz="882213" fontAlgn="auto">
                <a:spcBef>
                  <a:spcPts val="0"/>
                </a:spcBef>
                <a:spcAft>
                  <a:spcPts val="0"/>
                </a:spcAft>
              </a:pPr>
              <a:t>67</a:t>
            </a:fld>
            <a:endParaRPr lang="en-US">
              <a:solidFill>
                <a:prstClr val="black"/>
              </a:solidFill>
              <a:latin typeface="Times New Roman" panose="02020603050405020304" pitchFamily="18" charset="0"/>
            </a:endParaRPr>
          </a:p>
        </p:txBody>
      </p:sp>
    </p:spTree>
    <p:extLst>
      <p:ext uri="{BB962C8B-B14F-4D97-AF65-F5344CB8AC3E}">
        <p14:creationId xmlns:p14="http://schemas.microsoft.com/office/powerpoint/2010/main" val="44619252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$CONDITIONS </a:t>
            </a:r>
            <a:r>
              <a:rPr lang="en-US" dirty="0">
                <a:latin typeface="Times New Roman" panose="02020603050405020304" pitchFamily="18" charset="0"/>
              </a:rPr>
              <a:t>sets a 1=0 condition that will never be true in the query to support fetching the data in parallel threads.</a:t>
            </a:r>
            <a:endParaRPr lang="en-US" b="0" dirty="0"/>
          </a:p>
        </p:txBody>
      </p:sp>
      <p:sp>
        <p:nvSpPr>
          <p:cNvPr id="4" name="Slide Number Placeholder 3"/>
          <p:cNvSpPr>
            <a:spLocks noGrp="1"/>
          </p:cNvSpPr>
          <p:nvPr>
            <p:ph type="sldNum" sz="quarter" idx="10"/>
          </p:nvPr>
        </p:nvSpPr>
        <p:spPr/>
        <p:txBody>
          <a:bodyPr/>
          <a:lstStyle/>
          <a:p>
            <a:pPr defTabSz="882213" fontAlgn="auto">
              <a:spcBef>
                <a:spcPts val="0"/>
              </a:spcBef>
              <a:spcAft>
                <a:spcPts val="0"/>
              </a:spcAft>
            </a:pPr>
            <a:fld id="{4DA01682-77E3-4A42-BD62-132BEA5D311E}" type="slidenum">
              <a:rPr lang="en-US">
                <a:solidFill>
                  <a:prstClr val="black"/>
                </a:solidFill>
                <a:latin typeface="Times New Roman" panose="02020603050405020304" pitchFamily="18" charset="0"/>
              </a:rPr>
              <a:pPr defTabSz="882213" fontAlgn="auto">
                <a:spcBef>
                  <a:spcPts val="0"/>
                </a:spcBef>
                <a:spcAft>
                  <a:spcPts val="0"/>
                </a:spcAft>
              </a:pPr>
              <a:t>68</a:t>
            </a:fld>
            <a:endParaRPr lang="en-US">
              <a:solidFill>
                <a:prstClr val="black"/>
              </a:solidFill>
              <a:latin typeface="Times New Roman" panose="02020603050405020304" pitchFamily="18" charset="0"/>
            </a:endParaRPr>
          </a:p>
        </p:txBody>
      </p:sp>
    </p:spTree>
    <p:extLst>
      <p:ext uri="{BB962C8B-B14F-4D97-AF65-F5344CB8AC3E}">
        <p14:creationId xmlns:p14="http://schemas.microsoft.com/office/powerpoint/2010/main" val="124099417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5" name="Slide Number Placeholder 4"/>
          <p:cNvSpPr>
            <a:spLocks noGrp="1"/>
          </p:cNvSpPr>
          <p:nvPr>
            <p:ph type="sldNum" sz="quarter" idx="11"/>
          </p:nvPr>
        </p:nvSpPr>
        <p:spPr/>
        <p:txBody>
          <a:bodyPr/>
          <a:lstStyle/>
          <a:p>
            <a:pPr marL="0" marR="0" lvl="0" indent="0" algn="r" defTabSz="923850" rtl="0" eaLnBrk="1" fontAlgn="base" latinLnBrk="0" hangingPunct="1">
              <a:lnSpc>
                <a:spcPct val="100000"/>
              </a:lnSpc>
              <a:spcBef>
                <a:spcPct val="0"/>
              </a:spcBef>
              <a:spcAft>
                <a:spcPct val="0"/>
              </a:spcAft>
              <a:buClrTx/>
              <a:buSzTx/>
              <a:buFontTx/>
              <a:buNone/>
              <a:tabLst/>
              <a:defRPr/>
            </a:pPr>
            <a:fld id="{0C8B245B-D1A7-487C-8A68-7C7379997BCB}" type="slidenum">
              <a:rPr kumimoji="0" lang="en-US" sz="12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23850" rtl="0" eaLnBrk="1" fontAlgn="base" latinLnBrk="0" hangingPunct="1">
                <a:lnSpc>
                  <a:spcPct val="100000"/>
                </a:lnSpc>
                <a:spcBef>
                  <a:spcPct val="0"/>
                </a:spcBef>
                <a:spcAft>
                  <a:spcPct val="0"/>
                </a:spcAft>
                <a:buClrTx/>
                <a:buSzTx/>
                <a:buFontTx/>
                <a:buNone/>
                <a:tabLst/>
                <a:defRPr/>
              </a:pPr>
              <a:t>69</a:t>
            </a:fld>
            <a:endParaRPr kumimoji="0" lang="en-US" sz="1200" b="0" i="0" u="none" strike="noStrike" kern="1200" cap="none" spc="0" normalizeH="0" baseline="0" noProof="0">
              <a:ln>
                <a:noFill/>
              </a:ln>
              <a:solidFill>
                <a:srgbClr val="000000"/>
              </a:solidFill>
              <a:effectLst/>
              <a:uLnTx/>
              <a:uFillTx/>
              <a:latin typeface="Arial" charset="0"/>
              <a:ea typeface="+mn-ea"/>
              <a:cs typeface="+mn-cs"/>
            </a:endParaRPr>
          </a:p>
        </p:txBody>
      </p:sp>
      <p:sp>
        <p:nvSpPr>
          <p:cNvPr id="4" name="Footer Placeholder 3"/>
          <p:cNvSpPr>
            <a:spLocks noGrp="1"/>
          </p:cNvSpPr>
          <p:nvPr>
            <p:ph type="ftr" sz="quarter" idx="12"/>
          </p:nvPr>
        </p:nvSpPr>
        <p:spPr/>
        <p:txBody>
          <a:bodyPr/>
          <a:lstStyle/>
          <a:p>
            <a:pPr marL="0" marR="0" lvl="0" indent="0" algn="l" defTabSz="92385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Arial" charset="0"/>
                <a:ea typeface="+mn-ea"/>
                <a:cs typeface="+mn-cs"/>
              </a:rPr>
              <a:t>ITECH1103 </a:t>
            </a:r>
          </a:p>
        </p:txBody>
      </p:sp>
    </p:spTree>
    <p:extLst>
      <p:ext uri="{BB962C8B-B14F-4D97-AF65-F5344CB8AC3E}">
        <p14:creationId xmlns:p14="http://schemas.microsoft.com/office/powerpoint/2010/main" val="35774087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a:extLst>
              <a:ext uri="{FF2B5EF4-FFF2-40B4-BE49-F238E27FC236}">
                <a16:creationId xmlns:a16="http://schemas.microsoft.com/office/drawing/2014/main" id="{4396E56A-F40C-489E-831C-A2F7B2A7C83A}"/>
              </a:ext>
            </a:extLst>
          </p:cNvPr>
          <p:cNvSpPr>
            <a:spLocks noGrp="1" noRot="1" noChangeAspect="1" noTextEdit="1"/>
          </p:cNvSpPr>
          <p:nvPr>
            <p:ph type="sldImg"/>
          </p:nvPr>
        </p:nvSpPr>
        <p:spPr bwMode="auto">
          <a:xfrm>
            <a:off x="461963" y="722313"/>
            <a:ext cx="6391275" cy="3595687"/>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Notes Placeholder 2">
            <a:extLst>
              <a:ext uri="{FF2B5EF4-FFF2-40B4-BE49-F238E27FC236}">
                <a16:creationId xmlns:a16="http://schemas.microsoft.com/office/drawing/2014/main" id="{8676D57B-822A-4D13-BCE4-9FED6BBAD8E3}"/>
              </a:ext>
            </a:extLst>
          </p:cNvPr>
          <p:cNvSpPr>
            <a:spLocks noGrp="1"/>
          </p:cNvSpPr>
          <p:nvPr>
            <p:ph type="body" idx="1"/>
          </p:nvPr>
        </p:nvSpPr>
        <p:spPr bwMode="auto">
          <a:xfrm>
            <a:off x="976313" y="4560888"/>
            <a:ext cx="5362575"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endParaRPr lang="en-AU" altLang="en-US"/>
          </a:p>
        </p:txBody>
      </p:sp>
      <p:sp>
        <p:nvSpPr>
          <p:cNvPr id="4" name="Slide Number Placeholder 3">
            <a:extLst>
              <a:ext uri="{FF2B5EF4-FFF2-40B4-BE49-F238E27FC236}">
                <a16:creationId xmlns:a16="http://schemas.microsoft.com/office/drawing/2014/main" id="{8555A8AA-C0EF-424F-BAC6-2985FAFD259C}"/>
              </a:ext>
            </a:extLst>
          </p:cNvPr>
          <p:cNvSpPr txBox="1">
            <a:spLocks noGrp="1"/>
          </p:cNvSpPr>
          <p:nvPr/>
        </p:nvSpPr>
        <p:spPr bwMode="auto">
          <a:xfrm>
            <a:off x="4144963" y="9121775"/>
            <a:ext cx="3170237" cy="479425"/>
          </a:xfrm>
          <a:prstGeom prst="rect">
            <a:avLst/>
          </a:prstGeom>
          <a:noFill/>
          <a:ln>
            <a:miter lim="800000"/>
            <a:headEnd/>
            <a:tailEnd/>
          </a:ln>
        </p:spPr>
        <p:txBody>
          <a:bodyPr lIns="92075" tIns="46038" rIns="92075" bIns="46038" anchor="b"/>
          <a:lstStyle>
            <a:lvl1pPr>
              <a:defRPr>
                <a:solidFill>
                  <a:schemeClr val="tx1"/>
                </a:solidFill>
                <a:latin typeface="Constantia" panose="02030602050306030303" pitchFamily="18" charset="0"/>
                <a:cs typeface="Arial" panose="020B0604020202020204" pitchFamily="34" charset="0"/>
              </a:defRPr>
            </a:lvl1pPr>
            <a:lvl2pPr marL="742950" indent="-285750">
              <a:defRPr>
                <a:solidFill>
                  <a:schemeClr val="tx1"/>
                </a:solidFill>
                <a:latin typeface="Constantia" panose="02030602050306030303" pitchFamily="18" charset="0"/>
                <a:cs typeface="Arial" panose="020B0604020202020204" pitchFamily="34" charset="0"/>
              </a:defRPr>
            </a:lvl2pPr>
            <a:lvl3pPr marL="1143000" indent="-228600">
              <a:defRPr>
                <a:solidFill>
                  <a:schemeClr val="tx1"/>
                </a:solidFill>
                <a:latin typeface="Constantia" panose="02030602050306030303" pitchFamily="18" charset="0"/>
                <a:cs typeface="Arial" panose="020B0604020202020204" pitchFamily="34" charset="0"/>
              </a:defRPr>
            </a:lvl3pPr>
            <a:lvl4pPr marL="1600200" indent="-228600">
              <a:defRPr>
                <a:solidFill>
                  <a:schemeClr val="tx1"/>
                </a:solidFill>
                <a:latin typeface="Constantia" panose="02030602050306030303" pitchFamily="18" charset="0"/>
                <a:cs typeface="Arial" panose="020B0604020202020204" pitchFamily="34" charset="0"/>
              </a:defRPr>
            </a:lvl4pPr>
            <a:lvl5pPr marL="2057400" indent="-228600">
              <a:defRPr>
                <a:solidFill>
                  <a:schemeClr val="tx1"/>
                </a:solidFill>
                <a:latin typeface="Constantia" panose="02030602050306030303" pitchFamily="18"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onstantia" panose="02030602050306030303" pitchFamily="18" charset="0"/>
                <a:cs typeface="Arial" panose="020B0604020202020204" pitchFamily="34" charset="0"/>
              </a:defRPr>
            </a:lvl9pPr>
          </a:lstStyle>
          <a:p>
            <a:pPr algn="r"/>
            <a:fld id="{2B2D6470-857C-4BA6-B558-727E956B188F}" type="slidenum">
              <a:rPr lang="en-US" altLang="en-US" sz="1200">
                <a:latin typeface="Times New Roman" panose="02020603050405020304" pitchFamily="18" charset="0"/>
              </a:rPr>
              <a:pPr algn="r"/>
              <a:t>70</a:t>
            </a:fld>
            <a:endParaRPr lang="en-US" altLang="en-US" sz="1200">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82213" eaLnBrk="1" fontAlgn="auto" hangingPunct="1">
              <a:spcBef>
                <a:spcPts val="0"/>
              </a:spcBef>
              <a:spcAft>
                <a:spcPts val="0"/>
              </a:spcAft>
              <a:defRPr/>
            </a:pPr>
            <a:r>
              <a:rPr lang="en-US" dirty="0"/>
              <a:t>As you might expect, with</a:t>
            </a:r>
            <a:r>
              <a:rPr lang="en-US" baseline="0" dirty="0"/>
              <a:t> the growth of the internet and its online applications, most of the big data being generated today is unstructured.  Of course, traditional, structure data is being generated by organizations across the globe, as their business systems are typically tied to a relational database that requires a well-defined schema.</a:t>
            </a:r>
            <a:endParaRPr lang="en-US" dirty="0"/>
          </a:p>
          <a:p>
            <a:endParaRPr lang="en-US" dirty="0"/>
          </a:p>
        </p:txBody>
      </p:sp>
      <p:sp>
        <p:nvSpPr>
          <p:cNvPr id="4" name="Slide Number Placeholder 3"/>
          <p:cNvSpPr>
            <a:spLocks noGrp="1"/>
          </p:cNvSpPr>
          <p:nvPr>
            <p:ph type="sldNum" sz="quarter" idx="10"/>
          </p:nvPr>
        </p:nvSpPr>
        <p:spPr/>
        <p:txBody>
          <a:bodyPr/>
          <a:lstStyle/>
          <a:p>
            <a:pPr defTabSz="882213" fontAlgn="auto">
              <a:spcBef>
                <a:spcPts val="0"/>
              </a:spcBef>
              <a:spcAft>
                <a:spcPts val="0"/>
              </a:spcAft>
            </a:pPr>
            <a:fld id="{FE9BC4E5-2BC1-4F43-85DD-A1B8F74CB7EB}" type="slidenum">
              <a:rPr lang="en-US">
                <a:solidFill>
                  <a:prstClr val="black"/>
                </a:solidFill>
                <a:latin typeface="Times New Roman" panose="02020603050405020304" pitchFamily="18" charset="0"/>
              </a:rPr>
              <a:pPr defTabSz="882213" fontAlgn="auto">
                <a:spcBef>
                  <a:spcPts val="0"/>
                </a:spcBef>
                <a:spcAft>
                  <a:spcPts val="0"/>
                </a:spcAft>
              </a:pPr>
              <a:t>8</a:t>
            </a:fld>
            <a:endParaRPr lang="en-US" dirty="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2911277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882213" fontAlgn="auto">
              <a:spcBef>
                <a:spcPts val="0"/>
              </a:spcBef>
              <a:spcAft>
                <a:spcPts val="0"/>
              </a:spcAft>
            </a:pPr>
            <a:fld id="{FE9BC4E5-2BC1-4F43-85DD-A1B8F74CB7EB}" type="slidenum">
              <a:rPr lang="en-US">
                <a:solidFill>
                  <a:prstClr val="black"/>
                </a:solidFill>
                <a:latin typeface="Times New Roman" panose="02020603050405020304" pitchFamily="18" charset="0"/>
              </a:rPr>
              <a:pPr defTabSz="882213" fontAlgn="auto">
                <a:spcBef>
                  <a:spcPts val="0"/>
                </a:spcBef>
                <a:spcAft>
                  <a:spcPts val="0"/>
                </a:spcAft>
              </a:pPr>
              <a:t>9</a:t>
            </a:fld>
            <a:endParaRPr lang="en-US" dirty="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4092274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882213" fontAlgn="auto">
              <a:spcBef>
                <a:spcPts val="0"/>
              </a:spcBef>
              <a:spcAft>
                <a:spcPts val="0"/>
              </a:spcAft>
            </a:pPr>
            <a:fld id="{FE9BC4E5-2BC1-4F43-85DD-A1B8F74CB7EB}" type="slidenum">
              <a:rPr lang="en-US">
                <a:solidFill>
                  <a:prstClr val="black"/>
                </a:solidFill>
                <a:latin typeface="Times New Roman" panose="02020603050405020304" pitchFamily="18" charset="0"/>
              </a:rPr>
              <a:pPr defTabSz="882213" fontAlgn="auto">
                <a:spcBef>
                  <a:spcPts val="0"/>
                </a:spcBef>
                <a:spcAft>
                  <a:spcPts val="0"/>
                </a:spcAft>
              </a:pPr>
              <a:t>10</a:t>
            </a:fld>
            <a:endParaRPr lang="en-US" dirty="0">
              <a:solidFill>
                <a:prstClr val="black"/>
              </a:solidFill>
              <a:latin typeface="Times New Roman" panose="02020603050405020304" pitchFamily="18" charset="0"/>
            </a:endParaRPr>
          </a:p>
        </p:txBody>
      </p:sp>
    </p:spTree>
    <p:extLst>
      <p:ext uri="{BB962C8B-B14F-4D97-AF65-F5344CB8AC3E}">
        <p14:creationId xmlns:p14="http://schemas.microsoft.com/office/powerpoint/2010/main" val="4008796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17828"/>
            <a:ext cx="7772400" cy="1289804"/>
          </a:xfrm>
        </p:spPr>
        <p:txBody>
          <a:bodyPr anchor="b"/>
          <a:lstStyle/>
          <a:p>
            <a:r>
              <a:rPr lang="en-US"/>
              <a:t>Click to edit Master title style</a:t>
            </a:r>
            <a:endParaRPr lang="en-US" dirty="0"/>
          </a:p>
        </p:txBody>
      </p:sp>
      <p:sp>
        <p:nvSpPr>
          <p:cNvPr id="3" name="Subtitle 2"/>
          <p:cNvSpPr>
            <a:spLocks noGrp="1"/>
          </p:cNvSpPr>
          <p:nvPr>
            <p:ph type="subTitle" idx="1"/>
          </p:nvPr>
        </p:nvSpPr>
        <p:spPr>
          <a:xfrm>
            <a:off x="685800" y="2546533"/>
            <a:ext cx="7772400" cy="1682567"/>
          </a:xfrm>
        </p:spPr>
        <p:txBody>
          <a:bodyPr/>
          <a:lstStyle>
            <a:lvl1pPr marL="0" indent="0" algn="l">
              <a:buNone/>
              <a:defRPr>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AU" dirty="0"/>
              <a:t>Click to edit Master title style</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t"/>
          <a:lstStyle>
            <a:lvl1pPr algn="l">
              <a:defRPr sz="2000" b="1"/>
            </a:lvl1pPr>
          </a:lstStyle>
          <a:p>
            <a:r>
              <a:rPr lang="en-AU" dirty="0"/>
              <a:t>Click to edit Master title style</a:t>
            </a:r>
            <a:endParaRPr lang="en-US" dirty="0"/>
          </a:p>
        </p:txBody>
      </p:sp>
      <p:sp>
        <p:nvSpPr>
          <p:cNvPr id="3" name="Content Placeholder 2"/>
          <p:cNvSpPr>
            <a:spLocks noGrp="1"/>
          </p:cNvSpPr>
          <p:nvPr>
            <p:ph idx="1"/>
          </p:nvPr>
        </p:nvSpPr>
        <p:spPr>
          <a:xfrm>
            <a:off x="3575050" y="204788"/>
            <a:ext cx="5111750" cy="4389835"/>
          </a:xfrm>
        </p:spPr>
        <p:txBody>
          <a:bodyPr/>
          <a:lstStyle>
            <a:lvl1pPr>
              <a:defRPr sz="24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3600450"/>
            <a:ext cx="8229600" cy="425054"/>
          </a:xfrm>
        </p:spPr>
        <p:txBody>
          <a:bodyPr anchor="b"/>
          <a:lstStyle>
            <a:lvl1pPr algn="l">
              <a:defRPr sz="2000" b="1"/>
            </a:lvl1pPr>
          </a:lstStyle>
          <a:p>
            <a:r>
              <a:rPr lang="en-AU" dirty="0"/>
              <a:t>Click to edit Master title style</a:t>
            </a:r>
            <a:endParaRPr lang="en-US" dirty="0"/>
          </a:p>
        </p:txBody>
      </p:sp>
      <p:sp>
        <p:nvSpPr>
          <p:cNvPr id="3" name="Picture Placeholder 2"/>
          <p:cNvSpPr>
            <a:spLocks noGrp="1"/>
          </p:cNvSpPr>
          <p:nvPr>
            <p:ph type="pic" idx="1"/>
          </p:nvPr>
        </p:nvSpPr>
        <p:spPr>
          <a:xfrm>
            <a:off x="457200" y="459581"/>
            <a:ext cx="82296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AU" dirty="0"/>
              <a:t>Click icon to add picture</a:t>
            </a:r>
            <a:endParaRPr lang="en-US" dirty="0"/>
          </a:p>
        </p:txBody>
      </p:sp>
      <p:sp>
        <p:nvSpPr>
          <p:cNvPr id="4" name="Text Placeholder 3"/>
          <p:cNvSpPr>
            <a:spLocks noGrp="1"/>
          </p:cNvSpPr>
          <p:nvPr>
            <p:ph type="body" sz="half" idx="2"/>
          </p:nvPr>
        </p:nvSpPr>
        <p:spPr>
          <a:xfrm>
            <a:off x="457200" y="4025503"/>
            <a:ext cx="82296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AU"/>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092201"/>
            <a:ext cx="8229600" cy="2527299"/>
          </a:xfrm>
        </p:spPr>
        <p:txBody>
          <a:bodyPr anchor="ctr"/>
          <a:lstStyle/>
          <a:p>
            <a:r>
              <a:rPr lang="en-US"/>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pic>
        <p:nvPicPr>
          <p:cNvPr id="6" name="Picture 2" descr="Part-VB-notice-FedUni.jpg"/>
          <p:cNvPicPr>
            <a:picLocks noChangeAspect="1"/>
          </p:cNvPicPr>
          <p:nvPr/>
        </p:nvPicPr>
        <p:blipFill>
          <a:blip r:embed="rId2" cstate="print"/>
          <a:srcRect/>
          <a:stretch>
            <a:fillRect/>
          </a:stretch>
        </p:blipFill>
        <p:spPr bwMode="auto">
          <a:xfrm>
            <a:off x="0" y="0"/>
            <a:ext cx="9144000" cy="5157713"/>
          </a:xfrm>
          <a:prstGeom prst="rect">
            <a:avLst/>
          </a:prstGeom>
          <a:noFill/>
          <a:ln w="9525">
            <a:noFill/>
            <a:miter lim="800000"/>
            <a:headEnd/>
            <a:tailEnd/>
          </a:ln>
        </p:spPr>
      </p:pic>
    </p:spTree>
    <p:extLst>
      <p:ext uri="{BB962C8B-B14F-4D97-AF65-F5344CB8AC3E}">
        <p14:creationId xmlns:p14="http://schemas.microsoft.com/office/powerpoint/2010/main" val="2878560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Content">
    <p:spTree>
      <p:nvGrpSpPr>
        <p:cNvPr id="1" name=""/>
        <p:cNvGrpSpPr/>
        <p:nvPr/>
      </p:nvGrpSpPr>
      <p:grpSpPr>
        <a:xfrm>
          <a:off x="0" y="0"/>
          <a:ext cx="0" cy="0"/>
          <a:chOff x="0" y="0"/>
          <a:chExt cx="0" cy="0"/>
        </a:xfrm>
      </p:grpSpPr>
      <p:sp>
        <p:nvSpPr>
          <p:cNvPr id="5" name="Rectangle 44"/>
          <p:cNvSpPr>
            <a:spLocks noGrp="1" noChangeArrowheads="1"/>
          </p:cNvSpPr>
          <p:nvPr>
            <p:ph type="title"/>
          </p:nvPr>
        </p:nvSpPr>
        <p:spPr bwMode="auto">
          <a:xfrm>
            <a:off x="685800" y="342900"/>
            <a:ext cx="8458200" cy="514350"/>
          </a:xfrm>
          <a:prstGeom prst="rect">
            <a:avLst/>
          </a:prstGeom>
          <a:noFill/>
          <a:ln>
            <a:noFill/>
          </a:ln>
          <a:effectLst/>
        </p:spPr>
        <p:txBody>
          <a:bodyPr/>
          <a:lstStyle/>
          <a:p>
            <a:pPr lvl="0"/>
            <a:r>
              <a:rPr lang="en-US"/>
              <a:t>Click to edit Master title style</a:t>
            </a:r>
            <a:endParaRPr lang="en-US" dirty="0"/>
          </a:p>
        </p:txBody>
      </p:sp>
      <p:sp>
        <p:nvSpPr>
          <p:cNvPr id="6" name="Rectangle 45"/>
          <p:cNvSpPr>
            <a:spLocks noGrp="1" noChangeArrowheads="1"/>
          </p:cNvSpPr>
          <p:nvPr>
            <p:ph idx="1"/>
          </p:nvPr>
        </p:nvSpPr>
        <p:spPr bwMode="auto">
          <a:xfrm>
            <a:off x="685800" y="809244"/>
            <a:ext cx="7848600" cy="3200400"/>
          </a:xfrm>
          <a:prstGeom prst="rect">
            <a:avLst/>
          </a:prstGeom>
          <a:noFill/>
          <a:ln>
            <a:noFill/>
          </a:ln>
          <a:effectLst/>
        </p:spPr>
        <p:txBody>
          <a:bodyPr/>
          <a:lstStyle>
            <a:lvl1pPr marL="0" indent="0">
              <a:defRPr baseline="0">
                <a:solidFill>
                  <a:srgbClr val="000000"/>
                </a:solidFill>
              </a:defRPr>
            </a:lvl1pPr>
            <a:lvl2pPr>
              <a:defRPr baseline="0">
                <a:solidFill>
                  <a:srgbClr val="000000"/>
                </a:solidFill>
              </a:defRPr>
            </a:lvl2pPr>
            <a:lvl3pPr>
              <a:defRPr baseline="0">
                <a:solidFill>
                  <a:srgbClr val="000000"/>
                </a:solidFill>
              </a:defRPr>
            </a:lvl3pPr>
            <a:lvl4pPr>
              <a:defRPr baseline="0">
                <a:solidFill>
                  <a:srgbClr val="000000"/>
                </a:solidFill>
              </a:defRPr>
            </a:lvl4pPr>
            <a:lvl5pPr>
              <a:defRPr baseline="0">
                <a:solidFill>
                  <a:srgbClr val="000000"/>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409028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17828"/>
            <a:ext cx="7772400" cy="1289804"/>
          </a:xfrm>
        </p:spPr>
        <p:txBody>
          <a:bodyPr anchor="b"/>
          <a:lstStyle/>
          <a:p>
            <a:r>
              <a:rPr lang="en-AU" dirty="0"/>
              <a:t>Click to edit Master title style</a:t>
            </a:r>
            <a:endParaRPr lang="en-US" dirty="0"/>
          </a:p>
        </p:txBody>
      </p:sp>
      <p:sp>
        <p:nvSpPr>
          <p:cNvPr id="3" name="Subtitle 2"/>
          <p:cNvSpPr>
            <a:spLocks noGrp="1"/>
          </p:cNvSpPr>
          <p:nvPr>
            <p:ph type="subTitle" idx="1"/>
          </p:nvPr>
        </p:nvSpPr>
        <p:spPr>
          <a:xfrm>
            <a:off x="685800" y="2546533"/>
            <a:ext cx="7772400" cy="1682567"/>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dirty="0"/>
              <a:t>Click to edit Master subtitle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AU" dirty="0"/>
              <a:t>Click to edit Master title style</a:t>
            </a:r>
            <a:endParaRPr lang="en-US" dirty="0"/>
          </a:p>
        </p:txBody>
      </p:sp>
      <p:sp>
        <p:nvSpPr>
          <p:cNvPr id="3" name="Content Placeholder 2"/>
          <p:cNvSpPr>
            <a:spLocks noGrp="1"/>
          </p:cNvSpPr>
          <p:nvPr>
            <p:ph idx="1"/>
          </p:nvPr>
        </p:nvSpPr>
        <p:spPr/>
        <p:txBody>
          <a:body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AU" dirty="0"/>
              <a:t>Click to edit Master title style</a:t>
            </a:r>
            <a:endParaRPr lang="en-US" dirty="0"/>
          </a:p>
        </p:txBody>
      </p:sp>
      <p:sp>
        <p:nvSpPr>
          <p:cNvPr id="3" name="Content Placeholder 2"/>
          <p:cNvSpPr>
            <a:spLocks noGrp="1"/>
          </p:cNvSpPr>
          <p:nvPr>
            <p:ph sz="half" idx="1"/>
          </p:nvPr>
        </p:nvSpPr>
        <p:spPr>
          <a:xfrm>
            <a:off x="457200" y="1200151"/>
            <a:ext cx="4038600" cy="3394472"/>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defRPr/>
            </a:lvl1pPr>
          </a:lstStyle>
          <a:p>
            <a:r>
              <a:rPr lang="en-AU" dirty="0"/>
              <a:t>Click to edit Master title style</a:t>
            </a:r>
            <a:endParaRPr lang="en-US" dirty="0"/>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dirty="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gif"/></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image" Target="../media/image3.gif"/><Relationship Id="rId5" Type="http://schemas.openxmlformats.org/officeDocument/2006/relationships/slideLayout" Target="../slideLayouts/slideLayout10.xml"/><Relationship Id="rId10" Type="http://schemas.openxmlformats.org/officeDocument/2006/relationships/image" Target="../media/image2.jpg"/><Relationship Id="rId4" Type="http://schemas.openxmlformats.org/officeDocument/2006/relationships/slideLayout" Target="../slideLayouts/slideLayout9.xml"/><Relationship Id="rId9" Type="http://schemas.openxmlformats.org/officeDocument/2006/relationships/image" Target="../media/image5.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7"/>
          <a:stretch>
            <a:fillRect/>
          </a:stretch>
        </a:blip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0" y="5976"/>
            <a:ext cx="9144000" cy="5143500"/>
          </a:xfrm>
          <a:prstGeom prst="rect">
            <a:avLst/>
          </a:prstGeom>
        </p:spPr>
      </p:pic>
      <p:sp>
        <p:nvSpPr>
          <p:cNvPr id="2" name="Title Placeholder 1"/>
          <p:cNvSpPr>
            <a:spLocks noGrp="1"/>
          </p:cNvSpPr>
          <p:nvPr>
            <p:ph type="title"/>
          </p:nvPr>
        </p:nvSpPr>
        <p:spPr>
          <a:xfrm>
            <a:off x="457200" y="1276349"/>
            <a:ext cx="8229600" cy="85725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457200" y="2235201"/>
            <a:ext cx="8229600" cy="1898650"/>
          </a:xfrm>
          <a:prstGeom prst="rect">
            <a:avLst/>
          </a:prstGeom>
        </p:spPr>
        <p:txBody>
          <a:bodyPr vert="horz" lIns="91440" tIns="45720" rIns="91440" bIns="45720" rtlCol="0">
            <a:normAutofit/>
          </a:bodyPr>
          <a:lstStyle/>
          <a:p>
            <a:pPr lvl="0"/>
            <a:r>
              <a:rPr lang="en-AU" dirty="0"/>
              <a:t>Click to edit Master text styles</a:t>
            </a:r>
          </a:p>
          <a:p>
            <a:pPr lvl="0"/>
            <a:r>
              <a:rPr lang="en-AU" dirty="0"/>
              <a:t>Second level</a:t>
            </a:r>
          </a:p>
        </p:txBody>
      </p:sp>
      <p:sp>
        <p:nvSpPr>
          <p:cNvPr id="7" name="Rectangle 6"/>
          <p:cNvSpPr/>
          <p:nvPr userDrawn="1"/>
        </p:nvSpPr>
        <p:spPr>
          <a:xfrm>
            <a:off x="6917013" y="271610"/>
            <a:ext cx="1953260" cy="429260"/>
          </a:xfrm>
          <a:prstGeom prst="rect">
            <a:avLst/>
          </a:prstGeom>
          <a:solidFill>
            <a:srgbClr val="011246"/>
          </a:solidFill>
          <a:ln>
            <a:solidFill>
              <a:srgbClr val="01124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solidFill>
                <a:schemeClr val="bg1"/>
              </a:solidFill>
            </a:endParaRPr>
          </a:p>
        </p:txBody>
      </p:sp>
      <p:pic>
        <p:nvPicPr>
          <p:cNvPr id="5" name="Picture 4"/>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6917013" y="238735"/>
            <a:ext cx="1584000" cy="32400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6" r:id="rId3"/>
    <p:sldLayoutId id="2147483718" r:id="rId4"/>
    <p:sldLayoutId id="2147483719" r:id="rId5"/>
  </p:sldLayoutIdLst>
  <p:hf hdr="0" dt="0"/>
  <p:txStyles>
    <p:titleStyle>
      <a:lvl1pPr algn="l" defTabSz="457200" rtl="0" eaLnBrk="1" latinLnBrk="0" hangingPunct="1">
        <a:spcBef>
          <a:spcPct val="0"/>
        </a:spcBef>
        <a:buNone/>
        <a:defRPr sz="3600" b="1" kern="1200">
          <a:solidFill>
            <a:schemeClr val="bg1"/>
          </a:solidFill>
          <a:latin typeface="+mj-lt"/>
          <a:ea typeface="+mj-ea"/>
          <a:cs typeface="+mj-cs"/>
        </a:defRPr>
      </a:lvl1pPr>
    </p:titleStyle>
    <p:bodyStyle>
      <a:lvl1pPr marL="0" indent="0" algn="l" defTabSz="457200" rtl="0" eaLnBrk="1" latinLnBrk="0" hangingPunct="1">
        <a:spcBef>
          <a:spcPts val="500"/>
        </a:spcBef>
        <a:buFont typeface="Arial"/>
        <a:buNone/>
        <a:defRPr sz="1800" kern="1200">
          <a:solidFill>
            <a:schemeClr val="bg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bg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bg1"/>
          </a:solidFill>
          <a:latin typeface="+mn-lt"/>
          <a:ea typeface="+mn-ea"/>
          <a:cs typeface="+mn-cs"/>
        </a:defRPr>
      </a:lvl3pPr>
      <a:lvl4pPr marL="1600200" indent="-228600" algn="l" defTabSz="457200" rtl="0" eaLnBrk="1" latinLnBrk="0" hangingPunct="1">
        <a:spcBef>
          <a:spcPct val="20000"/>
        </a:spcBef>
        <a:buClr>
          <a:schemeClr val="bg1"/>
        </a:buClr>
        <a:buFont typeface="Lucida Grande"/>
        <a:buChar char="&gt;"/>
        <a:defRPr sz="2000" kern="1200">
          <a:solidFill>
            <a:schemeClr val="bg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9"/>
          <a:stretch>
            <a:fillRect/>
          </a:stretch>
        </a:blip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9250"/>
            <a:ext cx="9144000" cy="5143500"/>
          </a:xfrm>
          <a:prstGeom prst="rect">
            <a:avLst/>
          </a:prstGeom>
        </p:spPr>
      </p:pic>
      <p:sp>
        <p:nvSpPr>
          <p:cNvPr id="2" name="Title Placeholder 1"/>
          <p:cNvSpPr>
            <a:spLocks noGrp="1"/>
          </p:cNvSpPr>
          <p:nvPr>
            <p:ph type="title"/>
          </p:nvPr>
        </p:nvSpPr>
        <p:spPr>
          <a:xfrm>
            <a:off x="457200" y="619146"/>
            <a:ext cx="8229600" cy="857250"/>
          </a:xfrm>
          <a:prstGeom prst="rect">
            <a:avLst/>
          </a:prstGeom>
        </p:spPr>
        <p:txBody>
          <a:bodyPr vert="horz" lIns="91440" tIns="45720" rIns="91440" bIns="45720" rtlCol="0" anchor="t">
            <a:normAutofit/>
          </a:bodyPr>
          <a:lstStyle/>
          <a:p>
            <a:r>
              <a:rPr lang="en-AU" dirty="0"/>
              <a:t>Click to edit Master title style</a:t>
            </a:r>
            <a:endParaRPr lang="en-US" dirty="0"/>
          </a:p>
        </p:txBody>
      </p:sp>
      <p:sp>
        <p:nvSpPr>
          <p:cNvPr id="3" name="Text Placeholder 2"/>
          <p:cNvSpPr>
            <a:spLocks noGrp="1"/>
          </p:cNvSpPr>
          <p:nvPr>
            <p:ph type="body" idx="1"/>
          </p:nvPr>
        </p:nvSpPr>
        <p:spPr>
          <a:xfrm>
            <a:off x="457200" y="1652692"/>
            <a:ext cx="8229600" cy="3050303"/>
          </a:xfrm>
          <a:prstGeom prst="rect">
            <a:avLst/>
          </a:prstGeom>
        </p:spPr>
        <p:txBody>
          <a:bodyPr vert="horz" lIns="91440" tIns="45720" rIns="91440" bIns="45720" rtlCol="0">
            <a:normAutofit/>
          </a:body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
        <p:nvSpPr>
          <p:cNvPr id="5" name="Rectangle 4"/>
          <p:cNvSpPr/>
          <p:nvPr userDrawn="1"/>
        </p:nvSpPr>
        <p:spPr>
          <a:xfrm>
            <a:off x="6917013" y="250966"/>
            <a:ext cx="1953260" cy="429260"/>
          </a:xfrm>
          <a:prstGeom prst="rect">
            <a:avLst/>
          </a:prstGeom>
          <a:solidFill>
            <a:srgbClr val="011246"/>
          </a:solidFill>
          <a:ln>
            <a:solidFill>
              <a:srgbClr val="01124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solidFill>
                <a:schemeClr val="bg1"/>
              </a:solidFill>
            </a:endParaRPr>
          </a:p>
        </p:txBody>
      </p:sp>
      <p:pic>
        <p:nvPicPr>
          <p:cNvPr id="6" name="Picture 5"/>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6917013" y="218091"/>
            <a:ext cx="1584000" cy="324000"/>
          </a:xfrm>
          <a:prstGeom prst="rect">
            <a:avLst/>
          </a:prstGeom>
        </p:spPr>
      </p:pic>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8" r:id="rId6"/>
    <p:sldLayoutId id="2147483689" r:id="rId7"/>
  </p:sldLayoutIdLst>
  <p:hf hdr="0" dt="0"/>
  <p:txStyles>
    <p:titleStyle>
      <a:lvl1pPr algn="l" defTabSz="457200" rtl="0" eaLnBrk="1" latinLnBrk="0" hangingPunct="1">
        <a:spcBef>
          <a:spcPct val="0"/>
        </a:spcBef>
        <a:buNone/>
        <a:defRPr sz="3600" b="1" kern="1200">
          <a:solidFill>
            <a:schemeClr val="bg1"/>
          </a:solidFill>
          <a:latin typeface="+mj-lt"/>
          <a:ea typeface="+mj-ea"/>
          <a:cs typeface="+mj-cs"/>
        </a:defRPr>
      </a:lvl1pPr>
    </p:titleStyle>
    <p:bodyStyle>
      <a:lvl1pPr marL="0" indent="0" algn="l" defTabSz="457200" rtl="0" eaLnBrk="1" latinLnBrk="0" hangingPunct="1">
        <a:spcBef>
          <a:spcPts val="500"/>
        </a:spcBef>
        <a:buFont typeface="Arial"/>
        <a:buNone/>
        <a:defRPr sz="2400" kern="1200">
          <a:solidFill>
            <a:schemeClr val="bg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bg1"/>
          </a:solidFill>
          <a:latin typeface="+mn-lt"/>
          <a:ea typeface="+mn-ea"/>
          <a:cs typeface="+mn-cs"/>
        </a:defRPr>
      </a:lvl2pPr>
      <a:lvl3pPr marL="1143000" indent="-228600" algn="l" defTabSz="457200" rtl="0" eaLnBrk="1" latinLnBrk="0" hangingPunct="1">
        <a:spcBef>
          <a:spcPct val="20000"/>
        </a:spcBef>
        <a:buFont typeface="Arial"/>
        <a:buChar char="•"/>
        <a:defRPr sz="2000" kern="1200">
          <a:solidFill>
            <a:schemeClr val="bg1"/>
          </a:solidFill>
          <a:latin typeface="+mn-lt"/>
          <a:ea typeface="+mn-ea"/>
          <a:cs typeface="+mn-cs"/>
        </a:defRPr>
      </a:lvl3pPr>
      <a:lvl4pPr marL="1600200" indent="-228600" algn="l" defTabSz="457200" rtl="0" eaLnBrk="1" latinLnBrk="0" hangingPunct="1">
        <a:spcBef>
          <a:spcPct val="20000"/>
        </a:spcBef>
        <a:buClr>
          <a:schemeClr val="accent1"/>
        </a:buClr>
        <a:buFont typeface="Lucida Grande"/>
        <a:buChar char="&gt;"/>
        <a:defRPr sz="2000" kern="1200">
          <a:solidFill>
            <a:schemeClr val="bg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5.xml"/><Relationship Id="rId5" Type="http://schemas.openxmlformats.org/officeDocument/2006/relationships/image" Target="../media/image10.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hyperlink" Target="http://hadoop.apache.org/" TargetMode="External"/><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hyperlink" Target="https://www.usenix.org/legacy/publications/library/proceedings/osdi04/tech/full_papers/dean/dean_html/index.html" TargetMode="External"/><Relationship Id="rId2" Type="http://schemas.openxmlformats.org/officeDocument/2006/relationships/notesSlide" Target="../notesSlides/notesSlide31.xml"/><Relationship Id="rId1" Type="http://schemas.openxmlformats.org/officeDocument/2006/relationships/slideLayout" Target="../slideLayouts/slideLayout5.xml"/><Relationship Id="rId4" Type="http://schemas.openxmlformats.org/officeDocument/2006/relationships/hyperlink" Target="http://static.googleusercontent.com/external_content/untrusted_dlcp/research.google.com/en/us/archive/bigtable-osdi06.pdf"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5.xml"/><Relationship Id="rId1" Type="http://schemas.openxmlformats.org/officeDocument/2006/relationships/slideLayout" Target="../slideLayouts/slideLayout5.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jp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38.xml"/><Relationship Id="rId1" Type="http://schemas.openxmlformats.org/officeDocument/2006/relationships/slideLayout" Target="../slideLayouts/slideLayout5.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6.xml"/><Relationship Id="rId1" Type="http://schemas.openxmlformats.org/officeDocument/2006/relationships/slideLayout" Target="../slideLayouts/slideLayout5.xml"/><Relationship Id="rId4" Type="http://schemas.openxmlformats.org/officeDocument/2006/relationships/image" Target="../media/image30.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hyperlink" Target="http://code.google.com/edu/parallel/mapreduce-tutorial.html" TargetMode="External"/><Relationship Id="rId2" Type="http://schemas.openxmlformats.org/officeDocument/2006/relationships/notesSlide" Target="../notesSlides/notesSlide58.xml"/><Relationship Id="rId1" Type="http://schemas.openxmlformats.org/officeDocument/2006/relationships/slideLayout" Target="../slideLayouts/slideLayout5.xml"/><Relationship Id="rId4" Type="http://schemas.openxmlformats.org/officeDocument/2006/relationships/image" Target="../media/image33.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6575438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ounded Rectangle 20"/>
          <p:cNvSpPr/>
          <p:nvPr/>
        </p:nvSpPr>
        <p:spPr bwMode="auto">
          <a:xfrm>
            <a:off x="5616057" y="1676499"/>
            <a:ext cx="2156344" cy="2310781"/>
          </a:xfrm>
          <a:prstGeom prst="roundRect">
            <a:avLst>
              <a:gd name="adj" fmla="val 11525"/>
            </a:avLst>
          </a:prstGeom>
          <a:solidFill>
            <a:schemeClr val="bg2">
              <a:lumMod val="20000"/>
              <a:lumOff val="80000"/>
            </a:schemeClr>
          </a:solidFill>
          <a:ln w="38100" cap="flat" cmpd="sng" algn="ctr">
            <a:solidFill>
              <a:srgbClr val="000000"/>
            </a:solidFill>
            <a:prstDash val="solid"/>
            <a:round/>
            <a:headEnd type="none" w="med" len="med"/>
            <a:tailEnd type="none" w="med" len="med"/>
          </a:ln>
          <a:effectLst/>
        </p:spPr>
        <p:txBody>
          <a:bodyPr vert="horz" wrap="none" lIns="66675" tIns="66675" rIns="66675" bIns="66675" numCol="1" rtlCol="0" anchor="ctr" anchorCtr="0" compatLnSpc="1">
            <a:prstTxWarp prst="textNoShape">
              <a:avLst/>
            </a:prstTxWarp>
            <a:noAutofit/>
          </a:bodyPr>
          <a:lstStyle/>
          <a:p>
            <a:pPr algn="ctr" defTabSz="685800">
              <a:defRPr/>
            </a:pPr>
            <a:endParaRPr lang="en-US">
              <a:solidFill>
                <a:srgbClr val="000000"/>
              </a:solidFill>
              <a:latin typeface="Arial" panose="020B0604020202020204" pitchFamily="34" charset="0"/>
            </a:endParaRPr>
          </a:p>
        </p:txBody>
      </p:sp>
      <p:sp>
        <p:nvSpPr>
          <p:cNvPr id="4" name="Title 3"/>
          <p:cNvSpPr>
            <a:spLocks noGrp="1"/>
          </p:cNvSpPr>
          <p:nvPr>
            <p:ph type="title"/>
          </p:nvPr>
        </p:nvSpPr>
        <p:spPr/>
        <p:txBody>
          <a:bodyPr>
            <a:normAutofit fontScale="90000"/>
          </a:bodyPr>
          <a:lstStyle/>
          <a:p>
            <a:r>
              <a:rPr lang="en-US" dirty="0"/>
              <a:t>Emergence of Big Data </a:t>
            </a:r>
          </a:p>
        </p:txBody>
      </p:sp>
      <p:sp>
        <p:nvSpPr>
          <p:cNvPr id="2" name="Slide Number Placeholder 1"/>
          <p:cNvSpPr>
            <a:spLocks noGrp="1"/>
          </p:cNvSpPr>
          <p:nvPr>
            <p:ph type="sldNum" sz="quarter" idx="4294967295"/>
          </p:nvPr>
        </p:nvSpPr>
        <p:spPr>
          <a:xfrm>
            <a:off x="0" y="6770688"/>
            <a:ext cx="98425" cy="87312"/>
          </a:xfrm>
          <a:prstGeom prst="rect">
            <a:avLst/>
          </a:prstGeom>
        </p:spPr>
        <p:txBody>
          <a:bodyPr vert="horz" wrap="square" lIns="0" tIns="0" rIns="0" bIns="0" numCol="1" anchor="ctr" anchorCtr="0" compatLnSpc="1">
            <a:prstTxWarp prst="textNoShape">
              <a:avLst/>
            </a:prstTxWarp>
          </a:bodyPr>
          <a:lstStyle>
            <a:defPPr>
              <a:defRPr lang="en-US"/>
            </a:defPPr>
            <a:lvl1pPr algn="l" rtl="0" eaLnBrk="1" fontAlgn="base" hangingPunct="1">
              <a:spcBef>
                <a:spcPct val="0"/>
              </a:spcBef>
              <a:spcAft>
                <a:spcPct val="0"/>
              </a:spcAft>
              <a:defRPr sz="100"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1600" kern="1200">
                <a:solidFill>
                  <a:schemeClr val="tx1"/>
                </a:solidFill>
                <a:latin typeface="Times New Roman" pitchFamily="18" charset="0"/>
                <a:ea typeface="+mn-ea"/>
                <a:cs typeface="Arial" charset="0"/>
              </a:defRPr>
            </a:lvl2pPr>
            <a:lvl3pPr marL="914400" algn="l" rtl="0" eaLnBrk="0" fontAlgn="base" hangingPunct="0">
              <a:spcBef>
                <a:spcPct val="0"/>
              </a:spcBef>
              <a:spcAft>
                <a:spcPct val="0"/>
              </a:spcAft>
              <a:defRPr sz="1600" kern="1200">
                <a:solidFill>
                  <a:schemeClr val="tx1"/>
                </a:solidFill>
                <a:latin typeface="Times New Roman" pitchFamily="18" charset="0"/>
                <a:ea typeface="+mn-ea"/>
                <a:cs typeface="Arial" charset="0"/>
              </a:defRPr>
            </a:lvl3pPr>
            <a:lvl4pPr marL="1371600" algn="l" rtl="0" eaLnBrk="0" fontAlgn="base" hangingPunct="0">
              <a:spcBef>
                <a:spcPct val="0"/>
              </a:spcBef>
              <a:spcAft>
                <a:spcPct val="0"/>
              </a:spcAft>
              <a:defRPr sz="1600" kern="1200">
                <a:solidFill>
                  <a:schemeClr val="tx1"/>
                </a:solidFill>
                <a:latin typeface="Times New Roman" pitchFamily="18" charset="0"/>
                <a:ea typeface="+mn-ea"/>
                <a:cs typeface="Arial" charset="0"/>
              </a:defRPr>
            </a:lvl4pPr>
            <a:lvl5pPr marL="1828800" algn="l" rtl="0" eaLnBrk="0" fontAlgn="base" hangingPunct="0">
              <a:spcBef>
                <a:spcPct val="0"/>
              </a:spcBef>
              <a:spcAft>
                <a:spcPct val="0"/>
              </a:spcAft>
              <a:defRPr sz="1600" kern="1200">
                <a:solidFill>
                  <a:schemeClr val="tx1"/>
                </a:solidFill>
                <a:latin typeface="Times New Roman" pitchFamily="18" charset="0"/>
                <a:ea typeface="+mn-ea"/>
                <a:cs typeface="Arial" charset="0"/>
              </a:defRPr>
            </a:lvl5pPr>
            <a:lvl6pPr marL="2286000" algn="l" defTabSz="914400" rtl="0" eaLnBrk="1" latinLnBrk="0" hangingPunct="1">
              <a:defRPr sz="1600" kern="1200">
                <a:solidFill>
                  <a:schemeClr val="tx1"/>
                </a:solidFill>
                <a:latin typeface="Times New Roman" pitchFamily="18" charset="0"/>
                <a:ea typeface="+mn-ea"/>
                <a:cs typeface="Arial" charset="0"/>
              </a:defRPr>
            </a:lvl6pPr>
            <a:lvl7pPr marL="2743200" algn="l" defTabSz="914400" rtl="0" eaLnBrk="1" latinLnBrk="0" hangingPunct="1">
              <a:defRPr sz="1600" kern="1200">
                <a:solidFill>
                  <a:schemeClr val="tx1"/>
                </a:solidFill>
                <a:latin typeface="Times New Roman" pitchFamily="18" charset="0"/>
                <a:ea typeface="+mn-ea"/>
                <a:cs typeface="Arial" charset="0"/>
              </a:defRPr>
            </a:lvl7pPr>
            <a:lvl8pPr marL="3200400" algn="l" defTabSz="914400" rtl="0" eaLnBrk="1" latinLnBrk="0" hangingPunct="1">
              <a:defRPr sz="1600" kern="1200">
                <a:solidFill>
                  <a:schemeClr val="tx1"/>
                </a:solidFill>
                <a:latin typeface="Times New Roman" pitchFamily="18" charset="0"/>
                <a:ea typeface="+mn-ea"/>
                <a:cs typeface="Arial" charset="0"/>
              </a:defRPr>
            </a:lvl8pPr>
            <a:lvl9pPr marL="3657600" algn="l" defTabSz="914400" rtl="0" eaLnBrk="1" latinLnBrk="0" hangingPunct="1">
              <a:defRPr sz="1600" kern="1200">
                <a:solidFill>
                  <a:schemeClr val="tx1"/>
                </a:solidFill>
                <a:latin typeface="Times New Roman" pitchFamily="18" charset="0"/>
                <a:ea typeface="+mn-ea"/>
                <a:cs typeface="Arial" charset="0"/>
              </a:defRPr>
            </a:lvl9pPr>
          </a:lstStyle>
          <a:p>
            <a:pPr defTabSz="685800">
              <a:defRPr/>
            </a:pPr>
            <a:fld id="{5BD36294-2849-48A8-8531-5354CF3095D2}" type="slidenum">
              <a:rPr lang="en-US" smtClean="0"/>
              <a:pPr defTabSz="685800">
                <a:defRPr/>
              </a:pPr>
              <a:t>10</a:t>
            </a:fld>
            <a:endParaRPr lang="en-US" sz="100" dirty="0">
              <a:solidFill>
                <a:srgbClr val="FFFFFF"/>
              </a:solidFill>
              <a:latin typeface="Arial" panose="020B0604020202020204" pitchFamily="34" charset="0"/>
              <a:cs typeface="Arial" panose="020B0604020202020204" pitchFamily="34" charset="0"/>
            </a:endParaRPr>
          </a:p>
        </p:txBody>
      </p:sp>
      <p:grpSp>
        <p:nvGrpSpPr>
          <p:cNvPr id="19" name="Group 18"/>
          <p:cNvGrpSpPr/>
          <p:nvPr/>
        </p:nvGrpSpPr>
        <p:grpSpPr>
          <a:xfrm>
            <a:off x="1363069" y="785598"/>
            <a:ext cx="6382034" cy="4107345"/>
            <a:chOff x="470848" y="1047464"/>
            <a:chExt cx="8509379" cy="5476460"/>
          </a:xfrm>
        </p:grpSpPr>
        <p:sp>
          <p:nvSpPr>
            <p:cNvPr id="16" name="Right Arrow 15"/>
            <p:cNvSpPr/>
            <p:nvPr/>
          </p:nvSpPr>
          <p:spPr bwMode="auto">
            <a:xfrm>
              <a:off x="5445452" y="3525728"/>
              <a:ext cx="686274" cy="519937"/>
            </a:xfrm>
            <a:prstGeom prst="rightArrow">
              <a:avLst/>
            </a:prstGeom>
            <a:solidFill>
              <a:schemeClr val="bg2">
                <a:lumMod val="75000"/>
              </a:schemeClr>
            </a:solidFill>
            <a:ln w="38100" cap="flat" cmpd="sng" algn="ctr">
              <a:noFill/>
              <a:prstDash val="solid"/>
              <a:round/>
              <a:headEnd type="none" w="med" len="med"/>
              <a:tailEnd type="none" w="med" len="med"/>
            </a:ln>
            <a:effectLst/>
          </p:spPr>
          <p:txBody>
            <a:bodyPr vert="horz" wrap="none" lIns="66675" tIns="66675" rIns="66675" bIns="66675" numCol="1" rtlCol="0" anchor="ctr" anchorCtr="0" compatLnSpc="1">
              <a:prstTxWarp prst="textNoShape">
                <a:avLst/>
              </a:prstTxWarp>
              <a:noAutofit/>
            </a:bodyPr>
            <a:lstStyle/>
            <a:p>
              <a:pPr algn="ctr" defTabSz="685800">
                <a:defRPr/>
              </a:pPr>
              <a:endParaRPr lang="en-US">
                <a:solidFill>
                  <a:srgbClr val="000000"/>
                </a:solidFill>
                <a:latin typeface="Arial" panose="020B0604020202020204" pitchFamily="34" charset="0"/>
              </a:endParaRPr>
            </a:p>
          </p:txBody>
        </p:sp>
        <p:grpSp>
          <p:nvGrpSpPr>
            <p:cNvPr id="17" name="Group 16"/>
            <p:cNvGrpSpPr/>
            <p:nvPr/>
          </p:nvGrpSpPr>
          <p:grpSpPr>
            <a:xfrm>
              <a:off x="470848" y="1047464"/>
              <a:ext cx="5042848" cy="5476460"/>
              <a:chOff x="457200" y="1265832"/>
              <a:chExt cx="5042848" cy="5476460"/>
            </a:xfrm>
          </p:grpSpPr>
          <p:sp>
            <p:nvSpPr>
              <p:cNvPr id="15" name="Rounded Rectangle 14"/>
              <p:cNvSpPr/>
              <p:nvPr/>
            </p:nvSpPr>
            <p:spPr bwMode="auto">
              <a:xfrm>
                <a:off x="457200" y="1265832"/>
                <a:ext cx="5042848" cy="5476460"/>
              </a:xfrm>
              <a:prstGeom prst="roundRect">
                <a:avLst>
                  <a:gd name="adj" fmla="val 6112"/>
                </a:avLst>
              </a:prstGeom>
              <a:solidFill>
                <a:schemeClr val="bg2">
                  <a:lumMod val="20000"/>
                  <a:lumOff val="80000"/>
                </a:schemeClr>
              </a:solidFill>
              <a:ln w="38100" cap="flat" cmpd="sng" algn="ctr">
                <a:solidFill>
                  <a:srgbClr val="000000"/>
                </a:solidFill>
                <a:prstDash val="solid"/>
                <a:round/>
                <a:headEnd type="none" w="med" len="med"/>
                <a:tailEnd type="none" w="med" len="med"/>
              </a:ln>
              <a:effectLst/>
            </p:spPr>
            <p:txBody>
              <a:bodyPr vert="horz" wrap="none" lIns="66675" tIns="66675" rIns="66675" bIns="66675" numCol="1" rtlCol="0" anchor="ctr" anchorCtr="0" compatLnSpc="1">
                <a:prstTxWarp prst="textNoShape">
                  <a:avLst/>
                </a:prstTxWarp>
                <a:noAutofit/>
              </a:bodyPr>
              <a:lstStyle/>
              <a:p>
                <a:pPr algn="ctr" defTabSz="685800">
                  <a:defRPr/>
                </a:pPr>
                <a:endParaRPr lang="en-US">
                  <a:solidFill>
                    <a:srgbClr val="000000"/>
                  </a:solidFill>
                  <a:latin typeface="Arial" panose="020B0604020202020204" pitchFamily="34" charset="0"/>
                </a:endParaRPr>
              </a:p>
            </p:txBody>
          </p:sp>
          <p:sp>
            <p:nvSpPr>
              <p:cNvPr id="5" name="Oval 4"/>
              <p:cNvSpPr/>
              <p:nvPr/>
            </p:nvSpPr>
            <p:spPr bwMode="auto">
              <a:xfrm>
                <a:off x="617560" y="1934280"/>
                <a:ext cx="2581314" cy="1112016"/>
              </a:xfrm>
              <a:prstGeom prst="ellipse">
                <a:avLst/>
              </a:prstGeom>
              <a:solidFill>
                <a:srgbClr val="0099CC"/>
              </a:solidFill>
              <a:ln w="38100" cap="flat" cmpd="sng" algn="ctr">
                <a:noFill/>
                <a:prstDash val="solid"/>
                <a:round/>
                <a:headEnd type="none" w="med" len="med"/>
                <a:tailEnd type="none" w="med" len="med"/>
              </a:ln>
              <a:effectLst>
                <a:softEdge rad="63500"/>
              </a:effectLst>
            </p:spPr>
            <p:txBody>
              <a:bodyPr vert="horz" wrap="none" lIns="66675" tIns="66675" rIns="66675" bIns="66675" numCol="1" rtlCol="0" anchor="ctr" anchorCtr="0" compatLnSpc="1">
                <a:prstTxWarp prst="textNoShape">
                  <a:avLst/>
                </a:prstTxWarp>
                <a:noAutofit/>
              </a:bodyPr>
              <a:lstStyle/>
              <a:p>
                <a:pPr algn="ctr" defTabSz="685800">
                  <a:defRPr/>
                </a:pPr>
                <a:r>
                  <a:rPr lang="en-US" sz="1500" b="1" dirty="0">
                    <a:solidFill>
                      <a:srgbClr val="FFFFFF"/>
                    </a:solidFill>
                    <a:latin typeface="Arial" panose="020B0604020202020204" pitchFamily="34" charset="0"/>
                  </a:rPr>
                  <a:t>LinkedIn</a:t>
                </a:r>
              </a:p>
            </p:txBody>
          </p:sp>
          <p:sp>
            <p:nvSpPr>
              <p:cNvPr id="7" name="Oval 6"/>
              <p:cNvSpPr/>
              <p:nvPr/>
            </p:nvSpPr>
            <p:spPr bwMode="auto">
              <a:xfrm>
                <a:off x="617560" y="2945508"/>
                <a:ext cx="2581314" cy="1112016"/>
              </a:xfrm>
              <a:prstGeom prst="ellipse">
                <a:avLst/>
              </a:prstGeom>
              <a:solidFill>
                <a:srgbClr val="4D4D4D"/>
              </a:solidFill>
              <a:ln w="38100" cap="flat" cmpd="sng" algn="ctr">
                <a:noFill/>
                <a:prstDash val="solid"/>
                <a:round/>
                <a:headEnd type="none" w="med" len="med"/>
                <a:tailEnd type="none" w="med" len="med"/>
              </a:ln>
              <a:effectLst>
                <a:softEdge rad="63500"/>
              </a:effectLst>
            </p:spPr>
            <p:txBody>
              <a:bodyPr vert="horz" wrap="none" lIns="66675" tIns="66675" rIns="66675" bIns="66675" numCol="1" rtlCol="0" anchor="ctr" anchorCtr="0" compatLnSpc="1">
                <a:prstTxWarp prst="textNoShape">
                  <a:avLst/>
                </a:prstTxWarp>
                <a:noAutofit/>
              </a:bodyPr>
              <a:lstStyle/>
              <a:p>
                <a:pPr algn="ctr" defTabSz="685800">
                  <a:defRPr/>
                </a:pPr>
                <a:r>
                  <a:rPr lang="en-US" sz="1500" b="1" dirty="0">
                    <a:solidFill>
                      <a:srgbClr val="FFFFFF"/>
                    </a:solidFill>
                    <a:latin typeface="Arial" panose="020B0604020202020204" pitchFamily="34" charset="0"/>
                  </a:rPr>
                  <a:t>Flickr</a:t>
                </a:r>
              </a:p>
            </p:txBody>
          </p:sp>
          <p:sp>
            <p:nvSpPr>
              <p:cNvPr id="8" name="Oval 7"/>
              <p:cNvSpPr/>
              <p:nvPr/>
            </p:nvSpPr>
            <p:spPr bwMode="auto">
              <a:xfrm>
                <a:off x="617560" y="3968139"/>
                <a:ext cx="2581314" cy="1112016"/>
              </a:xfrm>
              <a:prstGeom prst="ellipse">
                <a:avLst/>
              </a:prstGeom>
              <a:solidFill>
                <a:srgbClr val="FF0000"/>
              </a:solidFill>
              <a:ln w="38100" cap="flat" cmpd="sng" algn="ctr">
                <a:noFill/>
                <a:prstDash val="solid"/>
                <a:round/>
                <a:headEnd type="none" w="med" len="med"/>
                <a:tailEnd type="none" w="med" len="med"/>
              </a:ln>
              <a:effectLst>
                <a:softEdge rad="63500"/>
              </a:effectLst>
            </p:spPr>
            <p:txBody>
              <a:bodyPr vert="horz" wrap="none" lIns="66675" tIns="66675" rIns="66675" bIns="66675" numCol="1" rtlCol="0" anchor="ctr" anchorCtr="0" compatLnSpc="1">
                <a:prstTxWarp prst="textNoShape">
                  <a:avLst/>
                </a:prstTxWarp>
                <a:noAutofit/>
              </a:bodyPr>
              <a:lstStyle/>
              <a:p>
                <a:pPr algn="ctr" defTabSz="685800">
                  <a:defRPr/>
                </a:pPr>
                <a:r>
                  <a:rPr lang="en-US" sz="1500" b="1" dirty="0">
                    <a:solidFill>
                      <a:srgbClr val="FFFFFF"/>
                    </a:solidFill>
                    <a:latin typeface="Arial" panose="020B0604020202020204" pitchFamily="34" charset="0"/>
                  </a:rPr>
                  <a:t>Netflix</a:t>
                </a:r>
              </a:p>
            </p:txBody>
          </p:sp>
          <p:sp>
            <p:nvSpPr>
              <p:cNvPr id="9" name="Oval 8"/>
              <p:cNvSpPr/>
              <p:nvPr/>
            </p:nvSpPr>
            <p:spPr bwMode="auto">
              <a:xfrm>
                <a:off x="617560" y="5010318"/>
                <a:ext cx="2581314" cy="1112016"/>
              </a:xfrm>
              <a:prstGeom prst="ellipse">
                <a:avLst/>
              </a:prstGeom>
              <a:solidFill>
                <a:srgbClr val="3399FF"/>
              </a:solidFill>
              <a:ln w="38100" cap="flat" cmpd="sng" algn="ctr">
                <a:noFill/>
                <a:prstDash val="solid"/>
                <a:round/>
                <a:headEnd type="none" w="med" len="med"/>
                <a:tailEnd type="none" w="med" len="med"/>
              </a:ln>
              <a:effectLst>
                <a:softEdge rad="63500"/>
              </a:effectLst>
            </p:spPr>
            <p:txBody>
              <a:bodyPr vert="horz" wrap="none" lIns="66675" tIns="66675" rIns="66675" bIns="66675" numCol="1" rtlCol="0" anchor="ctr" anchorCtr="0" compatLnSpc="1">
                <a:prstTxWarp prst="textNoShape">
                  <a:avLst/>
                </a:prstTxWarp>
                <a:noAutofit/>
              </a:bodyPr>
              <a:lstStyle/>
              <a:p>
                <a:pPr algn="ctr" defTabSz="685800">
                  <a:defRPr/>
                </a:pPr>
                <a:r>
                  <a:rPr lang="en-US" sz="1500" b="1" dirty="0">
                    <a:solidFill>
                      <a:srgbClr val="FFFFFF"/>
                    </a:solidFill>
                    <a:latin typeface="Arial" panose="020B0604020202020204" pitchFamily="34" charset="0"/>
                  </a:rPr>
                  <a:t>Pandora</a:t>
                </a:r>
              </a:p>
            </p:txBody>
          </p:sp>
          <p:sp>
            <p:nvSpPr>
              <p:cNvPr id="10" name="Oval 9"/>
              <p:cNvSpPr/>
              <p:nvPr/>
            </p:nvSpPr>
            <p:spPr bwMode="auto">
              <a:xfrm>
                <a:off x="2686722" y="1419367"/>
                <a:ext cx="2581314" cy="1112016"/>
              </a:xfrm>
              <a:prstGeom prst="ellipse">
                <a:avLst/>
              </a:prstGeom>
              <a:solidFill>
                <a:schemeClr val="tx2">
                  <a:lumMod val="60000"/>
                  <a:lumOff val="40000"/>
                </a:schemeClr>
              </a:solidFill>
              <a:ln w="38100" cap="flat" cmpd="sng" algn="ctr">
                <a:noFill/>
                <a:prstDash val="solid"/>
                <a:round/>
                <a:headEnd type="none" w="med" len="med"/>
                <a:tailEnd type="none" w="med" len="med"/>
              </a:ln>
              <a:effectLst>
                <a:softEdge rad="63500"/>
              </a:effectLst>
            </p:spPr>
            <p:txBody>
              <a:bodyPr vert="horz" wrap="none" lIns="66675" tIns="66675" rIns="66675" bIns="66675" numCol="1" rtlCol="0" anchor="ctr" anchorCtr="0" compatLnSpc="1">
                <a:prstTxWarp prst="textNoShape">
                  <a:avLst/>
                </a:prstTxWarp>
                <a:noAutofit/>
              </a:bodyPr>
              <a:lstStyle/>
              <a:p>
                <a:pPr algn="ctr" defTabSz="685800">
                  <a:defRPr/>
                </a:pPr>
                <a:r>
                  <a:rPr lang="en-US" sz="1500" b="1" dirty="0">
                    <a:solidFill>
                      <a:srgbClr val="FFFFFF"/>
                    </a:solidFill>
                    <a:latin typeface="Arial" panose="020B0604020202020204" pitchFamily="34" charset="0"/>
                  </a:rPr>
                  <a:t>Facebook</a:t>
                </a:r>
                <a:br>
                  <a:rPr lang="en-US" dirty="0">
                    <a:solidFill>
                      <a:srgbClr val="FFFFFF"/>
                    </a:solidFill>
                    <a:latin typeface="Arial" panose="020B0604020202020204" pitchFamily="34" charset="0"/>
                  </a:rPr>
                </a:br>
                <a:r>
                  <a:rPr lang="en-US" sz="1350" i="1" dirty="0">
                    <a:solidFill>
                      <a:srgbClr val="FFFFFF"/>
                    </a:solidFill>
                    <a:latin typeface="Arial" panose="020B0604020202020204" pitchFamily="34" charset="0"/>
                  </a:rPr>
                  <a:t>Over 6 million views</a:t>
                </a:r>
              </a:p>
            </p:txBody>
          </p:sp>
          <p:sp>
            <p:nvSpPr>
              <p:cNvPr id="11" name="Oval 10"/>
              <p:cNvSpPr/>
              <p:nvPr/>
            </p:nvSpPr>
            <p:spPr bwMode="auto">
              <a:xfrm>
                <a:off x="2686722" y="2426403"/>
                <a:ext cx="2581314" cy="1112016"/>
              </a:xfrm>
              <a:prstGeom prst="ellipse">
                <a:avLst/>
              </a:prstGeom>
              <a:solidFill>
                <a:srgbClr val="FF9900"/>
              </a:solidFill>
              <a:ln w="38100" cap="flat" cmpd="sng" algn="ctr">
                <a:noFill/>
                <a:prstDash val="solid"/>
                <a:round/>
                <a:headEnd type="none" w="med" len="med"/>
                <a:tailEnd type="none" w="med" len="med"/>
              </a:ln>
              <a:effectLst>
                <a:softEdge rad="63500"/>
              </a:effectLst>
            </p:spPr>
            <p:txBody>
              <a:bodyPr vert="horz" wrap="none" lIns="66675" tIns="66675" rIns="66675" bIns="66675" numCol="1" rtlCol="0" anchor="ctr" anchorCtr="0" compatLnSpc="1">
                <a:prstTxWarp prst="textNoShape">
                  <a:avLst/>
                </a:prstTxWarp>
                <a:noAutofit/>
              </a:bodyPr>
              <a:lstStyle/>
              <a:p>
                <a:pPr algn="ctr" defTabSz="685800">
                  <a:defRPr/>
                </a:pPr>
                <a:r>
                  <a:rPr lang="en-US" sz="1500" b="1" dirty="0">
                    <a:solidFill>
                      <a:srgbClr val="FFFFFF"/>
                    </a:solidFill>
                    <a:latin typeface="Arial" panose="020B0604020202020204" pitchFamily="34" charset="0"/>
                  </a:rPr>
                  <a:t>Google</a:t>
                </a:r>
                <a:br>
                  <a:rPr lang="en-US" sz="1350" dirty="0">
                    <a:solidFill>
                      <a:srgbClr val="FFFFFF"/>
                    </a:solidFill>
                    <a:latin typeface="Arial" panose="020B0604020202020204" pitchFamily="34" charset="0"/>
                  </a:rPr>
                </a:br>
                <a:r>
                  <a:rPr lang="en-US" sz="1350" i="1" dirty="0">
                    <a:solidFill>
                      <a:srgbClr val="FFFFFF"/>
                    </a:solidFill>
                    <a:latin typeface="Arial" panose="020B0604020202020204" pitchFamily="34" charset="0"/>
                  </a:rPr>
                  <a:t>2 million searches</a:t>
                </a:r>
                <a:endParaRPr lang="en-US" sz="1350" dirty="0">
                  <a:solidFill>
                    <a:srgbClr val="FFFFFF"/>
                  </a:solidFill>
                  <a:latin typeface="Arial" panose="020B0604020202020204" pitchFamily="34" charset="0"/>
                </a:endParaRPr>
              </a:p>
            </p:txBody>
          </p:sp>
          <p:sp>
            <p:nvSpPr>
              <p:cNvPr id="12" name="Oval 11"/>
              <p:cNvSpPr/>
              <p:nvPr/>
            </p:nvSpPr>
            <p:spPr bwMode="auto">
              <a:xfrm>
                <a:off x="2686722" y="3448202"/>
                <a:ext cx="2581314" cy="1112016"/>
              </a:xfrm>
              <a:prstGeom prst="ellipse">
                <a:avLst/>
              </a:prstGeom>
              <a:solidFill>
                <a:schemeClr val="tx2">
                  <a:lumMod val="20000"/>
                  <a:lumOff val="80000"/>
                </a:schemeClr>
              </a:solidFill>
              <a:ln w="38100" cap="flat" cmpd="sng" algn="ctr">
                <a:noFill/>
                <a:prstDash val="solid"/>
                <a:round/>
                <a:headEnd type="none" w="med" len="med"/>
                <a:tailEnd type="none" w="med" len="med"/>
              </a:ln>
              <a:effectLst>
                <a:softEdge rad="63500"/>
              </a:effectLst>
            </p:spPr>
            <p:txBody>
              <a:bodyPr vert="horz" wrap="none" lIns="66675" tIns="66675" rIns="66675" bIns="66675" numCol="1" rtlCol="0" anchor="ctr" anchorCtr="0" compatLnSpc="1">
                <a:prstTxWarp prst="textNoShape">
                  <a:avLst/>
                </a:prstTxWarp>
                <a:noAutofit/>
              </a:bodyPr>
              <a:lstStyle/>
              <a:p>
                <a:pPr algn="ctr" defTabSz="685800">
                  <a:defRPr/>
                </a:pPr>
                <a:r>
                  <a:rPr lang="en-US" sz="1500" b="1" dirty="0">
                    <a:solidFill>
                      <a:srgbClr val="000000"/>
                    </a:solidFill>
                    <a:latin typeface="Arial" panose="020B0604020202020204" pitchFamily="34" charset="0"/>
                  </a:rPr>
                  <a:t>Twitter</a:t>
                </a:r>
                <a:br>
                  <a:rPr lang="en-US" sz="1350" dirty="0">
                    <a:solidFill>
                      <a:srgbClr val="000000"/>
                    </a:solidFill>
                    <a:latin typeface="Arial" panose="020B0604020202020204" pitchFamily="34" charset="0"/>
                  </a:rPr>
                </a:br>
                <a:r>
                  <a:rPr lang="en-US" sz="1350" i="1" dirty="0">
                    <a:solidFill>
                      <a:srgbClr val="000000"/>
                    </a:solidFill>
                    <a:latin typeface="Arial" panose="020B0604020202020204" pitchFamily="34" charset="0"/>
                  </a:rPr>
                  <a:t>100,000 new tweets</a:t>
                </a:r>
              </a:p>
            </p:txBody>
          </p:sp>
          <p:sp>
            <p:nvSpPr>
              <p:cNvPr id="13" name="Oval 12"/>
              <p:cNvSpPr/>
              <p:nvPr/>
            </p:nvSpPr>
            <p:spPr bwMode="auto">
              <a:xfrm>
                <a:off x="2686722" y="4482685"/>
                <a:ext cx="2581314" cy="1112016"/>
              </a:xfrm>
              <a:prstGeom prst="ellipse">
                <a:avLst/>
              </a:prstGeom>
              <a:solidFill>
                <a:srgbClr val="AA141D"/>
              </a:solidFill>
              <a:ln w="38100" cap="flat" cmpd="sng" algn="ctr">
                <a:noFill/>
                <a:prstDash val="solid"/>
                <a:round/>
                <a:headEnd type="none" w="med" len="med"/>
                <a:tailEnd type="none" w="med" len="med"/>
              </a:ln>
              <a:effectLst>
                <a:softEdge rad="63500"/>
              </a:effectLst>
            </p:spPr>
            <p:txBody>
              <a:bodyPr vert="horz" wrap="none" lIns="66675" tIns="66675" rIns="66675" bIns="66675" numCol="1" rtlCol="0" anchor="ctr" anchorCtr="0" compatLnSpc="1">
                <a:prstTxWarp prst="textNoShape">
                  <a:avLst/>
                </a:prstTxWarp>
                <a:noAutofit/>
              </a:bodyPr>
              <a:lstStyle/>
              <a:p>
                <a:pPr algn="ctr" defTabSz="685800">
                  <a:defRPr/>
                </a:pPr>
                <a:r>
                  <a:rPr lang="en-US" sz="1350" b="1" dirty="0">
                    <a:solidFill>
                      <a:srgbClr val="FFFFFF"/>
                    </a:solidFill>
                    <a:latin typeface="Arial" panose="020B0604020202020204" pitchFamily="34" charset="0"/>
                  </a:rPr>
                  <a:t>YouTube</a:t>
                </a:r>
                <a:br>
                  <a:rPr lang="en-US" sz="1350" dirty="0">
                    <a:solidFill>
                      <a:srgbClr val="FFFFFF"/>
                    </a:solidFill>
                    <a:latin typeface="Arial" panose="020B0604020202020204" pitchFamily="34" charset="0"/>
                  </a:rPr>
                </a:br>
                <a:r>
                  <a:rPr lang="en-US" sz="1350" i="1" dirty="0">
                    <a:solidFill>
                      <a:srgbClr val="FFFFFF"/>
                    </a:solidFill>
                    <a:latin typeface="Arial" panose="020B0604020202020204" pitchFamily="34" charset="0"/>
                  </a:rPr>
                  <a:t>30 hours new video</a:t>
                </a:r>
              </a:p>
            </p:txBody>
          </p:sp>
          <p:sp>
            <p:nvSpPr>
              <p:cNvPr id="14" name="Oval 13"/>
              <p:cNvSpPr/>
              <p:nvPr/>
            </p:nvSpPr>
            <p:spPr bwMode="auto">
              <a:xfrm>
                <a:off x="2686722" y="5507444"/>
                <a:ext cx="2581314" cy="1112016"/>
              </a:xfrm>
              <a:prstGeom prst="ellipse">
                <a:avLst/>
              </a:prstGeom>
              <a:solidFill>
                <a:srgbClr val="FFFF99"/>
              </a:solidFill>
              <a:ln w="38100" cap="flat" cmpd="sng" algn="ctr">
                <a:noFill/>
                <a:prstDash val="solid"/>
                <a:round/>
                <a:headEnd type="none" w="med" len="med"/>
                <a:tailEnd type="none" w="med" len="med"/>
              </a:ln>
              <a:effectLst>
                <a:softEdge rad="63500"/>
              </a:effectLst>
            </p:spPr>
            <p:txBody>
              <a:bodyPr vert="horz" wrap="none" lIns="66675" tIns="66675" rIns="66675" bIns="66675" numCol="1" rtlCol="0" anchor="ctr" anchorCtr="0" compatLnSpc="1">
                <a:prstTxWarp prst="textNoShape">
                  <a:avLst/>
                </a:prstTxWarp>
                <a:noAutofit/>
              </a:bodyPr>
              <a:lstStyle/>
              <a:p>
                <a:pPr algn="ctr" defTabSz="685800">
                  <a:defRPr/>
                </a:pPr>
                <a:r>
                  <a:rPr lang="en-US" sz="1500" b="1" dirty="0">
                    <a:solidFill>
                      <a:srgbClr val="000000"/>
                    </a:solidFill>
                    <a:latin typeface="Arial" panose="020B0604020202020204" pitchFamily="34" charset="0"/>
                  </a:rPr>
                  <a:t>Email</a:t>
                </a:r>
                <a:br>
                  <a:rPr lang="en-US" sz="1350" dirty="0">
                    <a:solidFill>
                      <a:srgbClr val="000000"/>
                    </a:solidFill>
                    <a:latin typeface="Arial" panose="020B0604020202020204" pitchFamily="34" charset="0"/>
                  </a:rPr>
                </a:br>
                <a:r>
                  <a:rPr lang="en-US" sz="1350" i="1" dirty="0">
                    <a:solidFill>
                      <a:srgbClr val="000000"/>
                    </a:solidFill>
                    <a:latin typeface="Arial" panose="020B0604020202020204" pitchFamily="34" charset="0"/>
                  </a:rPr>
                  <a:t>204 million emails</a:t>
                </a:r>
              </a:p>
            </p:txBody>
          </p:sp>
        </p:grpSp>
        <p:sp>
          <p:nvSpPr>
            <p:cNvPr id="18" name="Oval 17"/>
            <p:cNvSpPr/>
            <p:nvPr/>
          </p:nvSpPr>
          <p:spPr bwMode="auto">
            <a:xfrm>
              <a:off x="6213614" y="2299367"/>
              <a:ext cx="2766613" cy="2976061"/>
            </a:xfrm>
            <a:prstGeom prst="ellipse">
              <a:avLst/>
            </a:prstGeom>
            <a:solidFill>
              <a:srgbClr val="00B050"/>
            </a:solidFill>
            <a:ln w="22225" cap="flat" cmpd="sng" algn="ctr">
              <a:solidFill>
                <a:schemeClr val="bg2">
                  <a:lumMod val="75000"/>
                </a:schemeClr>
              </a:solidFill>
              <a:prstDash val="solid"/>
              <a:round/>
              <a:headEnd type="none" w="med" len="med"/>
              <a:tailEnd type="none" w="med" len="med"/>
            </a:ln>
            <a:effectLst>
              <a:softEdge rad="63500"/>
            </a:effectLst>
          </p:spPr>
          <p:txBody>
            <a:bodyPr vert="horz" wrap="none" lIns="66675" tIns="66675" rIns="66675" bIns="66675" numCol="1" rtlCol="0" anchor="ctr" anchorCtr="0" compatLnSpc="1">
              <a:prstTxWarp prst="textNoShape">
                <a:avLst/>
              </a:prstTxWarp>
              <a:noAutofit/>
            </a:bodyPr>
            <a:lstStyle/>
            <a:p>
              <a:pPr algn="ctr" defTabSz="685800">
                <a:defRPr/>
              </a:pPr>
              <a:r>
                <a:rPr lang="en-US" sz="2100" b="1" dirty="0">
                  <a:solidFill>
                    <a:srgbClr val="FFFFFF"/>
                  </a:solidFill>
                  <a:latin typeface="Arial" panose="020B0604020202020204" pitchFamily="34" charset="0"/>
                </a:rPr>
                <a:t>BIG DATA</a:t>
              </a:r>
              <a:br>
                <a:rPr lang="en-US" sz="2100" b="1" dirty="0">
                  <a:solidFill>
                    <a:srgbClr val="FFFFFF"/>
                  </a:solidFill>
                  <a:latin typeface="Arial" panose="020B0604020202020204" pitchFamily="34" charset="0"/>
                </a:rPr>
              </a:br>
              <a:r>
                <a:rPr lang="en-US" sz="1650" i="1" dirty="0">
                  <a:solidFill>
                    <a:srgbClr val="FFFFFF"/>
                  </a:solidFill>
                  <a:latin typeface="Arial" panose="020B0604020202020204" pitchFamily="34" charset="0"/>
                </a:rPr>
                <a:t>600,000 GB data</a:t>
              </a:r>
              <a:br>
                <a:rPr lang="en-US" sz="1650" i="1" dirty="0">
                  <a:solidFill>
                    <a:srgbClr val="FFFFFF"/>
                  </a:solidFill>
                  <a:latin typeface="Arial" panose="020B0604020202020204" pitchFamily="34" charset="0"/>
                </a:rPr>
              </a:br>
              <a:r>
                <a:rPr lang="en-US" sz="1650" i="1" dirty="0">
                  <a:solidFill>
                    <a:srgbClr val="FFFFFF"/>
                  </a:solidFill>
                  <a:latin typeface="Arial" panose="020B0604020202020204" pitchFamily="34" charset="0"/>
                </a:rPr>
                <a:t>transferred globally</a:t>
              </a:r>
              <a:br>
                <a:rPr lang="en-US" sz="1650" i="1" dirty="0">
                  <a:solidFill>
                    <a:srgbClr val="FFFFFF"/>
                  </a:solidFill>
                  <a:latin typeface="Arial" panose="020B0604020202020204" pitchFamily="34" charset="0"/>
                </a:rPr>
              </a:br>
              <a:r>
                <a:rPr lang="en-US" sz="1650" i="1" dirty="0">
                  <a:solidFill>
                    <a:srgbClr val="FFFFFF"/>
                  </a:solidFill>
                  <a:latin typeface="Arial" panose="020B0604020202020204" pitchFamily="34" charset="0"/>
                </a:rPr>
                <a:t>in 1 minute on </a:t>
              </a:r>
              <a:br>
                <a:rPr lang="en-US" sz="1650" i="1" dirty="0">
                  <a:solidFill>
                    <a:srgbClr val="FFFFFF"/>
                  </a:solidFill>
                  <a:latin typeface="Arial" panose="020B0604020202020204" pitchFamily="34" charset="0"/>
                </a:rPr>
              </a:br>
              <a:r>
                <a:rPr lang="en-US" sz="1650" i="1" dirty="0">
                  <a:solidFill>
                    <a:srgbClr val="FFFFFF"/>
                  </a:solidFill>
                  <a:latin typeface="Arial" panose="020B0604020202020204" pitchFamily="34" charset="0"/>
                </a:rPr>
                <a:t>the Internet</a:t>
              </a:r>
            </a:p>
          </p:txBody>
        </p:sp>
      </p:grpSp>
    </p:spTree>
    <p:extLst>
      <p:ext uri="{BB962C8B-B14F-4D97-AF65-F5344CB8AC3E}">
        <p14:creationId xmlns:p14="http://schemas.microsoft.com/office/powerpoint/2010/main" val="369322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Data Sources</a:t>
            </a:r>
          </a:p>
        </p:txBody>
      </p:sp>
      <p:sp>
        <p:nvSpPr>
          <p:cNvPr id="14" name="Rounded Rectangle 13"/>
          <p:cNvSpPr/>
          <p:nvPr/>
        </p:nvSpPr>
        <p:spPr bwMode="auto">
          <a:xfrm>
            <a:off x="4885406" y="2015193"/>
            <a:ext cx="1241373" cy="1126556"/>
          </a:xfrm>
          <a:prstGeom prst="roundRect">
            <a:avLst>
              <a:gd name="adj" fmla="val 49600"/>
            </a:avLst>
          </a:prstGeom>
          <a:solidFill>
            <a:srgbClr val="00B050"/>
          </a:solidFill>
          <a:ln w="38100" cap="flat" cmpd="sng" algn="ctr">
            <a:noFill/>
            <a:prstDash val="solid"/>
            <a:round/>
            <a:headEnd type="none" w="med" len="med"/>
            <a:tailEnd type="none" w="med" len="med"/>
          </a:ln>
          <a:effectLst/>
        </p:spPr>
        <p:txBody>
          <a:bodyPr vert="horz" wrap="none" lIns="66675" tIns="66675" rIns="66675" bIns="66675" numCol="1" rtlCol="0" anchor="ctr" anchorCtr="0" compatLnSpc="1">
            <a:prstTxWarp prst="textNoShape">
              <a:avLst/>
            </a:prstTxWarp>
            <a:noAutofit/>
          </a:bodyPr>
          <a:lstStyle/>
          <a:p>
            <a:pPr algn="ctr" defTabSz="685800">
              <a:defRPr/>
            </a:pPr>
            <a:r>
              <a:rPr lang="en-US" b="1" dirty="0">
                <a:solidFill>
                  <a:srgbClr val="FFFFFF"/>
                </a:solidFill>
                <a:latin typeface="Arial" panose="020B0604020202020204" pitchFamily="34" charset="0"/>
              </a:rPr>
              <a:t>BIG</a:t>
            </a:r>
            <a:br>
              <a:rPr lang="en-US" b="1" dirty="0">
                <a:solidFill>
                  <a:srgbClr val="FFFFFF"/>
                </a:solidFill>
                <a:latin typeface="Arial" panose="020B0604020202020204" pitchFamily="34" charset="0"/>
              </a:rPr>
            </a:br>
            <a:r>
              <a:rPr lang="en-US" b="1" dirty="0">
                <a:solidFill>
                  <a:srgbClr val="FFFFFF"/>
                </a:solidFill>
                <a:latin typeface="Arial" panose="020B0604020202020204" pitchFamily="34" charset="0"/>
              </a:rPr>
              <a:t>DATA</a:t>
            </a:r>
          </a:p>
        </p:txBody>
      </p:sp>
      <p:sp>
        <p:nvSpPr>
          <p:cNvPr id="15" name="Left Arrow 14"/>
          <p:cNvSpPr/>
          <p:nvPr/>
        </p:nvSpPr>
        <p:spPr bwMode="auto">
          <a:xfrm rot="17942155">
            <a:off x="5526653" y="1485796"/>
            <a:ext cx="850392" cy="308610"/>
          </a:xfrm>
          <a:prstGeom prst="leftArrow">
            <a:avLst/>
          </a:prstGeom>
          <a:solidFill>
            <a:srgbClr val="F65B05"/>
          </a:solidFill>
          <a:ln w="38100" cap="flat" cmpd="sng" algn="ctr">
            <a:noFill/>
            <a:prstDash val="solid"/>
            <a:round/>
            <a:headEnd type="none" w="med" len="med"/>
            <a:tailEnd type="none" w="med" len="med"/>
          </a:ln>
          <a:effectLst/>
        </p:spPr>
        <p:txBody>
          <a:bodyPr vert="horz" wrap="none" lIns="66675" tIns="66675" rIns="66675" bIns="66675" numCol="1" rtlCol="0" anchor="ctr" anchorCtr="0" compatLnSpc="1">
            <a:prstTxWarp prst="textNoShape">
              <a:avLst/>
            </a:prstTxWarp>
            <a:noAutofit/>
          </a:bodyPr>
          <a:lstStyle/>
          <a:p>
            <a:pPr algn="ctr" defTabSz="685800">
              <a:defRPr/>
            </a:pPr>
            <a:endParaRPr lang="en-US">
              <a:solidFill>
                <a:srgbClr val="000000"/>
              </a:solidFill>
              <a:latin typeface="Arial" panose="020B0604020202020204" pitchFamily="34" charset="0"/>
            </a:endParaRPr>
          </a:p>
        </p:txBody>
      </p:sp>
      <p:sp>
        <p:nvSpPr>
          <p:cNvPr id="21" name="Left Arrow 20"/>
          <p:cNvSpPr/>
          <p:nvPr/>
        </p:nvSpPr>
        <p:spPr bwMode="auto">
          <a:xfrm rot="3869068">
            <a:off x="5547537" y="3360517"/>
            <a:ext cx="851507" cy="310456"/>
          </a:xfrm>
          <a:prstGeom prst="leftArrow">
            <a:avLst/>
          </a:prstGeom>
          <a:solidFill>
            <a:schemeClr val="bg2">
              <a:lumMod val="75000"/>
            </a:schemeClr>
          </a:solidFill>
          <a:ln w="38100" cap="flat" cmpd="sng" algn="ctr">
            <a:noFill/>
            <a:prstDash val="solid"/>
            <a:round/>
            <a:headEnd type="none" w="med" len="med"/>
            <a:tailEnd type="none" w="med" len="med"/>
          </a:ln>
          <a:effectLst/>
        </p:spPr>
        <p:txBody>
          <a:bodyPr vert="horz" wrap="none" lIns="66675" tIns="66675" rIns="66675" bIns="66675" numCol="1" rtlCol="0" anchor="ctr" anchorCtr="0" compatLnSpc="1">
            <a:prstTxWarp prst="textNoShape">
              <a:avLst/>
            </a:prstTxWarp>
            <a:noAutofit/>
          </a:bodyPr>
          <a:lstStyle/>
          <a:p>
            <a:pPr algn="ctr" defTabSz="685800">
              <a:defRPr/>
            </a:pPr>
            <a:endParaRPr lang="en-US">
              <a:solidFill>
                <a:srgbClr val="000000"/>
              </a:solidFill>
              <a:latin typeface="Arial" panose="020B0604020202020204" pitchFamily="34" charset="0"/>
            </a:endParaRPr>
          </a:p>
        </p:txBody>
      </p:sp>
      <p:sp>
        <p:nvSpPr>
          <p:cNvPr id="22" name="Left Arrow 21"/>
          <p:cNvSpPr/>
          <p:nvPr/>
        </p:nvSpPr>
        <p:spPr bwMode="auto">
          <a:xfrm rot="20436824">
            <a:off x="6078096" y="1998587"/>
            <a:ext cx="587341" cy="308610"/>
          </a:xfrm>
          <a:prstGeom prst="leftArrow">
            <a:avLst/>
          </a:prstGeom>
          <a:solidFill>
            <a:srgbClr val="579B22"/>
          </a:solidFill>
          <a:ln w="38100" cap="flat" cmpd="sng" algn="ctr">
            <a:noFill/>
            <a:prstDash val="solid"/>
            <a:round/>
            <a:headEnd type="none" w="med" len="med"/>
            <a:tailEnd type="none" w="med" len="med"/>
          </a:ln>
          <a:effectLst/>
        </p:spPr>
        <p:txBody>
          <a:bodyPr vert="horz" wrap="none" lIns="66675" tIns="66675" rIns="66675" bIns="66675" numCol="1" rtlCol="0" anchor="ctr" anchorCtr="0" compatLnSpc="1">
            <a:prstTxWarp prst="textNoShape">
              <a:avLst/>
            </a:prstTxWarp>
            <a:noAutofit/>
          </a:bodyPr>
          <a:lstStyle/>
          <a:p>
            <a:pPr algn="ctr" defTabSz="685800">
              <a:defRPr/>
            </a:pPr>
            <a:endParaRPr lang="en-US">
              <a:solidFill>
                <a:srgbClr val="000000"/>
              </a:solidFill>
              <a:latin typeface="Arial" panose="020B0604020202020204" pitchFamily="34" charset="0"/>
            </a:endParaRPr>
          </a:p>
        </p:txBody>
      </p:sp>
      <p:sp>
        <p:nvSpPr>
          <p:cNvPr id="23" name="Left Arrow 22"/>
          <p:cNvSpPr/>
          <p:nvPr/>
        </p:nvSpPr>
        <p:spPr bwMode="auto">
          <a:xfrm>
            <a:off x="6189641" y="2431676"/>
            <a:ext cx="1099962" cy="308610"/>
          </a:xfrm>
          <a:prstGeom prst="leftArrow">
            <a:avLst/>
          </a:prstGeom>
          <a:solidFill>
            <a:srgbClr val="0573D6"/>
          </a:solidFill>
          <a:ln w="38100" cap="flat" cmpd="sng" algn="ctr">
            <a:noFill/>
            <a:prstDash val="solid"/>
            <a:round/>
            <a:headEnd type="none" w="med" len="med"/>
            <a:tailEnd type="none" w="med" len="med"/>
          </a:ln>
          <a:effectLst/>
        </p:spPr>
        <p:txBody>
          <a:bodyPr vert="horz" wrap="none" lIns="66675" tIns="66675" rIns="66675" bIns="66675" numCol="1" rtlCol="0" anchor="ctr" anchorCtr="0" compatLnSpc="1">
            <a:prstTxWarp prst="textNoShape">
              <a:avLst/>
            </a:prstTxWarp>
            <a:noAutofit/>
          </a:bodyPr>
          <a:lstStyle/>
          <a:p>
            <a:pPr algn="ctr" defTabSz="685800">
              <a:defRPr/>
            </a:pPr>
            <a:endParaRPr lang="en-US">
              <a:solidFill>
                <a:srgbClr val="000000"/>
              </a:solidFill>
              <a:latin typeface="Arial" panose="020B0604020202020204" pitchFamily="34" charset="0"/>
            </a:endParaRPr>
          </a:p>
        </p:txBody>
      </p:sp>
      <p:sp>
        <p:nvSpPr>
          <p:cNvPr id="24" name="Left Arrow 23"/>
          <p:cNvSpPr/>
          <p:nvPr/>
        </p:nvSpPr>
        <p:spPr bwMode="auto">
          <a:xfrm rot="1450102">
            <a:off x="6086271" y="2858307"/>
            <a:ext cx="587341" cy="308610"/>
          </a:xfrm>
          <a:prstGeom prst="leftArrow">
            <a:avLst/>
          </a:prstGeom>
          <a:solidFill>
            <a:srgbClr val="C00000"/>
          </a:solidFill>
          <a:ln w="38100" cap="flat" cmpd="sng" algn="ctr">
            <a:noFill/>
            <a:prstDash val="solid"/>
            <a:round/>
            <a:headEnd type="none" w="med" len="med"/>
            <a:tailEnd type="none" w="med" len="med"/>
          </a:ln>
          <a:effectLst/>
        </p:spPr>
        <p:txBody>
          <a:bodyPr vert="horz" wrap="none" lIns="66675" tIns="66675" rIns="66675" bIns="66675" numCol="1" rtlCol="0" anchor="ctr" anchorCtr="0" compatLnSpc="1">
            <a:prstTxWarp prst="textNoShape">
              <a:avLst/>
            </a:prstTxWarp>
            <a:noAutofit/>
          </a:bodyPr>
          <a:lstStyle/>
          <a:p>
            <a:pPr algn="ctr" defTabSz="685800">
              <a:defRPr/>
            </a:pPr>
            <a:endParaRPr lang="en-US">
              <a:solidFill>
                <a:srgbClr val="000000"/>
              </a:solidFill>
              <a:latin typeface="Arial" panose="020B0604020202020204" pitchFamily="34" charset="0"/>
            </a:endParaRPr>
          </a:p>
        </p:txBody>
      </p:sp>
      <p:sp>
        <p:nvSpPr>
          <p:cNvPr id="25" name="Rounded Rectangle 24"/>
          <p:cNvSpPr/>
          <p:nvPr/>
        </p:nvSpPr>
        <p:spPr bwMode="auto">
          <a:xfrm>
            <a:off x="5888156" y="595242"/>
            <a:ext cx="1241373" cy="750881"/>
          </a:xfrm>
          <a:prstGeom prst="roundRect">
            <a:avLst/>
          </a:prstGeom>
          <a:solidFill>
            <a:srgbClr val="F65B05"/>
          </a:solidFill>
          <a:ln w="38100" cap="flat" cmpd="sng" algn="ctr">
            <a:noFill/>
            <a:prstDash val="solid"/>
            <a:round/>
            <a:headEnd type="none" w="med" len="med"/>
            <a:tailEnd type="none" w="med" len="med"/>
          </a:ln>
          <a:effectLst/>
        </p:spPr>
        <p:txBody>
          <a:bodyPr vert="horz" wrap="none" lIns="66675" tIns="66675" rIns="66675" bIns="66675" numCol="1" rtlCol="0" anchor="ctr" anchorCtr="0" compatLnSpc="1">
            <a:prstTxWarp prst="textNoShape">
              <a:avLst/>
            </a:prstTxWarp>
            <a:noAutofit/>
          </a:bodyPr>
          <a:lstStyle/>
          <a:p>
            <a:pPr algn="ctr" defTabSz="685800">
              <a:defRPr/>
            </a:pPr>
            <a:r>
              <a:rPr lang="en-US" sz="1500" b="1" dirty="0">
                <a:solidFill>
                  <a:srgbClr val="FFFFFF"/>
                </a:solidFill>
                <a:latin typeface="Arial" panose="020B0604020202020204" pitchFamily="34" charset="0"/>
              </a:rPr>
              <a:t>Public </a:t>
            </a:r>
            <a:br>
              <a:rPr lang="en-US" sz="1500" b="1" dirty="0">
                <a:solidFill>
                  <a:srgbClr val="FFFFFF"/>
                </a:solidFill>
                <a:latin typeface="Arial" panose="020B0604020202020204" pitchFamily="34" charset="0"/>
              </a:rPr>
            </a:br>
            <a:r>
              <a:rPr lang="en-US" sz="1500" b="1" dirty="0">
                <a:solidFill>
                  <a:srgbClr val="FFFFFF"/>
                </a:solidFill>
                <a:latin typeface="Arial" panose="020B0604020202020204" pitchFamily="34" charset="0"/>
              </a:rPr>
              <a:t>Data</a:t>
            </a:r>
          </a:p>
        </p:txBody>
      </p:sp>
      <p:sp>
        <p:nvSpPr>
          <p:cNvPr id="26" name="Rounded Rectangle 25"/>
          <p:cNvSpPr/>
          <p:nvPr/>
        </p:nvSpPr>
        <p:spPr bwMode="auto">
          <a:xfrm>
            <a:off x="6535100" y="1399109"/>
            <a:ext cx="1241373" cy="750881"/>
          </a:xfrm>
          <a:prstGeom prst="roundRect">
            <a:avLst/>
          </a:prstGeom>
          <a:solidFill>
            <a:srgbClr val="579B22"/>
          </a:solidFill>
          <a:ln w="38100" cap="flat" cmpd="sng" algn="ctr">
            <a:noFill/>
            <a:prstDash val="solid"/>
            <a:round/>
            <a:headEnd type="none" w="med" len="med"/>
            <a:tailEnd type="none" w="med" len="med"/>
          </a:ln>
          <a:effectLst/>
        </p:spPr>
        <p:txBody>
          <a:bodyPr vert="horz" wrap="none" lIns="66675" tIns="66675" rIns="66675" bIns="66675" numCol="1" rtlCol="0" anchor="ctr" anchorCtr="0" compatLnSpc="1">
            <a:prstTxWarp prst="textNoShape">
              <a:avLst/>
            </a:prstTxWarp>
            <a:noAutofit/>
          </a:bodyPr>
          <a:lstStyle/>
          <a:p>
            <a:pPr algn="ctr" defTabSz="685800">
              <a:defRPr/>
            </a:pPr>
            <a:r>
              <a:rPr lang="en-US" sz="1500" b="1" dirty="0">
                <a:solidFill>
                  <a:srgbClr val="FFFFFF"/>
                </a:solidFill>
                <a:latin typeface="Arial" panose="020B0604020202020204" pitchFamily="34" charset="0"/>
              </a:rPr>
              <a:t>Social </a:t>
            </a:r>
            <a:br>
              <a:rPr lang="en-US" sz="1500" b="1" dirty="0">
                <a:solidFill>
                  <a:srgbClr val="FFFFFF"/>
                </a:solidFill>
                <a:latin typeface="Arial" panose="020B0604020202020204" pitchFamily="34" charset="0"/>
              </a:rPr>
            </a:br>
            <a:r>
              <a:rPr lang="en-US" sz="1500" b="1" dirty="0">
                <a:solidFill>
                  <a:srgbClr val="FFFFFF"/>
                </a:solidFill>
                <a:latin typeface="Arial" panose="020B0604020202020204" pitchFamily="34" charset="0"/>
              </a:rPr>
              <a:t>Media</a:t>
            </a:r>
          </a:p>
        </p:txBody>
      </p:sp>
      <p:sp>
        <p:nvSpPr>
          <p:cNvPr id="32" name="Rounded Rectangle 31"/>
          <p:cNvSpPr/>
          <p:nvPr/>
        </p:nvSpPr>
        <p:spPr bwMode="auto">
          <a:xfrm>
            <a:off x="7144712" y="2196309"/>
            <a:ext cx="1241373" cy="750881"/>
          </a:xfrm>
          <a:prstGeom prst="roundRect">
            <a:avLst/>
          </a:prstGeom>
          <a:solidFill>
            <a:srgbClr val="0573D6"/>
          </a:solidFill>
          <a:ln w="38100" cap="flat" cmpd="sng" algn="ctr">
            <a:noFill/>
            <a:prstDash val="solid"/>
            <a:round/>
            <a:headEnd type="none" w="med" len="med"/>
            <a:tailEnd type="none" w="med" len="med"/>
          </a:ln>
          <a:effectLst/>
        </p:spPr>
        <p:txBody>
          <a:bodyPr vert="horz" wrap="none" lIns="66675" tIns="66675" rIns="66675" bIns="66675" numCol="1" rtlCol="0" anchor="ctr" anchorCtr="0" compatLnSpc="1">
            <a:prstTxWarp prst="textNoShape">
              <a:avLst/>
            </a:prstTxWarp>
            <a:noAutofit/>
          </a:bodyPr>
          <a:lstStyle/>
          <a:p>
            <a:pPr algn="ctr" defTabSz="685800">
              <a:defRPr/>
            </a:pPr>
            <a:r>
              <a:rPr lang="en-US" sz="1500" b="1" dirty="0">
                <a:solidFill>
                  <a:srgbClr val="FFFFFF"/>
                </a:solidFill>
                <a:latin typeface="Arial" panose="020B0604020202020204" pitchFamily="34" charset="0"/>
              </a:rPr>
              <a:t>Enterprise</a:t>
            </a:r>
            <a:br>
              <a:rPr lang="en-US" sz="1500" b="1" dirty="0">
                <a:solidFill>
                  <a:srgbClr val="FFFFFF"/>
                </a:solidFill>
                <a:latin typeface="Arial" panose="020B0604020202020204" pitchFamily="34" charset="0"/>
              </a:rPr>
            </a:br>
            <a:r>
              <a:rPr lang="en-US" sz="1500" b="1" dirty="0">
                <a:solidFill>
                  <a:srgbClr val="FFFFFF"/>
                </a:solidFill>
                <a:latin typeface="Arial" panose="020B0604020202020204" pitchFamily="34" charset="0"/>
              </a:rPr>
              <a:t>Master</a:t>
            </a:r>
            <a:br>
              <a:rPr lang="en-US" sz="1500" b="1" dirty="0">
                <a:solidFill>
                  <a:srgbClr val="FFFFFF"/>
                </a:solidFill>
                <a:latin typeface="Arial" panose="020B0604020202020204" pitchFamily="34" charset="0"/>
              </a:rPr>
            </a:br>
            <a:r>
              <a:rPr lang="en-US" sz="1500" b="1" dirty="0">
                <a:solidFill>
                  <a:srgbClr val="FFFFFF"/>
                </a:solidFill>
                <a:latin typeface="Arial" panose="020B0604020202020204" pitchFamily="34" charset="0"/>
              </a:rPr>
              <a:t>Data</a:t>
            </a:r>
          </a:p>
        </p:txBody>
      </p:sp>
      <p:sp>
        <p:nvSpPr>
          <p:cNvPr id="33" name="Rounded Rectangle 32"/>
          <p:cNvSpPr/>
          <p:nvPr/>
        </p:nvSpPr>
        <p:spPr bwMode="auto">
          <a:xfrm>
            <a:off x="6530564" y="3007956"/>
            <a:ext cx="1241373" cy="750881"/>
          </a:xfrm>
          <a:prstGeom prst="roundRect">
            <a:avLst/>
          </a:prstGeom>
          <a:solidFill>
            <a:srgbClr val="C00000"/>
          </a:solidFill>
          <a:ln w="38100" cap="flat" cmpd="sng" algn="ctr">
            <a:noFill/>
            <a:prstDash val="solid"/>
            <a:round/>
            <a:headEnd type="none" w="med" len="med"/>
            <a:tailEnd type="none" w="med" len="med"/>
          </a:ln>
          <a:effectLst/>
        </p:spPr>
        <p:txBody>
          <a:bodyPr vert="horz" wrap="none" lIns="66675" tIns="66675" rIns="66675" bIns="66675" numCol="1" rtlCol="0" anchor="ctr" anchorCtr="0" compatLnSpc="1">
            <a:prstTxWarp prst="textNoShape">
              <a:avLst/>
            </a:prstTxWarp>
            <a:noAutofit/>
          </a:bodyPr>
          <a:lstStyle/>
          <a:p>
            <a:pPr algn="ctr" defTabSz="685800">
              <a:defRPr/>
            </a:pPr>
            <a:r>
              <a:rPr lang="en-US" sz="1500" b="1" dirty="0">
                <a:solidFill>
                  <a:srgbClr val="FFFFFF"/>
                </a:solidFill>
                <a:latin typeface="Arial" panose="020B0604020202020204" pitchFamily="34" charset="0"/>
              </a:rPr>
              <a:t>Sensor</a:t>
            </a:r>
            <a:br>
              <a:rPr lang="en-US" sz="1500" b="1" dirty="0">
                <a:solidFill>
                  <a:srgbClr val="FFFFFF"/>
                </a:solidFill>
                <a:latin typeface="Arial" panose="020B0604020202020204" pitchFamily="34" charset="0"/>
              </a:rPr>
            </a:br>
            <a:r>
              <a:rPr lang="en-US" sz="1500" b="1" dirty="0">
                <a:solidFill>
                  <a:srgbClr val="FFFFFF"/>
                </a:solidFill>
                <a:latin typeface="Arial" panose="020B0604020202020204" pitchFamily="34" charset="0"/>
              </a:rPr>
              <a:t>Data</a:t>
            </a:r>
          </a:p>
        </p:txBody>
      </p:sp>
      <p:sp>
        <p:nvSpPr>
          <p:cNvPr id="34" name="Rounded Rectangle 33"/>
          <p:cNvSpPr/>
          <p:nvPr/>
        </p:nvSpPr>
        <p:spPr bwMode="auto">
          <a:xfrm>
            <a:off x="5888156" y="3810811"/>
            <a:ext cx="1241373" cy="750881"/>
          </a:xfrm>
          <a:prstGeom prst="roundRect">
            <a:avLst/>
          </a:prstGeom>
          <a:solidFill>
            <a:schemeClr val="bg2">
              <a:lumMod val="75000"/>
            </a:schemeClr>
          </a:solidFill>
          <a:ln w="38100" cap="flat" cmpd="sng" algn="ctr">
            <a:noFill/>
            <a:prstDash val="solid"/>
            <a:round/>
            <a:headEnd type="none" w="med" len="med"/>
            <a:tailEnd type="none" w="med" len="med"/>
          </a:ln>
          <a:effectLst/>
        </p:spPr>
        <p:txBody>
          <a:bodyPr vert="horz" wrap="none" lIns="66675" tIns="66675" rIns="66675" bIns="66675" numCol="1" rtlCol="0" anchor="ctr" anchorCtr="0" compatLnSpc="1">
            <a:prstTxWarp prst="textNoShape">
              <a:avLst/>
            </a:prstTxWarp>
            <a:noAutofit/>
          </a:bodyPr>
          <a:lstStyle/>
          <a:p>
            <a:pPr algn="ctr" defTabSz="685800">
              <a:defRPr/>
            </a:pPr>
            <a:r>
              <a:rPr lang="en-US" sz="1500" b="1" dirty="0">
                <a:solidFill>
                  <a:srgbClr val="FFFFFF"/>
                </a:solidFill>
                <a:latin typeface="Arial" panose="020B0604020202020204" pitchFamily="34" charset="0"/>
              </a:rPr>
              <a:t>Transaction</a:t>
            </a:r>
            <a:br>
              <a:rPr lang="en-US" sz="1500" b="1" dirty="0">
                <a:solidFill>
                  <a:srgbClr val="FFFFFF"/>
                </a:solidFill>
                <a:latin typeface="Arial" panose="020B0604020202020204" pitchFamily="34" charset="0"/>
              </a:rPr>
            </a:br>
            <a:r>
              <a:rPr lang="en-US" sz="1500" b="1" dirty="0">
                <a:solidFill>
                  <a:srgbClr val="FFFFFF"/>
                </a:solidFill>
                <a:latin typeface="Arial" panose="020B0604020202020204" pitchFamily="34" charset="0"/>
              </a:rPr>
              <a:t>Data</a:t>
            </a:r>
          </a:p>
        </p:txBody>
      </p:sp>
    </p:spTree>
    <p:extLst>
      <p:ext uri="{BB962C8B-B14F-4D97-AF65-F5344CB8AC3E}">
        <p14:creationId xmlns:p14="http://schemas.microsoft.com/office/powerpoint/2010/main" val="2041797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92201"/>
            <a:ext cx="2721506" cy="2527299"/>
          </a:xfrm>
        </p:spPr>
        <p:txBody>
          <a:bodyPr/>
          <a:lstStyle/>
          <a:p>
            <a:r>
              <a:rPr lang="en-US" dirty="0"/>
              <a:t>Big Data Sources: Health Care</a:t>
            </a:r>
            <a:endParaRPr lang="en-US" dirty="0">
              <a:latin typeface="Arial Narrow" panose="020B0606020202030204" pitchFamily="34" charset="0"/>
            </a:endParaRPr>
          </a:p>
        </p:txBody>
      </p:sp>
      <p:sp>
        <p:nvSpPr>
          <p:cNvPr id="13" name="Rounded Rectangle 12"/>
          <p:cNvSpPr/>
          <p:nvPr/>
        </p:nvSpPr>
        <p:spPr bwMode="auto">
          <a:xfrm>
            <a:off x="2970953" y="2222330"/>
            <a:ext cx="1241373" cy="1126556"/>
          </a:xfrm>
          <a:prstGeom prst="roundRect">
            <a:avLst>
              <a:gd name="adj" fmla="val 49600"/>
            </a:avLst>
          </a:prstGeom>
          <a:solidFill>
            <a:srgbClr val="00B050"/>
          </a:solidFill>
          <a:ln w="38100" cap="flat" cmpd="sng" algn="ctr">
            <a:noFill/>
            <a:prstDash val="solid"/>
            <a:round/>
            <a:headEnd type="none" w="med" len="med"/>
            <a:tailEnd type="none" w="med" len="med"/>
          </a:ln>
          <a:effectLst/>
        </p:spPr>
        <p:txBody>
          <a:bodyPr vert="horz" wrap="none" lIns="66675" tIns="66675" rIns="66675" bIns="66675" numCol="1" rtlCol="0" anchor="ctr" anchorCtr="0" compatLnSpc="1">
            <a:prstTxWarp prst="textNoShape">
              <a:avLst/>
            </a:prstTxWarp>
            <a:noAutofit/>
          </a:bodyPr>
          <a:lstStyle/>
          <a:p>
            <a:pPr algn="ctr" defTabSz="685800">
              <a:defRPr/>
            </a:pPr>
            <a:r>
              <a:rPr lang="en-US" b="1" dirty="0">
                <a:solidFill>
                  <a:schemeClr val="bg1"/>
                </a:solidFill>
                <a:latin typeface="Arial" panose="020B0604020202020204" pitchFamily="34" charset="0"/>
              </a:rPr>
              <a:t>BIG</a:t>
            </a:r>
            <a:br>
              <a:rPr lang="en-US" b="1" dirty="0">
                <a:solidFill>
                  <a:schemeClr val="bg1"/>
                </a:solidFill>
                <a:latin typeface="Arial" panose="020B0604020202020204" pitchFamily="34" charset="0"/>
              </a:rPr>
            </a:br>
            <a:r>
              <a:rPr lang="en-US" b="1" dirty="0">
                <a:solidFill>
                  <a:schemeClr val="bg1"/>
                </a:solidFill>
                <a:latin typeface="Arial" panose="020B0604020202020204" pitchFamily="34" charset="0"/>
              </a:rPr>
              <a:t>DATA</a:t>
            </a:r>
          </a:p>
        </p:txBody>
      </p:sp>
      <p:sp>
        <p:nvSpPr>
          <p:cNvPr id="14" name="Rectangle 13"/>
          <p:cNvSpPr/>
          <p:nvPr/>
        </p:nvSpPr>
        <p:spPr>
          <a:xfrm>
            <a:off x="6509816" y="2391739"/>
            <a:ext cx="1447832" cy="830997"/>
          </a:xfrm>
          <a:prstGeom prst="rect">
            <a:avLst/>
          </a:prstGeom>
        </p:spPr>
        <p:txBody>
          <a:bodyPr wrap="none" lIns="0" tIns="0" rIns="0" bIns="0">
            <a:spAutoFit/>
          </a:bodyPr>
          <a:lstStyle/>
          <a:p>
            <a:pPr marL="214313" indent="-214313" defTabSz="685800">
              <a:buSzPct val="70000"/>
              <a:buFont typeface="Wingdings" panose="05000000000000000000" pitchFamily="2" charset="2"/>
              <a:buChar char="n"/>
              <a:defRPr/>
            </a:pPr>
            <a:r>
              <a:rPr lang="en-US" sz="1350" dirty="0">
                <a:solidFill>
                  <a:schemeClr val="bg1"/>
                </a:solidFill>
                <a:latin typeface="Arial" panose="020B0604020202020204" pitchFamily="34" charset="0"/>
              </a:rPr>
              <a:t>Cost of services</a:t>
            </a:r>
          </a:p>
          <a:p>
            <a:pPr marL="214313" indent="-214313" defTabSz="685800">
              <a:buSzPct val="70000"/>
              <a:buFont typeface="Wingdings" panose="05000000000000000000" pitchFamily="2" charset="2"/>
              <a:buChar char="n"/>
              <a:defRPr/>
            </a:pPr>
            <a:r>
              <a:rPr lang="en-US" sz="1350" dirty="0">
                <a:solidFill>
                  <a:schemeClr val="bg1"/>
                </a:solidFill>
                <a:latin typeface="Arial" panose="020B0604020202020204" pitchFamily="34" charset="0"/>
              </a:rPr>
              <a:t>Provider details</a:t>
            </a:r>
          </a:p>
          <a:p>
            <a:pPr marL="214313" indent="-214313" defTabSz="685800">
              <a:buSzPct val="70000"/>
              <a:buFont typeface="Wingdings" panose="05000000000000000000" pitchFamily="2" charset="2"/>
              <a:buChar char="n"/>
              <a:defRPr/>
            </a:pPr>
            <a:r>
              <a:rPr lang="en-US" sz="1350" dirty="0">
                <a:solidFill>
                  <a:schemeClr val="bg1"/>
                </a:solidFill>
                <a:latin typeface="Arial" panose="020B0604020202020204" pitchFamily="34" charset="0"/>
              </a:rPr>
              <a:t>Employees</a:t>
            </a:r>
          </a:p>
          <a:p>
            <a:pPr marL="214313" indent="-214313" defTabSz="685800">
              <a:buSzPct val="70000"/>
              <a:buFont typeface="Wingdings" panose="05000000000000000000" pitchFamily="2" charset="2"/>
              <a:buChar char="n"/>
              <a:defRPr/>
            </a:pPr>
            <a:r>
              <a:rPr lang="en-US" sz="1350" dirty="0">
                <a:solidFill>
                  <a:schemeClr val="bg1"/>
                </a:solidFill>
                <a:latin typeface="Arial" panose="020B0604020202020204" pitchFamily="34" charset="0"/>
              </a:rPr>
              <a:t>Facilities </a:t>
            </a:r>
          </a:p>
        </p:txBody>
      </p:sp>
      <p:sp>
        <p:nvSpPr>
          <p:cNvPr id="23" name="Rectangle 22"/>
          <p:cNvSpPr/>
          <p:nvPr/>
        </p:nvSpPr>
        <p:spPr>
          <a:xfrm>
            <a:off x="5262826" y="4111018"/>
            <a:ext cx="1669047" cy="623248"/>
          </a:xfrm>
          <a:prstGeom prst="rect">
            <a:avLst/>
          </a:prstGeom>
        </p:spPr>
        <p:txBody>
          <a:bodyPr wrap="none" lIns="0" tIns="0" rIns="0" bIns="0">
            <a:spAutoFit/>
          </a:bodyPr>
          <a:lstStyle/>
          <a:p>
            <a:pPr marL="214313" indent="-214313" defTabSz="685800">
              <a:buSzPct val="70000"/>
              <a:buFont typeface="Wingdings" panose="05000000000000000000" pitchFamily="2" charset="2"/>
              <a:buChar char="n"/>
              <a:defRPr/>
            </a:pPr>
            <a:r>
              <a:rPr lang="en-US" sz="1350" dirty="0">
                <a:solidFill>
                  <a:schemeClr val="bg1"/>
                </a:solidFill>
                <a:latin typeface="Arial" panose="020B0604020202020204" pitchFamily="34" charset="0"/>
              </a:rPr>
              <a:t>Patients admitted</a:t>
            </a:r>
          </a:p>
          <a:p>
            <a:pPr marL="214313" indent="-214313" defTabSz="685800">
              <a:buSzPct val="70000"/>
              <a:buFont typeface="Wingdings" panose="05000000000000000000" pitchFamily="2" charset="2"/>
              <a:buChar char="n"/>
              <a:defRPr/>
            </a:pPr>
            <a:r>
              <a:rPr lang="en-US" sz="1350" dirty="0">
                <a:solidFill>
                  <a:schemeClr val="bg1"/>
                </a:solidFill>
                <a:latin typeface="Arial" panose="020B0604020202020204" pitchFamily="34" charset="0"/>
              </a:rPr>
              <a:t>Claims processed</a:t>
            </a:r>
          </a:p>
          <a:p>
            <a:pPr marL="214313" indent="-214313" defTabSz="685800">
              <a:buSzPct val="70000"/>
              <a:buFont typeface="Wingdings" panose="05000000000000000000" pitchFamily="2" charset="2"/>
              <a:buChar char="n"/>
              <a:defRPr/>
            </a:pPr>
            <a:r>
              <a:rPr lang="en-US" sz="1350" dirty="0">
                <a:solidFill>
                  <a:schemeClr val="bg1"/>
                </a:solidFill>
                <a:latin typeface="Arial" panose="020B0604020202020204" pitchFamily="34" charset="0"/>
              </a:rPr>
              <a:t>Patient satisfaction</a:t>
            </a:r>
          </a:p>
        </p:txBody>
      </p:sp>
      <p:sp>
        <p:nvSpPr>
          <p:cNvPr id="24" name="TextBox 23"/>
          <p:cNvSpPr txBox="1"/>
          <p:nvPr/>
        </p:nvSpPr>
        <p:spPr bwMode="auto">
          <a:xfrm>
            <a:off x="5888217" y="3291793"/>
            <a:ext cx="2053767" cy="623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nchor="b">
            <a:spAutoFit/>
          </a:bodyPr>
          <a:lstStyle/>
          <a:p>
            <a:pPr marL="214313" indent="-214313" defTabSz="685800">
              <a:buSzPct val="70000"/>
              <a:buFont typeface="Wingdings" panose="05000000000000000000" pitchFamily="2" charset="2"/>
              <a:buChar char="n"/>
              <a:defRPr/>
            </a:pPr>
            <a:r>
              <a:rPr lang="en-US" sz="1350" dirty="0">
                <a:solidFill>
                  <a:schemeClr val="bg1"/>
                </a:solidFill>
                <a:latin typeface="Arial" panose="020B0604020202020204" pitchFamily="34" charset="0"/>
              </a:rPr>
              <a:t>Patient vitals monitoring</a:t>
            </a:r>
          </a:p>
          <a:p>
            <a:pPr marL="214313" indent="-214313" defTabSz="685800">
              <a:buSzPct val="70000"/>
              <a:buFont typeface="Wingdings" panose="05000000000000000000" pitchFamily="2" charset="2"/>
              <a:buChar char="n"/>
              <a:defRPr/>
            </a:pPr>
            <a:r>
              <a:rPr lang="en-US" sz="1350" dirty="0">
                <a:solidFill>
                  <a:schemeClr val="bg1"/>
                </a:solidFill>
                <a:latin typeface="Arial" panose="020B0604020202020204" pitchFamily="34" charset="0"/>
              </a:rPr>
              <a:t>Delivery monitoring</a:t>
            </a:r>
          </a:p>
          <a:p>
            <a:pPr marL="214313" indent="-214313" defTabSz="685800">
              <a:buSzPct val="70000"/>
              <a:buFont typeface="Wingdings" panose="05000000000000000000" pitchFamily="2" charset="2"/>
              <a:buChar char="n"/>
              <a:defRPr/>
            </a:pPr>
            <a:r>
              <a:rPr lang="en-US" sz="1350" dirty="0">
                <a:solidFill>
                  <a:schemeClr val="bg1"/>
                </a:solidFill>
                <a:latin typeface="Arial" panose="020B0604020202020204" pitchFamily="34" charset="0"/>
              </a:rPr>
              <a:t>Wearable data </a:t>
            </a:r>
          </a:p>
        </p:txBody>
      </p:sp>
      <p:sp>
        <p:nvSpPr>
          <p:cNvPr id="25" name="Rectangle 24"/>
          <p:cNvSpPr/>
          <p:nvPr/>
        </p:nvSpPr>
        <p:spPr>
          <a:xfrm>
            <a:off x="5910701" y="1649502"/>
            <a:ext cx="2983574" cy="623248"/>
          </a:xfrm>
          <a:prstGeom prst="rect">
            <a:avLst/>
          </a:prstGeom>
        </p:spPr>
        <p:txBody>
          <a:bodyPr wrap="none" lIns="0" tIns="0" rIns="0" bIns="0">
            <a:spAutoFit/>
          </a:bodyPr>
          <a:lstStyle/>
          <a:p>
            <a:pPr marL="214313" indent="-214313" defTabSz="685800">
              <a:buSzPct val="70000"/>
              <a:buFont typeface="Wingdings" panose="05000000000000000000" pitchFamily="2" charset="2"/>
              <a:buChar char="n"/>
              <a:defRPr/>
            </a:pPr>
            <a:r>
              <a:rPr lang="en-US" sz="1350" dirty="0">
                <a:solidFill>
                  <a:schemeClr val="bg1"/>
                </a:solidFill>
                <a:latin typeface="Arial" panose="020B0604020202020204" pitchFamily="34" charset="0"/>
              </a:rPr>
              <a:t>Tweets on epidemics</a:t>
            </a:r>
          </a:p>
          <a:p>
            <a:pPr marL="214313" indent="-214313" defTabSz="685800">
              <a:buSzPct val="70000"/>
              <a:buFont typeface="Wingdings" panose="05000000000000000000" pitchFamily="2" charset="2"/>
              <a:buChar char="n"/>
              <a:defRPr/>
            </a:pPr>
            <a:r>
              <a:rPr lang="en-US" sz="1350" dirty="0">
                <a:solidFill>
                  <a:schemeClr val="bg1"/>
                </a:solidFill>
                <a:latin typeface="Arial" panose="020B0604020202020204" pitchFamily="34" charset="0"/>
              </a:rPr>
              <a:t>Facebook comments on side effects</a:t>
            </a:r>
          </a:p>
          <a:p>
            <a:pPr marL="214313" indent="-214313" defTabSz="685800">
              <a:buSzPct val="70000"/>
              <a:buFont typeface="Wingdings" panose="05000000000000000000" pitchFamily="2" charset="2"/>
              <a:buChar char="n"/>
              <a:defRPr/>
            </a:pPr>
            <a:r>
              <a:rPr lang="en-US" sz="1350" dirty="0">
                <a:solidFill>
                  <a:schemeClr val="bg1"/>
                </a:solidFill>
                <a:latin typeface="Arial" panose="020B0604020202020204" pitchFamily="34" charset="0"/>
              </a:rPr>
              <a:t>Reviews on services</a:t>
            </a:r>
          </a:p>
        </p:txBody>
      </p:sp>
      <p:sp>
        <p:nvSpPr>
          <p:cNvPr id="26" name="Rectangle 25"/>
          <p:cNvSpPr/>
          <p:nvPr/>
        </p:nvSpPr>
        <p:spPr>
          <a:xfrm>
            <a:off x="5252348" y="866196"/>
            <a:ext cx="1447832" cy="623248"/>
          </a:xfrm>
          <a:prstGeom prst="rect">
            <a:avLst/>
          </a:prstGeom>
        </p:spPr>
        <p:txBody>
          <a:bodyPr wrap="none" lIns="0" tIns="0" rIns="0" bIns="0">
            <a:spAutoFit/>
          </a:bodyPr>
          <a:lstStyle/>
          <a:p>
            <a:pPr marL="214313" indent="-214313" defTabSz="685800">
              <a:buSzPct val="70000"/>
              <a:buFont typeface="Wingdings" panose="05000000000000000000" pitchFamily="2" charset="2"/>
              <a:buChar char="n"/>
              <a:defRPr/>
            </a:pPr>
            <a:r>
              <a:rPr lang="en-US" sz="1350" dirty="0">
                <a:solidFill>
                  <a:schemeClr val="bg1"/>
                </a:solidFill>
                <a:latin typeface="Arial" panose="020B0604020202020204" pitchFamily="34" charset="0"/>
              </a:rPr>
              <a:t>CMS data</a:t>
            </a:r>
          </a:p>
          <a:p>
            <a:pPr marL="214313" indent="-214313" defTabSz="685800">
              <a:buSzPct val="70000"/>
              <a:buFont typeface="Wingdings" panose="05000000000000000000" pitchFamily="2" charset="2"/>
              <a:buChar char="n"/>
              <a:defRPr/>
            </a:pPr>
            <a:r>
              <a:rPr lang="en-US" sz="1350" dirty="0">
                <a:solidFill>
                  <a:schemeClr val="bg1"/>
                </a:solidFill>
                <a:latin typeface="Arial" panose="020B0604020202020204" pitchFamily="34" charset="0"/>
              </a:rPr>
              <a:t>Genome project</a:t>
            </a:r>
          </a:p>
          <a:p>
            <a:pPr marL="214313" indent="-214313" defTabSz="685800">
              <a:buSzPct val="70000"/>
              <a:buFont typeface="Wingdings" panose="05000000000000000000" pitchFamily="2" charset="2"/>
              <a:buChar char="n"/>
              <a:defRPr/>
            </a:pPr>
            <a:r>
              <a:rPr lang="en-US" sz="1350" dirty="0">
                <a:solidFill>
                  <a:schemeClr val="bg1"/>
                </a:solidFill>
                <a:latin typeface="Arial" panose="020B0604020202020204" pitchFamily="34" charset="0"/>
              </a:rPr>
              <a:t>Weather data</a:t>
            </a:r>
          </a:p>
        </p:txBody>
      </p:sp>
      <p:sp>
        <p:nvSpPr>
          <p:cNvPr id="27" name="Left Arrow 26"/>
          <p:cNvSpPr/>
          <p:nvPr/>
        </p:nvSpPr>
        <p:spPr bwMode="auto">
          <a:xfrm rot="17942155">
            <a:off x="3612200" y="1692933"/>
            <a:ext cx="850392" cy="308610"/>
          </a:xfrm>
          <a:prstGeom prst="leftArrow">
            <a:avLst/>
          </a:prstGeom>
          <a:solidFill>
            <a:srgbClr val="F65B05"/>
          </a:solidFill>
          <a:ln w="38100" cap="flat" cmpd="sng" algn="ctr">
            <a:noFill/>
            <a:prstDash val="solid"/>
            <a:round/>
            <a:headEnd type="none" w="med" len="med"/>
            <a:tailEnd type="none" w="med" len="med"/>
          </a:ln>
          <a:effectLst/>
        </p:spPr>
        <p:txBody>
          <a:bodyPr vert="horz" wrap="none" lIns="66675" tIns="66675" rIns="66675" bIns="66675" numCol="1" rtlCol="0" anchor="ctr" anchorCtr="0" compatLnSpc="1">
            <a:prstTxWarp prst="textNoShape">
              <a:avLst/>
            </a:prstTxWarp>
            <a:noAutofit/>
          </a:bodyPr>
          <a:lstStyle/>
          <a:p>
            <a:pPr algn="ctr" defTabSz="685800">
              <a:defRPr/>
            </a:pPr>
            <a:endParaRPr lang="en-US">
              <a:solidFill>
                <a:schemeClr val="bg1"/>
              </a:solidFill>
              <a:latin typeface="Arial" panose="020B0604020202020204" pitchFamily="34" charset="0"/>
            </a:endParaRPr>
          </a:p>
        </p:txBody>
      </p:sp>
      <p:sp>
        <p:nvSpPr>
          <p:cNvPr id="28" name="Left Arrow 27"/>
          <p:cNvSpPr/>
          <p:nvPr/>
        </p:nvSpPr>
        <p:spPr bwMode="auto">
          <a:xfrm rot="3869068">
            <a:off x="3633084" y="3567654"/>
            <a:ext cx="851507" cy="310456"/>
          </a:xfrm>
          <a:prstGeom prst="leftArrow">
            <a:avLst/>
          </a:prstGeom>
          <a:solidFill>
            <a:schemeClr val="bg2">
              <a:lumMod val="75000"/>
            </a:schemeClr>
          </a:solidFill>
          <a:ln w="38100" cap="flat" cmpd="sng" algn="ctr">
            <a:noFill/>
            <a:prstDash val="solid"/>
            <a:round/>
            <a:headEnd type="none" w="med" len="med"/>
            <a:tailEnd type="none" w="med" len="med"/>
          </a:ln>
          <a:effectLst/>
        </p:spPr>
        <p:txBody>
          <a:bodyPr vert="horz" wrap="none" lIns="66675" tIns="66675" rIns="66675" bIns="66675" numCol="1" rtlCol="0" anchor="ctr" anchorCtr="0" compatLnSpc="1">
            <a:prstTxWarp prst="textNoShape">
              <a:avLst/>
            </a:prstTxWarp>
            <a:noAutofit/>
          </a:bodyPr>
          <a:lstStyle/>
          <a:p>
            <a:pPr algn="ctr" defTabSz="685800">
              <a:defRPr/>
            </a:pPr>
            <a:endParaRPr lang="en-US">
              <a:solidFill>
                <a:schemeClr val="bg1"/>
              </a:solidFill>
              <a:latin typeface="Arial" panose="020B0604020202020204" pitchFamily="34" charset="0"/>
            </a:endParaRPr>
          </a:p>
        </p:txBody>
      </p:sp>
      <p:sp>
        <p:nvSpPr>
          <p:cNvPr id="29" name="Left Arrow 28"/>
          <p:cNvSpPr/>
          <p:nvPr/>
        </p:nvSpPr>
        <p:spPr bwMode="auto">
          <a:xfrm rot="20436824">
            <a:off x="4163643" y="2205724"/>
            <a:ext cx="587341" cy="308610"/>
          </a:xfrm>
          <a:prstGeom prst="leftArrow">
            <a:avLst/>
          </a:prstGeom>
          <a:solidFill>
            <a:srgbClr val="579B22"/>
          </a:solidFill>
          <a:ln w="38100" cap="flat" cmpd="sng" algn="ctr">
            <a:noFill/>
            <a:prstDash val="solid"/>
            <a:round/>
            <a:headEnd type="none" w="med" len="med"/>
            <a:tailEnd type="none" w="med" len="med"/>
          </a:ln>
          <a:effectLst/>
        </p:spPr>
        <p:txBody>
          <a:bodyPr vert="horz" wrap="none" lIns="66675" tIns="66675" rIns="66675" bIns="66675" numCol="1" rtlCol="0" anchor="ctr" anchorCtr="0" compatLnSpc="1">
            <a:prstTxWarp prst="textNoShape">
              <a:avLst/>
            </a:prstTxWarp>
            <a:noAutofit/>
          </a:bodyPr>
          <a:lstStyle/>
          <a:p>
            <a:pPr algn="ctr" defTabSz="685800">
              <a:defRPr/>
            </a:pPr>
            <a:endParaRPr lang="en-US">
              <a:solidFill>
                <a:schemeClr val="bg1"/>
              </a:solidFill>
              <a:latin typeface="Arial" panose="020B0604020202020204" pitchFamily="34" charset="0"/>
            </a:endParaRPr>
          </a:p>
        </p:txBody>
      </p:sp>
      <p:sp>
        <p:nvSpPr>
          <p:cNvPr id="30" name="Left Arrow 29"/>
          <p:cNvSpPr/>
          <p:nvPr/>
        </p:nvSpPr>
        <p:spPr bwMode="auto">
          <a:xfrm>
            <a:off x="4275188" y="2638813"/>
            <a:ext cx="1099962" cy="308610"/>
          </a:xfrm>
          <a:prstGeom prst="leftArrow">
            <a:avLst/>
          </a:prstGeom>
          <a:solidFill>
            <a:srgbClr val="0573D6"/>
          </a:solidFill>
          <a:ln w="38100" cap="flat" cmpd="sng" algn="ctr">
            <a:noFill/>
            <a:prstDash val="solid"/>
            <a:round/>
            <a:headEnd type="none" w="med" len="med"/>
            <a:tailEnd type="none" w="med" len="med"/>
          </a:ln>
          <a:effectLst/>
        </p:spPr>
        <p:txBody>
          <a:bodyPr vert="horz" wrap="none" lIns="66675" tIns="66675" rIns="66675" bIns="66675" numCol="1" rtlCol="0" anchor="ctr" anchorCtr="0" compatLnSpc="1">
            <a:prstTxWarp prst="textNoShape">
              <a:avLst/>
            </a:prstTxWarp>
            <a:noAutofit/>
          </a:bodyPr>
          <a:lstStyle/>
          <a:p>
            <a:pPr algn="ctr" defTabSz="685800">
              <a:defRPr/>
            </a:pPr>
            <a:endParaRPr lang="en-US">
              <a:solidFill>
                <a:schemeClr val="bg1"/>
              </a:solidFill>
              <a:latin typeface="Arial" panose="020B0604020202020204" pitchFamily="34" charset="0"/>
            </a:endParaRPr>
          </a:p>
        </p:txBody>
      </p:sp>
      <p:sp>
        <p:nvSpPr>
          <p:cNvPr id="31" name="Left Arrow 30"/>
          <p:cNvSpPr/>
          <p:nvPr/>
        </p:nvSpPr>
        <p:spPr bwMode="auto">
          <a:xfrm rot="1450102">
            <a:off x="4171818" y="3065444"/>
            <a:ext cx="587341" cy="308610"/>
          </a:xfrm>
          <a:prstGeom prst="leftArrow">
            <a:avLst/>
          </a:prstGeom>
          <a:solidFill>
            <a:srgbClr val="C00000"/>
          </a:solidFill>
          <a:ln w="38100" cap="flat" cmpd="sng" algn="ctr">
            <a:noFill/>
            <a:prstDash val="solid"/>
            <a:round/>
            <a:headEnd type="none" w="med" len="med"/>
            <a:tailEnd type="none" w="med" len="med"/>
          </a:ln>
          <a:effectLst/>
        </p:spPr>
        <p:txBody>
          <a:bodyPr vert="horz" wrap="none" lIns="66675" tIns="66675" rIns="66675" bIns="66675" numCol="1" rtlCol="0" anchor="ctr" anchorCtr="0" compatLnSpc="1">
            <a:prstTxWarp prst="textNoShape">
              <a:avLst/>
            </a:prstTxWarp>
            <a:noAutofit/>
          </a:bodyPr>
          <a:lstStyle/>
          <a:p>
            <a:pPr algn="ctr" defTabSz="685800">
              <a:defRPr/>
            </a:pPr>
            <a:endParaRPr lang="en-US">
              <a:solidFill>
                <a:schemeClr val="bg1"/>
              </a:solidFill>
              <a:latin typeface="Arial" panose="020B0604020202020204" pitchFamily="34" charset="0"/>
            </a:endParaRPr>
          </a:p>
        </p:txBody>
      </p:sp>
      <p:sp>
        <p:nvSpPr>
          <p:cNvPr id="16" name="Rounded Rectangle 15"/>
          <p:cNvSpPr/>
          <p:nvPr/>
        </p:nvSpPr>
        <p:spPr bwMode="auto">
          <a:xfrm>
            <a:off x="3973703" y="802379"/>
            <a:ext cx="1241373" cy="750881"/>
          </a:xfrm>
          <a:prstGeom prst="roundRect">
            <a:avLst/>
          </a:prstGeom>
          <a:solidFill>
            <a:srgbClr val="F65B05"/>
          </a:solidFill>
          <a:ln w="38100" cap="flat" cmpd="sng" algn="ctr">
            <a:noFill/>
            <a:prstDash val="solid"/>
            <a:round/>
            <a:headEnd type="none" w="med" len="med"/>
            <a:tailEnd type="none" w="med" len="med"/>
          </a:ln>
          <a:effectLst/>
        </p:spPr>
        <p:txBody>
          <a:bodyPr vert="horz" wrap="none" lIns="66675" tIns="66675" rIns="66675" bIns="66675" numCol="1" rtlCol="0" anchor="ctr" anchorCtr="0" compatLnSpc="1">
            <a:prstTxWarp prst="textNoShape">
              <a:avLst/>
            </a:prstTxWarp>
            <a:noAutofit/>
          </a:bodyPr>
          <a:lstStyle/>
          <a:p>
            <a:pPr algn="ctr" defTabSz="685800">
              <a:defRPr/>
            </a:pPr>
            <a:r>
              <a:rPr lang="en-US" sz="1500" b="1" dirty="0">
                <a:solidFill>
                  <a:schemeClr val="bg1"/>
                </a:solidFill>
                <a:latin typeface="Arial" panose="020B0604020202020204" pitchFamily="34" charset="0"/>
              </a:rPr>
              <a:t>Public </a:t>
            </a:r>
            <a:br>
              <a:rPr lang="en-US" sz="1500" b="1" dirty="0">
                <a:solidFill>
                  <a:schemeClr val="bg1"/>
                </a:solidFill>
                <a:latin typeface="Arial" panose="020B0604020202020204" pitchFamily="34" charset="0"/>
              </a:rPr>
            </a:br>
            <a:r>
              <a:rPr lang="en-US" sz="1500" b="1" dirty="0">
                <a:solidFill>
                  <a:schemeClr val="bg1"/>
                </a:solidFill>
                <a:latin typeface="Arial" panose="020B0604020202020204" pitchFamily="34" charset="0"/>
              </a:rPr>
              <a:t>Data</a:t>
            </a:r>
          </a:p>
        </p:txBody>
      </p:sp>
      <p:sp>
        <p:nvSpPr>
          <p:cNvPr id="17" name="Rounded Rectangle 16"/>
          <p:cNvSpPr/>
          <p:nvPr/>
        </p:nvSpPr>
        <p:spPr bwMode="auto">
          <a:xfrm>
            <a:off x="4620647" y="1606246"/>
            <a:ext cx="1241373" cy="750881"/>
          </a:xfrm>
          <a:prstGeom prst="roundRect">
            <a:avLst/>
          </a:prstGeom>
          <a:solidFill>
            <a:srgbClr val="579B22"/>
          </a:solidFill>
          <a:ln w="38100" cap="flat" cmpd="sng" algn="ctr">
            <a:noFill/>
            <a:prstDash val="solid"/>
            <a:round/>
            <a:headEnd type="none" w="med" len="med"/>
            <a:tailEnd type="none" w="med" len="med"/>
          </a:ln>
          <a:effectLst/>
        </p:spPr>
        <p:txBody>
          <a:bodyPr vert="horz" wrap="none" lIns="66675" tIns="66675" rIns="66675" bIns="66675" numCol="1" rtlCol="0" anchor="ctr" anchorCtr="0" compatLnSpc="1">
            <a:prstTxWarp prst="textNoShape">
              <a:avLst/>
            </a:prstTxWarp>
            <a:noAutofit/>
          </a:bodyPr>
          <a:lstStyle/>
          <a:p>
            <a:pPr algn="ctr" defTabSz="685800">
              <a:defRPr/>
            </a:pPr>
            <a:r>
              <a:rPr lang="en-US" sz="1500" b="1" dirty="0">
                <a:solidFill>
                  <a:schemeClr val="bg1"/>
                </a:solidFill>
                <a:latin typeface="Arial" panose="020B0604020202020204" pitchFamily="34" charset="0"/>
              </a:rPr>
              <a:t>Social </a:t>
            </a:r>
            <a:br>
              <a:rPr lang="en-US" sz="1500" b="1" dirty="0">
                <a:solidFill>
                  <a:schemeClr val="bg1"/>
                </a:solidFill>
                <a:latin typeface="Arial" panose="020B0604020202020204" pitchFamily="34" charset="0"/>
              </a:rPr>
            </a:br>
            <a:r>
              <a:rPr lang="en-US" sz="1500" b="1" dirty="0">
                <a:solidFill>
                  <a:schemeClr val="bg1"/>
                </a:solidFill>
                <a:latin typeface="Arial" panose="020B0604020202020204" pitchFamily="34" charset="0"/>
              </a:rPr>
              <a:t>Media</a:t>
            </a:r>
          </a:p>
        </p:txBody>
      </p:sp>
      <p:sp>
        <p:nvSpPr>
          <p:cNvPr id="18" name="Rounded Rectangle 17"/>
          <p:cNvSpPr/>
          <p:nvPr/>
        </p:nvSpPr>
        <p:spPr bwMode="auto">
          <a:xfrm>
            <a:off x="5230259" y="2403446"/>
            <a:ext cx="1241373" cy="750881"/>
          </a:xfrm>
          <a:prstGeom prst="roundRect">
            <a:avLst/>
          </a:prstGeom>
          <a:solidFill>
            <a:srgbClr val="0573D6"/>
          </a:solidFill>
          <a:ln w="38100" cap="flat" cmpd="sng" algn="ctr">
            <a:noFill/>
            <a:prstDash val="solid"/>
            <a:round/>
            <a:headEnd type="none" w="med" len="med"/>
            <a:tailEnd type="none" w="med" len="med"/>
          </a:ln>
          <a:effectLst/>
        </p:spPr>
        <p:txBody>
          <a:bodyPr vert="horz" wrap="none" lIns="66675" tIns="66675" rIns="66675" bIns="66675" numCol="1" rtlCol="0" anchor="ctr" anchorCtr="0" compatLnSpc="1">
            <a:prstTxWarp prst="textNoShape">
              <a:avLst/>
            </a:prstTxWarp>
            <a:noAutofit/>
          </a:bodyPr>
          <a:lstStyle/>
          <a:p>
            <a:pPr algn="ctr" defTabSz="685800">
              <a:defRPr/>
            </a:pPr>
            <a:r>
              <a:rPr lang="en-US" sz="1500" b="1" dirty="0">
                <a:solidFill>
                  <a:schemeClr val="bg1"/>
                </a:solidFill>
                <a:latin typeface="Arial" panose="020B0604020202020204" pitchFamily="34" charset="0"/>
              </a:rPr>
              <a:t>Enterprise</a:t>
            </a:r>
            <a:br>
              <a:rPr lang="en-US" sz="1500" b="1" dirty="0">
                <a:solidFill>
                  <a:schemeClr val="bg1"/>
                </a:solidFill>
                <a:latin typeface="Arial" panose="020B0604020202020204" pitchFamily="34" charset="0"/>
              </a:rPr>
            </a:br>
            <a:r>
              <a:rPr lang="en-US" sz="1500" b="1" dirty="0">
                <a:solidFill>
                  <a:schemeClr val="bg1"/>
                </a:solidFill>
                <a:latin typeface="Arial" panose="020B0604020202020204" pitchFamily="34" charset="0"/>
              </a:rPr>
              <a:t>Master</a:t>
            </a:r>
            <a:br>
              <a:rPr lang="en-US" sz="1500" b="1" dirty="0">
                <a:solidFill>
                  <a:schemeClr val="bg1"/>
                </a:solidFill>
                <a:latin typeface="Arial" panose="020B0604020202020204" pitchFamily="34" charset="0"/>
              </a:rPr>
            </a:br>
            <a:r>
              <a:rPr lang="en-US" sz="1500" b="1" dirty="0">
                <a:solidFill>
                  <a:schemeClr val="bg1"/>
                </a:solidFill>
                <a:latin typeface="Arial" panose="020B0604020202020204" pitchFamily="34" charset="0"/>
              </a:rPr>
              <a:t>Data</a:t>
            </a:r>
          </a:p>
        </p:txBody>
      </p:sp>
      <p:sp>
        <p:nvSpPr>
          <p:cNvPr id="19" name="Rounded Rectangle 18"/>
          <p:cNvSpPr/>
          <p:nvPr/>
        </p:nvSpPr>
        <p:spPr bwMode="auto">
          <a:xfrm>
            <a:off x="4616111" y="3215093"/>
            <a:ext cx="1241373" cy="750881"/>
          </a:xfrm>
          <a:prstGeom prst="roundRect">
            <a:avLst/>
          </a:prstGeom>
          <a:solidFill>
            <a:srgbClr val="C00000"/>
          </a:solidFill>
          <a:ln w="38100" cap="flat" cmpd="sng" algn="ctr">
            <a:noFill/>
            <a:prstDash val="solid"/>
            <a:round/>
            <a:headEnd type="none" w="med" len="med"/>
            <a:tailEnd type="none" w="med" len="med"/>
          </a:ln>
          <a:effectLst/>
        </p:spPr>
        <p:txBody>
          <a:bodyPr vert="horz" wrap="none" lIns="66675" tIns="66675" rIns="66675" bIns="66675" numCol="1" rtlCol="0" anchor="ctr" anchorCtr="0" compatLnSpc="1">
            <a:prstTxWarp prst="textNoShape">
              <a:avLst/>
            </a:prstTxWarp>
            <a:noAutofit/>
          </a:bodyPr>
          <a:lstStyle/>
          <a:p>
            <a:pPr algn="ctr" defTabSz="685800">
              <a:defRPr/>
            </a:pPr>
            <a:r>
              <a:rPr lang="en-US" sz="1500" b="1" dirty="0">
                <a:solidFill>
                  <a:schemeClr val="bg1"/>
                </a:solidFill>
                <a:latin typeface="Arial" panose="020B0604020202020204" pitchFamily="34" charset="0"/>
              </a:rPr>
              <a:t>Sensor</a:t>
            </a:r>
            <a:br>
              <a:rPr lang="en-US" sz="1500" b="1" dirty="0">
                <a:solidFill>
                  <a:schemeClr val="bg1"/>
                </a:solidFill>
                <a:latin typeface="Arial" panose="020B0604020202020204" pitchFamily="34" charset="0"/>
              </a:rPr>
            </a:br>
            <a:r>
              <a:rPr lang="en-US" sz="1500" b="1" dirty="0">
                <a:solidFill>
                  <a:schemeClr val="bg1"/>
                </a:solidFill>
                <a:latin typeface="Arial" panose="020B0604020202020204" pitchFamily="34" charset="0"/>
              </a:rPr>
              <a:t>Data</a:t>
            </a:r>
          </a:p>
        </p:txBody>
      </p:sp>
      <p:sp>
        <p:nvSpPr>
          <p:cNvPr id="20" name="Rounded Rectangle 19"/>
          <p:cNvSpPr/>
          <p:nvPr/>
        </p:nvSpPr>
        <p:spPr bwMode="auto">
          <a:xfrm>
            <a:off x="3973703" y="4017948"/>
            <a:ext cx="1241373" cy="750881"/>
          </a:xfrm>
          <a:prstGeom prst="roundRect">
            <a:avLst/>
          </a:prstGeom>
          <a:solidFill>
            <a:schemeClr val="bg2">
              <a:lumMod val="75000"/>
            </a:schemeClr>
          </a:solidFill>
          <a:ln w="38100" cap="flat" cmpd="sng" algn="ctr">
            <a:noFill/>
            <a:prstDash val="solid"/>
            <a:round/>
            <a:headEnd type="none" w="med" len="med"/>
            <a:tailEnd type="none" w="med" len="med"/>
          </a:ln>
          <a:effectLst/>
        </p:spPr>
        <p:txBody>
          <a:bodyPr vert="horz" wrap="none" lIns="66675" tIns="66675" rIns="66675" bIns="66675" numCol="1" rtlCol="0" anchor="ctr" anchorCtr="0" compatLnSpc="1">
            <a:prstTxWarp prst="textNoShape">
              <a:avLst/>
            </a:prstTxWarp>
            <a:noAutofit/>
          </a:bodyPr>
          <a:lstStyle/>
          <a:p>
            <a:pPr algn="ctr" defTabSz="685800">
              <a:defRPr/>
            </a:pPr>
            <a:r>
              <a:rPr lang="en-US" sz="1500" b="1" dirty="0">
                <a:solidFill>
                  <a:schemeClr val="bg1"/>
                </a:solidFill>
                <a:latin typeface="Arial" panose="020B0604020202020204" pitchFamily="34" charset="0"/>
              </a:rPr>
              <a:t>Transaction</a:t>
            </a:r>
            <a:br>
              <a:rPr lang="en-US" sz="1500" b="1" dirty="0">
                <a:solidFill>
                  <a:schemeClr val="bg1"/>
                </a:solidFill>
                <a:latin typeface="Arial" panose="020B0604020202020204" pitchFamily="34" charset="0"/>
              </a:rPr>
            </a:br>
            <a:r>
              <a:rPr lang="en-US" sz="1500" b="1" dirty="0">
                <a:solidFill>
                  <a:schemeClr val="bg1"/>
                </a:solidFill>
                <a:latin typeface="Arial" panose="020B0604020202020204" pitchFamily="34" charset="0"/>
              </a:rPr>
              <a:t>Data</a:t>
            </a:r>
          </a:p>
        </p:txBody>
      </p:sp>
    </p:spTree>
    <p:extLst>
      <p:ext uri="{BB962C8B-B14F-4D97-AF65-F5344CB8AC3E}">
        <p14:creationId xmlns:p14="http://schemas.microsoft.com/office/powerpoint/2010/main" val="2818802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92201"/>
            <a:ext cx="2868495" cy="2527299"/>
          </a:xfrm>
        </p:spPr>
        <p:txBody>
          <a:bodyPr/>
          <a:lstStyle/>
          <a:p>
            <a:r>
              <a:rPr lang="en-US" dirty="0"/>
              <a:t>Big Data Sources: Retail</a:t>
            </a:r>
          </a:p>
        </p:txBody>
      </p:sp>
      <p:sp>
        <p:nvSpPr>
          <p:cNvPr id="13" name="Rounded Rectangle 12"/>
          <p:cNvSpPr/>
          <p:nvPr/>
        </p:nvSpPr>
        <p:spPr bwMode="auto">
          <a:xfrm>
            <a:off x="2556734" y="2141055"/>
            <a:ext cx="1241373" cy="1126556"/>
          </a:xfrm>
          <a:prstGeom prst="roundRect">
            <a:avLst>
              <a:gd name="adj" fmla="val 49600"/>
            </a:avLst>
          </a:prstGeom>
          <a:solidFill>
            <a:srgbClr val="00B050"/>
          </a:solidFill>
          <a:ln w="38100" cap="flat" cmpd="sng" algn="ctr">
            <a:noFill/>
            <a:prstDash val="solid"/>
            <a:round/>
            <a:headEnd type="none" w="med" len="med"/>
            <a:tailEnd type="none" w="med" len="med"/>
          </a:ln>
          <a:effectLst/>
        </p:spPr>
        <p:txBody>
          <a:bodyPr vert="horz" wrap="none" lIns="66675" tIns="66675" rIns="66675" bIns="66675" numCol="1" rtlCol="0" anchor="ctr" anchorCtr="0" compatLnSpc="1">
            <a:prstTxWarp prst="textNoShape">
              <a:avLst/>
            </a:prstTxWarp>
            <a:noAutofit/>
          </a:bodyPr>
          <a:lstStyle/>
          <a:p>
            <a:pPr algn="ctr" defTabSz="685800">
              <a:defRPr/>
            </a:pPr>
            <a:r>
              <a:rPr lang="en-US" b="1" dirty="0">
                <a:solidFill>
                  <a:schemeClr val="bg1"/>
                </a:solidFill>
                <a:latin typeface="Arial" panose="020B0604020202020204" pitchFamily="34" charset="0"/>
              </a:rPr>
              <a:t>BIG</a:t>
            </a:r>
            <a:br>
              <a:rPr lang="en-US" b="1" dirty="0">
                <a:solidFill>
                  <a:schemeClr val="bg1"/>
                </a:solidFill>
                <a:latin typeface="Arial" panose="020B0604020202020204" pitchFamily="34" charset="0"/>
              </a:rPr>
            </a:br>
            <a:r>
              <a:rPr lang="en-US" b="1" dirty="0">
                <a:solidFill>
                  <a:schemeClr val="bg1"/>
                </a:solidFill>
                <a:latin typeface="Arial" panose="020B0604020202020204" pitchFamily="34" charset="0"/>
              </a:rPr>
              <a:t>DATA</a:t>
            </a:r>
          </a:p>
        </p:txBody>
      </p:sp>
      <p:sp>
        <p:nvSpPr>
          <p:cNvPr id="14" name="Rectangle 13"/>
          <p:cNvSpPr/>
          <p:nvPr/>
        </p:nvSpPr>
        <p:spPr>
          <a:xfrm>
            <a:off x="6095598" y="2310464"/>
            <a:ext cx="2101857" cy="830997"/>
          </a:xfrm>
          <a:prstGeom prst="rect">
            <a:avLst/>
          </a:prstGeom>
        </p:spPr>
        <p:txBody>
          <a:bodyPr wrap="none" lIns="0" tIns="0" rIns="0" bIns="0">
            <a:spAutoFit/>
          </a:bodyPr>
          <a:lstStyle/>
          <a:p>
            <a:pPr marL="214313" indent="-214313" defTabSz="685800">
              <a:buSzPct val="70000"/>
              <a:buFont typeface="Wingdings" panose="05000000000000000000" pitchFamily="2" charset="2"/>
              <a:buChar char="n"/>
              <a:defRPr/>
            </a:pPr>
            <a:r>
              <a:rPr lang="en-US" sz="1350" dirty="0">
                <a:solidFill>
                  <a:schemeClr val="bg1"/>
                </a:solidFill>
                <a:latin typeface="Arial" panose="020B0604020202020204" pitchFamily="34" charset="0"/>
              </a:rPr>
              <a:t>Product inventory</a:t>
            </a:r>
          </a:p>
          <a:p>
            <a:pPr marL="214313" indent="-214313" defTabSz="685800">
              <a:buSzPct val="70000"/>
              <a:buFont typeface="Wingdings" panose="05000000000000000000" pitchFamily="2" charset="2"/>
              <a:buChar char="n"/>
              <a:defRPr/>
            </a:pPr>
            <a:r>
              <a:rPr lang="en-US" sz="1350" dirty="0">
                <a:solidFill>
                  <a:schemeClr val="bg1"/>
                </a:solidFill>
                <a:latin typeface="Arial" panose="020B0604020202020204" pitchFamily="34" charset="0"/>
              </a:rPr>
              <a:t>Cost or price of products</a:t>
            </a:r>
          </a:p>
          <a:p>
            <a:pPr marL="214313" indent="-214313" defTabSz="685800">
              <a:buSzPct val="70000"/>
              <a:buFont typeface="Wingdings" panose="05000000000000000000" pitchFamily="2" charset="2"/>
              <a:buChar char="n"/>
              <a:defRPr/>
            </a:pPr>
            <a:r>
              <a:rPr lang="en-US" sz="1350" dirty="0">
                <a:solidFill>
                  <a:schemeClr val="bg1"/>
                </a:solidFill>
                <a:latin typeface="Arial" panose="020B0604020202020204" pitchFamily="34" charset="0"/>
              </a:rPr>
              <a:t>Employees</a:t>
            </a:r>
          </a:p>
          <a:p>
            <a:pPr marL="214313" indent="-214313" defTabSz="685800">
              <a:buSzPct val="70000"/>
              <a:buFont typeface="Wingdings" panose="05000000000000000000" pitchFamily="2" charset="2"/>
              <a:buChar char="n"/>
              <a:defRPr/>
            </a:pPr>
            <a:r>
              <a:rPr lang="en-US" sz="1350" dirty="0">
                <a:solidFill>
                  <a:schemeClr val="bg1"/>
                </a:solidFill>
                <a:latin typeface="Arial" panose="020B0604020202020204" pitchFamily="34" charset="0"/>
              </a:rPr>
              <a:t>Customer information</a:t>
            </a:r>
          </a:p>
        </p:txBody>
      </p:sp>
      <p:sp>
        <p:nvSpPr>
          <p:cNvPr id="23" name="Rectangle 22"/>
          <p:cNvSpPr/>
          <p:nvPr/>
        </p:nvSpPr>
        <p:spPr>
          <a:xfrm>
            <a:off x="4848606" y="3928561"/>
            <a:ext cx="1986441" cy="830997"/>
          </a:xfrm>
          <a:prstGeom prst="rect">
            <a:avLst/>
          </a:prstGeom>
        </p:spPr>
        <p:txBody>
          <a:bodyPr wrap="none" lIns="0" tIns="0" rIns="0" bIns="0">
            <a:spAutoFit/>
          </a:bodyPr>
          <a:lstStyle/>
          <a:p>
            <a:pPr marL="214313" indent="-214313" defTabSz="685800">
              <a:buSzPct val="70000"/>
              <a:buFont typeface="Wingdings" panose="05000000000000000000" pitchFamily="2" charset="2"/>
              <a:buChar char="n"/>
              <a:defRPr/>
            </a:pPr>
            <a:r>
              <a:rPr lang="en-US" sz="1350" dirty="0">
                <a:solidFill>
                  <a:schemeClr val="bg1"/>
                </a:solidFill>
                <a:latin typeface="Arial" panose="020B0604020202020204" pitchFamily="34" charset="0"/>
              </a:rPr>
              <a:t>Customer purchases</a:t>
            </a:r>
          </a:p>
          <a:p>
            <a:pPr marL="214313" indent="-214313" defTabSz="685800">
              <a:buSzPct val="70000"/>
              <a:buFont typeface="Wingdings" panose="05000000000000000000" pitchFamily="2" charset="2"/>
              <a:buChar char="n"/>
              <a:defRPr/>
            </a:pPr>
            <a:r>
              <a:rPr lang="en-US" sz="1350" dirty="0">
                <a:solidFill>
                  <a:schemeClr val="bg1"/>
                </a:solidFill>
                <a:latin typeface="Arial" panose="020B0604020202020204" pitchFamily="34" charset="0"/>
              </a:rPr>
              <a:t>Financial accounting</a:t>
            </a:r>
          </a:p>
          <a:p>
            <a:pPr marL="214313" indent="-214313" defTabSz="685800">
              <a:buSzPct val="70000"/>
              <a:buFont typeface="Wingdings" panose="05000000000000000000" pitchFamily="2" charset="2"/>
              <a:buChar char="n"/>
              <a:defRPr/>
            </a:pPr>
            <a:r>
              <a:rPr lang="en-US" sz="1350" dirty="0">
                <a:solidFill>
                  <a:schemeClr val="bg1"/>
                </a:solidFill>
                <a:latin typeface="Arial" panose="020B0604020202020204" pitchFamily="34" charset="0"/>
              </a:rPr>
              <a:t>Inventory management</a:t>
            </a:r>
          </a:p>
          <a:p>
            <a:pPr marL="214313" indent="-214313" defTabSz="685800">
              <a:buSzPct val="70000"/>
              <a:buFont typeface="Wingdings" panose="05000000000000000000" pitchFamily="2" charset="2"/>
              <a:buChar char="n"/>
              <a:defRPr/>
            </a:pPr>
            <a:r>
              <a:rPr lang="en-US" sz="1350" dirty="0">
                <a:solidFill>
                  <a:schemeClr val="bg1"/>
                </a:solidFill>
                <a:latin typeface="Arial" panose="020B0604020202020204" pitchFamily="34" charset="0"/>
              </a:rPr>
              <a:t>Supply Chain</a:t>
            </a:r>
          </a:p>
        </p:txBody>
      </p:sp>
      <p:sp>
        <p:nvSpPr>
          <p:cNvPr id="24" name="TextBox 23"/>
          <p:cNvSpPr txBox="1"/>
          <p:nvPr/>
        </p:nvSpPr>
        <p:spPr bwMode="auto">
          <a:xfrm>
            <a:off x="5473997" y="3210518"/>
            <a:ext cx="1794146" cy="623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nchor="b">
            <a:spAutoFit/>
          </a:bodyPr>
          <a:lstStyle/>
          <a:p>
            <a:pPr marL="214313" indent="-214313" defTabSz="685800">
              <a:buSzPct val="70000"/>
              <a:buFont typeface="Wingdings" panose="05000000000000000000" pitchFamily="2" charset="2"/>
              <a:buChar char="n"/>
              <a:defRPr/>
            </a:pPr>
            <a:r>
              <a:rPr lang="en-US" sz="1350" dirty="0">
                <a:solidFill>
                  <a:schemeClr val="bg1"/>
                </a:solidFill>
                <a:latin typeface="Arial" panose="020B0604020202020204" pitchFamily="34" charset="0"/>
              </a:rPr>
              <a:t>Traffic measurement</a:t>
            </a:r>
          </a:p>
          <a:p>
            <a:pPr marL="214313" indent="-214313" defTabSz="685800">
              <a:buSzPct val="70000"/>
              <a:buFont typeface="Wingdings" panose="05000000000000000000" pitchFamily="2" charset="2"/>
              <a:buChar char="n"/>
              <a:defRPr/>
            </a:pPr>
            <a:r>
              <a:rPr lang="en-US" sz="1350" dirty="0">
                <a:solidFill>
                  <a:schemeClr val="bg1"/>
                </a:solidFill>
                <a:latin typeface="Arial" panose="020B0604020202020204" pitchFamily="34" charset="0"/>
              </a:rPr>
              <a:t>Weblog</a:t>
            </a:r>
          </a:p>
          <a:p>
            <a:pPr marL="214313" indent="-214313" defTabSz="685800">
              <a:buSzPct val="70000"/>
              <a:buFont typeface="Wingdings" panose="05000000000000000000" pitchFamily="2" charset="2"/>
              <a:buChar char="n"/>
              <a:defRPr/>
            </a:pPr>
            <a:r>
              <a:rPr lang="en-US" sz="1350" dirty="0">
                <a:solidFill>
                  <a:schemeClr val="bg1"/>
                </a:solidFill>
                <a:latin typeface="Arial" panose="020B0604020202020204" pitchFamily="34" charset="0"/>
              </a:rPr>
              <a:t>Wi-Fi traffic in stores</a:t>
            </a:r>
          </a:p>
        </p:txBody>
      </p:sp>
      <p:sp>
        <p:nvSpPr>
          <p:cNvPr id="25" name="Rectangle 24"/>
          <p:cNvSpPr/>
          <p:nvPr/>
        </p:nvSpPr>
        <p:spPr>
          <a:xfrm>
            <a:off x="5496482" y="1568227"/>
            <a:ext cx="3284874" cy="623248"/>
          </a:xfrm>
          <a:prstGeom prst="rect">
            <a:avLst/>
          </a:prstGeom>
        </p:spPr>
        <p:txBody>
          <a:bodyPr wrap="none" lIns="0" tIns="0" rIns="0" bIns="0">
            <a:spAutoFit/>
          </a:bodyPr>
          <a:lstStyle/>
          <a:p>
            <a:pPr marL="214313" indent="-214313" defTabSz="685800">
              <a:buSzPct val="70000"/>
              <a:buFont typeface="Wingdings" panose="05000000000000000000" pitchFamily="2" charset="2"/>
              <a:buChar char="n"/>
              <a:defRPr/>
            </a:pPr>
            <a:r>
              <a:rPr lang="en-US" sz="1350" dirty="0">
                <a:solidFill>
                  <a:schemeClr val="bg1"/>
                </a:solidFill>
                <a:latin typeface="Arial" panose="020B0604020202020204" pitchFamily="34" charset="0"/>
              </a:rPr>
              <a:t>Tweets on customer service</a:t>
            </a:r>
          </a:p>
          <a:p>
            <a:pPr marL="214313" indent="-214313" defTabSz="685800">
              <a:buSzPct val="70000"/>
              <a:buFont typeface="Wingdings" panose="05000000000000000000" pitchFamily="2" charset="2"/>
              <a:buChar char="n"/>
              <a:defRPr/>
            </a:pPr>
            <a:r>
              <a:rPr lang="en-US" sz="1350" dirty="0">
                <a:solidFill>
                  <a:schemeClr val="bg1"/>
                </a:solidFill>
                <a:latin typeface="Arial" panose="020B0604020202020204" pitchFamily="34" charset="0"/>
              </a:rPr>
              <a:t>Product recommendations on Facebook</a:t>
            </a:r>
          </a:p>
          <a:p>
            <a:pPr marL="214313" indent="-214313" defTabSz="685800">
              <a:buSzPct val="70000"/>
              <a:buFont typeface="Wingdings" panose="05000000000000000000" pitchFamily="2" charset="2"/>
              <a:buChar char="n"/>
              <a:defRPr/>
            </a:pPr>
            <a:r>
              <a:rPr lang="en-US" sz="1350" dirty="0">
                <a:solidFill>
                  <a:schemeClr val="bg1"/>
                </a:solidFill>
                <a:latin typeface="Arial" panose="020B0604020202020204" pitchFamily="34" charset="0"/>
              </a:rPr>
              <a:t>Product reviews</a:t>
            </a:r>
          </a:p>
        </p:txBody>
      </p:sp>
      <p:sp>
        <p:nvSpPr>
          <p:cNvPr id="26" name="Rectangle 25"/>
          <p:cNvSpPr/>
          <p:nvPr/>
        </p:nvSpPr>
        <p:spPr>
          <a:xfrm>
            <a:off x="4838129" y="784921"/>
            <a:ext cx="1842171" cy="623248"/>
          </a:xfrm>
          <a:prstGeom prst="rect">
            <a:avLst/>
          </a:prstGeom>
        </p:spPr>
        <p:txBody>
          <a:bodyPr wrap="none" lIns="0" tIns="0" rIns="0" bIns="0">
            <a:spAutoFit/>
          </a:bodyPr>
          <a:lstStyle/>
          <a:p>
            <a:pPr marL="214313" indent="-214313" defTabSz="685800">
              <a:buSzPct val="70000"/>
              <a:buFont typeface="Wingdings" panose="05000000000000000000" pitchFamily="2" charset="2"/>
              <a:buChar char="n"/>
              <a:defRPr/>
            </a:pPr>
            <a:r>
              <a:rPr lang="en-US" sz="1350" dirty="0">
                <a:solidFill>
                  <a:schemeClr val="bg1"/>
                </a:solidFill>
                <a:latin typeface="Arial" panose="020B0604020202020204" pitchFamily="34" charset="0"/>
              </a:rPr>
              <a:t>Weather data</a:t>
            </a:r>
          </a:p>
          <a:p>
            <a:pPr marL="214313" indent="-214313" defTabSz="685800">
              <a:buSzPct val="70000"/>
              <a:buFont typeface="Wingdings" panose="05000000000000000000" pitchFamily="2" charset="2"/>
              <a:buChar char="n"/>
              <a:defRPr/>
            </a:pPr>
            <a:r>
              <a:rPr lang="en-US" sz="1350" dirty="0">
                <a:solidFill>
                  <a:schemeClr val="bg1"/>
                </a:solidFill>
                <a:latin typeface="Arial" panose="020B0604020202020204" pitchFamily="34" charset="0"/>
              </a:rPr>
              <a:t>Customer complaints</a:t>
            </a:r>
          </a:p>
          <a:p>
            <a:pPr marL="214313" indent="-214313" defTabSz="685800">
              <a:buSzPct val="70000"/>
              <a:buFont typeface="Wingdings" panose="05000000000000000000" pitchFamily="2" charset="2"/>
              <a:buChar char="n"/>
              <a:defRPr/>
            </a:pPr>
            <a:r>
              <a:rPr lang="en-US" sz="1350" dirty="0">
                <a:solidFill>
                  <a:schemeClr val="bg1"/>
                </a:solidFill>
                <a:latin typeface="Arial" panose="020B0604020202020204" pitchFamily="34" charset="0"/>
              </a:rPr>
              <a:t>US census data</a:t>
            </a:r>
          </a:p>
        </p:txBody>
      </p:sp>
      <p:sp>
        <p:nvSpPr>
          <p:cNvPr id="27" name="Left Arrow 26"/>
          <p:cNvSpPr/>
          <p:nvPr/>
        </p:nvSpPr>
        <p:spPr bwMode="auto">
          <a:xfrm rot="17942155">
            <a:off x="3197981" y="1611658"/>
            <a:ext cx="850392" cy="308610"/>
          </a:xfrm>
          <a:prstGeom prst="leftArrow">
            <a:avLst/>
          </a:prstGeom>
          <a:solidFill>
            <a:srgbClr val="F65B05"/>
          </a:solidFill>
          <a:ln w="38100" cap="flat" cmpd="sng" algn="ctr">
            <a:noFill/>
            <a:prstDash val="solid"/>
            <a:round/>
            <a:headEnd type="none" w="med" len="med"/>
            <a:tailEnd type="none" w="med" len="med"/>
          </a:ln>
          <a:effectLst/>
        </p:spPr>
        <p:txBody>
          <a:bodyPr vert="horz" wrap="none" lIns="66675" tIns="66675" rIns="66675" bIns="66675" numCol="1" rtlCol="0" anchor="ctr" anchorCtr="0" compatLnSpc="1">
            <a:prstTxWarp prst="textNoShape">
              <a:avLst/>
            </a:prstTxWarp>
            <a:noAutofit/>
          </a:bodyPr>
          <a:lstStyle/>
          <a:p>
            <a:pPr algn="ctr" defTabSz="685800">
              <a:defRPr/>
            </a:pPr>
            <a:endParaRPr lang="en-US">
              <a:solidFill>
                <a:schemeClr val="bg1"/>
              </a:solidFill>
              <a:latin typeface="Arial" panose="020B0604020202020204" pitchFamily="34" charset="0"/>
            </a:endParaRPr>
          </a:p>
        </p:txBody>
      </p:sp>
      <p:sp>
        <p:nvSpPr>
          <p:cNvPr id="28" name="Left Arrow 27"/>
          <p:cNvSpPr/>
          <p:nvPr/>
        </p:nvSpPr>
        <p:spPr bwMode="auto">
          <a:xfrm rot="3869068">
            <a:off x="3218865" y="3486379"/>
            <a:ext cx="851507" cy="310456"/>
          </a:xfrm>
          <a:prstGeom prst="leftArrow">
            <a:avLst/>
          </a:prstGeom>
          <a:solidFill>
            <a:schemeClr val="bg2">
              <a:lumMod val="75000"/>
            </a:schemeClr>
          </a:solidFill>
          <a:ln w="38100" cap="flat" cmpd="sng" algn="ctr">
            <a:noFill/>
            <a:prstDash val="solid"/>
            <a:round/>
            <a:headEnd type="none" w="med" len="med"/>
            <a:tailEnd type="none" w="med" len="med"/>
          </a:ln>
          <a:effectLst/>
        </p:spPr>
        <p:txBody>
          <a:bodyPr vert="horz" wrap="none" lIns="66675" tIns="66675" rIns="66675" bIns="66675" numCol="1" rtlCol="0" anchor="ctr" anchorCtr="0" compatLnSpc="1">
            <a:prstTxWarp prst="textNoShape">
              <a:avLst/>
            </a:prstTxWarp>
            <a:noAutofit/>
          </a:bodyPr>
          <a:lstStyle/>
          <a:p>
            <a:pPr algn="ctr" defTabSz="685800">
              <a:defRPr/>
            </a:pPr>
            <a:endParaRPr lang="en-US">
              <a:solidFill>
                <a:schemeClr val="bg1"/>
              </a:solidFill>
              <a:latin typeface="Arial" panose="020B0604020202020204" pitchFamily="34" charset="0"/>
            </a:endParaRPr>
          </a:p>
        </p:txBody>
      </p:sp>
      <p:sp>
        <p:nvSpPr>
          <p:cNvPr id="29" name="Left Arrow 28"/>
          <p:cNvSpPr/>
          <p:nvPr/>
        </p:nvSpPr>
        <p:spPr bwMode="auto">
          <a:xfrm rot="20436824">
            <a:off x="3749424" y="2124449"/>
            <a:ext cx="587341" cy="308610"/>
          </a:xfrm>
          <a:prstGeom prst="leftArrow">
            <a:avLst/>
          </a:prstGeom>
          <a:solidFill>
            <a:srgbClr val="579B22"/>
          </a:solidFill>
          <a:ln w="38100" cap="flat" cmpd="sng" algn="ctr">
            <a:noFill/>
            <a:prstDash val="solid"/>
            <a:round/>
            <a:headEnd type="none" w="med" len="med"/>
            <a:tailEnd type="none" w="med" len="med"/>
          </a:ln>
          <a:effectLst/>
        </p:spPr>
        <p:txBody>
          <a:bodyPr vert="horz" wrap="none" lIns="66675" tIns="66675" rIns="66675" bIns="66675" numCol="1" rtlCol="0" anchor="ctr" anchorCtr="0" compatLnSpc="1">
            <a:prstTxWarp prst="textNoShape">
              <a:avLst/>
            </a:prstTxWarp>
            <a:noAutofit/>
          </a:bodyPr>
          <a:lstStyle/>
          <a:p>
            <a:pPr algn="ctr" defTabSz="685800">
              <a:defRPr/>
            </a:pPr>
            <a:endParaRPr lang="en-US">
              <a:solidFill>
                <a:schemeClr val="bg1"/>
              </a:solidFill>
              <a:latin typeface="Arial" panose="020B0604020202020204" pitchFamily="34" charset="0"/>
            </a:endParaRPr>
          </a:p>
        </p:txBody>
      </p:sp>
      <p:sp>
        <p:nvSpPr>
          <p:cNvPr id="30" name="Left Arrow 29"/>
          <p:cNvSpPr/>
          <p:nvPr/>
        </p:nvSpPr>
        <p:spPr bwMode="auto">
          <a:xfrm>
            <a:off x="3860969" y="2557538"/>
            <a:ext cx="1099962" cy="308610"/>
          </a:xfrm>
          <a:prstGeom prst="leftArrow">
            <a:avLst/>
          </a:prstGeom>
          <a:solidFill>
            <a:srgbClr val="0573D6"/>
          </a:solidFill>
          <a:ln w="38100" cap="flat" cmpd="sng" algn="ctr">
            <a:noFill/>
            <a:prstDash val="solid"/>
            <a:round/>
            <a:headEnd type="none" w="med" len="med"/>
            <a:tailEnd type="none" w="med" len="med"/>
          </a:ln>
          <a:effectLst/>
        </p:spPr>
        <p:txBody>
          <a:bodyPr vert="horz" wrap="none" lIns="66675" tIns="66675" rIns="66675" bIns="66675" numCol="1" rtlCol="0" anchor="ctr" anchorCtr="0" compatLnSpc="1">
            <a:prstTxWarp prst="textNoShape">
              <a:avLst/>
            </a:prstTxWarp>
            <a:noAutofit/>
          </a:bodyPr>
          <a:lstStyle/>
          <a:p>
            <a:pPr algn="ctr" defTabSz="685800">
              <a:defRPr/>
            </a:pPr>
            <a:endParaRPr lang="en-US">
              <a:solidFill>
                <a:schemeClr val="bg1"/>
              </a:solidFill>
              <a:latin typeface="Arial" panose="020B0604020202020204" pitchFamily="34" charset="0"/>
            </a:endParaRPr>
          </a:p>
        </p:txBody>
      </p:sp>
      <p:sp>
        <p:nvSpPr>
          <p:cNvPr id="31" name="Left Arrow 30"/>
          <p:cNvSpPr/>
          <p:nvPr/>
        </p:nvSpPr>
        <p:spPr bwMode="auto">
          <a:xfrm rot="1450102">
            <a:off x="3757599" y="2984169"/>
            <a:ext cx="587341" cy="308610"/>
          </a:xfrm>
          <a:prstGeom prst="leftArrow">
            <a:avLst/>
          </a:prstGeom>
          <a:solidFill>
            <a:srgbClr val="C00000"/>
          </a:solidFill>
          <a:ln w="38100" cap="flat" cmpd="sng" algn="ctr">
            <a:noFill/>
            <a:prstDash val="solid"/>
            <a:round/>
            <a:headEnd type="none" w="med" len="med"/>
            <a:tailEnd type="none" w="med" len="med"/>
          </a:ln>
          <a:effectLst/>
        </p:spPr>
        <p:txBody>
          <a:bodyPr vert="horz" wrap="none" lIns="66675" tIns="66675" rIns="66675" bIns="66675" numCol="1" rtlCol="0" anchor="ctr" anchorCtr="0" compatLnSpc="1">
            <a:prstTxWarp prst="textNoShape">
              <a:avLst/>
            </a:prstTxWarp>
            <a:noAutofit/>
          </a:bodyPr>
          <a:lstStyle/>
          <a:p>
            <a:pPr algn="ctr" defTabSz="685800">
              <a:defRPr/>
            </a:pPr>
            <a:endParaRPr lang="en-US">
              <a:solidFill>
                <a:schemeClr val="bg1"/>
              </a:solidFill>
              <a:latin typeface="Arial" panose="020B0604020202020204" pitchFamily="34" charset="0"/>
            </a:endParaRPr>
          </a:p>
        </p:txBody>
      </p:sp>
      <p:sp>
        <p:nvSpPr>
          <p:cNvPr id="16" name="Rounded Rectangle 15"/>
          <p:cNvSpPr/>
          <p:nvPr/>
        </p:nvSpPr>
        <p:spPr bwMode="auto">
          <a:xfrm>
            <a:off x="3559484" y="721104"/>
            <a:ext cx="1241373" cy="750881"/>
          </a:xfrm>
          <a:prstGeom prst="roundRect">
            <a:avLst/>
          </a:prstGeom>
          <a:solidFill>
            <a:srgbClr val="F65B05"/>
          </a:solidFill>
          <a:ln w="38100" cap="flat" cmpd="sng" algn="ctr">
            <a:noFill/>
            <a:prstDash val="solid"/>
            <a:round/>
            <a:headEnd type="none" w="med" len="med"/>
            <a:tailEnd type="none" w="med" len="med"/>
          </a:ln>
          <a:effectLst/>
        </p:spPr>
        <p:txBody>
          <a:bodyPr vert="horz" wrap="none" lIns="66675" tIns="66675" rIns="66675" bIns="66675" numCol="1" rtlCol="0" anchor="ctr" anchorCtr="0" compatLnSpc="1">
            <a:prstTxWarp prst="textNoShape">
              <a:avLst/>
            </a:prstTxWarp>
            <a:noAutofit/>
          </a:bodyPr>
          <a:lstStyle/>
          <a:p>
            <a:pPr algn="ctr" defTabSz="685800">
              <a:defRPr/>
            </a:pPr>
            <a:r>
              <a:rPr lang="en-US" sz="1500" b="1" dirty="0">
                <a:solidFill>
                  <a:schemeClr val="bg1"/>
                </a:solidFill>
                <a:latin typeface="Arial" panose="020B0604020202020204" pitchFamily="34" charset="0"/>
              </a:rPr>
              <a:t>Public </a:t>
            </a:r>
            <a:br>
              <a:rPr lang="en-US" sz="1500" b="1" dirty="0">
                <a:solidFill>
                  <a:schemeClr val="bg1"/>
                </a:solidFill>
                <a:latin typeface="Arial" panose="020B0604020202020204" pitchFamily="34" charset="0"/>
              </a:rPr>
            </a:br>
            <a:r>
              <a:rPr lang="en-US" sz="1500" b="1" dirty="0">
                <a:solidFill>
                  <a:schemeClr val="bg1"/>
                </a:solidFill>
                <a:latin typeface="Arial" panose="020B0604020202020204" pitchFamily="34" charset="0"/>
              </a:rPr>
              <a:t>Data</a:t>
            </a:r>
          </a:p>
        </p:txBody>
      </p:sp>
      <p:sp>
        <p:nvSpPr>
          <p:cNvPr id="17" name="Rounded Rectangle 16"/>
          <p:cNvSpPr/>
          <p:nvPr/>
        </p:nvSpPr>
        <p:spPr bwMode="auto">
          <a:xfrm>
            <a:off x="4206428" y="1524971"/>
            <a:ext cx="1241373" cy="750881"/>
          </a:xfrm>
          <a:prstGeom prst="roundRect">
            <a:avLst/>
          </a:prstGeom>
          <a:solidFill>
            <a:srgbClr val="579B22"/>
          </a:solidFill>
          <a:ln w="38100" cap="flat" cmpd="sng" algn="ctr">
            <a:noFill/>
            <a:prstDash val="solid"/>
            <a:round/>
            <a:headEnd type="none" w="med" len="med"/>
            <a:tailEnd type="none" w="med" len="med"/>
          </a:ln>
          <a:effectLst/>
        </p:spPr>
        <p:txBody>
          <a:bodyPr vert="horz" wrap="none" lIns="66675" tIns="66675" rIns="66675" bIns="66675" numCol="1" rtlCol="0" anchor="ctr" anchorCtr="0" compatLnSpc="1">
            <a:prstTxWarp prst="textNoShape">
              <a:avLst/>
            </a:prstTxWarp>
            <a:noAutofit/>
          </a:bodyPr>
          <a:lstStyle/>
          <a:p>
            <a:pPr algn="ctr" defTabSz="685800">
              <a:defRPr/>
            </a:pPr>
            <a:r>
              <a:rPr lang="en-US" sz="1500" b="1" dirty="0">
                <a:solidFill>
                  <a:schemeClr val="bg1"/>
                </a:solidFill>
                <a:latin typeface="Arial" panose="020B0604020202020204" pitchFamily="34" charset="0"/>
              </a:rPr>
              <a:t>Social </a:t>
            </a:r>
            <a:br>
              <a:rPr lang="en-US" sz="1500" b="1" dirty="0">
                <a:solidFill>
                  <a:schemeClr val="bg1"/>
                </a:solidFill>
                <a:latin typeface="Arial" panose="020B0604020202020204" pitchFamily="34" charset="0"/>
              </a:rPr>
            </a:br>
            <a:r>
              <a:rPr lang="en-US" sz="1500" b="1" dirty="0">
                <a:solidFill>
                  <a:schemeClr val="bg1"/>
                </a:solidFill>
                <a:latin typeface="Arial" panose="020B0604020202020204" pitchFamily="34" charset="0"/>
              </a:rPr>
              <a:t>Media</a:t>
            </a:r>
          </a:p>
        </p:txBody>
      </p:sp>
      <p:sp>
        <p:nvSpPr>
          <p:cNvPr id="18" name="Rounded Rectangle 17"/>
          <p:cNvSpPr/>
          <p:nvPr/>
        </p:nvSpPr>
        <p:spPr bwMode="auto">
          <a:xfrm>
            <a:off x="4816040" y="2322171"/>
            <a:ext cx="1241373" cy="750881"/>
          </a:xfrm>
          <a:prstGeom prst="roundRect">
            <a:avLst/>
          </a:prstGeom>
          <a:solidFill>
            <a:srgbClr val="0573D6"/>
          </a:solidFill>
          <a:ln w="38100" cap="flat" cmpd="sng" algn="ctr">
            <a:noFill/>
            <a:prstDash val="solid"/>
            <a:round/>
            <a:headEnd type="none" w="med" len="med"/>
            <a:tailEnd type="none" w="med" len="med"/>
          </a:ln>
          <a:effectLst/>
        </p:spPr>
        <p:txBody>
          <a:bodyPr vert="horz" wrap="none" lIns="66675" tIns="66675" rIns="66675" bIns="66675" numCol="1" rtlCol="0" anchor="ctr" anchorCtr="0" compatLnSpc="1">
            <a:prstTxWarp prst="textNoShape">
              <a:avLst/>
            </a:prstTxWarp>
            <a:noAutofit/>
          </a:bodyPr>
          <a:lstStyle/>
          <a:p>
            <a:pPr algn="ctr" defTabSz="685800">
              <a:defRPr/>
            </a:pPr>
            <a:r>
              <a:rPr lang="en-US" sz="1500" b="1" dirty="0">
                <a:solidFill>
                  <a:schemeClr val="bg1"/>
                </a:solidFill>
                <a:latin typeface="Arial" panose="020B0604020202020204" pitchFamily="34" charset="0"/>
              </a:rPr>
              <a:t>Enterprise</a:t>
            </a:r>
            <a:br>
              <a:rPr lang="en-US" sz="1500" b="1" dirty="0">
                <a:solidFill>
                  <a:schemeClr val="bg1"/>
                </a:solidFill>
                <a:latin typeface="Arial" panose="020B0604020202020204" pitchFamily="34" charset="0"/>
              </a:rPr>
            </a:br>
            <a:r>
              <a:rPr lang="en-US" sz="1500" b="1" dirty="0">
                <a:solidFill>
                  <a:schemeClr val="bg1"/>
                </a:solidFill>
                <a:latin typeface="Arial" panose="020B0604020202020204" pitchFamily="34" charset="0"/>
              </a:rPr>
              <a:t>Master</a:t>
            </a:r>
            <a:br>
              <a:rPr lang="en-US" sz="1500" b="1" dirty="0">
                <a:solidFill>
                  <a:schemeClr val="bg1"/>
                </a:solidFill>
                <a:latin typeface="Arial" panose="020B0604020202020204" pitchFamily="34" charset="0"/>
              </a:rPr>
            </a:br>
            <a:r>
              <a:rPr lang="en-US" sz="1500" b="1" dirty="0">
                <a:solidFill>
                  <a:schemeClr val="bg1"/>
                </a:solidFill>
                <a:latin typeface="Arial" panose="020B0604020202020204" pitchFamily="34" charset="0"/>
              </a:rPr>
              <a:t>Data</a:t>
            </a:r>
          </a:p>
        </p:txBody>
      </p:sp>
      <p:sp>
        <p:nvSpPr>
          <p:cNvPr id="19" name="Rounded Rectangle 18"/>
          <p:cNvSpPr/>
          <p:nvPr/>
        </p:nvSpPr>
        <p:spPr bwMode="auto">
          <a:xfrm>
            <a:off x="4201892" y="3133818"/>
            <a:ext cx="1241373" cy="750881"/>
          </a:xfrm>
          <a:prstGeom prst="roundRect">
            <a:avLst/>
          </a:prstGeom>
          <a:solidFill>
            <a:srgbClr val="C00000"/>
          </a:solidFill>
          <a:ln w="38100" cap="flat" cmpd="sng" algn="ctr">
            <a:noFill/>
            <a:prstDash val="solid"/>
            <a:round/>
            <a:headEnd type="none" w="med" len="med"/>
            <a:tailEnd type="none" w="med" len="med"/>
          </a:ln>
          <a:effectLst/>
        </p:spPr>
        <p:txBody>
          <a:bodyPr vert="horz" wrap="none" lIns="66675" tIns="66675" rIns="66675" bIns="66675" numCol="1" rtlCol="0" anchor="ctr" anchorCtr="0" compatLnSpc="1">
            <a:prstTxWarp prst="textNoShape">
              <a:avLst/>
            </a:prstTxWarp>
            <a:noAutofit/>
          </a:bodyPr>
          <a:lstStyle/>
          <a:p>
            <a:pPr algn="ctr" defTabSz="685800">
              <a:defRPr/>
            </a:pPr>
            <a:r>
              <a:rPr lang="en-US" sz="1500" b="1" dirty="0">
                <a:solidFill>
                  <a:schemeClr val="bg1"/>
                </a:solidFill>
                <a:latin typeface="Arial" panose="020B0604020202020204" pitchFamily="34" charset="0"/>
              </a:rPr>
              <a:t>Sensor</a:t>
            </a:r>
            <a:br>
              <a:rPr lang="en-US" sz="1500" b="1" dirty="0">
                <a:solidFill>
                  <a:schemeClr val="bg1"/>
                </a:solidFill>
                <a:latin typeface="Arial" panose="020B0604020202020204" pitchFamily="34" charset="0"/>
              </a:rPr>
            </a:br>
            <a:r>
              <a:rPr lang="en-US" sz="1500" b="1" dirty="0">
                <a:solidFill>
                  <a:schemeClr val="bg1"/>
                </a:solidFill>
                <a:latin typeface="Arial" panose="020B0604020202020204" pitchFamily="34" charset="0"/>
              </a:rPr>
              <a:t>Data</a:t>
            </a:r>
          </a:p>
        </p:txBody>
      </p:sp>
      <p:sp>
        <p:nvSpPr>
          <p:cNvPr id="20" name="Rounded Rectangle 19"/>
          <p:cNvSpPr/>
          <p:nvPr/>
        </p:nvSpPr>
        <p:spPr bwMode="auto">
          <a:xfrm>
            <a:off x="3559484" y="3936673"/>
            <a:ext cx="1241373" cy="750881"/>
          </a:xfrm>
          <a:prstGeom prst="roundRect">
            <a:avLst/>
          </a:prstGeom>
          <a:solidFill>
            <a:schemeClr val="bg2">
              <a:lumMod val="75000"/>
            </a:schemeClr>
          </a:solidFill>
          <a:ln w="38100" cap="flat" cmpd="sng" algn="ctr">
            <a:noFill/>
            <a:prstDash val="solid"/>
            <a:round/>
            <a:headEnd type="none" w="med" len="med"/>
            <a:tailEnd type="none" w="med" len="med"/>
          </a:ln>
          <a:effectLst/>
        </p:spPr>
        <p:txBody>
          <a:bodyPr vert="horz" wrap="none" lIns="66675" tIns="66675" rIns="66675" bIns="66675" numCol="1" rtlCol="0" anchor="ctr" anchorCtr="0" compatLnSpc="1">
            <a:prstTxWarp prst="textNoShape">
              <a:avLst/>
            </a:prstTxWarp>
            <a:noAutofit/>
          </a:bodyPr>
          <a:lstStyle/>
          <a:p>
            <a:pPr algn="ctr" defTabSz="685800">
              <a:defRPr/>
            </a:pPr>
            <a:r>
              <a:rPr lang="en-US" sz="1500" b="1" dirty="0">
                <a:solidFill>
                  <a:schemeClr val="bg1"/>
                </a:solidFill>
                <a:latin typeface="Arial" panose="020B0604020202020204" pitchFamily="34" charset="0"/>
              </a:rPr>
              <a:t>Transaction</a:t>
            </a:r>
            <a:br>
              <a:rPr lang="en-US" sz="1500" b="1" dirty="0">
                <a:solidFill>
                  <a:schemeClr val="bg1"/>
                </a:solidFill>
                <a:latin typeface="Arial" panose="020B0604020202020204" pitchFamily="34" charset="0"/>
              </a:rPr>
            </a:br>
            <a:r>
              <a:rPr lang="en-US" sz="1500" b="1" dirty="0">
                <a:solidFill>
                  <a:schemeClr val="bg1"/>
                </a:solidFill>
                <a:latin typeface="Arial" panose="020B0604020202020204" pitchFamily="34" charset="0"/>
              </a:rPr>
              <a:t>Data</a:t>
            </a:r>
          </a:p>
        </p:txBody>
      </p:sp>
    </p:spTree>
    <p:extLst>
      <p:ext uri="{BB962C8B-B14F-4D97-AF65-F5344CB8AC3E}">
        <p14:creationId xmlns:p14="http://schemas.microsoft.com/office/powerpoint/2010/main" val="17754750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Examples of Companies Using Big Data</a:t>
            </a:r>
          </a:p>
        </p:txBody>
      </p:sp>
      <p:sp>
        <p:nvSpPr>
          <p:cNvPr id="2" name="Slide Number Placeholder 1"/>
          <p:cNvSpPr>
            <a:spLocks noGrp="1"/>
          </p:cNvSpPr>
          <p:nvPr>
            <p:ph type="sldNum" sz="quarter" idx="4294967295"/>
          </p:nvPr>
        </p:nvSpPr>
        <p:spPr>
          <a:xfrm>
            <a:off x="0" y="6770688"/>
            <a:ext cx="98425" cy="87312"/>
          </a:xfrm>
          <a:prstGeom prst="rect">
            <a:avLst/>
          </a:prstGeom>
        </p:spPr>
        <p:txBody>
          <a:bodyPr vert="horz" wrap="square" lIns="0" tIns="0" rIns="0" bIns="0" numCol="1" anchor="ctr" anchorCtr="0" compatLnSpc="1">
            <a:prstTxWarp prst="textNoShape">
              <a:avLst/>
            </a:prstTxWarp>
          </a:bodyPr>
          <a:lstStyle>
            <a:defPPr>
              <a:defRPr lang="en-US"/>
            </a:defPPr>
            <a:lvl1pPr algn="l" rtl="0" eaLnBrk="1" fontAlgn="base" hangingPunct="1">
              <a:spcBef>
                <a:spcPct val="0"/>
              </a:spcBef>
              <a:spcAft>
                <a:spcPct val="0"/>
              </a:spcAft>
              <a:defRPr sz="100"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1600" kern="1200">
                <a:solidFill>
                  <a:schemeClr val="tx1"/>
                </a:solidFill>
                <a:latin typeface="Times New Roman" pitchFamily="18" charset="0"/>
                <a:ea typeface="+mn-ea"/>
                <a:cs typeface="Arial" charset="0"/>
              </a:defRPr>
            </a:lvl2pPr>
            <a:lvl3pPr marL="914400" algn="l" rtl="0" eaLnBrk="0" fontAlgn="base" hangingPunct="0">
              <a:spcBef>
                <a:spcPct val="0"/>
              </a:spcBef>
              <a:spcAft>
                <a:spcPct val="0"/>
              </a:spcAft>
              <a:defRPr sz="1600" kern="1200">
                <a:solidFill>
                  <a:schemeClr val="tx1"/>
                </a:solidFill>
                <a:latin typeface="Times New Roman" pitchFamily="18" charset="0"/>
                <a:ea typeface="+mn-ea"/>
                <a:cs typeface="Arial" charset="0"/>
              </a:defRPr>
            </a:lvl3pPr>
            <a:lvl4pPr marL="1371600" algn="l" rtl="0" eaLnBrk="0" fontAlgn="base" hangingPunct="0">
              <a:spcBef>
                <a:spcPct val="0"/>
              </a:spcBef>
              <a:spcAft>
                <a:spcPct val="0"/>
              </a:spcAft>
              <a:defRPr sz="1600" kern="1200">
                <a:solidFill>
                  <a:schemeClr val="tx1"/>
                </a:solidFill>
                <a:latin typeface="Times New Roman" pitchFamily="18" charset="0"/>
                <a:ea typeface="+mn-ea"/>
                <a:cs typeface="Arial" charset="0"/>
              </a:defRPr>
            </a:lvl4pPr>
            <a:lvl5pPr marL="1828800" algn="l" rtl="0" eaLnBrk="0" fontAlgn="base" hangingPunct="0">
              <a:spcBef>
                <a:spcPct val="0"/>
              </a:spcBef>
              <a:spcAft>
                <a:spcPct val="0"/>
              </a:spcAft>
              <a:defRPr sz="1600" kern="1200">
                <a:solidFill>
                  <a:schemeClr val="tx1"/>
                </a:solidFill>
                <a:latin typeface="Times New Roman" pitchFamily="18" charset="0"/>
                <a:ea typeface="+mn-ea"/>
                <a:cs typeface="Arial" charset="0"/>
              </a:defRPr>
            </a:lvl5pPr>
            <a:lvl6pPr marL="2286000" algn="l" defTabSz="914400" rtl="0" eaLnBrk="1" latinLnBrk="0" hangingPunct="1">
              <a:defRPr sz="1600" kern="1200">
                <a:solidFill>
                  <a:schemeClr val="tx1"/>
                </a:solidFill>
                <a:latin typeface="Times New Roman" pitchFamily="18" charset="0"/>
                <a:ea typeface="+mn-ea"/>
                <a:cs typeface="Arial" charset="0"/>
              </a:defRPr>
            </a:lvl6pPr>
            <a:lvl7pPr marL="2743200" algn="l" defTabSz="914400" rtl="0" eaLnBrk="1" latinLnBrk="0" hangingPunct="1">
              <a:defRPr sz="1600" kern="1200">
                <a:solidFill>
                  <a:schemeClr val="tx1"/>
                </a:solidFill>
                <a:latin typeface="Times New Roman" pitchFamily="18" charset="0"/>
                <a:ea typeface="+mn-ea"/>
                <a:cs typeface="Arial" charset="0"/>
              </a:defRPr>
            </a:lvl7pPr>
            <a:lvl8pPr marL="3200400" algn="l" defTabSz="914400" rtl="0" eaLnBrk="1" latinLnBrk="0" hangingPunct="1">
              <a:defRPr sz="1600" kern="1200">
                <a:solidFill>
                  <a:schemeClr val="tx1"/>
                </a:solidFill>
                <a:latin typeface="Times New Roman" pitchFamily="18" charset="0"/>
                <a:ea typeface="+mn-ea"/>
                <a:cs typeface="Arial" charset="0"/>
              </a:defRPr>
            </a:lvl8pPr>
            <a:lvl9pPr marL="3657600" algn="l" defTabSz="914400" rtl="0" eaLnBrk="1" latinLnBrk="0" hangingPunct="1">
              <a:defRPr sz="1600" kern="1200">
                <a:solidFill>
                  <a:schemeClr val="tx1"/>
                </a:solidFill>
                <a:latin typeface="Times New Roman" pitchFamily="18" charset="0"/>
                <a:ea typeface="+mn-ea"/>
                <a:cs typeface="Arial" charset="0"/>
              </a:defRPr>
            </a:lvl9pPr>
          </a:lstStyle>
          <a:p>
            <a:pPr defTabSz="685800">
              <a:defRPr/>
            </a:pPr>
            <a:fld id="{5BD36294-2849-48A8-8531-5354CF3095D2}" type="slidenum">
              <a:rPr lang="en-US" smtClean="0"/>
              <a:pPr defTabSz="685800">
                <a:defRPr/>
              </a:pPr>
              <a:t>14</a:t>
            </a:fld>
            <a:endParaRPr lang="en-US" sz="100" dirty="0">
              <a:solidFill>
                <a:srgbClr val="FFFFFF"/>
              </a:solidFill>
              <a:latin typeface="Arial" panose="020B0604020202020204" pitchFamily="34" charset="0"/>
              <a:cs typeface="Arial" panose="020B0604020202020204" pitchFamily="34" charset="0"/>
            </a:endParaRPr>
          </a:p>
        </p:txBody>
      </p:sp>
      <p:sp>
        <p:nvSpPr>
          <p:cNvPr id="7" name="Freeform 6"/>
          <p:cNvSpPr/>
          <p:nvPr/>
        </p:nvSpPr>
        <p:spPr>
          <a:xfrm>
            <a:off x="1657350" y="878628"/>
            <a:ext cx="2686050" cy="640705"/>
          </a:xfrm>
          <a:custGeom>
            <a:avLst/>
            <a:gdLst>
              <a:gd name="connsiteX0" fmla="*/ 0 w 1708546"/>
              <a:gd name="connsiteY0" fmla="*/ 85427 h 854273"/>
              <a:gd name="connsiteX1" fmla="*/ 85427 w 1708546"/>
              <a:gd name="connsiteY1" fmla="*/ 0 h 854273"/>
              <a:gd name="connsiteX2" fmla="*/ 1623119 w 1708546"/>
              <a:gd name="connsiteY2" fmla="*/ 0 h 854273"/>
              <a:gd name="connsiteX3" fmla="*/ 1708546 w 1708546"/>
              <a:gd name="connsiteY3" fmla="*/ 85427 h 854273"/>
              <a:gd name="connsiteX4" fmla="*/ 1708546 w 1708546"/>
              <a:gd name="connsiteY4" fmla="*/ 768846 h 854273"/>
              <a:gd name="connsiteX5" fmla="*/ 1623119 w 1708546"/>
              <a:gd name="connsiteY5" fmla="*/ 854273 h 854273"/>
              <a:gd name="connsiteX6" fmla="*/ 85427 w 1708546"/>
              <a:gd name="connsiteY6" fmla="*/ 854273 h 854273"/>
              <a:gd name="connsiteX7" fmla="*/ 0 w 1708546"/>
              <a:gd name="connsiteY7" fmla="*/ 768846 h 854273"/>
              <a:gd name="connsiteX8" fmla="*/ 0 w 1708546"/>
              <a:gd name="connsiteY8" fmla="*/ 85427 h 854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8546" h="854273">
                <a:moveTo>
                  <a:pt x="0" y="85427"/>
                </a:moveTo>
                <a:cubicBezTo>
                  <a:pt x="0" y="38247"/>
                  <a:pt x="38247" y="0"/>
                  <a:pt x="85427" y="0"/>
                </a:cubicBezTo>
                <a:lnTo>
                  <a:pt x="1623119" y="0"/>
                </a:lnTo>
                <a:cubicBezTo>
                  <a:pt x="1670299" y="0"/>
                  <a:pt x="1708546" y="38247"/>
                  <a:pt x="1708546" y="85427"/>
                </a:cubicBezTo>
                <a:lnTo>
                  <a:pt x="1708546" y="768846"/>
                </a:lnTo>
                <a:cubicBezTo>
                  <a:pt x="1708546" y="816026"/>
                  <a:pt x="1670299" y="854273"/>
                  <a:pt x="1623119" y="854273"/>
                </a:cubicBezTo>
                <a:lnTo>
                  <a:pt x="85427" y="854273"/>
                </a:lnTo>
                <a:cubicBezTo>
                  <a:pt x="38247" y="854273"/>
                  <a:pt x="0" y="816026"/>
                  <a:pt x="0" y="768846"/>
                </a:cubicBezTo>
                <a:lnTo>
                  <a:pt x="0" y="85427"/>
                </a:lnTo>
                <a:close/>
              </a:path>
            </a:pathLst>
          </a:custGeom>
          <a:solidFill>
            <a:srgbClr val="C0000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342" tIns="44483" rIns="57342" bIns="44483" numCol="1" spcCol="1270" anchor="ctr" anchorCtr="0">
            <a:noAutofit/>
          </a:bodyPr>
          <a:lstStyle/>
          <a:p>
            <a:pPr algn="ctr" defTabSz="900113">
              <a:lnSpc>
                <a:spcPct val="90000"/>
              </a:lnSpc>
              <a:spcBef>
                <a:spcPct val="0"/>
              </a:spcBef>
              <a:spcAft>
                <a:spcPct val="35000"/>
              </a:spcAft>
              <a:defRPr/>
            </a:pPr>
            <a:r>
              <a:rPr lang="en-US" sz="2025" b="1" dirty="0">
                <a:solidFill>
                  <a:srgbClr val="FFFFFF"/>
                </a:solidFill>
                <a:latin typeface="Arial"/>
              </a:rPr>
              <a:t>Yahoo</a:t>
            </a:r>
          </a:p>
        </p:txBody>
      </p:sp>
      <p:sp>
        <p:nvSpPr>
          <p:cNvPr id="8" name="Freeform 7"/>
          <p:cNvSpPr/>
          <p:nvPr/>
        </p:nvSpPr>
        <p:spPr>
          <a:xfrm>
            <a:off x="1916431" y="1519333"/>
            <a:ext cx="259079" cy="480529"/>
          </a:xfrm>
          <a:custGeom>
            <a:avLst/>
            <a:gdLst/>
            <a:ahLst/>
            <a:cxnLst/>
            <a:rect l="0" t="0" r="0" b="0"/>
            <a:pathLst>
              <a:path>
                <a:moveTo>
                  <a:pt x="0" y="0"/>
                </a:moveTo>
                <a:lnTo>
                  <a:pt x="0" y="640705"/>
                </a:lnTo>
                <a:lnTo>
                  <a:pt x="170854" y="640705"/>
                </a:lnTo>
              </a:path>
            </a:pathLst>
          </a:custGeom>
          <a:noFill/>
          <a:ln w="50800">
            <a:solidFill>
              <a:srgbClr val="C00000"/>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defTabSz="685800">
              <a:defRPr/>
            </a:pPr>
            <a:endParaRPr lang="en-US">
              <a:solidFill>
                <a:srgbClr val="000000">
                  <a:hueOff val="0"/>
                  <a:satOff val="0"/>
                  <a:lumOff val="0"/>
                  <a:alphaOff val="0"/>
                </a:srgbClr>
              </a:solidFill>
              <a:latin typeface="Arial"/>
            </a:endParaRPr>
          </a:p>
        </p:txBody>
      </p:sp>
      <p:sp>
        <p:nvSpPr>
          <p:cNvPr id="9" name="Freeform 8"/>
          <p:cNvSpPr/>
          <p:nvPr/>
        </p:nvSpPr>
        <p:spPr>
          <a:xfrm>
            <a:off x="2061213" y="1679509"/>
            <a:ext cx="2186938" cy="640705"/>
          </a:xfrm>
          <a:custGeom>
            <a:avLst/>
            <a:gdLst>
              <a:gd name="connsiteX0" fmla="*/ 0 w 1366837"/>
              <a:gd name="connsiteY0" fmla="*/ 85427 h 854273"/>
              <a:gd name="connsiteX1" fmla="*/ 85427 w 1366837"/>
              <a:gd name="connsiteY1" fmla="*/ 0 h 854273"/>
              <a:gd name="connsiteX2" fmla="*/ 1281410 w 1366837"/>
              <a:gd name="connsiteY2" fmla="*/ 0 h 854273"/>
              <a:gd name="connsiteX3" fmla="*/ 1366837 w 1366837"/>
              <a:gd name="connsiteY3" fmla="*/ 85427 h 854273"/>
              <a:gd name="connsiteX4" fmla="*/ 1366837 w 1366837"/>
              <a:gd name="connsiteY4" fmla="*/ 768846 h 854273"/>
              <a:gd name="connsiteX5" fmla="*/ 1281410 w 1366837"/>
              <a:gd name="connsiteY5" fmla="*/ 854273 h 854273"/>
              <a:gd name="connsiteX6" fmla="*/ 85427 w 1366837"/>
              <a:gd name="connsiteY6" fmla="*/ 854273 h 854273"/>
              <a:gd name="connsiteX7" fmla="*/ 0 w 1366837"/>
              <a:gd name="connsiteY7" fmla="*/ 768846 h 854273"/>
              <a:gd name="connsiteX8" fmla="*/ 0 w 1366837"/>
              <a:gd name="connsiteY8" fmla="*/ 85427 h 854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6837" h="854273">
                <a:moveTo>
                  <a:pt x="0" y="85427"/>
                </a:moveTo>
                <a:cubicBezTo>
                  <a:pt x="0" y="38247"/>
                  <a:pt x="38247" y="0"/>
                  <a:pt x="85427" y="0"/>
                </a:cubicBezTo>
                <a:lnTo>
                  <a:pt x="1281410" y="0"/>
                </a:lnTo>
                <a:cubicBezTo>
                  <a:pt x="1328590" y="0"/>
                  <a:pt x="1366837" y="38247"/>
                  <a:pt x="1366837" y="85427"/>
                </a:cubicBezTo>
                <a:lnTo>
                  <a:pt x="1366837" y="768846"/>
                </a:lnTo>
                <a:cubicBezTo>
                  <a:pt x="1366837" y="816026"/>
                  <a:pt x="1328590" y="854273"/>
                  <a:pt x="1281410" y="854273"/>
                </a:cubicBezTo>
                <a:lnTo>
                  <a:pt x="85427" y="854273"/>
                </a:lnTo>
                <a:cubicBezTo>
                  <a:pt x="38247" y="854273"/>
                  <a:pt x="0" y="816026"/>
                  <a:pt x="0" y="768846"/>
                </a:cubicBezTo>
                <a:lnTo>
                  <a:pt x="0" y="85427"/>
                </a:lnTo>
                <a:close/>
              </a:path>
            </a:pathLst>
          </a:custGeom>
          <a:solidFill>
            <a:srgbClr val="FDE7E7"/>
          </a:solidFill>
          <a:ln w="38100">
            <a:solidFill>
              <a:srgbClr val="C0000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8768" tIns="32101" rIns="38768" bIns="32101" numCol="1" spcCol="1270" anchor="ctr" anchorCtr="0">
            <a:noAutofit/>
          </a:bodyPr>
          <a:lstStyle/>
          <a:p>
            <a:pPr algn="ctr" defTabSz="466725">
              <a:lnSpc>
                <a:spcPct val="90000"/>
              </a:lnSpc>
              <a:spcBef>
                <a:spcPct val="0"/>
              </a:spcBef>
              <a:spcAft>
                <a:spcPct val="35000"/>
              </a:spcAft>
              <a:defRPr/>
            </a:pPr>
            <a:r>
              <a:rPr lang="en-US" sz="1500" dirty="0">
                <a:solidFill>
                  <a:srgbClr val="000000">
                    <a:hueOff val="0"/>
                    <a:satOff val="0"/>
                    <a:lumOff val="0"/>
                    <a:alphaOff val="0"/>
                  </a:srgbClr>
                </a:solidFill>
                <a:latin typeface="Arial"/>
              </a:rPr>
              <a:t>&gt;4500 nodes</a:t>
            </a:r>
          </a:p>
        </p:txBody>
      </p:sp>
      <p:sp>
        <p:nvSpPr>
          <p:cNvPr id="10" name="Freeform 9"/>
          <p:cNvSpPr/>
          <p:nvPr/>
        </p:nvSpPr>
        <p:spPr>
          <a:xfrm>
            <a:off x="1916431" y="1519333"/>
            <a:ext cx="259079" cy="1281410"/>
          </a:xfrm>
          <a:custGeom>
            <a:avLst/>
            <a:gdLst/>
            <a:ahLst/>
            <a:cxnLst/>
            <a:rect l="0" t="0" r="0" b="0"/>
            <a:pathLst>
              <a:path>
                <a:moveTo>
                  <a:pt x="0" y="0"/>
                </a:moveTo>
                <a:lnTo>
                  <a:pt x="0" y="1708546"/>
                </a:lnTo>
                <a:lnTo>
                  <a:pt x="170854" y="1708546"/>
                </a:lnTo>
              </a:path>
            </a:pathLst>
          </a:custGeom>
          <a:noFill/>
          <a:ln w="50800">
            <a:solidFill>
              <a:srgbClr val="C00000"/>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defTabSz="685800">
              <a:defRPr/>
            </a:pPr>
            <a:endParaRPr lang="en-US">
              <a:solidFill>
                <a:srgbClr val="000000">
                  <a:hueOff val="0"/>
                  <a:satOff val="0"/>
                  <a:lumOff val="0"/>
                  <a:alphaOff val="0"/>
                </a:srgbClr>
              </a:solidFill>
              <a:latin typeface="Arial"/>
            </a:endParaRPr>
          </a:p>
        </p:txBody>
      </p:sp>
      <p:sp>
        <p:nvSpPr>
          <p:cNvPr id="11" name="Freeform 10"/>
          <p:cNvSpPr/>
          <p:nvPr/>
        </p:nvSpPr>
        <p:spPr>
          <a:xfrm>
            <a:off x="2061213" y="2480391"/>
            <a:ext cx="2186938" cy="640705"/>
          </a:xfrm>
          <a:custGeom>
            <a:avLst/>
            <a:gdLst>
              <a:gd name="connsiteX0" fmla="*/ 0 w 1366837"/>
              <a:gd name="connsiteY0" fmla="*/ 85427 h 854273"/>
              <a:gd name="connsiteX1" fmla="*/ 85427 w 1366837"/>
              <a:gd name="connsiteY1" fmla="*/ 0 h 854273"/>
              <a:gd name="connsiteX2" fmla="*/ 1281410 w 1366837"/>
              <a:gd name="connsiteY2" fmla="*/ 0 h 854273"/>
              <a:gd name="connsiteX3" fmla="*/ 1366837 w 1366837"/>
              <a:gd name="connsiteY3" fmla="*/ 85427 h 854273"/>
              <a:gd name="connsiteX4" fmla="*/ 1366837 w 1366837"/>
              <a:gd name="connsiteY4" fmla="*/ 768846 h 854273"/>
              <a:gd name="connsiteX5" fmla="*/ 1281410 w 1366837"/>
              <a:gd name="connsiteY5" fmla="*/ 854273 h 854273"/>
              <a:gd name="connsiteX6" fmla="*/ 85427 w 1366837"/>
              <a:gd name="connsiteY6" fmla="*/ 854273 h 854273"/>
              <a:gd name="connsiteX7" fmla="*/ 0 w 1366837"/>
              <a:gd name="connsiteY7" fmla="*/ 768846 h 854273"/>
              <a:gd name="connsiteX8" fmla="*/ 0 w 1366837"/>
              <a:gd name="connsiteY8" fmla="*/ 85427 h 854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6837" h="854273">
                <a:moveTo>
                  <a:pt x="0" y="85427"/>
                </a:moveTo>
                <a:cubicBezTo>
                  <a:pt x="0" y="38247"/>
                  <a:pt x="38247" y="0"/>
                  <a:pt x="85427" y="0"/>
                </a:cubicBezTo>
                <a:lnTo>
                  <a:pt x="1281410" y="0"/>
                </a:lnTo>
                <a:cubicBezTo>
                  <a:pt x="1328590" y="0"/>
                  <a:pt x="1366837" y="38247"/>
                  <a:pt x="1366837" y="85427"/>
                </a:cubicBezTo>
                <a:lnTo>
                  <a:pt x="1366837" y="768846"/>
                </a:lnTo>
                <a:cubicBezTo>
                  <a:pt x="1366837" y="816026"/>
                  <a:pt x="1328590" y="854273"/>
                  <a:pt x="1281410" y="854273"/>
                </a:cubicBezTo>
                <a:lnTo>
                  <a:pt x="85427" y="854273"/>
                </a:lnTo>
                <a:cubicBezTo>
                  <a:pt x="38247" y="854273"/>
                  <a:pt x="0" y="816026"/>
                  <a:pt x="0" y="768846"/>
                </a:cubicBezTo>
                <a:lnTo>
                  <a:pt x="0" y="85427"/>
                </a:lnTo>
                <a:close/>
              </a:path>
            </a:pathLst>
          </a:custGeom>
          <a:solidFill>
            <a:srgbClr val="FDE7E7"/>
          </a:solidFill>
          <a:ln w="38100">
            <a:solidFill>
              <a:srgbClr val="C0000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8768" tIns="32101" rIns="38768" bIns="32101" numCol="1" spcCol="1270" anchor="ctr" anchorCtr="0">
            <a:noAutofit/>
          </a:bodyPr>
          <a:lstStyle/>
          <a:p>
            <a:pPr algn="ctr" defTabSz="466725">
              <a:lnSpc>
                <a:spcPct val="90000"/>
              </a:lnSpc>
              <a:spcBef>
                <a:spcPct val="0"/>
              </a:spcBef>
              <a:spcAft>
                <a:spcPct val="35000"/>
              </a:spcAft>
              <a:defRPr/>
            </a:pPr>
            <a:r>
              <a:rPr lang="en-US" sz="1500" dirty="0">
                <a:solidFill>
                  <a:srgbClr val="000000">
                    <a:hueOff val="0"/>
                    <a:satOff val="0"/>
                    <a:lumOff val="0"/>
                    <a:alphaOff val="0"/>
                  </a:srgbClr>
                </a:solidFill>
                <a:latin typeface="Arial"/>
              </a:rPr>
              <a:t>60% of jobs run</a:t>
            </a:r>
            <a:br>
              <a:rPr lang="en-US" sz="1500" dirty="0">
                <a:solidFill>
                  <a:srgbClr val="000000">
                    <a:hueOff val="0"/>
                    <a:satOff val="0"/>
                    <a:lumOff val="0"/>
                    <a:alphaOff val="0"/>
                  </a:srgbClr>
                </a:solidFill>
                <a:latin typeface="Arial"/>
              </a:rPr>
            </a:br>
            <a:r>
              <a:rPr lang="en-US" sz="1500" dirty="0">
                <a:solidFill>
                  <a:srgbClr val="000000">
                    <a:hueOff val="0"/>
                    <a:satOff val="0"/>
                    <a:lumOff val="0"/>
                    <a:alphaOff val="0"/>
                  </a:srgbClr>
                </a:solidFill>
                <a:latin typeface="Arial"/>
              </a:rPr>
              <a:t>on Apache PIG</a:t>
            </a:r>
          </a:p>
        </p:txBody>
      </p:sp>
      <p:sp>
        <p:nvSpPr>
          <p:cNvPr id="12" name="Freeform 11"/>
          <p:cNvSpPr/>
          <p:nvPr/>
        </p:nvSpPr>
        <p:spPr>
          <a:xfrm>
            <a:off x="1916431" y="1519333"/>
            <a:ext cx="259079" cy="2082291"/>
          </a:xfrm>
          <a:custGeom>
            <a:avLst/>
            <a:gdLst/>
            <a:ahLst/>
            <a:cxnLst/>
            <a:rect l="0" t="0" r="0" b="0"/>
            <a:pathLst>
              <a:path>
                <a:moveTo>
                  <a:pt x="0" y="0"/>
                </a:moveTo>
                <a:lnTo>
                  <a:pt x="0" y="2776388"/>
                </a:lnTo>
                <a:lnTo>
                  <a:pt x="170854" y="2776388"/>
                </a:lnTo>
              </a:path>
            </a:pathLst>
          </a:custGeom>
          <a:noFill/>
          <a:ln w="50800">
            <a:solidFill>
              <a:srgbClr val="C00000"/>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defTabSz="685800">
              <a:defRPr/>
            </a:pPr>
            <a:endParaRPr lang="en-US">
              <a:solidFill>
                <a:srgbClr val="000000">
                  <a:hueOff val="0"/>
                  <a:satOff val="0"/>
                  <a:lumOff val="0"/>
                  <a:alphaOff val="0"/>
                </a:srgbClr>
              </a:solidFill>
              <a:latin typeface="Arial"/>
            </a:endParaRPr>
          </a:p>
        </p:txBody>
      </p:sp>
      <p:sp>
        <p:nvSpPr>
          <p:cNvPr id="13" name="Freeform 12"/>
          <p:cNvSpPr/>
          <p:nvPr/>
        </p:nvSpPr>
        <p:spPr>
          <a:xfrm>
            <a:off x="2061213" y="3281271"/>
            <a:ext cx="2186938" cy="640705"/>
          </a:xfrm>
          <a:custGeom>
            <a:avLst/>
            <a:gdLst>
              <a:gd name="connsiteX0" fmla="*/ 0 w 1366837"/>
              <a:gd name="connsiteY0" fmla="*/ 85427 h 854273"/>
              <a:gd name="connsiteX1" fmla="*/ 85427 w 1366837"/>
              <a:gd name="connsiteY1" fmla="*/ 0 h 854273"/>
              <a:gd name="connsiteX2" fmla="*/ 1281410 w 1366837"/>
              <a:gd name="connsiteY2" fmla="*/ 0 h 854273"/>
              <a:gd name="connsiteX3" fmla="*/ 1366837 w 1366837"/>
              <a:gd name="connsiteY3" fmla="*/ 85427 h 854273"/>
              <a:gd name="connsiteX4" fmla="*/ 1366837 w 1366837"/>
              <a:gd name="connsiteY4" fmla="*/ 768846 h 854273"/>
              <a:gd name="connsiteX5" fmla="*/ 1281410 w 1366837"/>
              <a:gd name="connsiteY5" fmla="*/ 854273 h 854273"/>
              <a:gd name="connsiteX6" fmla="*/ 85427 w 1366837"/>
              <a:gd name="connsiteY6" fmla="*/ 854273 h 854273"/>
              <a:gd name="connsiteX7" fmla="*/ 0 w 1366837"/>
              <a:gd name="connsiteY7" fmla="*/ 768846 h 854273"/>
              <a:gd name="connsiteX8" fmla="*/ 0 w 1366837"/>
              <a:gd name="connsiteY8" fmla="*/ 85427 h 854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6837" h="854273">
                <a:moveTo>
                  <a:pt x="0" y="85427"/>
                </a:moveTo>
                <a:cubicBezTo>
                  <a:pt x="0" y="38247"/>
                  <a:pt x="38247" y="0"/>
                  <a:pt x="85427" y="0"/>
                </a:cubicBezTo>
                <a:lnTo>
                  <a:pt x="1281410" y="0"/>
                </a:lnTo>
                <a:cubicBezTo>
                  <a:pt x="1328590" y="0"/>
                  <a:pt x="1366837" y="38247"/>
                  <a:pt x="1366837" y="85427"/>
                </a:cubicBezTo>
                <a:lnTo>
                  <a:pt x="1366837" y="768846"/>
                </a:lnTo>
                <a:cubicBezTo>
                  <a:pt x="1366837" y="816026"/>
                  <a:pt x="1328590" y="854273"/>
                  <a:pt x="1281410" y="854273"/>
                </a:cubicBezTo>
                <a:lnTo>
                  <a:pt x="85427" y="854273"/>
                </a:lnTo>
                <a:cubicBezTo>
                  <a:pt x="38247" y="854273"/>
                  <a:pt x="0" y="816026"/>
                  <a:pt x="0" y="768846"/>
                </a:cubicBezTo>
                <a:lnTo>
                  <a:pt x="0" y="85427"/>
                </a:lnTo>
                <a:close/>
              </a:path>
            </a:pathLst>
          </a:custGeom>
          <a:solidFill>
            <a:srgbClr val="FDE7E7"/>
          </a:solidFill>
          <a:ln w="38100">
            <a:solidFill>
              <a:srgbClr val="C0000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8768" tIns="32101" rIns="38768" bIns="32101" numCol="1" spcCol="1270" anchor="ctr" anchorCtr="0">
            <a:noAutofit/>
          </a:bodyPr>
          <a:lstStyle/>
          <a:p>
            <a:pPr algn="ctr" defTabSz="466725">
              <a:lnSpc>
                <a:spcPct val="90000"/>
              </a:lnSpc>
              <a:spcBef>
                <a:spcPct val="0"/>
              </a:spcBef>
              <a:spcAft>
                <a:spcPct val="35000"/>
              </a:spcAft>
              <a:defRPr/>
            </a:pPr>
            <a:r>
              <a:rPr lang="en-US" sz="1500" dirty="0">
                <a:solidFill>
                  <a:srgbClr val="000000">
                    <a:hueOff val="0"/>
                    <a:satOff val="0"/>
                    <a:lumOff val="0"/>
                    <a:alphaOff val="0"/>
                  </a:srgbClr>
                </a:solidFill>
                <a:latin typeface="Arial"/>
              </a:rPr>
              <a:t>Log processing, </a:t>
            </a:r>
            <a:br>
              <a:rPr lang="en-US" sz="1500" dirty="0">
                <a:solidFill>
                  <a:srgbClr val="000000">
                    <a:hueOff val="0"/>
                    <a:satOff val="0"/>
                    <a:lumOff val="0"/>
                    <a:alphaOff val="0"/>
                  </a:srgbClr>
                </a:solidFill>
                <a:latin typeface="Arial"/>
              </a:rPr>
            </a:br>
            <a:r>
              <a:rPr lang="en-US" sz="1500" dirty="0">
                <a:solidFill>
                  <a:srgbClr val="000000">
                    <a:hueOff val="0"/>
                    <a:satOff val="0"/>
                    <a:lumOff val="0"/>
                    <a:alphaOff val="0"/>
                  </a:srgbClr>
                </a:solidFill>
                <a:latin typeface="Arial"/>
              </a:rPr>
              <a:t>advertising analytics</a:t>
            </a:r>
          </a:p>
        </p:txBody>
      </p:sp>
      <p:sp>
        <p:nvSpPr>
          <p:cNvPr id="14" name="Freeform 13"/>
          <p:cNvSpPr/>
          <p:nvPr/>
        </p:nvSpPr>
        <p:spPr>
          <a:xfrm>
            <a:off x="4783258" y="878628"/>
            <a:ext cx="2686050" cy="640705"/>
          </a:xfrm>
          <a:custGeom>
            <a:avLst/>
            <a:gdLst>
              <a:gd name="connsiteX0" fmla="*/ 0 w 1708546"/>
              <a:gd name="connsiteY0" fmla="*/ 85427 h 854273"/>
              <a:gd name="connsiteX1" fmla="*/ 85427 w 1708546"/>
              <a:gd name="connsiteY1" fmla="*/ 0 h 854273"/>
              <a:gd name="connsiteX2" fmla="*/ 1623119 w 1708546"/>
              <a:gd name="connsiteY2" fmla="*/ 0 h 854273"/>
              <a:gd name="connsiteX3" fmla="*/ 1708546 w 1708546"/>
              <a:gd name="connsiteY3" fmla="*/ 85427 h 854273"/>
              <a:gd name="connsiteX4" fmla="*/ 1708546 w 1708546"/>
              <a:gd name="connsiteY4" fmla="*/ 768846 h 854273"/>
              <a:gd name="connsiteX5" fmla="*/ 1623119 w 1708546"/>
              <a:gd name="connsiteY5" fmla="*/ 854273 h 854273"/>
              <a:gd name="connsiteX6" fmla="*/ 85427 w 1708546"/>
              <a:gd name="connsiteY6" fmla="*/ 854273 h 854273"/>
              <a:gd name="connsiteX7" fmla="*/ 0 w 1708546"/>
              <a:gd name="connsiteY7" fmla="*/ 768846 h 854273"/>
              <a:gd name="connsiteX8" fmla="*/ 0 w 1708546"/>
              <a:gd name="connsiteY8" fmla="*/ 85427 h 854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08546" h="854273">
                <a:moveTo>
                  <a:pt x="0" y="85427"/>
                </a:moveTo>
                <a:cubicBezTo>
                  <a:pt x="0" y="38247"/>
                  <a:pt x="38247" y="0"/>
                  <a:pt x="85427" y="0"/>
                </a:cubicBezTo>
                <a:lnTo>
                  <a:pt x="1623119" y="0"/>
                </a:lnTo>
                <a:cubicBezTo>
                  <a:pt x="1670299" y="0"/>
                  <a:pt x="1708546" y="38247"/>
                  <a:pt x="1708546" y="85427"/>
                </a:cubicBezTo>
                <a:lnTo>
                  <a:pt x="1708546" y="768846"/>
                </a:lnTo>
                <a:cubicBezTo>
                  <a:pt x="1708546" y="816026"/>
                  <a:pt x="1670299" y="854273"/>
                  <a:pt x="1623119" y="854273"/>
                </a:cubicBezTo>
                <a:lnTo>
                  <a:pt x="85427" y="854273"/>
                </a:lnTo>
                <a:cubicBezTo>
                  <a:pt x="38247" y="854273"/>
                  <a:pt x="0" y="816026"/>
                  <a:pt x="0" y="768846"/>
                </a:cubicBezTo>
                <a:lnTo>
                  <a:pt x="0" y="85427"/>
                </a:lnTo>
                <a:close/>
              </a:path>
            </a:pathLst>
          </a:custGeom>
          <a:solidFill>
            <a:schemeClr val="tx2"/>
          </a:solidFill>
          <a:ln w="38100">
            <a:solidFill>
              <a:schemeClr val="tx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7342" tIns="44483" rIns="57342" bIns="44483" numCol="1" spcCol="1270" anchor="ctr" anchorCtr="0">
            <a:noAutofit/>
          </a:bodyPr>
          <a:lstStyle/>
          <a:p>
            <a:pPr algn="ctr" defTabSz="900113">
              <a:lnSpc>
                <a:spcPct val="90000"/>
              </a:lnSpc>
              <a:spcBef>
                <a:spcPct val="0"/>
              </a:spcBef>
              <a:spcAft>
                <a:spcPct val="35000"/>
              </a:spcAft>
              <a:defRPr/>
            </a:pPr>
            <a:r>
              <a:rPr lang="en-US" sz="2025" b="1" dirty="0">
                <a:solidFill>
                  <a:srgbClr val="FFFFFF"/>
                </a:solidFill>
                <a:latin typeface="Arial"/>
              </a:rPr>
              <a:t>Facebook</a:t>
            </a:r>
          </a:p>
        </p:txBody>
      </p:sp>
      <p:sp>
        <p:nvSpPr>
          <p:cNvPr id="15" name="Freeform 14"/>
          <p:cNvSpPr/>
          <p:nvPr/>
        </p:nvSpPr>
        <p:spPr>
          <a:xfrm>
            <a:off x="5042339" y="1519333"/>
            <a:ext cx="259079" cy="480529"/>
          </a:xfrm>
          <a:custGeom>
            <a:avLst/>
            <a:gdLst/>
            <a:ahLst/>
            <a:cxnLst/>
            <a:rect l="0" t="0" r="0" b="0"/>
            <a:pathLst>
              <a:path>
                <a:moveTo>
                  <a:pt x="0" y="0"/>
                </a:moveTo>
                <a:lnTo>
                  <a:pt x="0" y="640705"/>
                </a:lnTo>
                <a:lnTo>
                  <a:pt x="170854" y="640705"/>
                </a:lnTo>
              </a:path>
            </a:pathLst>
          </a:custGeom>
          <a:noFill/>
          <a:ln w="50800">
            <a:solidFill>
              <a:schemeClr val="bg2">
                <a:lumMod val="75000"/>
              </a:schemeClr>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defTabSz="685800">
              <a:defRPr/>
            </a:pPr>
            <a:endParaRPr lang="en-US">
              <a:solidFill>
                <a:srgbClr val="000000">
                  <a:hueOff val="0"/>
                  <a:satOff val="0"/>
                  <a:lumOff val="0"/>
                  <a:alphaOff val="0"/>
                </a:srgbClr>
              </a:solidFill>
              <a:latin typeface="Arial"/>
            </a:endParaRPr>
          </a:p>
        </p:txBody>
      </p:sp>
      <p:sp>
        <p:nvSpPr>
          <p:cNvPr id="16" name="Freeform 15"/>
          <p:cNvSpPr/>
          <p:nvPr/>
        </p:nvSpPr>
        <p:spPr>
          <a:xfrm>
            <a:off x="5187120" y="1679509"/>
            <a:ext cx="2186938" cy="640705"/>
          </a:xfrm>
          <a:custGeom>
            <a:avLst/>
            <a:gdLst>
              <a:gd name="connsiteX0" fmla="*/ 0 w 1366837"/>
              <a:gd name="connsiteY0" fmla="*/ 85427 h 854273"/>
              <a:gd name="connsiteX1" fmla="*/ 85427 w 1366837"/>
              <a:gd name="connsiteY1" fmla="*/ 0 h 854273"/>
              <a:gd name="connsiteX2" fmla="*/ 1281410 w 1366837"/>
              <a:gd name="connsiteY2" fmla="*/ 0 h 854273"/>
              <a:gd name="connsiteX3" fmla="*/ 1366837 w 1366837"/>
              <a:gd name="connsiteY3" fmla="*/ 85427 h 854273"/>
              <a:gd name="connsiteX4" fmla="*/ 1366837 w 1366837"/>
              <a:gd name="connsiteY4" fmla="*/ 768846 h 854273"/>
              <a:gd name="connsiteX5" fmla="*/ 1281410 w 1366837"/>
              <a:gd name="connsiteY5" fmla="*/ 854273 h 854273"/>
              <a:gd name="connsiteX6" fmla="*/ 85427 w 1366837"/>
              <a:gd name="connsiteY6" fmla="*/ 854273 h 854273"/>
              <a:gd name="connsiteX7" fmla="*/ 0 w 1366837"/>
              <a:gd name="connsiteY7" fmla="*/ 768846 h 854273"/>
              <a:gd name="connsiteX8" fmla="*/ 0 w 1366837"/>
              <a:gd name="connsiteY8" fmla="*/ 85427 h 854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6837" h="854273">
                <a:moveTo>
                  <a:pt x="0" y="85427"/>
                </a:moveTo>
                <a:cubicBezTo>
                  <a:pt x="0" y="38247"/>
                  <a:pt x="38247" y="0"/>
                  <a:pt x="85427" y="0"/>
                </a:cubicBezTo>
                <a:lnTo>
                  <a:pt x="1281410" y="0"/>
                </a:lnTo>
                <a:cubicBezTo>
                  <a:pt x="1328590" y="0"/>
                  <a:pt x="1366837" y="38247"/>
                  <a:pt x="1366837" y="85427"/>
                </a:cubicBezTo>
                <a:lnTo>
                  <a:pt x="1366837" y="768846"/>
                </a:lnTo>
                <a:cubicBezTo>
                  <a:pt x="1366837" y="816026"/>
                  <a:pt x="1328590" y="854273"/>
                  <a:pt x="1281410" y="854273"/>
                </a:cubicBezTo>
                <a:lnTo>
                  <a:pt x="85427" y="854273"/>
                </a:lnTo>
                <a:cubicBezTo>
                  <a:pt x="38247" y="854273"/>
                  <a:pt x="0" y="816026"/>
                  <a:pt x="0" y="768846"/>
                </a:cubicBezTo>
                <a:lnTo>
                  <a:pt x="0" y="85427"/>
                </a:lnTo>
                <a:close/>
              </a:path>
            </a:pathLst>
          </a:custGeom>
          <a:solidFill>
            <a:srgbClr val="CCECFF"/>
          </a:solidFill>
          <a:ln w="34925">
            <a:solidFill>
              <a:schemeClr val="tx2"/>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8768" tIns="32101" rIns="38768" bIns="32101" numCol="1" spcCol="1270" anchor="ctr" anchorCtr="0">
            <a:noAutofit/>
          </a:bodyPr>
          <a:lstStyle/>
          <a:p>
            <a:pPr algn="ctr" defTabSz="466725">
              <a:lnSpc>
                <a:spcPct val="90000"/>
              </a:lnSpc>
              <a:spcBef>
                <a:spcPct val="0"/>
              </a:spcBef>
              <a:spcAft>
                <a:spcPct val="35000"/>
              </a:spcAft>
              <a:defRPr/>
            </a:pPr>
            <a:r>
              <a:rPr lang="en-US" sz="1500" dirty="0">
                <a:solidFill>
                  <a:srgbClr val="000000">
                    <a:hueOff val="0"/>
                    <a:satOff val="0"/>
                    <a:lumOff val="0"/>
                    <a:alphaOff val="0"/>
                  </a:srgbClr>
                </a:solidFill>
                <a:latin typeface="Arial"/>
              </a:rPr>
              <a:t>&gt;1000 nodes</a:t>
            </a:r>
          </a:p>
        </p:txBody>
      </p:sp>
      <p:sp>
        <p:nvSpPr>
          <p:cNvPr id="17" name="Freeform 16"/>
          <p:cNvSpPr/>
          <p:nvPr/>
        </p:nvSpPr>
        <p:spPr>
          <a:xfrm>
            <a:off x="5042339" y="1519333"/>
            <a:ext cx="259079" cy="1281410"/>
          </a:xfrm>
          <a:custGeom>
            <a:avLst/>
            <a:gdLst/>
            <a:ahLst/>
            <a:cxnLst/>
            <a:rect l="0" t="0" r="0" b="0"/>
            <a:pathLst>
              <a:path>
                <a:moveTo>
                  <a:pt x="0" y="0"/>
                </a:moveTo>
                <a:lnTo>
                  <a:pt x="0" y="1708546"/>
                </a:lnTo>
                <a:lnTo>
                  <a:pt x="170854" y="1708546"/>
                </a:lnTo>
              </a:path>
            </a:pathLst>
          </a:custGeom>
          <a:noFill/>
          <a:ln w="50800">
            <a:solidFill>
              <a:schemeClr val="bg2">
                <a:lumMod val="75000"/>
              </a:schemeClr>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defTabSz="685800">
              <a:defRPr/>
            </a:pPr>
            <a:endParaRPr lang="en-US">
              <a:solidFill>
                <a:srgbClr val="000000">
                  <a:hueOff val="0"/>
                  <a:satOff val="0"/>
                  <a:lumOff val="0"/>
                  <a:alphaOff val="0"/>
                </a:srgbClr>
              </a:solidFill>
              <a:latin typeface="Arial"/>
            </a:endParaRPr>
          </a:p>
        </p:txBody>
      </p:sp>
      <p:sp>
        <p:nvSpPr>
          <p:cNvPr id="18" name="Freeform 17"/>
          <p:cNvSpPr/>
          <p:nvPr/>
        </p:nvSpPr>
        <p:spPr>
          <a:xfrm>
            <a:off x="5187120" y="2480391"/>
            <a:ext cx="2186938" cy="640705"/>
          </a:xfrm>
          <a:custGeom>
            <a:avLst/>
            <a:gdLst>
              <a:gd name="connsiteX0" fmla="*/ 0 w 1366837"/>
              <a:gd name="connsiteY0" fmla="*/ 85427 h 854273"/>
              <a:gd name="connsiteX1" fmla="*/ 85427 w 1366837"/>
              <a:gd name="connsiteY1" fmla="*/ 0 h 854273"/>
              <a:gd name="connsiteX2" fmla="*/ 1281410 w 1366837"/>
              <a:gd name="connsiteY2" fmla="*/ 0 h 854273"/>
              <a:gd name="connsiteX3" fmla="*/ 1366837 w 1366837"/>
              <a:gd name="connsiteY3" fmla="*/ 85427 h 854273"/>
              <a:gd name="connsiteX4" fmla="*/ 1366837 w 1366837"/>
              <a:gd name="connsiteY4" fmla="*/ 768846 h 854273"/>
              <a:gd name="connsiteX5" fmla="*/ 1281410 w 1366837"/>
              <a:gd name="connsiteY5" fmla="*/ 854273 h 854273"/>
              <a:gd name="connsiteX6" fmla="*/ 85427 w 1366837"/>
              <a:gd name="connsiteY6" fmla="*/ 854273 h 854273"/>
              <a:gd name="connsiteX7" fmla="*/ 0 w 1366837"/>
              <a:gd name="connsiteY7" fmla="*/ 768846 h 854273"/>
              <a:gd name="connsiteX8" fmla="*/ 0 w 1366837"/>
              <a:gd name="connsiteY8" fmla="*/ 85427 h 854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6837" h="854273">
                <a:moveTo>
                  <a:pt x="0" y="85427"/>
                </a:moveTo>
                <a:cubicBezTo>
                  <a:pt x="0" y="38247"/>
                  <a:pt x="38247" y="0"/>
                  <a:pt x="85427" y="0"/>
                </a:cubicBezTo>
                <a:lnTo>
                  <a:pt x="1281410" y="0"/>
                </a:lnTo>
                <a:cubicBezTo>
                  <a:pt x="1328590" y="0"/>
                  <a:pt x="1366837" y="38247"/>
                  <a:pt x="1366837" y="85427"/>
                </a:cubicBezTo>
                <a:lnTo>
                  <a:pt x="1366837" y="768846"/>
                </a:lnTo>
                <a:cubicBezTo>
                  <a:pt x="1366837" y="816026"/>
                  <a:pt x="1328590" y="854273"/>
                  <a:pt x="1281410" y="854273"/>
                </a:cubicBezTo>
                <a:lnTo>
                  <a:pt x="85427" y="854273"/>
                </a:lnTo>
                <a:cubicBezTo>
                  <a:pt x="38247" y="854273"/>
                  <a:pt x="0" y="816026"/>
                  <a:pt x="0" y="768846"/>
                </a:cubicBezTo>
                <a:lnTo>
                  <a:pt x="0" y="85427"/>
                </a:lnTo>
                <a:close/>
              </a:path>
            </a:pathLst>
          </a:custGeom>
          <a:solidFill>
            <a:srgbClr val="CCECFF"/>
          </a:solidFill>
          <a:ln w="34925">
            <a:solidFill>
              <a:schemeClr val="tx2"/>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8768" tIns="32101" rIns="38768" bIns="32101" numCol="1" spcCol="1270" anchor="ctr" anchorCtr="0">
            <a:noAutofit/>
          </a:bodyPr>
          <a:lstStyle/>
          <a:p>
            <a:pPr algn="ctr" defTabSz="466725">
              <a:lnSpc>
                <a:spcPct val="90000"/>
              </a:lnSpc>
              <a:spcBef>
                <a:spcPct val="0"/>
              </a:spcBef>
              <a:spcAft>
                <a:spcPct val="35000"/>
              </a:spcAft>
              <a:defRPr/>
            </a:pPr>
            <a:r>
              <a:rPr lang="en-US" sz="1500" dirty="0">
                <a:solidFill>
                  <a:srgbClr val="000000">
                    <a:hueOff val="0"/>
                    <a:satOff val="0"/>
                    <a:lumOff val="0"/>
                    <a:alphaOff val="0"/>
                  </a:srgbClr>
                </a:solidFill>
                <a:latin typeface="Arial"/>
              </a:rPr>
              <a:t>Hive-based </a:t>
            </a:r>
            <a:br>
              <a:rPr lang="en-US" sz="1500" dirty="0">
                <a:solidFill>
                  <a:srgbClr val="000000">
                    <a:hueOff val="0"/>
                    <a:satOff val="0"/>
                    <a:lumOff val="0"/>
                    <a:alphaOff val="0"/>
                  </a:srgbClr>
                </a:solidFill>
                <a:latin typeface="Arial"/>
              </a:rPr>
            </a:br>
            <a:r>
              <a:rPr lang="en-US" sz="1500" dirty="0">
                <a:solidFill>
                  <a:srgbClr val="000000">
                    <a:hueOff val="0"/>
                    <a:satOff val="0"/>
                    <a:lumOff val="0"/>
                    <a:alphaOff val="0"/>
                  </a:srgbClr>
                </a:solidFill>
                <a:latin typeface="Arial"/>
              </a:rPr>
              <a:t>data warehouse</a:t>
            </a:r>
          </a:p>
        </p:txBody>
      </p:sp>
      <p:sp>
        <p:nvSpPr>
          <p:cNvPr id="19" name="Freeform 18"/>
          <p:cNvSpPr/>
          <p:nvPr/>
        </p:nvSpPr>
        <p:spPr>
          <a:xfrm>
            <a:off x="5042339" y="1519333"/>
            <a:ext cx="259079" cy="2082291"/>
          </a:xfrm>
          <a:custGeom>
            <a:avLst/>
            <a:gdLst/>
            <a:ahLst/>
            <a:cxnLst/>
            <a:rect l="0" t="0" r="0" b="0"/>
            <a:pathLst>
              <a:path>
                <a:moveTo>
                  <a:pt x="0" y="0"/>
                </a:moveTo>
                <a:lnTo>
                  <a:pt x="0" y="2776388"/>
                </a:lnTo>
                <a:lnTo>
                  <a:pt x="170854" y="2776388"/>
                </a:lnTo>
              </a:path>
            </a:pathLst>
          </a:custGeom>
          <a:noFill/>
          <a:ln w="50800">
            <a:solidFill>
              <a:schemeClr val="tx2"/>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pPr defTabSz="685800">
              <a:defRPr/>
            </a:pPr>
            <a:endParaRPr lang="en-US">
              <a:solidFill>
                <a:srgbClr val="000000">
                  <a:hueOff val="0"/>
                  <a:satOff val="0"/>
                  <a:lumOff val="0"/>
                  <a:alphaOff val="0"/>
                </a:srgbClr>
              </a:solidFill>
              <a:latin typeface="Arial"/>
            </a:endParaRPr>
          </a:p>
        </p:txBody>
      </p:sp>
      <p:sp>
        <p:nvSpPr>
          <p:cNvPr id="20" name="Freeform 19"/>
          <p:cNvSpPr/>
          <p:nvPr/>
        </p:nvSpPr>
        <p:spPr>
          <a:xfrm>
            <a:off x="5187120" y="3281271"/>
            <a:ext cx="2186938" cy="640705"/>
          </a:xfrm>
          <a:custGeom>
            <a:avLst/>
            <a:gdLst>
              <a:gd name="connsiteX0" fmla="*/ 0 w 1366837"/>
              <a:gd name="connsiteY0" fmla="*/ 85427 h 854273"/>
              <a:gd name="connsiteX1" fmla="*/ 85427 w 1366837"/>
              <a:gd name="connsiteY1" fmla="*/ 0 h 854273"/>
              <a:gd name="connsiteX2" fmla="*/ 1281410 w 1366837"/>
              <a:gd name="connsiteY2" fmla="*/ 0 h 854273"/>
              <a:gd name="connsiteX3" fmla="*/ 1366837 w 1366837"/>
              <a:gd name="connsiteY3" fmla="*/ 85427 h 854273"/>
              <a:gd name="connsiteX4" fmla="*/ 1366837 w 1366837"/>
              <a:gd name="connsiteY4" fmla="*/ 768846 h 854273"/>
              <a:gd name="connsiteX5" fmla="*/ 1281410 w 1366837"/>
              <a:gd name="connsiteY5" fmla="*/ 854273 h 854273"/>
              <a:gd name="connsiteX6" fmla="*/ 85427 w 1366837"/>
              <a:gd name="connsiteY6" fmla="*/ 854273 h 854273"/>
              <a:gd name="connsiteX7" fmla="*/ 0 w 1366837"/>
              <a:gd name="connsiteY7" fmla="*/ 768846 h 854273"/>
              <a:gd name="connsiteX8" fmla="*/ 0 w 1366837"/>
              <a:gd name="connsiteY8" fmla="*/ 85427 h 854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6837" h="854273">
                <a:moveTo>
                  <a:pt x="0" y="85427"/>
                </a:moveTo>
                <a:cubicBezTo>
                  <a:pt x="0" y="38247"/>
                  <a:pt x="38247" y="0"/>
                  <a:pt x="85427" y="0"/>
                </a:cubicBezTo>
                <a:lnTo>
                  <a:pt x="1281410" y="0"/>
                </a:lnTo>
                <a:cubicBezTo>
                  <a:pt x="1328590" y="0"/>
                  <a:pt x="1366837" y="38247"/>
                  <a:pt x="1366837" y="85427"/>
                </a:cubicBezTo>
                <a:lnTo>
                  <a:pt x="1366837" y="768846"/>
                </a:lnTo>
                <a:cubicBezTo>
                  <a:pt x="1366837" y="816026"/>
                  <a:pt x="1328590" y="854273"/>
                  <a:pt x="1281410" y="854273"/>
                </a:cubicBezTo>
                <a:lnTo>
                  <a:pt x="85427" y="854273"/>
                </a:lnTo>
                <a:cubicBezTo>
                  <a:pt x="38247" y="854273"/>
                  <a:pt x="0" y="816026"/>
                  <a:pt x="0" y="768846"/>
                </a:cubicBezTo>
                <a:lnTo>
                  <a:pt x="0" y="85427"/>
                </a:lnTo>
                <a:close/>
              </a:path>
            </a:pathLst>
          </a:custGeom>
          <a:solidFill>
            <a:srgbClr val="CCECFF"/>
          </a:solidFill>
          <a:ln w="34925">
            <a:solidFill>
              <a:schemeClr val="tx2"/>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38768" tIns="32101" rIns="38768" bIns="32101" numCol="1" spcCol="1270" anchor="ctr" anchorCtr="0">
            <a:noAutofit/>
          </a:bodyPr>
          <a:lstStyle/>
          <a:p>
            <a:pPr algn="ctr" defTabSz="466725">
              <a:lnSpc>
                <a:spcPct val="90000"/>
              </a:lnSpc>
              <a:spcBef>
                <a:spcPct val="0"/>
              </a:spcBef>
              <a:spcAft>
                <a:spcPct val="35000"/>
              </a:spcAft>
              <a:defRPr/>
            </a:pPr>
            <a:r>
              <a:rPr lang="en-US" sz="1500" dirty="0">
                <a:solidFill>
                  <a:srgbClr val="000000">
                    <a:hueOff val="0"/>
                    <a:satOff val="0"/>
                    <a:lumOff val="0"/>
                    <a:alphaOff val="0"/>
                  </a:srgbClr>
                </a:solidFill>
                <a:latin typeface="Arial"/>
              </a:rPr>
              <a:t>Reporting, analytics, </a:t>
            </a:r>
            <a:br>
              <a:rPr lang="en-US" sz="1500" dirty="0">
                <a:solidFill>
                  <a:srgbClr val="000000">
                    <a:hueOff val="0"/>
                    <a:satOff val="0"/>
                    <a:lumOff val="0"/>
                    <a:alphaOff val="0"/>
                  </a:srgbClr>
                </a:solidFill>
                <a:latin typeface="Arial"/>
              </a:rPr>
            </a:br>
            <a:r>
              <a:rPr lang="en-US" sz="1500" dirty="0">
                <a:solidFill>
                  <a:srgbClr val="000000">
                    <a:hueOff val="0"/>
                    <a:satOff val="0"/>
                    <a:lumOff val="0"/>
                    <a:alphaOff val="0"/>
                  </a:srgbClr>
                </a:solidFill>
                <a:latin typeface="Arial"/>
              </a:rPr>
              <a:t>and machine learning</a:t>
            </a:r>
          </a:p>
        </p:txBody>
      </p:sp>
    </p:spTree>
    <p:extLst>
      <p:ext uri="{BB962C8B-B14F-4D97-AF65-F5344CB8AC3E}">
        <p14:creationId xmlns:p14="http://schemas.microsoft.com/office/powerpoint/2010/main" val="920762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title"/>
          </p:nvPr>
        </p:nvSpPr>
        <p:spPr/>
        <p:txBody>
          <a:bodyPr>
            <a:normAutofit fontScale="90000"/>
          </a:bodyPr>
          <a:lstStyle/>
          <a:p>
            <a:r>
              <a:rPr lang="en-US" altLang="en-US" dirty="0"/>
              <a:t>Quiz</a:t>
            </a:r>
          </a:p>
        </p:txBody>
      </p:sp>
      <p:sp>
        <p:nvSpPr>
          <p:cNvPr id="2051" name="Rectangle 5"/>
          <p:cNvSpPr>
            <a:spLocks noGrp="1" noChangeArrowheads="1"/>
          </p:cNvSpPr>
          <p:nvPr>
            <p:ph idx="1"/>
          </p:nvPr>
        </p:nvSpPr>
        <p:spPr/>
        <p:txBody>
          <a:bodyPr/>
          <a:lstStyle/>
          <a:p>
            <a:r>
              <a:rPr lang="en-US" altLang="en-US" dirty="0">
                <a:solidFill>
                  <a:schemeClr val="bg1"/>
                </a:solidFill>
              </a:rPr>
              <a:t>Match the terms with their definitions.</a:t>
            </a:r>
          </a:p>
          <a:p>
            <a:endParaRPr lang="en-US" altLang="en-US" dirty="0">
              <a:solidFill>
                <a:schemeClr val="bg1"/>
              </a:solidFill>
            </a:endParaRPr>
          </a:p>
        </p:txBody>
      </p:sp>
      <p:sp>
        <p:nvSpPr>
          <p:cNvPr id="6" name="Program Name"/>
          <p:cNvSpPr txBox="1"/>
          <p:nvPr/>
        </p:nvSpPr>
        <p:spPr bwMode="auto">
          <a:xfrm>
            <a:off x="2386013" y="1641735"/>
            <a:ext cx="1137684" cy="838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rtlCol="0" anchor="t" anchorCtr="0">
            <a:spAutoFit/>
          </a:bodyPr>
          <a:lstStyle/>
          <a:p>
            <a:pPr defTabSz="685800">
              <a:spcBef>
                <a:spcPts val="14"/>
              </a:spcBef>
              <a:spcAft>
                <a:spcPts val="276"/>
              </a:spcAft>
              <a:defRPr/>
            </a:pPr>
            <a:r>
              <a:rPr lang="en-US" sz="1650" dirty="0">
                <a:solidFill>
                  <a:schemeClr val="bg1"/>
                </a:solidFill>
                <a:latin typeface="Arial" panose="020B0604020202020204" pitchFamily="34" charset="0"/>
              </a:rPr>
              <a:t>___ Volume</a:t>
            </a:r>
          </a:p>
          <a:p>
            <a:pPr defTabSz="685800">
              <a:spcBef>
                <a:spcPts val="14"/>
              </a:spcBef>
              <a:spcAft>
                <a:spcPts val="276"/>
              </a:spcAft>
              <a:defRPr/>
            </a:pPr>
            <a:r>
              <a:rPr lang="en-US" sz="1650" dirty="0">
                <a:solidFill>
                  <a:schemeClr val="bg1"/>
                </a:solidFill>
                <a:latin typeface="Arial" panose="020B0604020202020204" pitchFamily="34" charset="0"/>
              </a:rPr>
              <a:t>___ Velocity</a:t>
            </a:r>
          </a:p>
          <a:p>
            <a:pPr defTabSz="685800">
              <a:spcBef>
                <a:spcPts val="14"/>
              </a:spcBef>
              <a:spcAft>
                <a:spcPts val="276"/>
              </a:spcAft>
              <a:defRPr/>
            </a:pPr>
            <a:r>
              <a:rPr lang="en-US" sz="1650" dirty="0">
                <a:solidFill>
                  <a:schemeClr val="bg1"/>
                </a:solidFill>
                <a:latin typeface="Arial" panose="020B0604020202020204" pitchFamily="34" charset="0"/>
              </a:rPr>
              <a:t>___ Variety</a:t>
            </a:r>
          </a:p>
        </p:txBody>
      </p:sp>
      <p:sp>
        <p:nvSpPr>
          <p:cNvPr id="10" name="Program Name"/>
          <p:cNvSpPr txBox="1"/>
          <p:nvPr/>
        </p:nvSpPr>
        <p:spPr bwMode="auto">
          <a:xfrm>
            <a:off x="3914776" y="1641734"/>
            <a:ext cx="2907506" cy="1854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rtlCol="0" anchor="t" anchorCtr="0">
            <a:spAutoFit/>
          </a:bodyPr>
          <a:lstStyle/>
          <a:p>
            <a:pPr marL="257175" indent="-257175" defTabSz="685800">
              <a:spcBef>
                <a:spcPts val="14"/>
              </a:spcBef>
              <a:spcAft>
                <a:spcPts val="276"/>
              </a:spcAft>
              <a:buFont typeface="+mj-lt"/>
              <a:buAutoNum type="alphaLcParenR"/>
              <a:defRPr/>
            </a:pPr>
            <a:r>
              <a:rPr lang="en-US" sz="1650" dirty="0">
                <a:solidFill>
                  <a:schemeClr val="bg1"/>
                </a:solidFill>
                <a:latin typeface="Arial" panose="020B0604020202020204" pitchFamily="34" charset="0"/>
              </a:rPr>
              <a:t>the breadth of the data coming in from multiple sources</a:t>
            </a:r>
          </a:p>
          <a:p>
            <a:pPr marL="257175" indent="-257175" defTabSz="685800">
              <a:spcBef>
                <a:spcPts val="14"/>
              </a:spcBef>
              <a:spcAft>
                <a:spcPts val="276"/>
              </a:spcAft>
              <a:buFont typeface="+mj-lt"/>
              <a:buAutoNum type="alphaLcParenR"/>
              <a:defRPr/>
            </a:pPr>
            <a:r>
              <a:rPr lang="en-US" sz="1650" dirty="0">
                <a:solidFill>
                  <a:schemeClr val="bg1"/>
                </a:solidFill>
                <a:latin typeface="Arial" panose="020B0604020202020204" pitchFamily="34" charset="0"/>
              </a:rPr>
              <a:t>the overall size of the data being collected</a:t>
            </a:r>
          </a:p>
          <a:p>
            <a:pPr marL="257175" indent="-257175" defTabSz="685800">
              <a:spcBef>
                <a:spcPts val="14"/>
              </a:spcBef>
              <a:spcAft>
                <a:spcPts val="276"/>
              </a:spcAft>
              <a:buFont typeface="+mj-lt"/>
              <a:buAutoNum type="alphaLcParenR"/>
              <a:defRPr/>
            </a:pPr>
            <a:r>
              <a:rPr lang="en-US" sz="1650" dirty="0">
                <a:solidFill>
                  <a:schemeClr val="bg1"/>
                </a:solidFill>
                <a:latin typeface="Arial" panose="020B0604020202020204" pitchFamily="34" charset="0"/>
              </a:rPr>
              <a:t>the frequency at which the data is arriving</a:t>
            </a:r>
          </a:p>
        </p:txBody>
      </p:sp>
    </p:spTree>
    <p:custDataLst>
      <p:tags r:id="rId1"/>
    </p:custDataLst>
    <p:extLst>
      <p:ext uri="{BB962C8B-B14F-4D97-AF65-F5344CB8AC3E}">
        <p14:creationId xmlns:p14="http://schemas.microsoft.com/office/powerpoint/2010/main" val="1986424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title"/>
          </p:nvPr>
        </p:nvSpPr>
        <p:spPr/>
        <p:txBody>
          <a:bodyPr>
            <a:normAutofit fontScale="90000"/>
          </a:bodyPr>
          <a:lstStyle/>
          <a:p>
            <a:r>
              <a:rPr lang="en-US" altLang="en-US" dirty="0"/>
              <a:t>Quiz – Correct Answer</a:t>
            </a:r>
          </a:p>
        </p:txBody>
      </p:sp>
      <p:sp>
        <p:nvSpPr>
          <p:cNvPr id="2051" name="Rectangle 5"/>
          <p:cNvSpPr>
            <a:spLocks noGrp="1" noChangeArrowheads="1"/>
          </p:cNvSpPr>
          <p:nvPr>
            <p:ph idx="1"/>
          </p:nvPr>
        </p:nvSpPr>
        <p:spPr/>
        <p:txBody>
          <a:bodyPr/>
          <a:lstStyle/>
          <a:p>
            <a:r>
              <a:rPr lang="en-US" altLang="en-US" dirty="0">
                <a:solidFill>
                  <a:schemeClr val="bg1"/>
                </a:solidFill>
              </a:rPr>
              <a:t>Match the terms with their definitions.</a:t>
            </a:r>
          </a:p>
          <a:p>
            <a:endParaRPr lang="en-US" altLang="en-US" dirty="0">
              <a:solidFill>
                <a:schemeClr val="bg1"/>
              </a:solidFill>
            </a:endParaRPr>
          </a:p>
        </p:txBody>
      </p:sp>
      <p:sp>
        <p:nvSpPr>
          <p:cNvPr id="6" name="Program Name"/>
          <p:cNvSpPr txBox="1"/>
          <p:nvPr/>
        </p:nvSpPr>
        <p:spPr bwMode="auto">
          <a:xfrm>
            <a:off x="2386013" y="1641735"/>
            <a:ext cx="1140890" cy="838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rtlCol="0" anchor="t" anchorCtr="0">
            <a:spAutoFit/>
          </a:bodyPr>
          <a:lstStyle/>
          <a:p>
            <a:pPr defTabSz="685800">
              <a:spcBef>
                <a:spcPts val="14"/>
              </a:spcBef>
              <a:spcAft>
                <a:spcPts val="276"/>
              </a:spcAft>
              <a:defRPr/>
            </a:pPr>
            <a:r>
              <a:rPr lang="en-US" sz="1650" dirty="0">
                <a:solidFill>
                  <a:schemeClr val="bg1"/>
                </a:solidFill>
                <a:latin typeface="Arial" panose="020B0604020202020204" pitchFamily="34" charset="0"/>
              </a:rPr>
              <a:t> </a:t>
            </a:r>
            <a:r>
              <a:rPr lang="en-US" sz="1650" b="1" dirty="0">
                <a:solidFill>
                  <a:schemeClr val="bg1"/>
                </a:solidFill>
                <a:latin typeface="Arial" panose="020B0604020202020204" pitchFamily="34" charset="0"/>
              </a:rPr>
              <a:t>b</a:t>
            </a:r>
            <a:r>
              <a:rPr lang="en-US" sz="1650" dirty="0">
                <a:solidFill>
                  <a:schemeClr val="bg1"/>
                </a:solidFill>
                <a:latin typeface="Arial" panose="020B0604020202020204" pitchFamily="34" charset="0"/>
              </a:rPr>
              <a:t>    Volume</a:t>
            </a:r>
          </a:p>
          <a:p>
            <a:pPr defTabSz="685800">
              <a:spcBef>
                <a:spcPts val="14"/>
              </a:spcBef>
              <a:spcAft>
                <a:spcPts val="276"/>
              </a:spcAft>
              <a:defRPr/>
            </a:pPr>
            <a:r>
              <a:rPr lang="en-US" sz="1650" dirty="0">
                <a:solidFill>
                  <a:schemeClr val="bg1"/>
                </a:solidFill>
                <a:latin typeface="Arial" panose="020B0604020202020204" pitchFamily="34" charset="0"/>
              </a:rPr>
              <a:t> </a:t>
            </a:r>
            <a:r>
              <a:rPr lang="en-US" sz="1650" b="1" dirty="0">
                <a:solidFill>
                  <a:schemeClr val="bg1"/>
                </a:solidFill>
                <a:latin typeface="Arial" panose="020B0604020202020204" pitchFamily="34" charset="0"/>
              </a:rPr>
              <a:t>c</a:t>
            </a:r>
            <a:r>
              <a:rPr lang="en-US" sz="1650" dirty="0">
                <a:solidFill>
                  <a:schemeClr val="bg1"/>
                </a:solidFill>
                <a:latin typeface="Arial" panose="020B0604020202020204" pitchFamily="34" charset="0"/>
              </a:rPr>
              <a:t>    Velocity</a:t>
            </a:r>
          </a:p>
          <a:p>
            <a:pPr defTabSz="685800">
              <a:spcBef>
                <a:spcPts val="14"/>
              </a:spcBef>
              <a:spcAft>
                <a:spcPts val="276"/>
              </a:spcAft>
              <a:defRPr/>
            </a:pPr>
            <a:r>
              <a:rPr lang="en-US" sz="1650" dirty="0">
                <a:solidFill>
                  <a:schemeClr val="bg1"/>
                </a:solidFill>
                <a:latin typeface="Arial" panose="020B0604020202020204" pitchFamily="34" charset="0"/>
              </a:rPr>
              <a:t> </a:t>
            </a:r>
            <a:r>
              <a:rPr lang="en-US" sz="1650" b="1" dirty="0">
                <a:solidFill>
                  <a:schemeClr val="bg1"/>
                </a:solidFill>
                <a:latin typeface="Arial" panose="020B0604020202020204" pitchFamily="34" charset="0"/>
              </a:rPr>
              <a:t>a</a:t>
            </a:r>
            <a:r>
              <a:rPr lang="en-US" sz="1650" dirty="0">
                <a:solidFill>
                  <a:schemeClr val="bg1"/>
                </a:solidFill>
                <a:latin typeface="Arial" panose="020B0604020202020204" pitchFamily="34" charset="0"/>
              </a:rPr>
              <a:t>    Variety</a:t>
            </a:r>
          </a:p>
        </p:txBody>
      </p:sp>
      <p:sp>
        <p:nvSpPr>
          <p:cNvPr id="10" name="Program Name"/>
          <p:cNvSpPr txBox="1"/>
          <p:nvPr/>
        </p:nvSpPr>
        <p:spPr bwMode="auto">
          <a:xfrm>
            <a:off x="3914776" y="1641734"/>
            <a:ext cx="2907506" cy="1854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rtlCol="0" anchor="t" anchorCtr="0">
            <a:spAutoFit/>
          </a:bodyPr>
          <a:lstStyle/>
          <a:p>
            <a:pPr marL="257175" indent="-257175" defTabSz="685800">
              <a:spcBef>
                <a:spcPts val="14"/>
              </a:spcBef>
              <a:spcAft>
                <a:spcPts val="276"/>
              </a:spcAft>
              <a:buFont typeface="+mj-lt"/>
              <a:buAutoNum type="alphaLcParenR"/>
              <a:defRPr/>
            </a:pPr>
            <a:r>
              <a:rPr lang="en-US" sz="1650" dirty="0">
                <a:solidFill>
                  <a:schemeClr val="bg1"/>
                </a:solidFill>
                <a:latin typeface="Arial" panose="020B0604020202020204" pitchFamily="34" charset="0"/>
              </a:rPr>
              <a:t>the breadth of the data coming in from multiple sources</a:t>
            </a:r>
          </a:p>
          <a:p>
            <a:pPr marL="257175" indent="-257175" defTabSz="685800">
              <a:spcBef>
                <a:spcPts val="14"/>
              </a:spcBef>
              <a:spcAft>
                <a:spcPts val="276"/>
              </a:spcAft>
              <a:buFont typeface="+mj-lt"/>
              <a:buAutoNum type="alphaLcParenR"/>
              <a:defRPr/>
            </a:pPr>
            <a:r>
              <a:rPr lang="en-US" sz="1650" dirty="0">
                <a:solidFill>
                  <a:schemeClr val="bg1"/>
                </a:solidFill>
                <a:latin typeface="Arial" panose="020B0604020202020204" pitchFamily="34" charset="0"/>
              </a:rPr>
              <a:t>the overall size of the data being collected</a:t>
            </a:r>
          </a:p>
          <a:p>
            <a:pPr marL="257175" indent="-257175" defTabSz="685800">
              <a:spcBef>
                <a:spcPts val="14"/>
              </a:spcBef>
              <a:spcAft>
                <a:spcPts val="276"/>
              </a:spcAft>
              <a:buFont typeface="+mj-lt"/>
              <a:buAutoNum type="alphaLcParenR"/>
              <a:defRPr/>
            </a:pPr>
            <a:r>
              <a:rPr lang="en-US" sz="1650" dirty="0">
                <a:solidFill>
                  <a:schemeClr val="bg1"/>
                </a:solidFill>
                <a:latin typeface="Arial" panose="020B0604020202020204" pitchFamily="34" charset="0"/>
              </a:rPr>
              <a:t>the frequency at which the data is arriving</a:t>
            </a:r>
          </a:p>
        </p:txBody>
      </p:sp>
    </p:spTree>
    <p:custDataLst>
      <p:tags r:id="rId1"/>
    </p:custDataLst>
    <p:extLst>
      <p:ext uri="{BB962C8B-B14F-4D97-AF65-F5344CB8AC3E}">
        <p14:creationId xmlns:p14="http://schemas.microsoft.com/office/powerpoint/2010/main" val="1877735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a:t>Enterprise Challenges Due to Big Data </a:t>
            </a:r>
          </a:p>
        </p:txBody>
      </p:sp>
      <p:sp>
        <p:nvSpPr>
          <p:cNvPr id="3" name="Content Placeholder 2"/>
          <p:cNvSpPr>
            <a:spLocks noGrp="1"/>
          </p:cNvSpPr>
          <p:nvPr>
            <p:ph idx="1"/>
          </p:nvPr>
        </p:nvSpPr>
        <p:spPr/>
        <p:txBody>
          <a:bodyPr/>
          <a:lstStyle/>
          <a:p>
            <a:r>
              <a:rPr lang="en-US" dirty="0">
                <a:solidFill>
                  <a:schemeClr val="bg1"/>
                </a:solidFill>
              </a:rPr>
              <a:t>Big data users encounter many challenges.</a:t>
            </a:r>
          </a:p>
        </p:txBody>
      </p:sp>
      <p:sp>
        <p:nvSpPr>
          <p:cNvPr id="2" name="Slide Number Placeholder 1"/>
          <p:cNvSpPr>
            <a:spLocks noGrp="1"/>
          </p:cNvSpPr>
          <p:nvPr>
            <p:ph type="sldNum" sz="quarter" idx="4294967295"/>
          </p:nvPr>
        </p:nvSpPr>
        <p:spPr>
          <a:xfrm>
            <a:off x="0" y="6770688"/>
            <a:ext cx="98425" cy="87312"/>
          </a:xfrm>
          <a:prstGeom prst="rect">
            <a:avLst/>
          </a:prstGeom>
        </p:spPr>
        <p:txBody>
          <a:bodyPr vert="horz" wrap="square" lIns="0" tIns="0" rIns="0" bIns="0" numCol="1" anchor="ctr" anchorCtr="0" compatLnSpc="1">
            <a:prstTxWarp prst="textNoShape">
              <a:avLst/>
            </a:prstTxWarp>
          </a:bodyPr>
          <a:lstStyle>
            <a:defPPr>
              <a:defRPr lang="en-US"/>
            </a:defPPr>
            <a:lvl1pPr algn="l" rtl="0" eaLnBrk="1" fontAlgn="base" hangingPunct="1">
              <a:spcBef>
                <a:spcPct val="0"/>
              </a:spcBef>
              <a:spcAft>
                <a:spcPct val="0"/>
              </a:spcAft>
              <a:defRPr sz="100"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1600" kern="1200">
                <a:solidFill>
                  <a:schemeClr val="tx1"/>
                </a:solidFill>
                <a:latin typeface="Times New Roman" pitchFamily="18" charset="0"/>
                <a:ea typeface="+mn-ea"/>
                <a:cs typeface="Arial" charset="0"/>
              </a:defRPr>
            </a:lvl2pPr>
            <a:lvl3pPr marL="914400" algn="l" rtl="0" eaLnBrk="0" fontAlgn="base" hangingPunct="0">
              <a:spcBef>
                <a:spcPct val="0"/>
              </a:spcBef>
              <a:spcAft>
                <a:spcPct val="0"/>
              </a:spcAft>
              <a:defRPr sz="1600" kern="1200">
                <a:solidFill>
                  <a:schemeClr val="tx1"/>
                </a:solidFill>
                <a:latin typeface="Times New Roman" pitchFamily="18" charset="0"/>
                <a:ea typeface="+mn-ea"/>
                <a:cs typeface="Arial" charset="0"/>
              </a:defRPr>
            </a:lvl3pPr>
            <a:lvl4pPr marL="1371600" algn="l" rtl="0" eaLnBrk="0" fontAlgn="base" hangingPunct="0">
              <a:spcBef>
                <a:spcPct val="0"/>
              </a:spcBef>
              <a:spcAft>
                <a:spcPct val="0"/>
              </a:spcAft>
              <a:defRPr sz="1600" kern="1200">
                <a:solidFill>
                  <a:schemeClr val="tx1"/>
                </a:solidFill>
                <a:latin typeface="Times New Roman" pitchFamily="18" charset="0"/>
                <a:ea typeface="+mn-ea"/>
                <a:cs typeface="Arial" charset="0"/>
              </a:defRPr>
            </a:lvl4pPr>
            <a:lvl5pPr marL="1828800" algn="l" rtl="0" eaLnBrk="0" fontAlgn="base" hangingPunct="0">
              <a:spcBef>
                <a:spcPct val="0"/>
              </a:spcBef>
              <a:spcAft>
                <a:spcPct val="0"/>
              </a:spcAft>
              <a:defRPr sz="1600" kern="1200">
                <a:solidFill>
                  <a:schemeClr val="tx1"/>
                </a:solidFill>
                <a:latin typeface="Times New Roman" pitchFamily="18" charset="0"/>
                <a:ea typeface="+mn-ea"/>
                <a:cs typeface="Arial" charset="0"/>
              </a:defRPr>
            </a:lvl5pPr>
            <a:lvl6pPr marL="2286000" algn="l" defTabSz="914400" rtl="0" eaLnBrk="1" latinLnBrk="0" hangingPunct="1">
              <a:defRPr sz="1600" kern="1200">
                <a:solidFill>
                  <a:schemeClr val="tx1"/>
                </a:solidFill>
                <a:latin typeface="Times New Roman" pitchFamily="18" charset="0"/>
                <a:ea typeface="+mn-ea"/>
                <a:cs typeface="Arial" charset="0"/>
              </a:defRPr>
            </a:lvl6pPr>
            <a:lvl7pPr marL="2743200" algn="l" defTabSz="914400" rtl="0" eaLnBrk="1" latinLnBrk="0" hangingPunct="1">
              <a:defRPr sz="1600" kern="1200">
                <a:solidFill>
                  <a:schemeClr val="tx1"/>
                </a:solidFill>
                <a:latin typeface="Times New Roman" pitchFamily="18" charset="0"/>
                <a:ea typeface="+mn-ea"/>
                <a:cs typeface="Arial" charset="0"/>
              </a:defRPr>
            </a:lvl7pPr>
            <a:lvl8pPr marL="3200400" algn="l" defTabSz="914400" rtl="0" eaLnBrk="1" latinLnBrk="0" hangingPunct="1">
              <a:defRPr sz="1600" kern="1200">
                <a:solidFill>
                  <a:schemeClr val="tx1"/>
                </a:solidFill>
                <a:latin typeface="Times New Roman" pitchFamily="18" charset="0"/>
                <a:ea typeface="+mn-ea"/>
                <a:cs typeface="Arial" charset="0"/>
              </a:defRPr>
            </a:lvl8pPr>
            <a:lvl9pPr marL="3657600" algn="l" defTabSz="914400" rtl="0" eaLnBrk="1" latinLnBrk="0" hangingPunct="1">
              <a:defRPr sz="1600" kern="1200">
                <a:solidFill>
                  <a:schemeClr val="tx1"/>
                </a:solidFill>
                <a:latin typeface="Times New Roman" pitchFamily="18" charset="0"/>
                <a:ea typeface="+mn-ea"/>
                <a:cs typeface="Arial" charset="0"/>
              </a:defRPr>
            </a:lvl9pPr>
          </a:lstStyle>
          <a:p>
            <a:pPr defTabSz="685800">
              <a:defRPr/>
            </a:pPr>
            <a:fld id="{5BD36294-2849-48A8-8531-5354CF3095D2}" type="slidenum">
              <a:rPr lang="en-US" smtClean="0">
                <a:solidFill>
                  <a:schemeClr val="bg1"/>
                </a:solidFill>
              </a:rPr>
              <a:pPr defTabSz="685800">
                <a:defRPr/>
              </a:pPr>
              <a:t>17</a:t>
            </a:fld>
            <a:endParaRPr lang="en-US" sz="100" dirty="0">
              <a:solidFill>
                <a:schemeClr val="bg1"/>
              </a:solidFill>
              <a:latin typeface="Arial" panose="020B0604020202020204" pitchFamily="34" charset="0"/>
              <a:cs typeface="Arial" panose="020B0604020202020204" pitchFamily="34" charset="0"/>
            </a:endParaRPr>
          </a:p>
        </p:txBody>
      </p:sp>
      <p:sp>
        <p:nvSpPr>
          <p:cNvPr id="6" name="Hexagon 5"/>
          <p:cNvSpPr/>
          <p:nvPr/>
        </p:nvSpPr>
        <p:spPr bwMode="auto">
          <a:xfrm>
            <a:off x="3770983" y="2328271"/>
            <a:ext cx="1553094" cy="1304837"/>
          </a:xfrm>
          <a:prstGeom prst="hexagon">
            <a:avLst/>
          </a:prstGeom>
          <a:solidFill>
            <a:srgbClr val="00B050"/>
          </a:solidFill>
          <a:ln w="38100" cap="flat" cmpd="sng" algn="ctr">
            <a:noFill/>
            <a:prstDash val="solid"/>
            <a:round/>
            <a:headEnd type="none" w="med" len="med"/>
            <a:tailEnd type="none" w="med" len="med"/>
          </a:ln>
          <a:effectLst/>
        </p:spPr>
        <p:txBody>
          <a:bodyPr vert="horz" wrap="none" lIns="66675" tIns="66675" rIns="66675" bIns="66675" numCol="1" rtlCol="0" anchor="ctr" anchorCtr="0" compatLnSpc="1">
            <a:prstTxWarp prst="textNoShape">
              <a:avLst/>
            </a:prstTxWarp>
            <a:noAutofit/>
          </a:bodyPr>
          <a:lstStyle/>
          <a:p>
            <a:pPr algn="ctr" defTabSz="685800">
              <a:defRPr/>
            </a:pPr>
            <a:r>
              <a:rPr lang="en-US" b="1" dirty="0">
                <a:solidFill>
                  <a:schemeClr val="bg1"/>
                </a:solidFill>
                <a:latin typeface="Arial" panose="020B0604020202020204" pitchFamily="34" charset="0"/>
              </a:rPr>
              <a:t>Big Data</a:t>
            </a:r>
            <a:br>
              <a:rPr lang="en-US" b="1" dirty="0">
                <a:solidFill>
                  <a:schemeClr val="bg1"/>
                </a:solidFill>
                <a:latin typeface="Arial" panose="020B0604020202020204" pitchFamily="34" charset="0"/>
              </a:rPr>
            </a:br>
            <a:r>
              <a:rPr lang="en-US" b="1" dirty="0">
                <a:solidFill>
                  <a:schemeClr val="bg1"/>
                </a:solidFill>
                <a:latin typeface="Arial" panose="020B0604020202020204" pitchFamily="34" charset="0"/>
              </a:rPr>
              <a:t>Challenges</a:t>
            </a:r>
          </a:p>
        </p:txBody>
      </p:sp>
    </p:spTree>
    <p:extLst>
      <p:ext uri="{BB962C8B-B14F-4D97-AF65-F5344CB8AC3E}">
        <p14:creationId xmlns:p14="http://schemas.microsoft.com/office/powerpoint/2010/main" val="2002691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a:t>Enterprise Challenges Due to Big Data </a:t>
            </a:r>
          </a:p>
        </p:txBody>
      </p:sp>
      <p:sp>
        <p:nvSpPr>
          <p:cNvPr id="5" name="Content Placeholder 4"/>
          <p:cNvSpPr>
            <a:spLocks noGrp="1"/>
          </p:cNvSpPr>
          <p:nvPr>
            <p:ph idx="1"/>
          </p:nvPr>
        </p:nvSpPr>
        <p:spPr/>
        <p:txBody>
          <a:bodyPr/>
          <a:lstStyle/>
          <a:p>
            <a:r>
              <a:rPr lang="en-US" dirty="0">
                <a:solidFill>
                  <a:schemeClr val="bg1"/>
                </a:solidFill>
              </a:rPr>
              <a:t>Big data users encounter many challenges.</a:t>
            </a:r>
          </a:p>
          <a:p>
            <a:endParaRPr lang="en-US" dirty="0">
              <a:solidFill>
                <a:schemeClr val="bg1"/>
              </a:solidFill>
            </a:endParaRPr>
          </a:p>
        </p:txBody>
      </p:sp>
      <p:sp>
        <p:nvSpPr>
          <p:cNvPr id="2" name="Slide Number Placeholder 1"/>
          <p:cNvSpPr>
            <a:spLocks noGrp="1"/>
          </p:cNvSpPr>
          <p:nvPr>
            <p:ph type="sldNum" sz="quarter" idx="4294967295"/>
          </p:nvPr>
        </p:nvSpPr>
        <p:spPr>
          <a:xfrm>
            <a:off x="0" y="6770688"/>
            <a:ext cx="98425" cy="87312"/>
          </a:xfrm>
          <a:prstGeom prst="rect">
            <a:avLst/>
          </a:prstGeom>
        </p:spPr>
        <p:txBody>
          <a:bodyPr vert="horz" wrap="square" lIns="0" tIns="0" rIns="0" bIns="0" numCol="1" anchor="ctr" anchorCtr="0" compatLnSpc="1">
            <a:prstTxWarp prst="textNoShape">
              <a:avLst/>
            </a:prstTxWarp>
          </a:bodyPr>
          <a:lstStyle>
            <a:defPPr>
              <a:defRPr lang="en-US"/>
            </a:defPPr>
            <a:lvl1pPr algn="l" rtl="0" eaLnBrk="1" fontAlgn="base" hangingPunct="1">
              <a:spcBef>
                <a:spcPct val="0"/>
              </a:spcBef>
              <a:spcAft>
                <a:spcPct val="0"/>
              </a:spcAft>
              <a:defRPr sz="100"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1600" kern="1200">
                <a:solidFill>
                  <a:schemeClr val="tx1"/>
                </a:solidFill>
                <a:latin typeface="Times New Roman" pitchFamily="18" charset="0"/>
                <a:ea typeface="+mn-ea"/>
                <a:cs typeface="Arial" charset="0"/>
              </a:defRPr>
            </a:lvl2pPr>
            <a:lvl3pPr marL="914400" algn="l" rtl="0" eaLnBrk="0" fontAlgn="base" hangingPunct="0">
              <a:spcBef>
                <a:spcPct val="0"/>
              </a:spcBef>
              <a:spcAft>
                <a:spcPct val="0"/>
              </a:spcAft>
              <a:defRPr sz="1600" kern="1200">
                <a:solidFill>
                  <a:schemeClr val="tx1"/>
                </a:solidFill>
                <a:latin typeface="Times New Roman" pitchFamily="18" charset="0"/>
                <a:ea typeface="+mn-ea"/>
                <a:cs typeface="Arial" charset="0"/>
              </a:defRPr>
            </a:lvl3pPr>
            <a:lvl4pPr marL="1371600" algn="l" rtl="0" eaLnBrk="0" fontAlgn="base" hangingPunct="0">
              <a:spcBef>
                <a:spcPct val="0"/>
              </a:spcBef>
              <a:spcAft>
                <a:spcPct val="0"/>
              </a:spcAft>
              <a:defRPr sz="1600" kern="1200">
                <a:solidFill>
                  <a:schemeClr val="tx1"/>
                </a:solidFill>
                <a:latin typeface="Times New Roman" pitchFamily="18" charset="0"/>
                <a:ea typeface="+mn-ea"/>
                <a:cs typeface="Arial" charset="0"/>
              </a:defRPr>
            </a:lvl4pPr>
            <a:lvl5pPr marL="1828800" algn="l" rtl="0" eaLnBrk="0" fontAlgn="base" hangingPunct="0">
              <a:spcBef>
                <a:spcPct val="0"/>
              </a:spcBef>
              <a:spcAft>
                <a:spcPct val="0"/>
              </a:spcAft>
              <a:defRPr sz="1600" kern="1200">
                <a:solidFill>
                  <a:schemeClr val="tx1"/>
                </a:solidFill>
                <a:latin typeface="Times New Roman" pitchFamily="18" charset="0"/>
                <a:ea typeface="+mn-ea"/>
                <a:cs typeface="Arial" charset="0"/>
              </a:defRPr>
            </a:lvl5pPr>
            <a:lvl6pPr marL="2286000" algn="l" defTabSz="914400" rtl="0" eaLnBrk="1" latinLnBrk="0" hangingPunct="1">
              <a:defRPr sz="1600" kern="1200">
                <a:solidFill>
                  <a:schemeClr val="tx1"/>
                </a:solidFill>
                <a:latin typeface="Times New Roman" pitchFamily="18" charset="0"/>
                <a:ea typeface="+mn-ea"/>
                <a:cs typeface="Arial" charset="0"/>
              </a:defRPr>
            </a:lvl6pPr>
            <a:lvl7pPr marL="2743200" algn="l" defTabSz="914400" rtl="0" eaLnBrk="1" latinLnBrk="0" hangingPunct="1">
              <a:defRPr sz="1600" kern="1200">
                <a:solidFill>
                  <a:schemeClr val="tx1"/>
                </a:solidFill>
                <a:latin typeface="Times New Roman" pitchFamily="18" charset="0"/>
                <a:ea typeface="+mn-ea"/>
                <a:cs typeface="Arial" charset="0"/>
              </a:defRPr>
            </a:lvl7pPr>
            <a:lvl8pPr marL="3200400" algn="l" defTabSz="914400" rtl="0" eaLnBrk="1" latinLnBrk="0" hangingPunct="1">
              <a:defRPr sz="1600" kern="1200">
                <a:solidFill>
                  <a:schemeClr val="tx1"/>
                </a:solidFill>
                <a:latin typeface="Times New Roman" pitchFamily="18" charset="0"/>
                <a:ea typeface="+mn-ea"/>
                <a:cs typeface="Arial" charset="0"/>
              </a:defRPr>
            </a:lvl8pPr>
            <a:lvl9pPr marL="3657600" algn="l" defTabSz="914400" rtl="0" eaLnBrk="1" latinLnBrk="0" hangingPunct="1">
              <a:defRPr sz="1600" kern="1200">
                <a:solidFill>
                  <a:schemeClr val="tx1"/>
                </a:solidFill>
                <a:latin typeface="Times New Roman" pitchFamily="18" charset="0"/>
                <a:ea typeface="+mn-ea"/>
                <a:cs typeface="Arial" charset="0"/>
              </a:defRPr>
            </a:lvl9pPr>
          </a:lstStyle>
          <a:p>
            <a:pPr defTabSz="685800">
              <a:defRPr/>
            </a:pPr>
            <a:fld id="{5BD36294-2849-48A8-8531-5354CF3095D2}" type="slidenum">
              <a:rPr lang="en-US" smtClean="0">
                <a:solidFill>
                  <a:schemeClr val="bg1"/>
                </a:solidFill>
              </a:rPr>
              <a:pPr defTabSz="685800">
                <a:defRPr/>
              </a:pPr>
              <a:t>18</a:t>
            </a:fld>
            <a:endParaRPr lang="en-US" sz="100" dirty="0">
              <a:solidFill>
                <a:schemeClr val="bg1"/>
              </a:solidFill>
              <a:latin typeface="Arial" panose="020B0604020202020204" pitchFamily="34" charset="0"/>
              <a:cs typeface="Arial" panose="020B0604020202020204" pitchFamily="34" charset="0"/>
            </a:endParaRPr>
          </a:p>
        </p:txBody>
      </p:sp>
      <p:grpSp>
        <p:nvGrpSpPr>
          <p:cNvPr id="3" name="Group 2"/>
          <p:cNvGrpSpPr/>
          <p:nvPr/>
        </p:nvGrpSpPr>
        <p:grpSpPr>
          <a:xfrm>
            <a:off x="2640329" y="1152345"/>
            <a:ext cx="3833526" cy="3647257"/>
            <a:chOff x="1996438" y="1606032"/>
            <a:chExt cx="5111368" cy="4863009"/>
          </a:xfrm>
        </p:grpSpPr>
        <p:sp>
          <p:nvSpPr>
            <p:cNvPr id="7" name="Hexagon 6"/>
            <p:cNvSpPr/>
            <p:nvPr/>
          </p:nvSpPr>
          <p:spPr bwMode="auto">
            <a:xfrm>
              <a:off x="3503977" y="3173933"/>
              <a:ext cx="2070792" cy="1739783"/>
            </a:xfrm>
            <a:prstGeom prst="hexagon">
              <a:avLst/>
            </a:prstGeom>
            <a:solidFill>
              <a:srgbClr val="00B050"/>
            </a:solidFill>
            <a:ln w="38100" cap="flat" cmpd="sng" algn="ctr">
              <a:noFill/>
              <a:prstDash val="solid"/>
              <a:round/>
              <a:headEnd type="none" w="med" len="med"/>
              <a:tailEnd type="none" w="med" len="med"/>
            </a:ln>
            <a:effectLst/>
          </p:spPr>
          <p:txBody>
            <a:bodyPr vert="horz" wrap="none" lIns="66675" tIns="66675" rIns="66675" bIns="66675" numCol="1" rtlCol="0" anchor="ctr" anchorCtr="0" compatLnSpc="1">
              <a:prstTxWarp prst="textNoShape">
                <a:avLst/>
              </a:prstTxWarp>
              <a:noAutofit/>
            </a:bodyPr>
            <a:lstStyle/>
            <a:p>
              <a:pPr algn="ctr" defTabSz="685800">
                <a:defRPr/>
              </a:pPr>
              <a:r>
                <a:rPr lang="en-US" b="1" dirty="0">
                  <a:solidFill>
                    <a:schemeClr val="bg1"/>
                  </a:solidFill>
                  <a:latin typeface="Arial" panose="020B0604020202020204" pitchFamily="34" charset="0"/>
                </a:rPr>
                <a:t>Big Data</a:t>
              </a:r>
              <a:br>
                <a:rPr lang="en-US" b="1" dirty="0">
                  <a:solidFill>
                    <a:schemeClr val="bg1"/>
                  </a:solidFill>
                  <a:latin typeface="Arial" panose="020B0604020202020204" pitchFamily="34" charset="0"/>
                </a:rPr>
              </a:br>
              <a:r>
                <a:rPr lang="en-US" b="1" dirty="0">
                  <a:solidFill>
                    <a:schemeClr val="bg1"/>
                  </a:solidFill>
                  <a:latin typeface="Arial" panose="020B0604020202020204" pitchFamily="34" charset="0"/>
                </a:rPr>
                <a:t>Challenges</a:t>
              </a:r>
            </a:p>
          </p:txBody>
        </p:sp>
        <p:sp>
          <p:nvSpPr>
            <p:cNvPr id="8" name="Hexagon 7"/>
            <p:cNvSpPr/>
            <p:nvPr/>
          </p:nvSpPr>
          <p:spPr bwMode="auto">
            <a:xfrm>
              <a:off x="3688017" y="5077214"/>
              <a:ext cx="1702713" cy="1391827"/>
            </a:xfrm>
            <a:prstGeom prst="hexagon">
              <a:avLst/>
            </a:prstGeom>
            <a:solidFill>
              <a:srgbClr val="C00000"/>
            </a:solidFill>
            <a:ln w="38100" cap="flat" cmpd="sng" algn="ctr">
              <a:noFill/>
              <a:prstDash val="solid"/>
              <a:round/>
              <a:headEnd type="none" w="med" len="med"/>
              <a:tailEnd type="none" w="med" len="med"/>
            </a:ln>
            <a:effectLst/>
          </p:spPr>
          <p:txBody>
            <a:bodyPr vert="horz" wrap="none" lIns="66675" tIns="66675" rIns="66675" bIns="66675" numCol="1" rtlCol="0" anchor="ctr" anchorCtr="0" compatLnSpc="1">
              <a:prstTxWarp prst="textNoShape">
                <a:avLst/>
              </a:prstTxWarp>
              <a:noAutofit/>
            </a:bodyPr>
            <a:lstStyle/>
            <a:p>
              <a:pPr algn="ctr" defTabSz="685800">
                <a:defRPr/>
              </a:pPr>
              <a:r>
                <a:rPr lang="en-US" sz="1500" dirty="0">
                  <a:solidFill>
                    <a:schemeClr val="bg1"/>
                  </a:solidFill>
                  <a:latin typeface="Arial" panose="020B0604020202020204" pitchFamily="34" charset="0"/>
                </a:rPr>
                <a:t>Growing</a:t>
              </a:r>
              <a:br>
                <a:rPr lang="en-US" sz="1500" dirty="0">
                  <a:solidFill>
                    <a:schemeClr val="bg1"/>
                  </a:solidFill>
                  <a:latin typeface="Arial" panose="020B0604020202020204" pitchFamily="34" charset="0"/>
                </a:rPr>
              </a:br>
              <a:r>
                <a:rPr lang="en-US" sz="1500" dirty="0">
                  <a:solidFill>
                    <a:schemeClr val="bg1"/>
                  </a:solidFill>
                  <a:latin typeface="Arial" panose="020B0604020202020204" pitchFamily="34" charset="0"/>
                </a:rPr>
                <a:t>Unstructured</a:t>
              </a:r>
              <a:br>
                <a:rPr lang="en-US" sz="1500" dirty="0">
                  <a:solidFill>
                    <a:schemeClr val="bg1"/>
                  </a:solidFill>
                  <a:latin typeface="Arial" panose="020B0604020202020204" pitchFamily="34" charset="0"/>
                </a:rPr>
              </a:br>
              <a:r>
                <a:rPr lang="en-US" sz="1500" dirty="0">
                  <a:solidFill>
                    <a:schemeClr val="bg1"/>
                  </a:solidFill>
                  <a:latin typeface="Arial" panose="020B0604020202020204" pitchFamily="34" charset="0"/>
                </a:rPr>
                <a:t>Data</a:t>
              </a:r>
            </a:p>
          </p:txBody>
        </p:sp>
        <p:sp>
          <p:nvSpPr>
            <p:cNvPr id="10" name="Hexagon 9"/>
            <p:cNvSpPr/>
            <p:nvPr/>
          </p:nvSpPr>
          <p:spPr bwMode="auto">
            <a:xfrm>
              <a:off x="5405093" y="4206297"/>
              <a:ext cx="1702713" cy="1391827"/>
            </a:xfrm>
            <a:prstGeom prst="hexagon">
              <a:avLst/>
            </a:prstGeom>
            <a:solidFill>
              <a:srgbClr val="0070C0"/>
            </a:solidFill>
            <a:ln w="38100" cap="flat" cmpd="sng" algn="ctr">
              <a:noFill/>
              <a:prstDash val="solid"/>
              <a:round/>
              <a:headEnd type="none" w="med" len="med"/>
              <a:tailEnd type="none" w="med" len="med"/>
            </a:ln>
            <a:effectLst/>
          </p:spPr>
          <p:txBody>
            <a:bodyPr vert="horz" wrap="none" lIns="66675" tIns="66675" rIns="66675" bIns="66675" numCol="1" rtlCol="0" anchor="ctr" anchorCtr="0" compatLnSpc="1">
              <a:prstTxWarp prst="textNoShape">
                <a:avLst/>
              </a:prstTxWarp>
              <a:noAutofit/>
            </a:bodyPr>
            <a:lstStyle/>
            <a:p>
              <a:pPr algn="ctr" defTabSz="685800">
                <a:defRPr/>
              </a:pPr>
              <a:r>
                <a:rPr lang="en-US" sz="1500" dirty="0">
                  <a:solidFill>
                    <a:schemeClr val="bg1"/>
                  </a:solidFill>
                  <a:latin typeface="Arial" panose="020B0604020202020204" pitchFamily="34" charset="0"/>
                </a:rPr>
                <a:t>Cost</a:t>
              </a:r>
            </a:p>
          </p:txBody>
        </p:sp>
        <p:sp>
          <p:nvSpPr>
            <p:cNvPr id="11" name="Hexagon 10"/>
            <p:cNvSpPr/>
            <p:nvPr/>
          </p:nvSpPr>
          <p:spPr bwMode="auto">
            <a:xfrm>
              <a:off x="5405093" y="2461250"/>
              <a:ext cx="1702713" cy="1391827"/>
            </a:xfrm>
            <a:prstGeom prst="hexagon">
              <a:avLst/>
            </a:prstGeom>
            <a:solidFill>
              <a:srgbClr val="4F8D1F"/>
            </a:solidFill>
            <a:ln w="38100" cap="flat" cmpd="sng" algn="ctr">
              <a:noFill/>
              <a:prstDash val="solid"/>
              <a:round/>
              <a:headEnd type="none" w="med" len="med"/>
              <a:tailEnd type="none" w="med" len="med"/>
            </a:ln>
            <a:effectLst/>
          </p:spPr>
          <p:txBody>
            <a:bodyPr vert="horz" wrap="none" lIns="66675" tIns="66675" rIns="66675" bIns="66675" numCol="1" rtlCol="0" anchor="ctr" anchorCtr="0" compatLnSpc="1">
              <a:prstTxWarp prst="textNoShape">
                <a:avLst/>
              </a:prstTxWarp>
              <a:noAutofit/>
            </a:bodyPr>
            <a:lstStyle/>
            <a:p>
              <a:pPr algn="ctr" defTabSz="685800">
                <a:defRPr/>
              </a:pPr>
              <a:r>
                <a:rPr lang="en-US" sz="1500" dirty="0">
                  <a:solidFill>
                    <a:schemeClr val="bg1"/>
                  </a:solidFill>
                  <a:latin typeface="Arial" panose="020B0604020202020204" pitchFamily="34" charset="0"/>
                </a:rPr>
                <a:t>Scalability</a:t>
              </a:r>
            </a:p>
          </p:txBody>
        </p:sp>
        <p:sp>
          <p:nvSpPr>
            <p:cNvPr id="12" name="Hexagon 11"/>
            <p:cNvSpPr/>
            <p:nvPr/>
          </p:nvSpPr>
          <p:spPr bwMode="auto">
            <a:xfrm>
              <a:off x="1996438" y="4206297"/>
              <a:ext cx="1702713" cy="1391827"/>
            </a:xfrm>
            <a:prstGeom prst="hexagon">
              <a:avLst/>
            </a:prstGeom>
            <a:solidFill>
              <a:schemeClr val="tx1">
                <a:lumMod val="65000"/>
                <a:lumOff val="35000"/>
              </a:schemeClr>
            </a:solidFill>
            <a:ln w="38100" cap="flat" cmpd="sng" algn="ctr">
              <a:noFill/>
              <a:prstDash val="solid"/>
              <a:round/>
              <a:headEnd type="none" w="med" len="med"/>
              <a:tailEnd type="none" w="med" len="med"/>
            </a:ln>
            <a:effectLst/>
          </p:spPr>
          <p:txBody>
            <a:bodyPr vert="horz" wrap="none" lIns="66675" tIns="66675" rIns="66675" bIns="66675" numCol="1" rtlCol="0" anchor="ctr" anchorCtr="0" compatLnSpc="1">
              <a:prstTxWarp prst="textNoShape">
                <a:avLst/>
              </a:prstTxWarp>
              <a:noAutofit/>
            </a:bodyPr>
            <a:lstStyle/>
            <a:p>
              <a:pPr algn="ctr" defTabSz="685800">
                <a:defRPr/>
              </a:pPr>
              <a:r>
                <a:rPr lang="en-US" sz="1500" dirty="0">
                  <a:solidFill>
                    <a:schemeClr val="bg1"/>
                  </a:solidFill>
                  <a:latin typeface="Arial" panose="020B0604020202020204" pitchFamily="34" charset="0"/>
                </a:rPr>
                <a:t>ETL</a:t>
              </a:r>
              <a:br>
                <a:rPr lang="en-US" sz="1500" dirty="0">
                  <a:solidFill>
                    <a:schemeClr val="bg1"/>
                  </a:solidFill>
                  <a:latin typeface="Arial" panose="020B0604020202020204" pitchFamily="34" charset="0"/>
                </a:rPr>
              </a:br>
              <a:r>
                <a:rPr lang="en-US" sz="1500" dirty="0">
                  <a:solidFill>
                    <a:schemeClr val="bg1"/>
                  </a:solidFill>
                  <a:latin typeface="Arial" panose="020B0604020202020204" pitchFamily="34" charset="0"/>
                </a:rPr>
                <a:t>Challenges</a:t>
              </a:r>
            </a:p>
          </p:txBody>
        </p:sp>
        <p:sp>
          <p:nvSpPr>
            <p:cNvPr id="13" name="Hexagon 12"/>
            <p:cNvSpPr/>
            <p:nvPr/>
          </p:nvSpPr>
          <p:spPr bwMode="auto">
            <a:xfrm>
              <a:off x="1996438" y="2461250"/>
              <a:ext cx="1702713" cy="1391827"/>
            </a:xfrm>
            <a:prstGeom prst="hexagon">
              <a:avLst/>
            </a:prstGeom>
            <a:solidFill>
              <a:srgbClr val="D94F05"/>
            </a:solidFill>
            <a:ln w="38100" cap="flat" cmpd="sng" algn="ctr">
              <a:noFill/>
              <a:prstDash val="solid"/>
              <a:round/>
              <a:headEnd type="none" w="med" len="med"/>
              <a:tailEnd type="none" w="med" len="med"/>
            </a:ln>
            <a:effectLst/>
          </p:spPr>
          <p:txBody>
            <a:bodyPr vert="horz" wrap="none" lIns="66675" tIns="66675" rIns="66675" bIns="66675" numCol="1" rtlCol="0" anchor="ctr" anchorCtr="0" compatLnSpc="1">
              <a:prstTxWarp prst="textNoShape">
                <a:avLst/>
              </a:prstTxWarp>
              <a:noAutofit/>
            </a:bodyPr>
            <a:lstStyle/>
            <a:p>
              <a:pPr algn="ctr" defTabSz="685800">
                <a:defRPr/>
              </a:pPr>
              <a:r>
                <a:rPr lang="en-US" sz="1500" dirty="0">
                  <a:solidFill>
                    <a:schemeClr val="bg1"/>
                  </a:solidFill>
                  <a:latin typeface="Arial" panose="020B0604020202020204" pitchFamily="34" charset="0"/>
                </a:rPr>
                <a:t>Data</a:t>
              </a:r>
              <a:br>
                <a:rPr lang="en-US" sz="1500" dirty="0">
                  <a:solidFill>
                    <a:schemeClr val="bg1"/>
                  </a:solidFill>
                  <a:latin typeface="Arial" panose="020B0604020202020204" pitchFamily="34" charset="0"/>
                </a:rPr>
              </a:br>
              <a:r>
                <a:rPr lang="en-US" sz="1500" dirty="0">
                  <a:solidFill>
                    <a:schemeClr val="bg1"/>
                  </a:solidFill>
                  <a:latin typeface="Arial" panose="020B0604020202020204" pitchFamily="34" charset="0"/>
                </a:rPr>
                <a:t>Latency</a:t>
              </a:r>
            </a:p>
          </p:txBody>
        </p:sp>
        <p:sp>
          <p:nvSpPr>
            <p:cNvPr id="14" name="Hexagon 13"/>
            <p:cNvSpPr/>
            <p:nvPr/>
          </p:nvSpPr>
          <p:spPr bwMode="auto">
            <a:xfrm>
              <a:off x="3688017" y="1606032"/>
              <a:ext cx="1702713" cy="1391827"/>
            </a:xfrm>
            <a:prstGeom prst="hexagon">
              <a:avLst/>
            </a:prstGeom>
            <a:solidFill>
              <a:schemeClr val="accent1"/>
            </a:solidFill>
            <a:ln w="38100" cap="flat" cmpd="sng" algn="ctr">
              <a:noFill/>
              <a:prstDash val="solid"/>
              <a:round/>
              <a:headEnd type="none" w="med" len="med"/>
              <a:tailEnd type="none" w="med" len="med"/>
            </a:ln>
            <a:effectLst/>
          </p:spPr>
          <p:txBody>
            <a:bodyPr vert="horz" wrap="none" lIns="66675" tIns="66675" rIns="66675" bIns="66675" numCol="1" rtlCol="0" anchor="ctr" anchorCtr="0" compatLnSpc="1">
              <a:prstTxWarp prst="textNoShape">
                <a:avLst/>
              </a:prstTxWarp>
              <a:noAutofit/>
            </a:bodyPr>
            <a:lstStyle/>
            <a:p>
              <a:pPr algn="ctr" defTabSz="685800">
                <a:defRPr/>
              </a:pPr>
              <a:r>
                <a:rPr lang="en-US" sz="1500" dirty="0">
                  <a:solidFill>
                    <a:schemeClr val="bg1"/>
                  </a:solidFill>
                  <a:latin typeface="Arial" panose="020B0604020202020204" pitchFamily="34" charset="0"/>
                </a:rPr>
                <a:t>Missing</a:t>
              </a:r>
              <a:br>
                <a:rPr lang="en-US" sz="1500" dirty="0">
                  <a:solidFill>
                    <a:schemeClr val="bg1"/>
                  </a:solidFill>
                  <a:latin typeface="Arial" panose="020B0604020202020204" pitchFamily="34" charset="0"/>
                </a:rPr>
              </a:br>
              <a:r>
                <a:rPr lang="en-US" sz="1500" dirty="0">
                  <a:solidFill>
                    <a:schemeClr val="bg1"/>
                  </a:solidFill>
                  <a:latin typeface="Arial" panose="020B0604020202020204" pitchFamily="34" charset="0"/>
                </a:rPr>
                <a:t>SLAs</a:t>
              </a:r>
            </a:p>
          </p:txBody>
        </p:sp>
      </p:grpSp>
    </p:spTree>
    <p:extLst>
      <p:ext uri="{BB962C8B-B14F-4D97-AF65-F5344CB8AC3E}">
        <p14:creationId xmlns:p14="http://schemas.microsoft.com/office/powerpoint/2010/main" val="31103497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B59E47A-79D9-467A-9494-D29D7C20B47C}"/>
              </a:ext>
            </a:extLst>
          </p:cNvPr>
          <p:cNvSpPr/>
          <p:nvPr/>
        </p:nvSpPr>
        <p:spPr>
          <a:xfrm>
            <a:off x="1797803" y="1534332"/>
            <a:ext cx="5711126" cy="206127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14" name="Title 3"/>
          <p:cNvSpPr>
            <a:spLocks noGrp="1"/>
          </p:cNvSpPr>
          <p:nvPr>
            <p:ph type="title"/>
          </p:nvPr>
        </p:nvSpPr>
        <p:spPr/>
        <p:txBody>
          <a:bodyPr>
            <a:normAutofit fontScale="90000"/>
          </a:bodyPr>
          <a:lstStyle/>
          <a:p>
            <a:r>
              <a:rPr lang="en-CA" dirty="0"/>
              <a:t>Traditional Data Processing: Architecture </a:t>
            </a:r>
          </a:p>
        </p:txBody>
      </p:sp>
      <p:sp>
        <p:nvSpPr>
          <p:cNvPr id="5" name="Content Placeholder 4"/>
          <p:cNvSpPr>
            <a:spLocks noGrp="1"/>
          </p:cNvSpPr>
          <p:nvPr>
            <p:ph idx="1"/>
          </p:nvPr>
        </p:nvSpPr>
        <p:spPr/>
        <p:txBody>
          <a:bodyPr/>
          <a:lstStyle/>
          <a:p>
            <a:r>
              <a:rPr lang="en-US" dirty="0">
                <a:solidFill>
                  <a:schemeClr val="bg1"/>
                </a:solidFill>
              </a:rPr>
              <a:t>In the traditional data processing model, data moves to the physical hardware that contains the application logic.</a:t>
            </a:r>
          </a:p>
        </p:txBody>
      </p:sp>
      <p:grpSp>
        <p:nvGrpSpPr>
          <p:cNvPr id="2" name="Group 1"/>
          <p:cNvGrpSpPr/>
          <p:nvPr/>
        </p:nvGrpSpPr>
        <p:grpSpPr>
          <a:xfrm>
            <a:off x="2020336" y="1665894"/>
            <a:ext cx="5104496" cy="1623223"/>
            <a:chOff x="1169782" y="2192910"/>
            <a:chExt cx="6805994" cy="2164297"/>
          </a:xfrm>
        </p:grpSpPr>
        <p:sp>
          <p:nvSpPr>
            <p:cNvPr id="12" name="Left-Right Arrow 11"/>
            <p:cNvSpPr/>
            <p:nvPr/>
          </p:nvSpPr>
          <p:spPr bwMode="auto">
            <a:xfrm>
              <a:off x="2657108" y="3217395"/>
              <a:ext cx="732030" cy="377519"/>
            </a:xfrm>
            <a:prstGeom prst="leftRightArrow">
              <a:avLst/>
            </a:prstGeom>
            <a:solidFill>
              <a:schemeClr val="tx2">
                <a:lumMod val="75000"/>
              </a:schemeClr>
            </a:solidFill>
            <a:ln w="38100" cap="flat" cmpd="sng" algn="ctr">
              <a:noFill/>
              <a:prstDash val="solid"/>
              <a:round/>
              <a:headEnd type="none" w="med" len="med"/>
              <a:tailEnd type="none" w="med" len="med"/>
            </a:ln>
            <a:effectLst/>
          </p:spPr>
          <p:txBody>
            <a:bodyPr vert="horz" wrap="none" lIns="66675" tIns="66675" rIns="66675" bIns="66675" numCol="1" rtlCol="0" anchor="ctr" anchorCtr="0" compatLnSpc="1">
              <a:prstTxWarp prst="textNoShape">
                <a:avLst/>
              </a:prstTxWarp>
              <a:noAutofit/>
            </a:bodyPr>
            <a:lstStyle/>
            <a:p>
              <a:pPr algn="ctr" defTabSz="685800">
                <a:defRPr/>
              </a:pPr>
              <a:endParaRPr lang="en-US">
                <a:solidFill>
                  <a:schemeClr val="bg1"/>
                </a:solidFill>
                <a:latin typeface="Arial" panose="020B0604020202020204" pitchFamily="34" charset="0"/>
              </a:endParaRPr>
            </a:p>
          </p:txBody>
        </p:sp>
        <p:sp>
          <p:nvSpPr>
            <p:cNvPr id="8" name="TextBox 7"/>
            <p:cNvSpPr txBox="1"/>
            <p:nvPr/>
          </p:nvSpPr>
          <p:spPr bwMode="auto">
            <a:xfrm>
              <a:off x="7005869" y="4018652"/>
              <a:ext cx="609141"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nchor="b">
              <a:spAutoFit/>
            </a:bodyPr>
            <a:lstStyle/>
            <a:p>
              <a:pPr defTabSz="685800">
                <a:defRPr/>
              </a:pPr>
              <a:r>
                <a:rPr lang="en-US" sz="1650" b="1" dirty="0">
                  <a:solidFill>
                    <a:schemeClr val="bg1"/>
                  </a:solidFill>
                  <a:latin typeface="Arial" panose="020B0604020202020204" pitchFamily="34" charset="0"/>
                </a:rPr>
                <a:t>Data</a:t>
              </a:r>
            </a:p>
          </p:txBody>
        </p:sp>
        <p:sp>
          <p:nvSpPr>
            <p:cNvPr id="13" name="TextBox 12"/>
            <p:cNvSpPr txBox="1"/>
            <p:nvPr/>
          </p:nvSpPr>
          <p:spPr bwMode="auto">
            <a:xfrm>
              <a:off x="1437129" y="4018652"/>
              <a:ext cx="784404"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nchor="b">
              <a:spAutoFit/>
            </a:bodyPr>
            <a:lstStyle/>
            <a:p>
              <a:pPr defTabSz="685800">
                <a:defRPr/>
              </a:pPr>
              <a:r>
                <a:rPr lang="en-US" sz="1650" b="1" dirty="0">
                  <a:solidFill>
                    <a:schemeClr val="bg1"/>
                  </a:solidFill>
                  <a:latin typeface="Arial" panose="020B0604020202020204" pitchFamily="34" charset="0"/>
                </a:rPr>
                <a:t>Client</a:t>
              </a:r>
            </a:p>
          </p:txBody>
        </p:sp>
        <p:sp>
          <p:nvSpPr>
            <p:cNvPr id="6" name="Left Arrow 5"/>
            <p:cNvSpPr/>
            <p:nvPr/>
          </p:nvSpPr>
          <p:spPr bwMode="auto">
            <a:xfrm>
              <a:off x="5756713" y="3218702"/>
              <a:ext cx="731520" cy="374904"/>
            </a:xfrm>
            <a:prstGeom prst="leftArrow">
              <a:avLst/>
            </a:prstGeom>
            <a:solidFill>
              <a:schemeClr val="tx2">
                <a:lumMod val="75000"/>
              </a:schemeClr>
            </a:solidFill>
            <a:ln w="38100" cap="flat" cmpd="sng" algn="ctr">
              <a:noFill/>
              <a:prstDash val="solid"/>
              <a:round/>
              <a:headEnd type="none" w="med" len="med"/>
              <a:tailEnd type="none" w="med" len="med"/>
            </a:ln>
            <a:effectLst/>
          </p:spPr>
          <p:txBody>
            <a:bodyPr vert="horz" wrap="none" lIns="66675" tIns="66675" rIns="66675" bIns="66675" numCol="1" rtlCol="0" anchor="ctr" anchorCtr="0" compatLnSpc="1">
              <a:prstTxWarp prst="textNoShape">
                <a:avLst/>
              </a:prstTxWarp>
              <a:noAutofit/>
            </a:bodyPr>
            <a:lstStyle/>
            <a:p>
              <a:pPr algn="ctr" defTabSz="685800">
                <a:defRPr/>
              </a:pPr>
              <a:endParaRPr lang="en-US">
                <a:solidFill>
                  <a:schemeClr val="bg1"/>
                </a:solidFill>
                <a:latin typeface="Arial" panose="020B0604020202020204" pitchFamily="34" charset="0"/>
              </a:endParaRP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9782" y="2824975"/>
              <a:ext cx="1320165" cy="1056132"/>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48310" y="2192910"/>
              <a:ext cx="1327466" cy="1828797"/>
            </a:xfrm>
            <a:prstGeom prst="rect">
              <a:avLst/>
            </a:prstGeom>
          </p:spPr>
        </p:pic>
        <p:grpSp>
          <p:nvGrpSpPr>
            <p:cNvPr id="23" name="Group 22"/>
            <p:cNvGrpSpPr/>
            <p:nvPr/>
          </p:nvGrpSpPr>
          <p:grpSpPr>
            <a:xfrm>
              <a:off x="3544354" y="2649011"/>
              <a:ext cx="2057143" cy="1514286"/>
              <a:chOff x="2729389" y="4681767"/>
              <a:chExt cx="2057143" cy="1514286"/>
            </a:xfrm>
          </p:grpSpPr>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29389" y="4681767"/>
                <a:ext cx="2057143" cy="1514286"/>
              </a:xfrm>
              <a:prstGeom prst="rect">
                <a:avLst/>
              </a:prstGeom>
            </p:spPr>
          </p:pic>
          <p:sp>
            <p:nvSpPr>
              <p:cNvPr id="21" name="Rectangle 20"/>
              <p:cNvSpPr/>
              <p:nvPr/>
            </p:nvSpPr>
            <p:spPr>
              <a:xfrm>
                <a:off x="2820737" y="5024272"/>
                <a:ext cx="1874446" cy="923329"/>
              </a:xfrm>
              <a:prstGeom prst="rect">
                <a:avLst/>
              </a:prstGeom>
            </p:spPr>
            <p:txBody>
              <a:bodyPr wrap="none" lIns="0" tIns="0" rIns="0" bIns="0">
                <a:spAutoFit/>
              </a:bodyPr>
              <a:lstStyle/>
              <a:p>
                <a:pPr algn="ctr" defTabSz="685800">
                  <a:defRPr/>
                </a:pPr>
                <a:r>
                  <a:rPr lang="en-US" sz="1500" b="1" dirty="0">
                    <a:latin typeface="Arial" panose="020B0604020202020204" pitchFamily="34" charset="0"/>
                  </a:rPr>
                  <a:t>Application</a:t>
                </a:r>
              </a:p>
              <a:p>
                <a:pPr algn="ctr" defTabSz="685800">
                  <a:defRPr/>
                </a:pPr>
                <a:r>
                  <a:rPr lang="en-US" sz="1500" dirty="0">
                    <a:latin typeface="Arial" panose="020B0604020202020204" pitchFamily="34" charset="0"/>
                  </a:rPr>
                  <a:t>Logic applied on</a:t>
                </a:r>
                <a:br>
                  <a:rPr lang="en-US" sz="1500" dirty="0">
                    <a:latin typeface="Arial" panose="020B0604020202020204" pitchFamily="34" charset="0"/>
                  </a:rPr>
                </a:br>
                <a:r>
                  <a:rPr lang="en-US" sz="1500" dirty="0">
                    <a:latin typeface="Arial" panose="020B0604020202020204" pitchFamily="34" charset="0"/>
                  </a:rPr>
                  <a:t>the data fetched</a:t>
                </a:r>
              </a:p>
            </p:txBody>
          </p:sp>
        </p:grpSp>
      </p:grpSp>
    </p:spTree>
    <p:extLst>
      <p:ext uri="{BB962C8B-B14F-4D97-AF65-F5344CB8AC3E}">
        <p14:creationId xmlns:p14="http://schemas.microsoft.com/office/powerpoint/2010/main" val="3577252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pPr>
              <a:spcBef>
                <a:spcPct val="0"/>
              </a:spcBef>
              <a:buClrTx/>
              <a:buSzTx/>
              <a:buFontTx/>
              <a:buNone/>
            </a:pPr>
            <a:r>
              <a:rPr lang="en-AU" dirty="0"/>
              <a:t>Topic 3 – </a:t>
            </a:r>
            <a:r>
              <a:rPr lang="en-US" sz="4400" dirty="0"/>
              <a:t>Big Data Management</a:t>
            </a:r>
            <a:br>
              <a:rPr lang="en-US" sz="4400" dirty="0"/>
            </a:br>
            <a:r>
              <a:rPr lang="en-US" sz="4400" dirty="0"/>
              <a:t>Hadoop Ecosystem</a:t>
            </a:r>
            <a:endParaRPr lang="en-AU" dirty="0"/>
          </a:p>
        </p:txBody>
      </p:sp>
      <p:sp>
        <p:nvSpPr>
          <p:cNvPr id="5" name="Subtitle 4"/>
          <p:cNvSpPr>
            <a:spLocks noGrp="1"/>
          </p:cNvSpPr>
          <p:nvPr>
            <p:ph type="subTitle" idx="1"/>
          </p:nvPr>
        </p:nvSpPr>
        <p:spPr/>
        <p:txBody>
          <a:bodyPr/>
          <a:lstStyle/>
          <a:p>
            <a:r>
              <a:rPr lang="en-AU" dirty="0"/>
              <a:t>ITECH2302 Big Data Management</a:t>
            </a:r>
          </a:p>
        </p:txBody>
      </p:sp>
      <p:sp>
        <p:nvSpPr>
          <p:cNvPr id="6" name="Footer Placeholder 5"/>
          <p:cNvSpPr>
            <a:spLocks noGrp="1"/>
          </p:cNvSpPr>
          <p:nvPr>
            <p:ph type="ftr" sz="quarter" idx="11"/>
          </p:nvPr>
        </p:nvSpPr>
        <p:spPr>
          <a:xfrm>
            <a:off x="609600" y="6477008"/>
            <a:ext cx="6265333" cy="244475"/>
          </a:xfrm>
          <a:prstGeom prst="rect">
            <a:avLst/>
          </a:prstGeom>
        </p:spPr>
        <p:txBody>
          <a:bodyPr vert="horz" lIns="102338" tIns="51169" rIns="102338" bIns="51169" rtlCol="0" anchor="ctr"/>
          <a:lstStyle>
            <a:defPPr>
              <a:defRPr lang="en-US"/>
            </a:defPPr>
            <a:lvl1pPr marL="0" algn="l"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srgbClr val="003A6D">
                    <a:tint val="75000"/>
                  </a:srgbClr>
                </a:solidFill>
              </a:rPr>
              <a:t>ITECH1103 BDA</a:t>
            </a:r>
          </a:p>
        </p:txBody>
      </p:sp>
      <p:sp>
        <p:nvSpPr>
          <p:cNvPr id="7" name="Slide Number Placeholder 6"/>
          <p:cNvSpPr>
            <a:spLocks noGrp="1"/>
          </p:cNvSpPr>
          <p:nvPr>
            <p:ph type="sldNum" sz="quarter" idx="12"/>
          </p:nvPr>
        </p:nvSpPr>
        <p:spPr>
          <a:xfrm>
            <a:off x="7010400" y="6477008"/>
            <a:ext cx="1286933" cy="244475"/>
          </a:xfrm>
          <a:prstGeom prst="rect">
            <a:avLst/>
          </a:prstGeom>
        </p:spPr>
        <p:txBody>
          <a:bodyPr vert="horz" lIns="102338" tIns="51169" rIns="102338" bIns="51169" rtlCol="0" anchor="ctr"/>
          <a:lstStyle>
            <a:defPPr>
              <a:defRPr lang="en-US"/>
            </a:defPPr>
            <a:lvl1pPr marL="0" algn="r" defTabSz="914400" rtl="0" eaLnBrk="1" latinLnBrk="0" hangingPunct="1">
              <a:defRPr sz="11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936A965-BE18-DA4B-B9B1-3D3097AE7885}" type="slidenum">
              <a:rPr lang="en-US" smtClean="0">
                <a:solidFill>
                  <a:srgbClr val="003A6D">
                    <a:tint val="75000"/>
                  </a:srgbClr>
                </a:solidFill>
              </a:rPr>
              <a:pPr/>
              <a:t>2</a:t>
            </a:fld>
            <a:endParaRPr lang="en-US">
              <a:solidFill>
                <a:srgbClr val="003A6D">
                  <a:tint val="75000"/>
                </a:srgbClr>
              </a:solidFill>
            </a:endParaRPr>
          </a:p>
        </p:txBody>
      </p:sp>
    </p:spTree>
    <p:extLst>
      <p:ext uri="{BB962C8B-B14F-4D97-AF65-F5344CB8AC3E}">
        <p14:creationId xmlns:p14="http://schemas.microsoft.com/office/powerpoint/2010/main" val="17309345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D376F93-4302-48CA-8EA9-B8FECA51E60C}"/>
              </a:ext>
            </a:extLst>
          </p:cNvPr>
          <p:cNvSpPr/>
          <p:nvPr/>
        </p:nvSpPr>
        <p:spPr>
          <a:xfrm>
            <a:off x="1960532" y="1557579"/>
            <a:ext cx="5711126" cy="3200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14" name="Title 3"/>
          <p:cNvSpPr>
            <a:spLocks noGrp="1"/>
          </p:cNvSpPr>
          <p:nvPr>
            <p:ph type="title"/>
          </p:nvPr>
        </p:nvSpPr>
        <p:spPr>
          <a:xfrm>
            <a:off x="1611824" y="342899"/>
            <a:ext cx="7532176" cy="719441"/>
          </a:xfrm>
        </p:spPr>
        <p:txBody>
          <a:bodyPr>
            <a:normAutofit fontScale="90000"/>
          </a:bodyPr>
          <a:lstStyle/>
          <a:p>
            <a:r>
              <a:rPr lang="en-CA" dirty="0"/>
              <a:t>Traditional Data Processing: </a:t>
            </a:r>
            <a:br>
              <a:rPr lang="en-CA" dirty="0"/>
            </a:br>
            <a:r>
              <a:rPr lang="en-CA" dirty="0"/>
              <a:t>Big Data Impact </a:t>
            </a:r>
          </a:p>
        </p:txBody>
      </p:sp>
      <p:sp>
        <p:nvSpPr>
          <p:cNvPr id="5" name="Content Placeholder 4"/>
          <p:cNvSpPr>
            <a:spLocks noGrp="1"/>
          </p:cNvSpPr>
          <p:nvPr>
            <p:ph idx="1"/>
          </p:nvPr>
        </p:nvSpPr>
        <p:spPr>
          <a:xfrm>
            <a:off x="685800" y="971550"/>
            <a:ext cx="7848600" cy="3200400"/>
          </a:xfrm>
        </p:spPr>
        <p:txBody>
          <a:bodyPr/>
          <a:lstStyle/>
          <a:p>
            <a:r>
              <a:rPr lang="en-US" dirty="0">
                <a:solidFill>
                  <a:schemeClr val="bg1"/>
                </a:solidFill>
              </a:rPr>
              <a:t>In traditional data processing models, with big data, it is possible that the application logic or hardware (or both) that it runs on cannot handle the volume</a:t>
            </a:r>
            <a:r>
              <a:rPr lang="en-US" dirty="0"/>
              <a:t>.</a:t>
            </a:r>
          </a:p>
        </p:txBody>
      </p:sp>
      <p:sp>
        <p:nvSpPr>
          <p:cNvPr id="17" name="Down Ribbon 16"/>
          <p:cNvSpPr/>
          <p:nvPr/>
        </p:nvSpPr>
        <p:spPr bwMode="auto">
          <a:xfrm>
            <a:off x="3803852" y="3267989"/>
            <a:ext cx="1542858" cy="1118250"/>
          </a:xfrm>
          <a:prstGeom prst="ribbon">
            <a:avLst>
              <a:gd name="adj1" fmla="val 22521"/>
              <a:gd name="adj2" fmla="val 75000"/>
            </a:avLst>
          </a:prstGeom>
          <a:solidFill>
            <a:schemeClr val="tx2"/>
          </a:solidFill>
          <a:ln w="15875" cap="flat" cmpd="sng" algn="ctr">
            <a:solidFill>
              <a:srgbClr val="FFFFFF"/>
            </a:solidFill>
            <a:prstDash val="solid"/>
            <a:round/>
            <a:headEnd type="none" w="med" len="med"/>
            <a:tailEnd type="none" w="med" len="med"/>
          </a:ln>
          <a:effectLst/>
        </p:spPr>
        <p:txBody>
          <a:bodyPr vert="horz" wrap="square" lIns="66675" tIns="66675" rIns="66675" bIns="66675" numCol="1" rtlCol="0" anchor="ctr" anchorCtr="0" compatLnSpc="1">
            <a:prstTxWarp prst="textNoShape">
              <a:avLst/>
            </a:prstTxWarp>
            <a:spAutoFit/>
          </a:bodyPr>
          <a:lstStyle/>
          <a:p>
            <a:pPr algn="ctr" defTabSz="685800">
              <a:defRPr/>
            </a:pPr>
            <a:r>
              <a:rPr lang="en-US" sz="1200" b="1" dirty="0">
                <a:solidFill>
                  <a:srgbClr val="FFFFFF"/>
                </a:solidFill>
                <a:latin typeface="Arial" panose="020B0604020202020204" pitchFamily="34" charset="0"/>
              </a:rPr>
              <a:t>Server</a:t>
            </a:r>
            <a:br>
              <a:rPr lang="en-US" sz="1200" b="1" dirty="0">
                <a:solidFill>
                  <a:srgbClr val="FFFFFF"/>
                </a:solidFill>
                <a:latin typeface="Arial" panose="020B0604020202020204" pitchFamily="34" charset="0"/>
              </a:rPr>
            </a:br>
            <a:r>
              <a:rPr lang="en-US" sz="1200" b="1" dirty="0">
                <a:solidFill>
                  <a:srgbClr val="FFFFFF"/>
                </a:solidFill>
                <a:latin typeface="Arial" panose="020B0604020202020204" pitchFamily="34" charset="0"/>
              </a:rPr>
              <a:t>cannot</a:t>
            </a:r>
            <a:br>
              <a:rPr lang="en-US" sz="1200" b="1" dirty="0">
                <a:solidFill>
                  <a:srgbClr val="FFFFFF"/>
                </a:solidFill>
                <a:latin typeface="Arial" panose="020B0604020202020204" pitchFamily="34" charset="0"/>
              </a:rPr>
            </a:br>
            <a:r>
              <a:rPr lang="en-US" sz="1200" b="1" dirty="0">
                <a:solidFill>
                  <a:srgbClr val="FFFFFF"/>
                </a:solidFill>
                <a:latin typeface="Arial" panose="020B0604020202020204" pitchFamily="34" charset="0"/>
              </a:rPr>
              <a:t>handle the</a:t>
            </a:r>
            <a:br>
              <a:rPr lang="en-US" sz="1200" b="1" dirty="0">
                <a:solidFill>
                  <a:srgbClr val="FFFFFF"/>
                </a:solidFill>
                <a:latin typeface="Arial" panose="020B0604020202020204" pitchFamily="34" charset="0"/>
              </a:rPr>
            </a:br>
            <a:r>
              <a:rPr lang="en-US" sz="1200" b="1" dirty="0">
                <a:solidFill>
                  <a:srgbClr val="FFFFFF"/>
                </a:solidFill>
                <a:latin typeface="Arial" panose="020B0604020202020204" pitchFamily="34" charset="0"/>
              </a:rPr>
              <a:t>volume!</a:t>
            </a:r>
          </a:p>
        </p:txBody>
      </p:sp>
      <p:sp>
        <p:nvSpPr>
          <p:cNvPr id="36" name="Down Ribbon 35"/>
          <p:cNvSpPr/>
          <p:nvPr/>
        </p:nvSpPr>
        <p:spPr bwMode="auto">
          <a:xfrm>
            <a:off x="5930727" y="3267989"/>
            <a:ext cx="1435024" cy="1118250"/>
          </a:xfrm>
          <a:prstGeom prst="ribbon">
            <a:avLst>
              <a:gd name="adj1" fmla="val 22521"/>
              <a:gd name="adj2" fmla="val 75000"/>
            </a:avLst>
          </a:prstGeom>
          <a:solidFill>
            <a:schemeClr val="tx2"/>
          </a:solidFill>
          <a:ln w="15875" cap="flat" cmpd="sng" algn="ctr">
            <a:solidFill>
              <a:srgbClr val="FFFFFF"/>
            </a:solidFill>
            <a:prstDash val="solid"/>
            <a:round/>
            <a:headEnd type="none" w="med" len="med"/>
            <a:tailEnd type="none" w="med" len="med"/>
          </a:ln>
          <a:effectLst/>
        </p:spPr>
        <p:txBody>
          <a:bodyPr vert="horz" wrap="square" lIns="66675" tIns="66675" rIns="66675" bIns="66675" numCol="1" rtlCol="0" anchor="ctr" anchorCtr="0" compatLnSpc="1">
            <a:prstTxWarp prst="textNoShape">
              <a:avLst/>
            </a:prstTxWarp>
            <a:spAutoFit/>
          </a:bodyPr>
          <a:lstStyle/>
          <a:p>
            <a:pPr algn="ctr" defTabSz="685800">
              <a:defRPr/>
            </a:pPr>
            <a:r>
              <a:rPr lang="en-US" sz="1200" b="1" dirty="0">
                <a:solidFill>
                  <a:srgbClr val="FFFFFF"/>
                </a:solidFill>
                <a:latin typeface="Arial" panose="020B0604020202020204" pitchFamily="34" charset="0"/>
              </a:rPr>
              <a:t>Database</a:t>
            </a:r>
            <a:br>
              <a:rPr lang="en-US" sz="1200" b="1" dirty="0">
                <a:solidFill>
                  <a:srgbClr val="FFFFFF"/>
                </a:solidFill>
                <a:latin typeface="Arial" panose="020B0604020202020204" pitchFamily="34" charset="0"/>
              </a:rPr>
            </a:br>
            <a:r>
              <a:rPr lang="en-US" sz="1200" b="1" dirty="0">
                <a:solidFill>
                  <a:srgbClr val="FFFFFF"/>
                </a:solidFill>
                <a:latin typeface="Arial" panose="020B0604020202020204" pitchFamily="34" charset="0"/>
              </a:rPr>
              <a:t>cannot</a:t>
            </a:r>
            <a:br>
              <a:rPr lang="en-US" sz="1200" b="1" dirty="0">
                <a:solidFill>
                  <a:srgbClr val="FFFFFF"/>
                </a:solidFill>
                <a:latin typeface="Arial" panose="020B0604020202020204" pitchFamily="34" charset="0"/>
              </a:rPr>
            </a:br>
            <a:r>
              <a:rPr lang="en-US" sz="1200" b="1" dirty="0">
                <a:solidFill>
                  <a:srgbClr val="FFFFFF"/>
                </a:solidFill>
                <a:latin typeface="Arial" panose="020B0604020202020204" pitchFamily="34" charset="0"/>
              </a:rPr>
              <a:t>handle the</a:t>
            </a:r>
            <a:br>
              <a:rPr lang="en-US" sz="1200" b="1" dirty="0">
                <a:solidFill>
                  <a:srgbClr val="FFFFFF"/>
                </a:solidFill>
                <a:latin typeface="Arial" panose="020B0604020202020204" pitchFamily="34" charset="0"/>
              </a:rPr>
            </a:br>
            <a:r>
              <a:rPr lang="en-US" sz="1200" b="1" dirty="0">
                <a:solidFill>
                  <a:srgbClr val="FFFFFF"/>
                </a:solidFill>
                <a:latin typeface="Arial" panose="020B0604020202020204" pitchFamily="34" charset="0"/>
              </a:rPr>
              <a:t>volume!</a:t>
            </a:r>
          </a:p>
        </p:txBody>
      </p:sp>
      <p:grpSp>
        <p:nvGrpSpPr>
          <p:cNvPr id="18" name="Group 17"/>
          <p:cNvGrpSpPr/>
          <p:nvPr/>
        </p:nvGrpSpPr>
        <p:grpSpPr>
          <a:xfrm>
            <a:off x="2020336" y="1665894"/>
            <a:ext cx="5104496" cy="1623223"/>
            <a:chOff x="1169782" y="2192910"/>
            <a:chExt cx="6805994" cy="2164297"/>
          </a:xfrm>
        </p:grpSpPr>
        <p:sp>
          <p:nvSpPr>
            <p:cNvPr id="19" name="Left-Right Arrow 18"/>
            <p:cNvSpPr/>
            <p:nvPr/>
          </p:nvSpPr>
          <p:spPr bwMode="auto">
            <a:xfrm>
              <a:off x="2657108" y="3217395"/>
              <a:ext cx="732030" cy="377519"/>
            </a:xfrm>
            <a:prstGeom prst="leftRightArrow">
              <a:avLst/>
            </a:prstGeom>
            <a:solidFill>
              <a:schemeClr val="tx2">
                <a:lumMod val="75000"/>
              </a:schemeClr>
            </a:solidFill>
            <a:ln w="38100" cap="flat" cmpd="sng" algn="ctr">
              <a:noFill/>
              <a:prstDash val="solid"/>
              <a:round/>
              <a:headEnd type="none" w="med" len="med"/>
              <a:tailEnd type="none" w="med" len="med"/>
            </a:ln>
            <a:effectLst/>
          </p:spPr>
          <p:txBody>
            <a:bodyPr vert="horz" wrap="none" lIns="66675" tIns="66675" rIns="66675" bIns="66675" numCol="1" rtlCol="0" anchor="ctr" anchorCtr="0" compatLnSpc="1">
              <a:prstTxWarp prst="textNoShape">
                <a:avLst/>
              </a:prstTxWarp>
              <a:noAutofit/>
            </a:bodyPr>
            <a:lstStyle/>
            <a:p>
              <a:pPr algn="ctr" defTabSz="685800">
                <a:defRPr/>
              </a:pPr>
              <a:endParaRPr lang="en-US">
                <a:solidFill>
                  <a:srgbClr val="000000"/>
                </a:solidFill>
                <a:latin typeface="Arial" panose="020B0604020202020204" pitchFamily="34" charset="0"/>
              </a:endParaRPr>
            </a:p>
          </p:txBody>
        </p:sp>
        <p:sp>
          <p:nvSpPr>
            <p:cNvPr id="20" name="TextBox 19"/>
            <p:cNvSpPr txBox="1"/>
            <p:nvPr/>
          </p:nvSpPr>
          <p:spPr bwMode="auto">
            <a:xfrm>
              <a:off x="7005869" y="4018652"/>
              <a:ext cx="609141"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nchor="b">
              <a:spAutoFit/>
            </a:bodyPr>
            <a:lstStyle/>
            <a:p>
              <a:pPr defTabSz="685800">
                <a:defRPr/>
              </a:pPr>
              <a:r>
                <a:rPr lang="en-US" sz="1650" b="1" dirty="0">
                  <a:solidFill>
                    <a:srgbClr val="000000"/>
                  </a:solidFill>
                  <a:latin typeface="Arial" panose="020B0604020202020204" pitchFamily="34" charset="0"/>
                </a:rPr>
                <a:t>Data</a:t>
              </a:r>
            </a:p>
          </p:txBody>
        </p:sp>
        <p:sp>
          <p:nvSpPr>
            <p:cNvPr id="21" name="TextBox 20"/>
            <p:cNvSpPr txBox="1"/>
            <p:nvPr/>
          </p:nvSpPr>
          <p:spPr bwMode="auto">
            <a:xfrm>
              <a:off x="1437129" y="4018652"/>
              <a:ext cx="784404" cy="33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nchor="b">
              <a:spAutoFit/>
            </a:bodyPr>
            <a:lstStyle/>
            <a:p>
              <a:pPr defTabSz="685800">
                <a:defRPr/>
              </a:pPr>
              <a:r>
                <a:rPr lang="en-US" sz="1650" b="1" dirty="0">
                  <a:solidFill>
                    <a:srgbClr val="000000"/>
                  </a:solidFill>
                  <a:latin typeface="Arial" panose="020B0604020202020204" pitchFamily="34" charset="0"/>
                </a:rPr>
                <a:t>Client</a:t>
              </a:r>
            </a:p>
          </p:txBody>
        </p:sp>
        <p:sp>
          <p:nvSpPr>
            <p:cNvPr id="22" name="Left Arrow 21"/>
            <p:cNvSpPr/>
            <p:nvPr/>
          </p:nvSpPr>
          <p:spPr bwMode="auto">
            <a:xfrm>
              <a:off x="5756713" y="3218702"/>
              <a:ext cx="731520" cy="374904"/>
            </a:xfrm>
            <a:prstGeom prst="leftArrow">
              <a:avLst/>
            </a:prstGeom>
            <a:solidFill>
              <a:schemeClr val="tx2">
                <a:lumMod val="75000"/>
              </a:schemeClr>
            </a:solidFill>
            <a:ln w="38100" cap="flat" cmpd="sng" algn="ctr">
              <a:noFill/>
              <a:prstDash val="solid"/>
              <a:round/>
              <a:headEnd type="none" w="med" len="med"/>
              <a:tailEnd type="none" w="med" len="med"/>
            </a:ln>
            <a:effectLst/>
          </p:spPr>
          <p:txBody>
            <a:bodyPr vert="horz" wrap="none" lIns="66675" tIns="66675" rIns="66675" bIns="66675" numCol="1" rtlCol="0" anchor="ctr" anchorCtr="0" compatLnSpc="1">
              <a:prstTxWarp prst="textNoShape">
                <a:avLst/>
              </a:prstTxWarp>
              <a:noAutofit/>
            </a:bodyPr>
            <a:lstStyle/>
            <a:p>
              <a:pPr algn="ctr" defTabSz="685800">
                <a:defRPr/>
              </a:pPr>
              <a:endParaRPr lang="en-US">
                <a:solidFill>
                  <a:srgbClr val="000000"/>
                </a:solidFill>
                <a:latin typeface="Arial" panose="020B0604020202020204" pitchFamily="34" charset="0"/>
              </a:endParaRPr>
            </a:p>
          </p:txBody>
        </p:sp>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9782" y="2824975"/>
              <a:ext cx="1320165" cy="1056132"/>
            </a:xfrm>
            <a:prstGeom prst="rect">
              <a:avLst/>
            </a:prstGeom>
          </p:spPr>
        </p:pic>
        <p:pic>
          <p:nvPicPr>
            <p:cNvPr id="24" name="Picture 2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48310" y="2192910"/>
              <a:ext cx="1327466" cy="1828797"/>
            </a:xfrm>
            <a:prstGeom prst="rect">
              <a:avLst/>
            </a:prstGeom>
          </p:spPr>
        </p:pic>
        <p:grpSp>
          <p:nvGrpSpPr>
            <p:cNvPr id="25" name="Group 24"/>
            <p:cNvGrpSpPr/>
            <p:nvPr/>
          </p:nvGrpSpPr>
          <p:grpSpPr>
            <a:xfrm>
              <a:off x="3544354" y="2649011"/>
              <a:ext cx="2057143" cy="1514286"/>
              <a:chOff x="2729389" y="4681767"/>
              <a:chExt cx="2057143" cy="1514286"/>
            </a:xfrm>
          </p:grpSpPr>
          <p:pic>
            <p:nvPicPr>
              <p:cNvPr id="26" name="Picture 2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29389" y="4681767"/>
                <a:ext cx="2057143" cy="1514286"/>
              </a:xfrm>
              <a:prstGeom prst="rect">
                <a:avLst/>
              </a:prstGeom>
            </p:spPr>
          </p:pic>
          <p:sp>
            <p:nvSpPr>
              <p:cNvPr id="27" name="Rectangle 26"/>
              <p:cNvSpPr/>
              <p:nvPr/>
            </p:nvSpPr>
            <p:spPr>
              <a:xfrm>
                <a:off x="2820737" y="5024272"/>
                <a:ext cx="1874446" cy="923329"/>
              </a:xfrm>
              <a:prstGeom prst="rect">
                <a:avLst/>
              </a:prstGeom>
            </p:spPr>
            <p:txBody>
              <a:bodyPr wrap="none" lIns="0" tIns="0" rIns="0" bIns="0">
                <a:spAutoFit/>
              </a:bodyPr>
              <a:lstStyle/>
              <a:p>
                <a:pPr algn="ctr" defTabSz="685800">
                  <a:defRPr/>
                </a:pPr>
                <a:r>
                  <a:rPr lang="en-US" sz="1500" b="1" dirty="0">
                    <a:solidFill>
                      <a:srgbClr val="000000"/>
                    </a:solidFill>
                    <a:latin typeface="Arial" panose="020B0604020202020204" pitchFamily="34" charset="0"/>
                  </a:rPr>
                  <a:t>Application</a:t>
                </a:r>
              </a:p>
              <a:p>
                <a:pPr algn="ctr" defTabSz="685800">
                  <a:defRPr/>
                </a:pPr>
                <a:r>
                  <a:rPr lang="en-US" sz="1500" dirty="0">
                    <a:solidFill>
                      <a:srgbClr val="000000"/>
                    </a:solidFill>
                    <a:latin typeface="Arial" panose="020B0604020202020204" pitchFamily="34" charset="0"/>
                  </a:rPr>
                  <a:t>Logic applied on</a:t>
                </a:r>
                <a:br>
                  <a:rPr lang="en-US" sz="1500" dirty="0">
                    <a:solidFill>
                      <a:srgbClr val="000000"/>
                    </a:solidFill>
                    <a:latin typeface="Arial" panose="020B0604020202020204" pitchFamily="34" charset="0"/>
                  </a:rPr>
                </a:br>
                <a:r>
                  <a:rPr lang="en-US" sz="1500" dirty="0">
                    <a:solidFill>
                      <a:srgbClr val="000000"/>
                    </a:solidFill>
                    <a:latin typeface="Arial" panose="020B0604020202020204" pitchFamily="34" charset="0"/>
                  </a:rPr>
                  <a:t>the data fetched</a:t>
                </a:r>
              </a:p>
            </p:txBody>
          </p:sp>
        </p:grpSp>
      </p:grpSp>
    </p:spTree>
    <p:extLst>
      <p:ext uri="{BB962C8B-B14F-4D97-AF65-F5344CB8AC3E}">
        <p14:creationId xmlns:p14="http://schemas.microsoft.com/office/powerpoint/2010/main" val="35287733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7BD3192E-DDB7-4505-8F1E-BFE023BBFC43}"/>
              </a:ext>
            </a:extLst>
          </p:cNvPr>
          <p:cNvSpPr/>
          <p:nvPr/>
        </p:nvSpPr>
        <p:spPr>
          <a:xfrm>
            <a:off x="1416439" y="898790"/>
            <a:ext cx="6603934" cy="410261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14" name="Title 3"/>
          <p:cNvSpPr>
            <a:spLocks noGrp="1"/>
          </p:cNvSpPr>
          <p:nvPr>
            <p:ph type="title"/>
          </p:nvPr>
        </p:nvSpPr>
        <p:spPr/>
        <p:txBody>
          <a:bodyPr>
            <a:normAutofit fontScale="90000"/>
          </a:bodyPr>
          <a:lstStyle/>
          <a:p>
            <a:r>
              <a:rPr lang="en-CA" dirty="0"/>
              <a:t>Big Data Processing: Architecture </a:t>
            </a:r>
          </a:p>
        </p:txBody>
      </p:sp>
      <p:sp>
        <p:nvSpPr>
          <p:cNvPr id="28" name="Content Placeholder 27"/>
          <p:cNvSpPr>
            <a:spLocks noGrp="1"/>
          </p:cNvSpPr>
          <p:nvPr>
            <p:ph idx="1"/>
          </p:nvPr>
        </p:nvSpPr>
        <p:spPr>
          <a:xfrm>
            <a:off x="1658835" y="1127852"/>
            <a:ext cx="5886450" cy="3200400"/>
          </a:xfrm>
        </p:spPr>
        <p:txBody>
          <a:bodyPr/>
          <a:lstStyle/>
          <a:p>
            <a:r>
              <a:rPr lang="en-US" dirty="0"/>
              <a:t>With big data processing, the logic is taken</a:t>
            </a:r>
            <a:br>
              <a:rPr lang="en-US" dirty="0"/>
            </a:br>
            <a:r>
              <a:rPr lang="en-US" dirty="0"/>
              <a:t>to the data.</a:t>
            </a:r>
          </a:p>
        </p:txBody>
      </p:sp>
      <p:sp>
        <p:nvSpPr>
          <p:cNvPr id="6" name="Left-Right Arrow 5"/>
          <p:cNvSpPr/>
          <p:nvPr/>
        </p:nvSpPr>
        <p:spPr bwMode="auto">
          <a:xfrm>
            <a:off x="2456638" y="2763252"/>
            <a:ext cx="549023" cy="283139"/>
          </a:xfrm>
          <a:prstGeom prst="leftRightArrow">
            <a:avLst/>
          </a:prstGeom>
          <a:solidFill>
            <a:schemeClr val="tx2">
              <a:lumMod val="75000"/>
            </a:schemeClr>
          </a:solidFill>
          <a:ln w="38100" cap="flat" cmpd="sng" algn="ctr">
            <a:noFill/>
            <a:prstDash val="solid"/>
            <a:round/>
            <a:headEnd type="none" w="med" len="med"/>
            <a:tailEnd type="none" w="med" len="med"/>
          </a:ln>
          <a:effectLst/>
        </p:spPr>
        <p:txBody>
          <a:bodyPr vert="horz" wrap="none" lIns="66675" tIns="66675" rIns="66675" bIns="66675" numCol="1" rtlCol="0" anchor="ctr" anchorCtr="0" compatLnSpc="1">
            <a:prstTxWarp prst="textNoShape">
              <a:avLst/>
            </a:prstTxWarp>
            <a:noAutofit/>
          </a:bodyPr>
          <a:lstStyle/>
          <a:p>
            <a:pPr algn="ctr" defTabSz="685800">
              <a:defRPr/>
            </a:pPr>
            <a:endParaRPr lang="en-US">
              <a:solidFill>
                <a:srgbClr val="000000"/>
              </a:solidFill>
              <a:latin typeface="Arial" panose="020B0604020202020204" pitchFamily="34" charset="0"/>
            </a:endParaRPr>
          </a:p>
        </p:txBody>
      </p:sp>
      <p:sp>
        <p:nvSpPr>
          <p:cNvPr id="19" name="Left-Right Arrow 18"/>
          <p:cNvSpPr/>
          <p:nvPr/>
        </p:nvSpPr>
        <p:spPr bwMode="auto">
          <a:xfrm>
            <a:off x="6084673" y="2733371"/>
            <a:ext cx="891540" cy="342900"/>
          </a:xfrm>
          <a:prstGeom prst="leftRightArrow">
            <a:avLst>
              <a:gd name="adj1" fmla="val 60196"/>
              <a:gd name="adj2" fmla="val 50147"/>
            </a:avLst>
          </a:prstGeom>
          <a:solidFill>
            <a:schemeClr val="tx2">
              <a:lumMod val="75000"/>
            </a:schemeClr>
          </a:solidFill>
          <a:ln w="38100" cap="flat" cmpd="sng" algn="ctr">
            <a:noFill/>
            <a:prstDash val="solid"/>
            <a:round/>
            <a:headEnd type="none" w="med" len="med"/>
            <a:tailEnd type="none" w="med" len="med"/>
          </a:ln>
          <a:effectLst/>
        </p:spPr>
        <p:txBody>
          <a:bodyPr vert="horz" wrap="none" lIns="66675" tIns="66675" rIns="66675" bIns="66675" numCol="1" rtlCol="0" anchor="ctr" anchorCtr="0" compatLnSpc="1">
            <a:prstTxWarp prst="textNoShape">
              <a:avLst/>
            </a:prstTxWarp>
            <a:noAutofit/>
          </a:bodyPr>
          <a:lstStyle/>
          <a:p>
            <a:pPr algn="ctr" defTabSz="685800">
              <a:defRPr/>
            </a:pPr>
            <a:r>
              <a:rPr lang="en-US" sz="1200" dirty="0">
                <a:solidFill>
                  <a:srgbClr val="FFFFFF"/>
                </a:solidFill>
                <a:latin typeface="Arial" panose="020B0604020202020204" pitchFamily="34" charset="0"/>
              </a:rPr>
              <a:t>Logic</a:t>
            </a:r>
          </a:p>
        </p:txBody>
      </p:sp>
      <p:sp>
        <p:nvSpPr>
          <p:cNvPr id="22" name="Left-Right Arrow 21"/>
          <p:cNvSpPr/>
          <p:nvPr/>
        </p:nvSpPr>
        <p:spPr bwMode="auto">
          <a:xfrm rot="19484838">
            <a:off x="6052132" y="2229116"/>
            <a:ext cx="960120" cy="342900"/>
          </a:xfrm>
          <a:prstGeom prst="leftRightArrow">
            <a:avLst>
              <a:gd name="adj1" fmla="val 60196"/>
              <a:gd name="adj2" fmla="val 50147"/>
            </a:avLst>
          </a:prstGeom>
          <a:solidFill>
            <a:schemeClr val="tx2">
              <a:lumMod val="75000"/>
            </a:schemeClr>
          </a:solidFill>
          <a:ln w="38100" cap="flat" cmpd="sng" algn="ctr">
            <a:noFill/>
            <a:prstDash val="solid"/>
            <a:round/>
            <a:headEnd type="none" w="med" len="med"/>
            <a:tailEnd type="none" w="med" len="med"/>
          </a:ln>
          <a:effectLst/>
        </p:spPr>
        <p:txBody>
          <a:bodyPr vert="horz" wrap="none" lIns="66675" tIns="66675" rIns="66675" bIns="66675" numCol="1" rtlCol="0" anchor="ctr" anchorCtr="0" compatLnSpc="1">
            <a:prstTxWarp prst="textNoShape">
              <a:avLst/>
            </a:prstTxWarp>
            <a:noAutofit/>
          </a:bodyPr>
          <a:lstStyle/>
          <a:p>
            <a:pPr algn="ctr" defTabSz="685800">
              <a:defRPr/>
            </a:pPr>
            <a:r>
              <a:rPr lang="en-US" sz="1200" dirty="0">
                <a:solidFill>
                  <a:srgbClr val="FFFFFF"/>
                </a:solidFill>
                <a:latin typeface="Arial" panose="020B0604020202020204" pitchFamily="34" charset="0"/>
              </a:rPr>
              <a:t>Logic</a:t>
            </a:r>
          </a:p>
        </p:txBody>
      </p:sp>
      <p:sp>
        <p:nvSpPr>
          <p:cNvPr id="23" name="Left-Right Arrow 22"/>
          <p:cNvSpPr/>
          <p:nvPr/>
        </p:nvSpPr>
        <p:spPr bwMode="auto">
          <a:xfrm rot="1567197">
            <a:off x="6052132" y="3326657"/>
            <a:ext cx="960120" cy="342900"/>
          </a:xfrm>
          <a:prstGeom prst="leftRightArrow">
            <a:avLst>
              <a:gd name="adj1" fmla="val 60196"/>
              <a:gd name="adj2" fmla="val 50147"/>
            </a:avLst>
          </a:prstGeom>
          <a:solidFill>
            <a:schemeClr val="tx2">
              <a:lumMod val="75000"/>
            </a:schemeClr>
          </a:solidFill>
          <a:ln w="38100" cap="flat" cmpd="sng" algn="ctr">
            <a:noFill/>
            <a:prstDash val="solid"/>
            <a:round/>
            <a:headEnd type="none" w="med" len="med"/>
            <a:tailEnd type="none" w="med" len="med"/>
          </a:ln>
          <a:effectLst/>
        </p:spPr>
        <p:txBody>
          <a:bodyPr vert="horz" wrap="none" lIns="66675" tIns="66675" rIns="66675" bIns="66675" numCol="1" rtlCol="0" anchor="ctr" anchorCtr="0" compatLnSpc="1">
            <a:prstTxWarp prst="textNoShape">
              <a:avLst/>
            </a:prstTxWarp>
            <a:noAutofit/>
          </a:bodyPr>
          <a:lstStyle/>
          <a:p>
            <a:pPr algn="ctr" defTabSz="685800">
              <a:defRPr/>
            </a:pPr>
            <a:r>
              <a:rPr lang="en-US" sz="1200" dirty="0">
                <a:solidFill>
                  <a:srgbClr val="FFFFFF"/>
                </a:solidFill>
                <a:latin typeface="Arial" panose="020B0604020202020204" pitchFamily="34" charset="0"/>
              </a:rPr>
              <a:t>Logic</a:t>
            </a:r>
          </a:p>
        </p:txBody>
      </p:sp>
      <p:sp>
        <p:nvSpPr>
          <p:cNvPr id="25" name="Left-Right Arrow 24"/>
          <p:cNvSpPr/>
          <p:nvPr/>
        </p:nvSpPr>
        <p:spPr bwMode="auto">
          <a:xfrm rot="18844604">
            <a:off x="5697366" y="1729782"/>
            <a:ext cx="1303020" cy="342900"/>
          </a:xfrm>
          <a:prstGeom prst="leftRightArrow">
            <a:avLst>
              <a:gd name="adj1" fmla="val 52990"/>
              <a:gd name="adj2" fmla="val 50147"/>
            </a:avLst>
          </a:prstGeom>
          <a:solidFill>
            <a:schemeClr val="tx2">
              <a:lumMod val="75000"/>
            </a:schemeClr>
          </a:solidFill>
          <a:ln w="38100" cap="flat" cmpd="sng" algn="ctr">
            <a:noFill/>
            <a:prstDash val="solid"/>
            <a:round/>
            <a:headEnd type="none" w="med" len="med"/>
            <a:tailEnd type="none" w="med" len="med"/>
          </a:ln>
          <a:effectLst/>
        </p:spPr>
        <p:txBody>
          <a:bodyPr vert="horz" wrap="none" lIns="66675" tIns="66675" rIns="66675" bIns="66675" numCol="1" rtlCol="0" anchor="ctr" anchorCtr="0" compatLnSpc="1">
            <a:prstTxWarp prst="textNoShape">
              <a:avLst/>
            </a:prstTxWarp>
            <a:noAutofit/>
          </a:bodyPr>
          <a:lstStyle/>
          <a:p>
            <a:pPr algn="ctr" defTabSz="685800">
              <a:defRPr/>
            </a:pPr>
            <a:r>
              <a:rPr lang="en-US" sz="1200" dirty="0">
                <a:solidFill>
                  <a:srgbClr val="FFFFFF"/>
                </a:solidFill>
                <a:latin typeface="Arial" panose="020B0604020202020204" pitchFamily="34" charset="0"/>
              </a:rPr>
              <a:t>Logic</a:t>
            </a:r>
          </a:p>
        </p:txBody>
      </p:sp>
      <p:sp>
        <p:nvSpPr>
          <p:cNvPr id="26" name="Left-Right Arrow 25"/>
          <p:cNvSpPr/>
          <p:nvPr/>
        </p:nvSpPr>
        <p:spPr bwMode="auto">
          <a:xfrm rot="2508527">
            <a:off x="5720906" y="3771148"/>
            <a:ext cx="1303020" cy="342900"/>
          </a:xfrm>
          <a:prstGeom prst="leftRightArrow">
            <a:avLst>
              <a:gd name="adj1" fmla="val 52990"/>
              <a:gd name="adj2" fmla="val 50147"/>
            </a:avLst>
          </a:prstGeom>
          <a:solidFill>
            <a:schemeClr val="tx2">
              <a:lumMod val="75000"/>
            </a:schemeClr>
          </a:solidFill>
          <a:ln w="38100" cap="flat" cmpd="sng" algn="ctr">
            <a:noFill/>
            <a:prstDash val="solid"/>
            <a:round/>
            <a:headEnd type="none" w="med" len="med"/>
            <a:tailEnd type="none" w="med" len="med"/>
          </a:ln>
          <a:effectLst/>
        </p:spPr>
        <p:txBody>
          <a:bodyPr vert="horz" wrap="none" lIns="66675" tIns="66675" rIns="66675" bIns="66675" numCol="1" rtlCol="0" anchor="ctr" anchorCtr="0" compatLnSpc="1">
            <a:prstTxWarp prst="textNoShape">
              <a:avLst/>
            </a:prstTxWarp>
            <a:noAutofit/>
          </a:bodyPr>
          <a:lstStyle/>
          <a:p>
            <a:pPr algn="ctr" defTabSz="685800">
              <a:defRPr/>
            </a:pPr>
            <a:r>
              <a:rPr lang="en-US" sz="1200" dirty="0">
                <a:solidFill>
                  <a:srgbClr val="FFFFFF"/>
                </a:solidFill>
                <a:latin typeface="Arial" panose="020B0604020202020204" pitchFamily="34" charset="0"/>
              </a:rPr>
              <a:t>Logic</a:t>
            </a:r>
          </a:p>
        </p:txBody>
      </p:sp>
      <p:grpSp>
        <p:nvGrpSpPr>
          <p:cNvPr id="24" name="Group 23"/>
          <p:cNvGrpSpPr/>
          <p:nvPr/>
        </p:nvGrpSpPr>
        <p:grpSpPr>
          <a:xfrm>
            <a:off x="1493225" y="2401206"/>
            <a:ext cx="919628" cy="1007231"/>
            <a:chOff x="815474" y="2590800"/>
            <a:chExt cx="1226170" cy="1342975"/>
          </a:xfrm>
        </p:grpSpPr>
        <p:sp>
          <p:nvSpPr>
            <p:cNvPr id="29" name="TextBox 28"/>
            <p:cNvSpPr txBox="1"/>
            <p:nvPr/>
          </p:nvSpPr>
          <p:spPr bwMode="auto">
            <a:xfrm>
              <a:off x="985165" y="3472110"/>
              <a:ext cx="10236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rtlCol="0" anchor="b">
              <a:spAutoFit/>
            </a:bodyPr>
            <a:lstStyle/>
            <a:p>
              <a:pPr defTabSz="685800">
                <a:defRPr/>
              </a:pPr>
              <a:r>
                <a:rPr lang="en-US" sz="1650" b="1" dirty="0">
                  <a:solidFill>
                    <a:srgbClr val="000000"/>
                  </a:solidFill>
                  <a:latin typeface="Arial" panose="020B0604020202020204" pitchFamily="34" charset="0"/>
                </a:rPr>
                <a:t>Client</a:t>
              </a: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474" y="2590800"/>
              <a:ext cx="1226170" cy="980936"/>
            </a:xfrm>
            <a:prstGeom prst="rect">
              <a:avLst/>
            </a:prstGeom>
          </p:spPr>
        </p:pic>
      </p:grpSp>
      <p:grpSp>
        <p:nvGrpSpPr>
          <p:cNvPr id="2" name="Group 1"/>
          <p:cNvGrpSpPr/>
          <p:nvPr/>
        </p:nvGrpSpPr>
        <p:grpSpPr>
          <a:xfrm>
            <a:off x="3017147" y="2336963"/>
            <a:ext cx="1347614" cy="1135715"/>
            <a:chOff x="2357458" y="2643545"/>
            <a:chExt cx="1796818" cy="1514286"/>
          </a:xfrm>
        </p:grpSpPr>
        <p:pic>
          <p:nvPicPr>
            <p:cNvPr id="32" name="Picture 3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7458" y="2643545"/>
              <a:ext cx="1796818" cy="1514286"/>
            </a:xfrm>
            <a:prstGeom prst="rect">
              <a:avLst/>
            </a:prstGeom>
          </p:spPr>
        </p:pic>
        <p:sp>
          <p:nvSpPr>
            <p:cNvPr id="33" name="Rectangle 32"/>
            <p:cNvSpPr/>
            <p:nvPr/>
          </p:nvSpPr>
          <p:spPr>
            <a:xfrm>
              <a:off x="2559095" y="3246799"/>
              <a:ext cx="1393545" cy="307776"/>
            </a:xfrm>
            <a:prstGeom prst="rect">
              <a:avLst/>
            </a:prstGeom>
          </p:spPr>
          <p:txBody>
            <a:bodyPr wrap="none" lIns="0" tIns="0" rIns="0" bIns="0">
              <a:spAutoFit/>
            </a:bodyPr>
            <a:lstStyle/>
            <a:p>
              <a:pPr algn="ctr" defTabSz="685800">
                <a:defRPr/>
              </a:pPr>
              <a:r>
                <a:rPr lang="en-US" sz="1500" b="1" dirty="0">
                  <a:solidFill>
                    <a:srgbClr val="000000"/>
                  </a:solidFill>
                  <a:latin typeface="Arial" panose="020B0604020202020204" pitchFamily="34" charset="0"/>
                </a:rPr>
                <a:t>Application</a:t>
              </a:r>
            </a:p>
          </p:txBody>
        </p:sp>
      </p:grpSp>
      <p:grpSp>
        <p:nvGrpSpPr>
          <p:cNvPr id="3" name="Group 2"/>
          <p:cNvGrpSpPr/>
          <p:nvPr/>
        </p:nvGrpSpPr>
        <p:grpSpPr>
          <a:xfrm>
            <a:off x="6951570" y="951436"/>
            <a:ext cx="775991" cy="814011"/>
            <a:chOff x="7725906" y="985461"/>
            <a:chExt cx="1034654" cy="1085348"/>
          </a:xfrm>
        </p:grpSpPr>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5906" y="985461"/>
              <a:ext cx="1034654" cy="1085348"/>
            </a:xfrm>
            <a:prstGeom prst="rect">
              <a:avLst/>
            </a:prstGeom>
          </p:spPr>
        </p:pic>
        <p:sp>
          <p:nvSpPr>
            <p:cNvPr id="5" name="Rectangle 4"/>
            <p:cNvSpPr/>
            <p:nvPr/>
          </p:nvSpPr>
          <p:spPr>
            <a:xfrm>
              <a:off x="7935457" y="1266246"/>
              <a:ext cx="615554" cy="615553"/>
            </a:xfrm>
            <a:prstGeom prst="rect">
              <a:avLst/>
            </a:prstGeom>
          </p:spPr>
          <p:txBody>
            <a:bodyPr wrap="none" lIns="0" tIns="0" rIns="0" bIns="0">
              <a:spAutoFit/>
            </a:bodyPr>
            <a:lstStyle/>
            <a:p>
              <a:pPr algn="ctr" defTabSz="685800">
                <a:defRPr/>
              </a:pPr>
              <a:r>
                <a:rPr lang="en-US" sz="1500" dirty="0">
                  <a:solidFill>
                    <a:srgbClr val="000000"/>
                  </a:solidFill>
                  <a:latin typeface="Arial" panose="020B0604020202020204" pitchFamily="34" charset="0"/>
                </a:rPr>
                <a:t>Data</a:t>
              </a:r>
              <a:br>
                <a:rPr lang="en-US" sz="1500" dirty="0">
                  <a:solidFill>
                    <a:srgbClr val="000000"/>
                  </a:solidFill>
                  <a:latin typeface="Arial" panose="020B0604020202020204" pitchFamily="34" charset="0"/>
                </a:rPr>
              </a:br>
              <a:r>
                <a:rPr lang="en-US" sz="1500" dirty="0">
                  <a:solidFill>
                    <a:srgbClr val="000000"/>
                  </a:solidFill>
                  <a:latin typeface="Arial" panose="020B0604020202020204" pitchFamily="34" charset="0"/>
                </a:rPr>
                <a:t>Node</a:t>
              </a:r>
            </a:p>
          </p:txBody>
        </p:sp>
      </p:grpSp>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32231" y="2308334"/>
            <a:ext cx="1219544" cy="1192975"/>
          </a:xfrm>
          <a:prstGeom prst="rect">
            <a:avLst/>
          </a:prstGeom>
        </p:spPr>
      </p:pic>
      <p:sp>
        <p:nvSpPr>
          <p:cNvPr id="15" name="Rectangle 14"/>
          <p:cNvSpPr/>
          <p:nvPr/>
        </p:nvSpPr>
        <p:spPr>
          <a:xfrm>
            <a:off x="4701043" y="3363811"/>
            <a:ext cx="1513535" cy="553998"/>
          </a:xfrm>
          <a:prstGeom prst="rect">
            <a:avLst/>
          </a:prstGeom>
        </p:spPr>
        <p:txBody>
          <a:bodyPr wrap="square">
            <a:spAutoFit/>
          </a:bodyPr>
          <a:lstStyle/>
          <a:p>
            <a:pPr algn="ctr" defTabSz="685800">
              <a:defRPr/>
            </a:pPr>
            <a:r>
              <a:rPr lang="en-US" sz="1500" b="1" dirty="0">
                <a:solidFill>
                  <a:srgbClr val="000000"/>
                </a:solidFill>
                <a:latin typeface="Arial" panose="020B0604020202020204" pitchFamily="34" charset="0"/>
              </a:rPr>
              <a:t>Master</a:t>
            </a:r>
            <a:br>
              <a:rPr lang="en-US" sz="1500" b="1" dirty="0">
                <a:solidFill>
                  <a:srgbClr val="000000"/>
                </a:solidFill>
                <a:latin typeface="Arial" panose="020B0604020202020204" pitchFamily="34" charset="0"/>
              </a:rPr>
            </a:br>
            <a:r>
              <a:rPr lang="en-US" sz="1500" b="1" dirty="0">
                <a:solidFill>
                  <a:srgbClr val="000000"/>
                </a:solidFill>
                <a:latin typeface="Arial" panose="020B0604020202020204" pitchFamily="34" charset="0"/>
              </a:rPr>
              <a:t>Node</a:t>
            </a:r>
          </a:p>
        </p:txBody>
      </p:sp>
      <p:grpSp>
        <p:nvGrpSpPr>
          <p:cNvPr id="7" name="Group 6"/>
          <p:cNvGrpSpPr/>
          <p:nvPr/>
        </p:nvGrpSpPr>
        <p:grpSpPr>
          <a:xfrm>
            <a:off x="6951570" y="1760427"/>
            <a:ext cx="775991" cy="814011"/>
            <a:chOff x="7725906" y="2026948"/>
            <a:chExt cx="1034654" cy="1085348"/>
          </a:xfrm>
        </p:grpSpPr>
        <p:pic>
          <p:nvPicPr>
            <p:cNvPr id="35" name="Picture 3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5906" y="2026948"/>
              <a:ext cx="1034654" cy="1085348"/>
            </a:xfrm>
            <a:prstGeom prst="rect">
              <a:avLst/>
            </a:prstGeom>
          </p:spPr>
        </p:pic>
        <p:sp>
          <p:nvSpPr>
            <p:cNvPr id="36" name="Rectangle 35"/>
            <p:cNvSpPr/>
            <p:nvPr/>
          </p:nvSpPr>
          <p:spPr>
            <a:xfrm>
              <a:off x="7935457" y="2307733"/>
              <a:ext cx="615554" cy="615553"/>
            </a:xfrm>
            <a:prstGeom prst="rect">
              <a:avLst/>
            </a:prstGeom>
          </p:spPr>
          <p:txBody>
            <a:bodyPr wrap="none" lIns="0" tIns="0" rIns="0" bIns="0">
              <a:spAutoFit/>
            </a:bodyPr>
            <a:lstStyle/>
            <a:p>
              <a:pPr algn="ctr" defTabSz="685800">
                <a:defRPr/>
              </a:pPr>
              <a:r>
                <a:rPr lang="en-US" sz="1500" dirty="0">
                  <a:solidFill>
                    <a:srgbClr val="000000"/>
                  </a:solidFill>
                  <a:latin typeface="Arial" panose="020B0604020202020204" pitchFamily="34" charset="0"/>
                </a:rPr>
                <a:t>Data</a:t>
              </a:r>
              <a:br>
                <a:rPr lang="en-US" sz="1500" dirty="0">
                  <a:solidFill>
                    <a:srgbClr val="000000"/>
                  </a:solidFill>
                  <a:latin typeface="Arial" panose="020B0604020202020204" pitchFamily="34" charset="0"/>
                </a:rPr>
              </a:br>
              <a:r>
                <a:rPr lang="en-US" sz="1500" dirty="0">
                  <a:solidFill>
                    <a:srgbClr val="000000"/>
                  </a:solidFill>
                  <a:latin typeface="Arial" panose="020B0604020202020204" pitchFamily="34" charset="0"/>
                </a:rPr>
                <a:t>Node</a:t>
              </a:r>
            </a:p>
          </p:txBody>
        </p:sp>
      </p:grpSp>
      <p:grpSp>
        <p:nvGrpSpPr>
          <p:cNvPr id="9" name="Group 8"/>
          <p:cNvGrpSpPr/>
          <p:nvPr/>
        </p:nvGrpSpPr>
        <p:grpSpPr>
          <a:xfrm>
            <a:off x="6951570" y="2569418"/>
            <a:ext cx="775991" cy="814011"/>
            <a:chOff x="7725906" y="3112296"/>
            <a:chExt cx="1034654" cy="1085348"/>
          </a:xfrm>
        </p:grpSpPr>
        <p:pic>
          <p:nvPicPr>
            <p:cNvPr id="38" name="Picture 3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5906" y="3112296"/>
              <a:ext cx="1034654" cy="1085348"/>
            </a:xfrm>
            <a:prstGeom prst="rect">
              <a:avLst/>
            </a:prstGeom>
          </p:spPr>
        </p:pic>
        <p:sp>
          <p:nvSpPr>
            <p:cNvPr id="39" name="Rectangle 38"/>
            <p:cNvSpPr/>
            <p:nvPr/>
          </p:nvSpPr>
          <p:spPr>
            <a:xfrm>
              <a:off x="7935457" y="3393081"/>
              <a:ext cx="615554" cy="615553"/>
            </a:xfrm>
            <a:prstGeom prst="rect">
              <a:avLst/>
            </a:prstGeom>
          </p:spPr>
          <p:txBody>
            <a:bodyPr wrap="none" lIns="0" tIns="0" rIns="0" bIns="0">
              <a:spAutoFit/>
            </a:bodyPr>
            <a:lstStyle/>
            <a:p>
              <a:pPr algn="ctr" defTabSz="685800">
                <a:defRPr/>
              </a:pPr>
              <a:r>
                <a:rPr lang="en-US" sz="1500" dirty="0">
                  <a:solidFill>
                    <a:srgbClr val="000000"/>
                  </a:solidFill>
                  <a:latin typeface="Arial" panose="020B0604020202020204" pitchFamily="34" charset="0"/>
                </a:rPr>
                <a:t>Data</a:t>
              </a:r>
              <a:br>
                <a:rPr lang="en-US" sz="1500" dirty="0">
                  <a:solidFill>
                    <a:srgbClr val="000000"/>
                  </a:solidFill>
                  <a:latin typeface="Arial" panose="020B0604020202020204" pitchFamily="34" charset="0"/>
                </a:rPr>
              </a:br>
              <a:r>
                <a:rPr lang="en-US" sz="1500" dirty="0">
                  <a:solidFill>
                    <a:srgbClr val="000000"/>
                  </a:solidFill>
                  <a:latin typeface="Arial" panose="020B0604020202020204" pitchFamily="34" charset="0"/>
                </a:rPr>
                <a:t>Node</a:t>
              </a:r>
            </a:p>
          </p:txBody>
        </p:sp>
      </p:grpSp>
      <p:grpSp>
        <p:nvGrpSpPr>
          <p:cNvPr id="10" name="Group 9"/>
          <p:cNvGrpSpPr/>
          <p:nvPr/>
        </p:nvGrpSpPr>
        <p:grpSpPr>
          <a:xfrm>
            <a:off x="6951570" y="3378410"/>
            <a:ext cx="775991" cy="814011"/>
            <a:chOff x="7725906" y="4176395"/>
            <a:chExt cx="1034654" cy="1085348"/>
          </a:xfrm>
        </p:grpSpPr>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5906" y="4176395"/>
              <a:ext cx="1034654" cy="1085348"/>
            </a:xfrm>
            <a:prstGeom prst="rect">
              <a:avLst/>
            </a:prstGeom>
          </p:spPr>
        </p:pic>
        <p:sp>
          <p:nvSpPr>
            <p:cNvPr id="42" name="Rectangle 41"/>
            <p:cNvSpPr/>
            <p:nvPr/>
          </p:nvSpPr>
          <p:spPr>
            <a:xfrm>
              <a:off x="7935457" y="4457180"/>
              <a:ext cx="615554" cy="615553"/>
            </a:xfrm>
            <a:prstGeom prst="rect">
              <a:avLst/>
            </a:prstGeom>
          </p:spPr>
          <p:txBody>
            <a:bodyPr wrap="none" lIns="0" tIns="0" rIns="0" bIns="0">
              <a:spAutoFit/>
            </a:bodyPr>
            <a:lstStyle/>
            <a:p>
              <a:pPr algn="ctr" defTabSz="685800">
                <a:defRPr/>
              </a:pPr>
              <a:r>
                <a:rPr lang="en-US" sz="1500" dirty="0">
                  <a:solidFill>
                    <a:srgbClr val="000000"/>
                  </a:solidFill>
                  <a:latin typeface="Arial" panose="020B0604020202020204" pitchFamily="34" charset="0"/>
                </a:rPr>
                <a:t>Data</a:t>
              </a:r>
              <a:br>
                <a:rPr lang="en-US" sz="1500" dirty="0">
                  <a:solidFill>
                    <a:srgbClr val="000000"/>
                  </a:solidFill>
                  <a:latin typeface="Arial" panose="020B0604020202020204" pitchFamily="34" charset="0"/>
                </a:rPr>
              </a:br>
              <a:r>
                <a:rPr lang="en-US" sz="1500" dirty="0">
                  <a:solidFill>
                    <a:srgbClr val="000000"/>
                  </a:solidFill>
                  <a:latin typeface="Arial" panose="020B0604020202020204" pitchFamily="34" charset="0"/>
                </a:rPr>
                <a:t>Node</a:t>
              </a:r>
            </a:p>
          </p:txBody>
        </p:sp>
      </p:grpSp>
      <p:grpSp>
        <p:nvGrpSpPr>
          <p:cNvPr id="11" name="Group 10"/>
          <p:cNvGrpSpPr/>
          <p:nvPr/>
        </p:nvGrpSpPr>
        <p:grpSpPr>
          <a:xfrm>
            <a:off x="6951570" y="4187399"/>
            <a:ext cx="775991" cy="814011"/>
            <a:chOff x="7725906" y="5300079"/>
            <a:chExt cx="1034654" cy="1085348"/>
          </a:xfrm>
        </p:grpSpPr>
        <p:pic>
          <p:nvPicPr>
            <p:cNvPr id="44" name="Picture 4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5906" y="5300079"/>
              <a:ext cx="1034654" cy="1085348"/>
            </a:xfrm>
            <a:prstGeom prst="rect">
              <a:avLst/>
            </a:prstGeom>
          </p:spPr>
        </p:pic>
        <p:sp>
          <p:nvSpPr>
            <p:cNvPr id="45" name="Rectangle 44"/>
            <p:cNvSpPr/>
            <p:nvPr/>
          </p:nvSpPr>
          <p:spPr>
            <a:xfrm>
              <a:off x="7935457" y="5580864"/>
              <a:ext cx="615554" cy="615553"/>
            </a:xfrm>
            <a:prstGeom prst="rect">
              <a:avLst/>
            </a:prstGeom>
          </p:spPr>
          <p:txBody>
            <a:bodyPr wrap="none" lIns="0" tIns="0" rIns="0" bIns="0">
              <a:spAutoFit/>
            </a:bodyPr>
            <a:lstStyle/>
            <a:p>
              <a:pPr algn="ctr" defTabSz="685800">
                <a:defRPr/>
              </a:pPr>
              <a:r>
                <a:rPr lang="en-US" sz="1500" dirty="0">
                  <a:solidFill>
                    <a:srgbClr val="000000"/>
                  </a:solidFill>
                  <a:latin typeface="Arial" panose="020B0604020202020204" pitchFamily="34" charset="0"/>
                </a:rPr>
                <a:t>Data</a:t>
              </a:r>
              <a:br>
                <a:rPr lang="en-US" sz="1500" dirty="0">
                  <a:solidFill>
                    <a:srgbClr val="000000"/>
                  </a:solidFill>
                  <a:latin typeface="Arial" panose="020B0604020202020204" pitchFamily="34" charset="0"/>
                </a:rPr>
              </a:br>
              <a:r>
                <a:rPr lang="en-US" sz="1500" dirty="0">
                  <a:solidFill>
                    <a:srgbClr val="000000"/>
                  </a:solidFill>
                  <a:latin typeface="Arial" panose="020B0604020202020204" pitchFamily="34" charset="0"/>
                </a:rPr>
                <a:t>Node</a:t>
              </a:r>
            </a:p>
          </p:txBody>
        </p:sp>
      </p:grpSp>
      <p:sp>
        <p:nvSpPr>
          <p:cNvPr id="46" name="Left-Right Arrow 45"/>
          <p:cNvSpPr/>
          <p:nvPr/>
        </p:nvSpPr>
        <p:spPr bwMode="auto">
          <a:xfrm>
            <a:off x="4404926" y="2763252"/>
            <a:ext cx="549023" cy="283139"/>
          </a:xfrm>
          <a:prstGeom prst="leftRightArrow">
            <a:avLst/>
          </a:prstGeom>
          <a:solidFill>
            <a:schemeClr val="tx2">
              <a:lumMod val="75000"/>
            </a:schemeClr>
          </a:solidFill>
          <a:ln w="38100" cap="flat" cmpd="sng" algn="ctr">
            <a:noFill/>
            <a:prstDash val="solid"/>
            <a:round/>
            <a:headEnd type="none" w="med" len="med"/>
            <a:tailEnd type="none" w="med" len="med"/>
          </a:ln>
          <a:effectLst/>
        </p:spPr>
        <p:txBody>
          <a:bodyPr vert="horz" wrap="none" lIns="66675" tIns="66675" rIns="66675" bIns="66675" numCol="1" rtlCol="0" anchor="ctr" anchorCtr="0" compatLnSpc="1">
            <a:prstTxWarp prst="textNoShape">
              <a:avLst/>
            </a:prstTxWarp>
            <a:noAutofit/>
          </a:bodyPr>
          <a:lstStyle/>
          <a:p>
            <a:pPr algn="ctr" defTabSz="685800">
              <a:defRPr/>
            </a:pPr>
            <a:endParaRPr lang="en-US">
              <a:solidFill>
                <a:srgbClr val="000000"/>
              </a:solidFill>
              <a:latin typeface="Arial" panose="020B0604020202020204" pitchFamily="34" charset="0"/>
            </a:endParaRPr>
          </a:p>
        </p:txBody>
      </p:sp>
    </p:spTree>
    <p:extLst>
      <p:ext uri="{BB962C8B-B14F-4D97-AF65-F5344CB8AC3E}">
        <p14:creationId xmlns:p14="http://schemas.microsoft.com/office/powerpoint/2010/main" val="9367050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E2A96FFA-8A46-4F67-A79F-B1FE49C587B1}"/>
              </a:ext>
            </a:extLst>
          </p:cNvPr>
          <p:cNvSpPr/>
          <p:nvPr/>
        </p:nvSpPr>
        <p:spPr>
          <a:xfrm>
            <a:off x="1166388" y="2155270"/>
            <a:ext cx="6722252" cy="183933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grpSp>
        <p:nvGrpSpPr>
          <p:cNvPr id="18" name="Group 17"/>
          <p:cNvGrpSpPr/>
          <p:nvPr/>
        </p:nvGrpSpPr>
        <p:grpSpPr>
          <a:xfrm>
            <a:off x="3455439" y="2301738"/>
            <a:ext cx="2236213" cy="1499578"/>
            <a:chOff x="0" y="2264232"/>
            <a:chExt cx="2981617" cy="1999437"/>
          </a:xfrm>
        </p:grpSpPr>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64232"/>
              <a:ext cx="2981617" cy="1999437"/>
            </a:xfrm>
            <a:prstGeom prst="rect">
              <a:avLst/>
            </a:prstGeom>
          </p:spPr>
        </p:pic>
        <p:sp>
          <p:nvSpPr>
            <p:cNvPr id="16" name="Rectangle 15"/>
            <p:cNvSpPr/>
            <p:nvPr/>
          </p:nvSpPr>
          <p:spPr>
            <a:xfrm>
              <a:off x="507779" y="2910007"/>
              <a:ext cx="2152185" cy="430887"/>
            </a:xfrm>
            <a:prstGeom prst="rect">
              <a:avLst/>
            </a:prstGeom>
          </p:spPr>
          <p:txBody>
            <a:bodyPr wrap="square">
              <a:spAutoFit/>
            </a:bodyPr>
            <a:lstStyle/>
            <a:p>
              <a:pPr algn="ctr" defTabSz="685800">
                <a:defRPr/>
              </a:pPr>
              <a:endParaRPr lang="en-US" sz="1500" b="1" dirty="0">
                <a:solidFill>
                  <a:srgbClr val="000000"/>
                </a:solidFill>
                <a:latin typeface="Arial" panose="020B0604020202020204" pitchFamily="34" charset="0"/>
              </a:endParaRPr>
            </a:p>
          </p:txBody>
        </p:sp>
      </p:grpSp>
      <p:sp>
        <p:nvSpPr>
          <p:cNvPr id="17" name="Rectangle 16"/>
          <p:cNvSpPr/>
          <p:nvPr/>
        </p:nvSpPr>
        <p:spPr>
          <a:xfrm>
            <a:off x="1485901" y="971550"/>
            <a:ext cx="6359978" cy="18859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dirty="0">
              <a:solidFill>
                <a:srgbClr val="FFF2BE"/>
              </a:solidFill>
              <a:latin typeface="Arial"/>
            </a:endParaRPr>
          </a:p>
          <a:p>
            <a:pPr algn="ctr" defTabSz="685800">
              <a:defRPr/>
            </a:pPr>
            <a:endParaRPr lang="en-US" dirty="0">
              <a:solidFill>
                <a:srgbClr val="FFF2BE"/>
              </a:solidFill>
              <a:latin typeface="Arial"/>
            </a:endParaRPr>
          </a:p>
          <a:p>
            <a:pPr algn="ctr" defTabSz="685800">
              <a:defRPr/>
            </a:pPr>
            <a:endParaRPr lang="en-US" dirty="0">
              <a:solidFill>
                <a:srgbClr val="FFF2BE"/>
              </a:solidFill>
              <a:latin typeface="Arial"/>
            </a:endParaRPr>
          </a:p>
          <a:p>
            <a:pPr algn="ctr" defTabSz="685800">
              <a:defRPr/>
            </a:pPr>
            <a:endParaRPr lang="en-US" dirty="0">
              <a:solidFill>
                <a:srgbClr val="FFF2BE"/>
              </a:solidFill>
              <a:latin typeface="Arial"/>
            </a:endParaRPr>
          </a:p>
          <a:p>
            <a:pPr algn="ctr" defTabSz="685800">
              <a:defRPr/>
            </a:pPr>
            <a:endParaRPr lang="en-US" dirty="0">
              <a:solidFill>
                <a:srgbClr val="FFF2BE"/>
              </a:solidFill>
              <a:latin typeface="Arial"/>
            </a:endParaRPr>
          </a:p>
          <a:p>
            <a:pPr algn="ctr" defTabSz="685800">
              <a:defRPr/>
            </a:pPr>
            <a:endParaRPr lang="en-US" dirty="0">
              <a:solidFill>
                <a:srgbClr val="FFF2BE"/>
              </a:solidFill>
              <a:latin typeface="Arial"/>
            </a:endParaRPr>
          </a:p>
          <a:p>
            <a:pPr algn="ctr" defTabSz="685800">
              <a:defRPr/>
            </a:pPr>
            <a:endParaRPr lang="en-US" dirty="0">
              <a:solidFill>
                <a:srgbClr val="FFF2BE"/>
              </a:solidFill>
              <a:latin typeface="Arial"/>
            </a:endParaRPr>
          </a:p>
          <a:p>
            <a:pPr algn="ctr" defTabSz="685800">
              <a:defRPr/>
            </a:pPr>
            <a:endParaRPr lang="en-US" dirty="0">
              <a:solidFill>
                <a:srgbClr val="FFF2BE"/>
              </a:solidFill>
              <a:latin typeface="Arial"/>
            </a:endParaRPr>
          </a:p>
        </p:txBody>
      </p:sp>
      <p:sp>
        <p:nvSpPr>
          <p:cNvPr id="19" name="Title 3"/>
          <p:cNvSpPr>
            <a:spLocks noGrp="1"/>
          </p:cNvSpPr>
          <p:nvPr>
            <p:ph type="title"/>
          </p:nvPr>
        </p:nvSpPr>
        <p:spPr/>
        <p:txBody>
          <a:bodyPr>
            <a:normAutofit fontScale="90000"/>
          </a:bodyPr>
          <a:lstStyle/>
          <a:p>
            <a:r>
              <a:rPr lang="en-CA" dirty="0"/>
              <a:t>Traditional Data Management </a:t>
            </a:r>
          </a:p>
        </p:txBody>
      </p:sp>
      <p:sp>
        <p:nvSpPr>
          <p:cNvPr id="3" name="Content Placeholder 2"/>
          <p:cNvSpPr>
            <a:spLocks noGrp="1"/>
          </p:cNvSpPr>
          <p:nvPr>
            <p:ph idx="1"/>
          </p:nvPr>
        </p:nvSpPr>
        <p:spPr>
          <a:xfrm>
            <a:off x="1657350" y="809244"/>
            <a:ext cx="5886450" cy="774630"/>
          </a:xfrm>
        </p:spPr>
        <p:txBody>
          <a:bodyPr/>
          <a:lstStyle/>
          <a:p>
            <a:r>
              <a:rPr lang="en-US" dirty="0">
                <a:solidFill>
                  <a:schemeClr val="bg1"/>
                </a:solidFill>
              </a:rPr>
              <a:t>In traditional data management, the data schema is applied on WRITE.</a:t>
            </a:r>
          </a:p>
        </p:txBody>
      </p:sp>
      <p:sp>
        <p:nvSpPr>
          <p:cNvPr id="8" name="Right Arrow 7"/>
          <p:cNvSpPr/>
          <p:nvPr/>
        </p:nvSpPr>
        <p:spPr>
          <a:xfrm>
            <a:off x="3239539" y="2932064"/>
            <a:ext cx="538842" cy="28575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b="1">
              <a:solidFill>
                <a:srgbClr val="000000"/>
              </a:solidFill>
              <a:latin typeface="Arial"/>
            </a:endParaRPr>
          </a:p>
        </p:txBody>
      </p:sp>
      <p:grpSp>
        <p:nvGrpSpPr>
          <p:cNvPr id="5" name="Group 4"/>
          <p:cNvGrpSpPr/>
          <p:nvPr/>
        </p:nvGrpSpPr>
        <p:grpSpPr>
          <a:xfrm>
            <a:off x="5966234" y="2155270"/>
            <a:ext cx="1778756" cy="1839338"/>
            <a:chOff x="6383844" y="1976115"/>
            <a:chExt cx="2371674" cy="2452451"/>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3844" y="1976115"/>
              <a:ext cx="2371674" cy="2452451"/>
            </a:xfrm>
            <a:prstGeom prst="rect">
              <a:avLst/>
            </a:prstGeom>
          </p:spPr>
        </p:pic>
        <p:sp>
          <p:nvSpPr>
            <p:cNvPr id="6" name="Rectangle 5"/>
            <p:cNvSpPr/>
            <p:nvPr/>
          </p:nvSpPr>
          <p:spPr>
            <a:xfrm>
              <a:off x="6934892" y="2608236"/>
              <a:ext cx="1269578" cy="1538883"/>
            </a:xfrm>
            <a:prstGeom prst="rect">
              <a:avLst/>
            </a:prstGeom>
          </p:spPr>
          <p:txBody>
            <a:bodyPr wrap="none" lIns="0" tIns="0" rIns="0" bIns="0">
              <a:spAutoFit/>
            </a:bodyPr>
            <a:lstStyle/>
            <a:p>
              <a:pPr algn="ctr" defTabSz="685800">
                <a:defRPr/>
              </a:pPr>
              <a:r>
                <a:rPr lang="en-US" sz="1500" b="1" dirty="0">
                  <a:solidFill>
                    <a:srgbClr val="000000"/>
                  </a:solidFill>
                  <a:latin typeface="Arial" panose="020B0604020202020204" pitchFamily="34" charset="0"/>
                </a:rPr>
                <a:t>Load data</a:t>
              </a:r>
              <a:br>
                <a:rPr lang="en-US" sz="1500" b="1" dirty="0">
                  <a:solidFill>
                    <a:srgbClr val="000000"/>
                  </a:solidFill>
                  <a:latin typeface="Arial" panose="020B0604020202020204" pitchFamily="34" charset="0"/>
                </a:rPr>
              </a:br>
              <a:r>
                <a:rPr lang="en-US" sz="1500" b="1" dirty="0">
                  <a:solidFill>
                    <a:srgbClr val="000000"/>
                  </a:solidFill>
                  <a:latin typeface="Arial" panose="020B0604020202020204" pitchFamily="34" charset="0"/>
                </a:rPr>
                <a:t>into</a:t>
              </a:r>
              <a:br>
                <a:rPr lang="en-US" sz="1500" b="1" dirty="0">
                  <a:solidFill>
                    <a:srgbClr val="000000"/>
                  </a:solidFill>
                  <a:latin typeface="Arial" panose="020B0604020202020204" pitchFamily="34" charset="0"/>
                </a:rPr>
              </a:br>
              <a:r>
                <a:rPr lang="en-US" sz="1500" b="1" dirty="0">
                  <a:solidFill>
                    <a:srgbClr val="000000"/>
                  </a:solidFill>
                  <a:latin typeface="Arial" panose="020B0604020202020204" pitchFamily="34" charset="0"/>
                </a:rPr>
                <a:t>structured</a:t>
              </a:r>
              <a:br>
                <a:rPr lang="en-US" sz="1500" b="1" dirty="0">
                  <a:solidFill>
                    <a:srgbClr val="000000"/>
                  </a:solidFill>
                  <a:latin typeface="Arial" panose="020B0604020202020204" pitchFamily="34" charset="0"/>
                </a:rPr>
              </a:br>
              <a:r>
                <a:rPr lang="en-US" sz="1500" b="1" dirty="0">
                  <a:solidFill>
                    <a:srgbClr val="000000"/>
                  </a:solidFill>
                  <a:latin typeface="Arial" panose="020B0604020202020204" pitchFamily="34" charset="0"/>
                </a:rPr>
                <a:t>database</a:t>
              </a:r>
            </a:p>
            <a:p>
              <a:pPr algn="ctr" defTabSz="685800">
                <a:defRPr/>
              </a:pPr>
              <a:r>
                <a:rPr lang="en-US" sz="1500" b="1" dirty="0">
                  <a:solidFill>
                    <a:srgbClr val="000000"/>
                  </a:solidFill>
                  <a:latin typeface="Arial" panose="020B0604020202020204" pitchFamily="34" charset="0"/>
                </a:rPr>
                <a:t>(RDBMS)</a:t>
              </a:r>
            </a:p>
          </p:txBody>
        </p:sp>
      </p:grpSp>
      <p:grpSp>
        <p:nvGrpSpPr>
          <p:cNvPr id="4" name="Group 3"/>
          <p:cNvGrpSpPr/>
          <p:nvPr/>
        </p:nvGrpSpPr>
        <p:grpSpPr>
          <a:xfrm>
            <a:off x="1234879" y="2339252"/>
            <a:ext cx="2152520" cy="1440066"/>
            <a:chOff x="-28326" y="2042312"/>
            <a:chExt cx="2870026" cy="1920088"/>
          </a:xfrm>
        </p:grpSpPr>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326" y="2042312"/>
              <a:ext cx="2870026" cy="1920088"/>
            </a:xfrm>
            <a:prstGeom prst="rect">
              <a:avLst/>
            </a:prstGeom>
          </p:spPr>
        </p:pic>
        <p:sp>
          <p:nvSpPr>
            <p:cNvPr id="21" name="Rectangle 20"/>
            <p:cNvSpPr/>
            <p:nvPr/>
          </p:nvSpPr>
          <p:spPr>
            <a:xfrm>
              <a:off x="384411" y="2694580"/>
              <a:ext cx="1942840" cy="615553"/>
            </a:xfrm>
            <a:prstGeom prst="rect">
              <a:avLst/>
            </a:prstGeom>
          </p:spPr>
          <p:txBody>
            <a:bodyPr wrap="none" lIns="0" tIns="0" rIns="0" bIns="0">
              <a:spAutoFit/>
            </a:bodyPr>
            <a:lstStyle/>
            <a:p>
              <a:pPr algn="ctr" defTabSz="685800">
                <a:defRPr/>
              </a:pPr>
              <a:r>
                <a:rPr lang="en-US" sz="1500" b="1" dirty="0">
                  <a:solidFill>
                    <a:srgbClr val="000000"/>
                  </a:solidFill>
                  <a:latin typeface="Arial" panose="020B0604020202020204" pitchFamily="34" charset="0"/>
                </a:rPr>
                <a:t>Raw data from</a:t>
              </a:r>
              <a:br>
                <a:rPr lang="en-US" sz="1500" b="1" dirty="0">
                  <a:solidFill>
                    <a:srgbClr val="000000"/>
                  </a:solidFill>
                  <a:latin typeface="Arial" panose="020B0604020202020204" pitchFamily="34" charset="0"/>
                </a:rPr>
              </a:br>
              <a:r>
                <a:rPr lang="en-US" sz="1500" b="1" dirty="0">
                  <a:solidFill>
                    <a:srgbClr val="000000"/>
                  </a:solidFill>
                  <a:latin typeface="Arial" panose="020B0604020202020204" pitchFamily="34" charset="0"/>
                </a:rPr>
                <a:t>source systems</a:t>
              </a:r>
            </a:p>
          </p:txBody>
        </p:sp>
      </p:grpSp>
      <p:sp>
        <p:nvSpPr>
          <p:cNvPr id="24" name="Rectangle 23"/>
          <p:cNvSpPr/>
          <p:nvPr/>
        </p:nvSpPr>
        <p:spPr>
          <a:xfrm>
            <a:off x="3921380" y="2851177"/>
            <a:ext cx="1304845" cy="461665"/>
          </a:xfrm>
          <a:prstGeom prst="rect">
            <a:avLst/>
          </a:prstGeom>
        </p:spPr>
        <p:txBody>
          <a:bodyPr wrap="none" lIns="0" tIns="0" rIns="0" bIns="0">
            <a:spAutoFit/>
          </a:bodyPr>
          <a:lstStyle/>
          <a:p>
            <a:pPr algn="ctr" defTabSz="685800">
              <a:defRPr/>
            </a:pPr>
            <a:r>
              <a:rPr lang="en-US" sz="1500" b="1" dirty="0">
                <a:solidFill>
                  <a:srgbClr val="000000"/>
                </a:solidFill>
                <a:latin typeface="Arial" panose="020B0604020202020204" pitchFamily="34" charset="0"/>
              </a:rPr>
              <a:t>Apply schema</a:t>
            </a:r>
            <a:br>
              <a:rPr lang="en-US" sz="1500" b="1" dirty="0">
                <a:solidFill>
                  <a:srgbClr val="000000"/>
                </a:solidFill>
                <a:latin typeface="Arial" panose="020B0604020202020204" pitchFamily="34" charset="0"/>
              </a:rPr>
            </a:br>
            <a:r>
              <a:rPr lang="en-US" sz="1500" b="1" dirty="0">
                <a:solidFill>
                  <a:srgbClr val="000000"/>
                </a:solidFill>
                <a:latin typeface="Arial" panose="020B0604020202020204" pitchFamily="34" charset="0"/>
              </a:rPr>
              <a:t>on WRITE</a:t>
            </a:r>
          </a:p>
        </p:txBody>
      </p:sp>
      <p:sp>
        <p:nvSpPr>
          <p:cNvPr id="25" name="Right Arrow 24"/>
          <p:cNvSpPr/>
          <p:nvPr/>
        </p:nvSpPr>
        <p:spPr>
          <a:xfrm>
            <a:off x="5482048" y="2932064"/>
            <a:ext cx="538842" cy="28575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b="1">
              <a:solidFill>
                <a:srgbClr val="000000"/>
              </a:solidFill>
              <a:latin typeface="Arial"/>
            </a:endParaRPr>
          </a:p>
        </p:txBody>
      </p:sp>
    </p:spTree>
    <p:extLst>
      <p:ext uri="{BB962C8B-B14F-4D97-AF65-F5344CB8AC3E}">
        <p14:creationId xmlns:p14="http://schemas.microsoft.com/office/powerpoint/2010/main" val="38552292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F5526F1-4F5E-455E-9293-205BA04F264F}"/>
              </a:ext>
            </a:extLst>
          </p:cNvPr>
          <p:cNvSpPr/>
          <p:nvPr/>
        </p:nvSpPr>
        <p:spPr>
          <a:xfrm>
            <a:off x="1285263" y="2419562"/>
            <a:ext cx="6722252" cy="190333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pic>
        <p:nvPicPr>
          <p:cNvPr id="25" name="Picture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5109" y="2483555"/>
            <a:ext cx="1778756" cy="1839338"/>
          </a:xfrm>
          <a:prstGeom prst="rect">
            <a:avLst/>
          </a:prstGeom>
        </p:spPr>
      </p:pic>
      <p:grpSp>
        <p:nvGrpSpPr>
          <p:cNvPr id="16" name="Group 15"/>
          <p:cNvGrpSpPr/>
          <p:nvPr/>
        </p:nvGrpSpPr>
        <p:grpSpPr>
          <a:xfrm>
            <a:off x="3574314" y="2630023"/>
            <a:ext cx="2236213" cy="1499578"/>
            <a:chOff x="0" y="2264232"/>
            <a:chExt cx="2981617" cy="1999437"/>
          </a:xfrm>
        </p:grpSpPr>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264232"/>
              <a:ext cx="2981617" cy="1999437"/>
            </a:xfrm>
            <a:prstGeom prst="rect">
              <a:avLst/>
            </a:prstGeom>
          </p:spPr>
        </p:pic>
        <p:sp>
          <p:nvSpPr>
            <p:cNvPr id="18" name="Rectangle 17"/>
            <p:cNvSpPr/>
            <p:nvPr/>
          </p:nvSpPr>
          <p:spPr>
            <a:xfrm>
              <a:off x="507779" y="2910007"/>
              <a:ext cx="2152185" cy="430887"/>
            </a:xfrm>
            <a:prstGeom prst="rect">
              <a:avLst/>
            </a:prstGeom>
          </p:spPr>
          <p:txBody>
            <a:bodyPr wrap="square">
              <a:spAutoFit/>
            </a:bodyPr>
            <a:lstStyle/>
            <a:p>
              <a:pPr algn="ctr" defTabSz="685800">
                <a:defRPr/>
              </a:pPr>
              <a:endParaRPr lang="en-US" sz="1500" b="1" dirty="0">
                <a:solidFill>
                  <a:srgbClr val="000000"/>
                </a:solidFill>
                <a:latin typeface="Arial" panose="020B0604020202020204" pitchFamily="34" charset="0"/>
              </a:endParaRPr>
            </a:p>
          </p:txBody>
        </p:sp>
      </p:grpSp>
      <p:sp>
        <p:nvSpPr>
          <p:cNvPr id="19" name="Title 3"/>
          <p:cNvSpPr>
            <a:spLocks noGrp="1"/>
          </p:cNvSpPr>
          <p:nvPr>
            <p:ph type="title"/>
          </p:nvPr>
        </p:nvSpPr>
        <p:spPr/>
        <p:txBody>
          <a:bodyPr>
            <a:normAutofit fontScale="90000"/>
          </a:bodyPr>
          <a:lstStyle/>
          <a:p>
            <a:r>
              <a:rPr lang="en-CA" dirty="0"/>
              <a:t>Big Data Management </a:t>
            </a:r>
          </a:p>
        </p:txBody>
      </p:sp>
      <p:sp>
        <p:nvSpPr>
          <p:cNvPr id="3" name="Content Placeholder 2"/>
          <p:cNvSpPr>
            <a:spLocks noGrp="1"/>
          </p:cNvSpPr>
          <p:nvPr>
            <p:ph idx="1"/>
          </p:nvPr>
        </p:nvSpPr>
        <p:spPr>
          <a:xfrm>
            <a:off x="1657350" y="1286358"/>
            <a:ext cx="5959928" cy="2723285"/>
          </a:xfrm>
        </p:spPr>
        <p:txBody>
          <a:bodyPr/>
          <a:lstStyle/>
          <a:p>
            <a:r>
              <a:rPr lang="en-US" dirty="0">
                <a:solidFill>
                  <a:schemeClr val="bg1"/>
                </a:solidFill>
              </a:rPr>
              <a:t>In big data management, the schema is applied on READ.</a:t>
            </a:r>
          </a:p>
        </p:txBody>
      </p:sp>
      <p:sp>
        <p:nvSpPr>
          <p:cNvPr id="37" name="Rectangle 36"/>
          <p:cNvSpPr/>
          <p:nvPr/>
        </p:nvSpPr>
        <p:spPr>
          <a:xfrm>
            <a:off x="6322906" y="3069300"/>
            <a:ext cx="1271417" cy="784830"/>
          </a:xfrm>
          <a:prstGeom prst="rect">
            <a:avLst/>
          </a:prstGeom>
        </p:spPr>
        <p:txBody>
          <a:bodyPr wrap="square">
            <a:spAutoFit/>
          </a:bodyPr>
          <a:lstStyle/>
          <a:p>
            <a:pPr algn="ctr" defTabSz="685800">
              <a:defRPr/>
            </a:pPr>
            <a:r>
              <a:rPr lang="en-US" sz="1500" b="1" dirty="0">
                <a:solidFill>
                  <a:srgbClr val="000000"/>
                </a:solidFill>
                <a:latin typeface="Arial" panose="020B0604020202020204" pitchFamily="34" charset="0"/>
              </a:rPr>
              <a:t>Apply</a:t>
            </a:r>
            <a:br>
              <a:rPr lang="en-US" sz="1500" b="1" dirty="0">
                <a:solidFill>
                  <a:srgbClr val="000000"/>
                </a:solidFill>
                <a:latin typeface="Arial" panose="020B0604020202020204" pitchFamily="34" charset="0"/>
              </a:rPr>
            </a:br>
            <a:r>
              <a:rPr lang="en-US" sz="1500" b="1" dirty="0">
                <a:solidFill>
                  <a:srgbClr val="000000"/>
                </a:solidFill>
                <a:latin typeface="Arial" panose="020B0604020202020204" pitchFamily="34" charset="0"/>
              </a:rPr>
              <a:t>schema on</a:t>
            </a:r>
            <a:br>
              <a:rPr lang="en-US" sz="1500" b="1" dirty="0">
                <a:solidFill>
                  <a:srgbClr val="000000"/>
                </a:solidFill>
                <a:latin typeface="Arial" panose="020B0604020202020204" pitchFamily="34" charset="0"/>
              </a:rPr>
            </a:br>
            <a:r>
              <a:rPr lang="en-US" sz="1500" b="1" dirty="0">
                <a:solidFill>
                  <a:srgbClr val="000000"/>
                </a:solidFill>
                <a:latin typeface="Arial" panose="020B0604020202020204" pitchFamily="34" charset="0"/>
              </a:rPr>
              <a:t>READ</a:t>
            </a:r>
          </a:p>
        </p:txBody>
      </p:sp>
      <p:sp>
        <p:nvSpPr>
          <p:cNvPr id="41" name="Rectangle 40"/>
          <p:cNvSpPr/>
          <p:nvPr/>
        </p:nvSpPr>
        <p:spPr>
          <a:xfrm>
            <a:off x="3864297" y="2852662"/>
            <a:ext cx="1617751" cy="1107996"/>
          </a:xfrm>
          <a:prstGeom prst="rect">
            <a:avLst/>
          </a:prstGeom>
        </p:spPr>
        <p:txBody>
          <a:bodyPr wrap="none">
            <a:spAutoFit/>
          </a:bodyPr>
          <a:lstStyle/>
          <a:p>
            <a:pPr algn="ctr" defTabSz="685800">
              <a:defRPr/>
            </a:pPr>
            <a:r>
              <a:rPr lang="en-US" sz="1500" b="1" dirty="0">
                <a:solidFill>
                  <a:srgbClr val="000000"/>
                </a:solidFill>
                <a:latin typeface="Arial" panose="020B0604020202020204" pitchFamily="34" charset="0"/>
              </a:rPr>
              <a:t>Load data into</a:t>
            </a:r>
            <a:br>
              <a:rPr lang="en-US" sz="1500" b="1" dirty="0">
                <a:solidFill>
                  <a:srgbClr val="000000"/>
                </a:solidFill>
                <a:latin typeface="Arial" panose="020B0604020202020204" pitchFamily="34" charset="0"/>
              </a:rPr>
            </a:br>
            <a:r>
              <a:rPr lang="en-US" sz="1500" b="1" dirty="0">
                <a:solidFill>
                  <a:srgbClr val="000000"/>
                </a:solidFill>
                <a:latin typeface="Arial" panose="020B0604020202020204" pitchFamily="34" charset="0"/>
              </a:rPr>
              <a:t>distributed</a:t>
            </a:r>
            <a:br>
              <a:rPr lang="en-US" sz="1500" b="1" dirty="0">
                <a:solidFill>
                  <a:srgbClr val="000000"/>
                </a:solidFill>
                <a:latin typeface="Arial" panose="020B0604020202020204" pitchFamily="34" charset="0"/>
              </a:rPr>
            </a:br>
            <a:r>
              <a:rPr lang="en-US" sz="1500" b="1" dirty="0">
                <a:solidFill>
                  <a:srgbClr val="000000"/>
                </a:solidFill>
                <a:latin typeface="Arial" panose="020B0604020202020204" pitchFamily="34" charset="0"/>
              </a:rPr>
              <a:t>systems in files</a:t>
            </a:r>
            <a:br>
              <a:rPr lang="en-US" sz="1500" b="1" dirty="0">
                <a:solidFill>
                  <a:srgbClr val="000000"/>
                </a:solidFill>
                <a:latin typeface="Arial" panose="020B0604020202020204" pitchFamily="34" charset="0"/>
              </a:rPr>
            </a:br>
            <a:endParaRPr lang="en-US" sz="600" b="1" dirty="0">
              <a:solidFill>
                <a:srgbClr val="000000"/>
              </a:solidFill>
              <a:latin typeface="Arial" panose="020B0604020202020204" pitchFamily="34" charset="0"/>
            </a:endParaRPr>
          </a:p>
          <a:p>
            <a:pPr algn="ctr" defTabSz="685800">
              <a:defRPr/>
            </a:pPr>
            <a:r>
              <a:rPr lang="en-US" sz="1500" b="1" dirty="0">
                <a:solidFill>
                  <a:srgbClr val="000000"/>
                </a:solidFill>
                <a:latin typeface="Arial" panose="020B0604020202020204" pitchFamily="34" charset="0"/>
              </a:rPr>
              <a:t>NO SCHEMA</a:t>
            </a:r>
          </a:p>
        </p:txBody>
      </p:sp>
      <p:sp>
        <p:nvSpPr>
          <p:cNvPr id="20" name="Right Arrow 19"/>
          <p:cNvSpPr/>
          <p:nvPr/>
        </p:nvSpPr>
        <p:spPr>
          <a:xfrm>
            <a:off x="3358414" y="3260349"/>
            <a:ext cx="538842" cy="28575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b="1">
              <a:solidFill>
                <a:srgbClr val="000000"/>
              </a:solidFill>
              <a:latin typeface="Arial"/>
            </a:endParaRPr>
          </a:p>
        </p:txBody>
      </p:sp>
      <p:grpSp>
        <p:nvGrpSpPr>
          <p:cNvPr id="21" name="Group 20"/>
          <p:cNvGrpSpPr/>
          <p:nvPr/>
        </p:nvGrpSpPr>
        <p:grpSpPr>
          <a:xfrm>
            <a:off x="1353754" y="2667537"/>
            <a:ext cx="2152520" cy="1440066"/>
            <a:chOff x="-28326" y="2042312"/>
            <a:chExt cx="2870026" cy="1920088"/>
          </a:xfrm>
        </p:grpSpPr>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326" y="2042312"/>
              <a:ext cx="2870026" cy="1920088"/>
            </a:xfrm>
            <a:prstGeom prst="rect">
              <a:avLst/>
            </a:prstGeom>
          </p:spPr>
        </p:pic>
        <p:sp>
          <p:nvSpPr>
            <p:cNvPr id="23" name="Rectangle 22"/>
            <p:cNvSpPr/>
            <p:nvPr/>
          </p:nvSpPr>
          <p:spPr>
            <a:xfrm>
              <a:off x="384411" y="2694580"/>
              <a:ext cx="1942840" cy="615553"/>
            </a:xfrm>
            <a:prstGeom prst="rect">
              <a:avLst/>
            </a:prstGeom>
          </p:spPr>
          <p:txBody>
            <a:bodyPr wrap="none" lIns="0" tIns="0" rIns="0" bIns="0">
              <a:spAutoFit/>
            </a:bodyPr>
            <a:lstStyle/>
            <a:p>
              <a:pPr algn="ctr" defTabSz="685800">
                <a:defRPr/>
              </a:pPr>
              <a:r>
                <a:rPr lang="en-US" sz="1500" b="1" dirty="0">
                  <a:solidFill>
                    <a:srgbClr val="000000"/>
                  </a:solidFill>
                  <a:latin typeface="Arial" panose="020B0604020202020204" pitchFamily="34" charset="0"/>
                </a:rPr>
                <a:t>Raw data from</a:t>
              </a:r>
              <a:br>
                <a:rPr lang="en-US" sz="1500" b="1" dirty="0">
                  <a:solidFill>
                    <a:srgbClr val="000000"/>
                  </a:solidFill>
                  <a:latin typeface="Arial" panose="020B0604020202020204" pitchFamily="34" charset="0"/>
                </a:rPr>
              </a:br>
              <a:r>
                <a:rPr lang="en-US" sz="1500" b="1" dirty="0">
                  <a:solidFill>
                    <a:srgbClr val="000000"/>
                  </a:solidFill>
                  <a:latin typeface="Arial" panose="020B0604020202020204" pitchFamily="34" charset="0"/>
                </a:rPr>
                <a:t>source systems</a:t>
              </a:r>
            </a:p>
          </p:txBody>
        </p:sp>
      </p:grpSp>
      <p:sp>
        <p:nvSpPr>
          <p:cNvPr id="24" name="Right Arrow 23"/>
          <p:cNvSpPr/>
          <p:nvPr/>
        </p:nvSpPr>
        <p:spPr>
          <a:xfrm>
            <a:off x="5600923" y="3260349"/>
            <a:ext cx="538842" cy="28575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defRPr/>
            </a:pPr>
            <a:endParaRPr lang="en-US" sz="1350" b="1">
              <a:solidFill>
                <a:srgbClr val="000000"/>
              </a:solidFill>
              <a:latin typeface="Arial"/>
            </a:endParaRPr>
          </a:p>
        </p:txBody>
      </p:sp>
    </p:spTree>
    <p:extLst>
      <p:ext uri="{BB962C8B-B14F-4D97-AF65-F5344CB8AC3E}">
        <p14:creationId xmlns:p14="http://schemas.microsoft.com/office/powerpoint/2010/main" val="40920678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en-US"/>
              <a:t>Idea Exchange</a:t>
            </a:r>
          </a:p>
        </p:txBody>
      </p:sp>
      <p:sp>
        <p:nvSpPr>
          <p:cNvPr id="16387" name="Rectangle 3"/>
          <p:cNvSpPr>
            <a:spLocks noGrp="1" noChangeArrowheads="1"/>
          </p:cNvSpPr>
          <p:nvPr>
            <p:ph idx="1"/>
          </p:nvPr>
        </p:nvSpPr>
        <p:spPr/>
        <p:txBody>
          <a:bodyPr/>
          <a:lstStyle/>
          <a:p>
            <a:pPr marL="2679" lvl="1" indent="0">
              <a:buNone/>
              <a:defRPr/>
            </a:pPr>
            <a:r>
              <a:rPr lang="en-US" dirty="0"/>
              <a:t>Which data management approach, traditional or big data, has the most drawbacks, and why?</a:t>
            </a:r>
          </a:p>
          <a:p>
            <a:pPr lvl="1">
              <a:defRPr/>
            </a:pPr>
            <a:endParaRPr lang="en-US" dirty="0"/>
          </a:p>
        </p:txBody>
      </p:sp>
      <p:sp>
        <p:nvSpPr>
          <p:cNvPr id="4100" name="Slide Number Placeholder 3"/>
          <p:cNvSpPr>
            <a:spLocks noGrp="1"/>
          </p:cNvSpPr>
          <p:nvPr>
            <p:ph type="sldNum" sz="quarter" idx="10"/>
          </p:nvPr>
        </p:nvSpPr>
        <p:spPr bwMode="auto">
          <a:xfrm>
            <a:off x="0" y="6770688"/>
            <a:ext cx="98425" cy="873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defPPr>
              <a:defRPr lang="en-US"/>
            </a:defPPr>
            <a:lvl1pPr algn="l" rtl="0" eaLnBrk="1" fontAlgn="base" hangingPunct="1">
              <a:spcBef>
                <a:spcPct val="0"/>
              </a:spcBef>
              <a:spcAft>
                <a:spcPct val="0"/>
              </a:spcAft>
              <a:defRPr sz="100"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1600" kern="1200">
                <a:solidFill>
                  <a:schemeClr val="tx1"/>
                </a:solidFill>
                <a:latin typeface="Times New Roman" pitchFamily="18" charset="0"/>
                <a:ea typeface="+mn-ea"/>
                <a:cs typeface="Arial" charset="0"/>
              </a:defRPr>
            </a:lvl2pPr>
            <a:lvl3pPr marL="914400" algn="l" rtl="0" eaLnBrk="0" fontAlgn="base" hangingPunct="0">
              <a:spcBef>
                <a:spcPct val="0"/>
              </a:spcBef>
              <a:spcAft>
                <a:spcPct val="0"/>
              </a:spcAft>
              <a:defRPr sz="1600" kern="1200">
                <a:solidFill>
                  <a:schemeClr val="tx1"/>
                </a:solidFill>
                <a:latin typeface="Times New Roman" pitchFamily="18" charset="0"/>
                <a:ea typeface="+mn-ea"/>
                <a:cs typeface="Arial" charset="0"/>
              </a:defRPr>
            </a:lvl3pPr>
            <a:lvl4pPr marL="1371600" algn="l" rtl="0" eaLnBrk="0" fontAlgn="base" hangingPunct="0">
              <a:spcBef>
                <a:spcPct val="0"/>
              </a:spcBef>
              <a:spcAft>
                <a:spcPct val="0"/>
              </a:spcAft>
              <a:defRPr sz="1600" kern="1200">
                <a:solidFill>
                  <a:schemeClr val="tx1"/>
                </a:solidFill>
                <a:latin typeface="Times New Roman" pitchFamily="18" charset="0"/>
                <a:ea typeface="+mn-ea"/>
                <a:cs typeface="Arial" charset="0"/>
              </a:defRPr>
            </a:lvl4pPr>
            <a:lvl5pPr marL="1828800" algn="l" rtl="0" eaLnBrk="0" fontAlgn="base" hangingPunct="0">
              <a:spcBef>
                <a:spcPct val="0"/>
              </a:spcBef>
              <a:spcAft>
                <a:spcPct val="0"/>
              </a:spcAft>
              <a:defRPr sz="1600" kern="1200">
                <a:solidFill>
                  <a:schemeClr val="tx1"/>
                </a:solidFill>
                <a:latin typeface="Times New Roman" pitchFamily="18" charset="0"/>
                <a:ea typeface="+mn-ea"/>
                <a:cs typeface="Arial" charset="0"/>
              </a:defRPr>
            </a:lvl5pPr>
            <a:lvl6pPr marL="2286000" algn="l" defTabSz="914400" rtl="0" eaLnBrk="1" latinLnBrk="0" hangingPunct="1">
              <a:defRPr sz="1600" kern="1200">
                <a:solidFill>
                  <a:schemeClr val="tx1"/>
                </a:solidFill>
                <a:latin typeface="Times New Roman" pitchFamily="18" charset="0"/>
                <a:ea typeface="+mn-ea"/>
                <a:cs typeface="Arial" charset="0"/>
              </a:defRPr>
            </a:lvl6pPr>
            <a:lvl7pPr marL="2743200" algn="l" defTabSz="914400" rtl="0" eaLnBrk="1" latinLnBrk="0" hangingPunct="1">
              <a:defRPr sz="1600" kern="1200">
                <a:solidFill>
                  <a:schemeClr val="tx1"/>
                </a:solidFill>
                <a:latin typeface="Times New Roman" pitchFamily="18" charset="0"/>
                <a:ea typeface="+mn-ea"/>
                <a:cs typeface="Arial" charset="0"/>
              </a:defRPr>
            </a:lvl7pPr>
            <a:lvl8pPr marL="3200400" algn="l" defTabSz="914400" rtl="0" eaLnBrk="1" latinLnBrk="0" hangingPunct="1">
              <a:defRPr sz="1600" kern="1200">
                <a:solidFill>
                  <a:schemeClr val="tx1"/>
                </a:solidFill>
                <a:latin typeface="Times New Roman" pitchFamily="18" charset="0"/>
                <a:ea typeface="+mn-ea"/>
                <a:cs typeface="Arial" charset="0"/>
              </a:defRPr>
            </a:lvl8pPr>
            <a:lvl9pPr marL="3657600" algn="l" defTabSz="914400" rtl="0" eaLnBrk="1" latinLnBrk="0" hangingPunct="1">
              <a:defRPr sz="1600" kern="1200">
                <a:solidFill>
                  <a:schemeClr val="tx1"/>
                </a:solidFill>
                <a:latin typeface="Times New Roman" pitchFamily="18" charset="0"/>
                <a:ea typeface="+mn-ea"/>
                <a:cs typeface="Arial" charset="0"/>
              </a:defRPr>
            </a:lvl9pPr>
          </a:lstStyle>
          <a:p>
            <a:pPr defTabSz="685800">
              <a:defRPr/>
            </a:pPr>
            <a:fld id="{EE5879D5-BCD8-4A9F-8918-49E8FE0461E0}" type="slidenum">
              <a:rPr lang="en-US" altLang="en-US" smtClean="0"/>
              <a:pPr defTabSz="685800">
                <a:defRPr/>
              </a:pPr>
              <a:t>24</a:t>
            </a:fld>
            <a:endParaRPr lang="en-US" altLang="en-US" sz="100">
              <a:solidFill>
                <a:srgbClr val="FFFFFF"/>
              </a:solidFill>
              <a:latin typeface="Times New Roman" panose="02020603050405020304" pitchFamily="18" charset="0"/>
              <a:cs typeface="Arial" panose="020B0604020202020204" pitchFamily="34" charset="0"/>
            </a:endParaRPr>
          </a:p>
        </p:txBody>
      </p:sp>
      <p:pic>
        <p:nvPicPr>
          <p:cNvPr id="4101"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408588" y="3037881"/>
            <a:ext cx="2681585" cy="1388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90016291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CA" dirty="0"/>
              <a:t>Big Data Economics and Key Drivers</a:t>
            </a:r>
          </a:p>
        </p:txBody>
      </p:sp>
      <p:sp>
        <p:nvSpPr>
          <p:cNvPr id="2" name="Slide Number Placeholder 1"/>
          <p:cNvSpPr>
            <a:spLocks noGrp="1"/>
          </p:cNvSpPr>
          <p:nvPr>
            <p:ph type="sldNum" sz="quarter" idx="4294967295"/>
          </p:nvPr>
        </p:nvSpPr>
        <p:spPr>
          <a:xfrm>
            <a:off x="0" y="6770688"/>
            <a:ext cx="98425" cy="87312"/>
          </a:xfrm>
          <a:prstGeom prst="rect">
            <a:avLst/>
          </a:prstGeom>
        </p:spPr>
        <p:txBody>
          <a:bodyPr vert="horz" wrap="square" lIns="0" tIns="0" rIns="0" bIns="0" numCol="1" anchor="ctr" anchorCtr="0" compatLnSpc="1">
            <a:prstTxWarp prst="textNoShape">
              <a:avLst/>
            </a:prstTxWarp>
          </a:bodyPr>
          <a:lstStyle>
            <a:defPPr>
              <a:defRPr lang="en-US"/>
            </a:defPPr>
            <a:lvl1pPr algn="l" rtl="0" eaLnBrk="1" fontAlgn="base" hangingPunct="1">
              <a:spcBef>
                <a:spcPct val="0"/>
              </a:spcBef>
              <a:spcAft>
                <a:spcPct val="0"/>
              </a:spcAft>
              <a:defRPr sz="100"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1600" kern="1200">
                <a:solidFill>
                  <a:schemeClr val="tx1"/>
                </a:solidFill>
                <a:latin typeface="Times New Roman" pitchFamily="18" charset="0"/>
                <a:ea typeface="+mn-ea"/>
                <a:cs typeface="Arial" charset="0"/>
              </a:defRPr>
            </a:lvl2pPr>
            <a:lvl3pPr marL="914400" algn="l" rtl="0" eaLnBrk="0" fontAlgn="base" hangingPunct="0">
              <a:spcBef>
                <a:spcPct val="0"/>
              </a:spcBef>
              <a:spcAft>
                <a:spcPct val="0"/>
              </a:spcAft>
              <a:defRPr sz="1600" kern="1200">
                <a:solidFill>
                  <a:schemeClr val="tx1"/>
                </a:solidFill>
                <a:latin typeface="Times New Roman" pitchFamily="18" charset="0"/>
                <a:ea typeface="+mn-ea"/>
                <a:cs typeface="Arial" charset="0"/>
              </a:defRPr>
            </a:lvl3pPr>
            <a:lvl4pPr marL="1371600" algn="l" rtl="0" eaLnBrk="0" fontAlgn="base" hangingPunct="0">
              <a:spcBef>
                <a:spcPct val="0"/>
              </a:spcBef>
              <a:spcAft>
                <a:spcPct val="0"/>
              </a:spcAft>
              <a:defRPr sz="1600" kern="1200">
                <a:solidFill>
                  <a:schemeClr val="tx1"/>
                </a:solidFill>
                <a:latin typeface="Times New Roman" pitchFamily="18" charset="0"/>
                <a:ea typeface="+mn-ea"/>
                <a:cs typeface="Arial" charset="0"/>
              </a:defRPr>
            </a:lvl4pPr>
            <a:lvl5pPr marL="1828800" algn="l" rtl="0" eaLnBrk="0" fontAlgn="base" hangingPunct="0">
              <a:spcBef>
                <a:spcPct val="0"/>
              </a:spcBef>
              <a:spcAft>
                <a:spcPct val="0"/>
              </a:spcAft>
              <a:defRPr sz="1600" kern="1200">
                <a:solidFill>
                  <a:schemeClr val="tx1"/>
                </a:solidFill>
                <a:latin typeface="Times New Roman" pitchFamily="18" charset="0"/>
                <a:ea typeface="+mn-ea"/>
                <a:cs typeface="Arial" charset="0"/>
              </a:defRPr>
            </a:lvl5pPr>
            <a:lvl6pPr marL="2286000" algn="l" defTabSz="914400" rtl="0" eaLnBrk="1" latinLnBrk="0" hangingPunct="1">
              <a:defRPr sz="1600" kern="1200">
                <a:solidFill>
                  <a:schemeClr val="tx1"/>
                </a:solidFill>
                <a:latin typeface="Times New Roman" pitchFamily="18" charset="0"/>
                <a:ea typeface="+mn-ea"/>
                <a:cs typeface="Arial" charset="0"/>
              </a:defRPr>
            </a:lvl6pPr>
            <a:lvl7pPr marL="2743200" algn="l" defTabSz="914400" rtl="0" eaLnBrk="1" latinLnBrk="0" hangingPunct="1">
              <a:defRPr sz="1600" kern="1200">
                <a:solidFill>
                  <a:schemeClr val="tx1"/>
                </a:solidFill>
                <a:latin typeface="Times New Roman" pitchFamily="18" charset="0"/>
                <a:ea typeface="+mn-ea"/>
                <a:cs typeface="Arial" charset="0"/>
              </a:defRPr>
            </a:lvl7pPr>
            <a:lvl8pPr marL="3200400" algn="l" defTabSz="914400" rtl="0" eaLnBrk="1" latinLnBrk="0" hangingPunct="1">
              <a:defRPr sz="1600" kern="1200">
                <a:solidFill>
                  <a:schemeClr val="tx1"/>
                </a:solidFill>
                <a:latin typeface="Times New Roman" pitchFamily="18" charset="0"/>
                <a:ea typeface="+mn-ea"/>
                <a:cs typeface="Arial" charset="0"/>
              </a:defRPr>
            </a:lvl8pPr>
            <a:lvl9pPr marL="3657600" algn="l" defTabSz="914400" rtl="0" eaLnBrk="1" latinLnBrk="0" hangingPunct="1">
              <a:defRPr sz="1600" kern="1200">
                <a:solidFill>
                  <a:schemeClr val="tx1"/>
                </a:solidFill>
                <a:latin typeface="Times New Roman" pitchFamily="18" charset="0"/>
                <a:ea typeface="+mn-ea"/>
                <a:cs typeface="Arial" charset="0"/>
              </a:defRPr>
            </a:lvl9pPr>
          </a:lstStyle>
          <a:p>
            <a:pPr defTabSz="685800">
              <a:defRPr/>
            </a:pPr>
            <a:fld id="{5BD36294-2849-48A8-8531-5354CF3095D2}" type="slidenum">
              <a:rPr lang="en-US" smtClean="0"/>
              <a:pPr defTabSz="685800">
                <a:defRPr/>
              </a:pPr>
              <a:t>25</a:t>
            </a:fld>
            <a:endParaRPr lang="en-US" sz="100" dirty="0">
              <a:solidFill>
                <a:srgbClr val="FFFFFF"/>
              </a:solidFill>
              <a:latin typeface="Arial" panose="020B0604020202020204" pitchFamily="34" charset="0"/>
              <a:cs typeface="Arial" panose="020B0604020202020204" pitchFamily="34" charset="0"/>
            </a:endParaRPr>
          </a:p>
        </p:txBody>
      </p:sp>
      <p:grpSp>
        <p:nvGrpSpPr>
          <p:cNvPr id="8" name="Group 7"/>
          <p:cNvGrpSpPr/>
          <p:nvPr/>
        </p:nvGrpSpPr>
        <p:grpSpPr>
          <a:xfrm>
            <a:off x="1292959" y="775467"/>
            <a:ext cx="3223260" cy="3125775"/>
            <a:chOff x="180579" y="1033956"/>
            <a:chExt cx="4297680" cy="4167700"/>
          </a:xfrm>
        </p:grpSpPr>
        <p:sp>
          <p:nvSpPr>
            <p:cNvPr id="34" name="Rectangle 33"/>
            <p:cNvSpPr/>
            <p:nvPr/>
          </p:nvSpPr>
          <p:spPr bwMode="auto">
            <a:xfrm>
              <a:off x="180579" y="1165419"/>
              <a:ext cx="4297680" cy="3135167"/>
            </a:xfrm>
            <a:prstGeom prst="rect">
              <a:avLst/>
            </a:prstGeom>
            <a:solidFill>
              <a:srgbClr val="FFFFFF"/>
            </a:solidFill>
            <a:ln w="38100" cap="flat" cmpd="sng" algn="ctr">
              <a:solidFill>
                <a:srgbClr val="000000"/>
              </a:solidFill>
              <a:prstDash val="solid"/>
              <a:round/>
              <a:headEnd type="none" w="med" len="med"/>
              <a:tailEnd type="none" w="med" len="med"/>
            </a:ln>
            <a:effectLst/>
          </p:spPr>
          <p:txBody>
            <a:bodyPr vert="horz" wrap="none" lIns="66675" tIns="66675" rIns="66675" bIns="66675" numCol="1" rtlCol="0" anchor="ctr" anchorCtr="0" compatLnSpc="1">
              <a:prstTxWarp prst="textNoShape">
                <a:avLst/>
              </a:prstTxWarp>
              <a:noAutofit/>
            </a:bodyPr>
            <a:lstStyle/>
            <a:p>
              <a:pPr algn="ctr" defTabSz="685800">
                <a:defRPr/>
              </a:pPr>
              <a:endParaRPr lang="en-US">
                <a:solidFill>
                  <a:srgbClr val="000000"/>
                </a:solidFill>
                <a:latin typeface="Arial" panose="020B0604020202020204" pitchFamily="34" charset="0"/>
              </a:endParaRPr>
            </a:p>
          </p:txBody>
        </p:sp>
        <p:sp>
          <p:nvSpPr>
            <p:cNvPr id="32" name="Rectangle 31"/>
            <p:cNvSpPr/>
            <p:nvPr/>
          </p:nvSpPr>
          <p:spPr bwMode="auto">
            <a:xfrm>
              <a:off x="297818" y="1269962"/>
              <a:ext cx="4063202" cy="2926080"/>
            </a:xfrm>
            <a:prstGeom prst="rect">
              <a:avLst/>
            </a:prstGeom>
            <a:solidFill>
              <a:srgbClr val="969696"/>
            </a:solidFill>
            <a:ln w="38100" cap="flat" cmpd="sng" algn="ctr">
              <a:noFill/>
              <a:prstDash val="solid"/>
              <a:round/>
              <a:headEnd type="none" w="med" len="med"/>
              <a:tailEnd type="none" w="med" len="med"/>
            </a:ln>
            <a:effectLst/>
          </p:spPr>
          <p:txBody>
            <a:bodyPr vert="horz" wrap="none" lIns="66675" tIns="66675" rIns="66675" bIns="66675" numCol="1" rtlCol="0" anchor="ctr" anchorCtr="0" compatLnSpc="1">
              <a:prstTxWarp prst="textNoShape">
                <a:avLst/>
              </a:prstTxWarp>
              <a:noAutofit/>
            </a:bodyPr>
            <a:lstStyle/>
            <a:p>
              <a:pPr algn="ctr" defTabSz="685800">
                <a:defRPr/>
              </a:pPr>
              <a:endParaRPr lang="en-US" dirty="0">
                <a:solidFill>
                  <a:srgbClr val="000000"/>
                </a:solidFill>
                <a:latin typeface="Arial" panose="020B0604020202020204" pitchFamily="34" charset="0"/>
              </a:endParaRPr>
            </a:p>
          </p:txBody>
        </p:sp>
        <p:sp>
          <p:nvSpPr>
            <p:cNvPr id="15" name="Shape 14"/>
            <p:cNvSpPr/>
            <p:nvPr/>
          </p:nvSpPr>
          <p:spPr>
            <a:xfrm rot="4396374">
              <a:off x="875992" y="1142635"/>
              <a:ext cx="3196367" cy="2979009"/>
            </a:xfrm>
            <a:prstGeom prst="swooshArrow">
              <a:avLst>
                <a:gd name="adj1" fmla="val 12361"/>
                <a:gd name="adj2" fmla="val 20268"/>
              </a:avLst>
            </a:prstGeom>
            <a:solidFill>
              <a:srgbClr val="7030A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defTabSz="685800">
                <a:defRPr/>
              </a:pPr>
              <a:endParaRPr lang="en-US">
                <a:solidFill>
                  <a:srgbClr val="FFF2BE"/>
                </a:solidFill>
                <a:latin typeface="Arial"/>
              </a:endParaRPr>
            </a:p>
          </p:txBody>
        </p:sp>
        <p:sp>
          <p:nvSpPr>
            <p:cNvPr id="17" name="Freeform 16"/>
            <p:cNvSpPr/>
            <p:nvPr/>
          </p:nvSpPr>
          <p:spPr>
            <a:xfrm>
              <a:off x="389034" y="1626860"/>
              <a:ext cx="1025921" cy="615553"/>
            </a:xfrm>
            <a:custGeom>
              <a:avLst/>
              <a:gdLst>
                <a:gd name="connsiteX0" fmla="*/ 0 w 1654048"/>
                <a:gd name="connsiteY0" fmla="*/ 0 h 650240"/>
                <a:gd name="connsiteX1" fmla="*/ 1654048 w 1654048"/>
                <a:gd name="connsiteY1" fmla="*/ 0 h 650240"/>
                <a:gd name="connsiteX2" fmla="*/ 1654048 w 1654048"/>
                <a:gd name="connsiteY2" fmla="*/ 650240 h 650240"/>
                <a:gd name="connsiteX3" fmla="*/ 0 w 1654048"/>
                <a:gd name="connsiteY3" fmla="*/ 650240 h 650240"/>
                <a:gd name="connsiteX4" fmla="*/ 0 w 1654048"/>
                <a:gd name="connsiteY4" fmla="*/ 0 h 650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4048" h="650240">
                  <a:moveTo>
                    <a:pt x="0" y="0"/>
                  </a:moveTo>
                  <a:lnTo>
                    <a:pt x="1654048" y="0"/>
                  </a:lnTo>
                  <a:lnTo>
                    <a:pt x="1654048" y="650240"/>
                  </a:lnTo>
                  <a:lnTo>
                    <a:pt x="0" y="65024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none" lIns="0" tIns="0" rIns="0" bIns="0" numCol="1" spcCol="1270" anchor="b" anchorCtr="0">
              <a:spAutoFit/>
            </a:bodyPr>
            <a:lstStyle/>
            <a:p>
              <a:pPr algn="ctr" defTabSz="733425">
                <a:spcBef>
                  <a:spcPct val="0"/>
                </a:spcBef>
                <a:defRPr/>
              </a:pPr>
              <a:r>
                <a:rPr lang="en-US" sz="1500" b="1" dirty="0">
                  <a:solidFill>
                    <a:srgbClr val="FFFFFF"/>
                  </a:solidFill>
                  <a:latin typeface="Arial"/>
                </a:rPr>
                <a:t>Storage </a:t>
              </a:r>
              <a:br>
                <a:rPr lang="en-US" sz="1500" b="1" dirty="0">
                  <a:solidFill>
                    <a:srgbClr val="FFFFFF"/>
                  </a:solidFill>
                  <a:latin typeface="Arial"/>
                </a:rPr>
              </a:br>
              <a:r>
                <a:rPr lang="en-US" sz="1500" b="1" dirty="0">
                  <a:solidFill>
                    <a:srgbClr val="FFFFFF"/>
                  </a:solidFill>
                  <a:latin typeface="Arial"/>
                </a:rPr>
                <a:t>Costs</a:t>
              </a:r>
            </a:p>
          </p:txBody>
        </p:sp>
        <p:sp>
          <p:nvSpPr>
            <p:cNvPr id="18" name="Freeform 17"/>
            <p:cNvSpPr/>
            <p:nvPr/>
          </p:nvSpPr>
          <p:spPr>
            <a:xfrm>
              <a:off x="1682655" y="2351765"/>
              <a:ext cx="713872" cy="615553"/>
            </a:xfrm>
            <a:custGeom>
              <a:avLst/>
              <a:gdLst>
                <a:gd name="connsiteX0" fmla="*/ 0 w 1966976"/>
                <a:gd name="connsiteY0" fmla="*/ 0 h 650240"/>
                <a:gd name="connsiteX1" fmla="*/ 1966976 w 1966976"/>
                <a:gd name="connsiteY1" fmla="*/ 0 h 650240"/>
                <a:gd name="connsiteX2" fmla="*/ 1966976 w 1966976"/>
                <a:gd name="connsiteY2" fmla="*/ 650240 h 650240"/>
                <a:gd name="connsiteX3" fmla="*/ 0 w 1966976"/>
                <a:gd name="connsiteY3" fmla="*/ 650240 h 650240"/>
                <a:gd name="connsiteX4" fmla="*/ 0 w 1966976"/>
                <a:gd name="connsiteY4" fmla="*/ 0 h 650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6976" h="650240">
                  <a:moveTo>
                    <a:pt x="0" y="0"/>
                  </a:moveTo>
                  <a:lnTo>
                    <a:pt x="1966976" y="0"/>
                  </a:lnTo>
                  <a:lnTo>
                    <a:pt x="1966976" y="650240"/>
                  </a:lnTo>
                  <a:lnTo>
                    <a:pt x="0" y="65024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none" lIns="0" tIns="0" rIns="0" bIns="0" numCol="1" spcCol="1270" anchor="ctr" anchorCtr="0">
              <a:spAutoFit/>
            </a:bodyPr>
            <a:lstStyle/>
            <a:p>
              <a:pPr algn="ctr" defTabSz="733425">
                <a:spcBef>
                  <a:spcPct val="0"/>
                </a:spcBef>
                <a:defRPr/>
              </a:pPr>
              <a:r>
                <a:rPr lang="en-US" sz="1500" b="1" dirty="0">
                  <a:solidFill>
                    <a:srgbClr val="FFFFFF"/>
                  </a:solidFill>
                  <a:latin typeface="Arial"/>
                </a:rPr>
                <a:t>CPU </a:t>
              </a:r>
              <a:br>
                <a:rPr lang="en-US" sz="1500" b="1" dirty="0">
                  <a:solidFill>
                    <a:srgbClr val="FFFFFF"/>
                  </a:solidFill>
                  <a:latin typeface="Arial"/>
                </a:rPr>
              </a:br>
              <a:r>
                <a:rPr lang="en-US" sz="1500" b="1" dirty="0">
                  <a:solidFill>
                    <a:srgbClr val="FFFFFF"/>
                  </a:solidFill>
                  <a:latin typeface="Arial"/>
                </a:rPr>
                <a:t>Costs</a:t>
              </a:r>
            </a:p>
          </p:txBody>
        </p:sp>
        <p:sp>
          <p:nvSpPr>
            <p:cNvPr id="19" name="Freeform 18"/>
            <p:cNvSpPr/>
            <p:nvPr/>
          </p:nvSpPr>
          <p:spPr>
            <a:xfrm>
              <a:off x="2110964" y="3859353"/>
              <a:ext cx="2092453" cy="307776"/>
            </a:xfrm>
            <a:custGeom>
              <a:avLst/>
              <a:gdLst>
                <a:gd name="connsiteX0" fmla="*/ 0 w 2235200"/>
                <a:gd name="connsiteY0" fmla="*/ 0 h 650240"/>
                <a:gd name="connsiteX1" fmla="*/ 2235200 w 2235200"/>
                <a:gd name="connsiteY1" fmla="*/ 0 h 650240"/>
                <a:gd name="connsiteX2" fmla="*/ 2235200 w 2235200"/>
                <a:gd name="connsiteY2" fmla="*/ 650240 h 650240"/>
                <a:gd name="connsiteX3" fmla="*/ 0 w 2235200"/>
                <a:gd name="connsiteY3" fmla="*/ 650240 h 650240"/>
                <a:gd name="connsiteX4" fmla="*/ 0 w 2235200"/>
                <a:gd name="connsiteY4" fmla="*/ 0 h 6502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35200" h="650240">
                  <a:moveTo>
                    <a:pt x="0" y="0"/>
                  </a:moveTo>
                  <a:lnTo>
                    <a:pt x="2235200" y="0"/>
                  </a:lnTo>
                  <a:lnTo>
                    <a:pt x="2235200" y="650240"/>
                  </a:lnTo>
                  <a:lnTo>
                    <a:pt x="0" y="65024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none" lIns="0" tIns="0" rIns="0" bIns="0" numCol="1" spcCol="1270" anchor="t" anchorCtr="0">
              <a:spAutoFit/>
            </a:bodyPr>
            <a:lstStyle/>
            <a:p>
              <a:pPr algn="ctr" defTabSz="733425">
                <a:spcBef>
                  <a:spcPct val="0"/>
                </a:spcBef>
                <a:defRPr/>
              </a:pPr>
              <a:r>
                <a:rPr lang="en-US" sz="1500" b="1" dirty="0">
                  <a:solidFill>
                    <a:srgbClr val="FFFFFF"/>
                  </a:solidFill>
                  <a:latin typeface="Arial"/>
                </a:rPr>
                <a:t>Bandwidth Costs</a:t>
              </a:r>
            </a:p>
          </p:txBody>
        </p:sp>
        <p:sp>
          <p:nvSpPr>
            <p:cNvPr id="35" name="Double Wave 34"/>
            <p:cNvSpPr/>
            <p:nvPr/>
          </p:nvSpPr>
          <p:spPr bwMode="auto">
            <a:xfrm>
              <a:off x="307840" y="4478325"/>
              <a:ext cx="4043159" cy="723331"/>
            </a:xfrm>
            <a:prstGeom prst="doubleWave">
              <a:avLst/>
            </a:prstGeom>
            <a:solidFill>
              <a:schemeClr val="accent3"/>
            </a:solidFill>
            <a:ln w="38100" cap="flat" cmpd="sng" algn="ctr">
              <a:solidFill>
                <a:srgbClr val="000000"/>
              </a:solidFill>
              <a:prstDash val="solid"/>
              <a:round/>
              <a:headEnd type="none" w="med" len="med"/>
              <a:tailEnd type="none" w="med" len="med"/>
            </a:ln>
            <a:effectLst/>
          </p:spPr>
          <p:txBody>
            <a:bodyPr vert="horz" wrap="none" lIns="66675" tIns="66675" rIns="66675" bIns="66675" numCol="1" rtlCol="0" anchor="ctr" anchorCtr="0" compatLnSpc="1">
              <a:prstTxWarp prst="textNoShape">
                <a:avLst/>
              </a:prstTxWarp>
              <a:noAutofit/>
            </a:bodyPr>
            <a:lstStyle/>
            <a:p>
              <a:pPr algn="ctr" defTabSz="685800">
                <a:defRPr/>
              </a:pPr>
              <a:r>
                <a:rPr lang="en-US" dirty="0">
                  <a:solidFill>
                    <a:srgbClr val="000000"/>
                  </a:solidFill>
                  <a:latin typeface="Arial" panose="020B0604020202020204" pitchFamily="34" charset="0"/>
                </a:rPr>
                <a:t>Hardware Cost Reduction</a:t>
              </a:r>
            </a:p>
          </p:txBody>
        </p:sp>
      </p:grpSp>
      <p:grpSp>
        <p:nvGrpSpPr>
          <p:cNvPr id="10" name="Group 9"/>
          <p:cNvGrpSpPr/>
          <p:nvPr/>
        </p:nvGrpSpPr>
        <p:grpSpPr>
          <a:xfrm>
            <a:off x="4627707" y="873604"/>
            <a:ext cx="3223260" cy="3027638"/>
            <a:chOff x="4636849" y="1164806"/>
            <a:chExt cx="4297680" cy="4036850"/>
          </a:xfrm>
        </p:grpSpPr>
        <p:grpSp>
          <p:nvGrpSpPr>
            <p:cNvPr id="5" name="Group 4"/>
            <p:cNvGrpSpPr/>
            <p:nvPr/>
          </p:nvGrpSpPr>
          <p:grpSpPr>
            <a:xfrm>
              <a:off x="4636849" y="1164806"/>
              <a:ext cx="4297680" cy="3136392"/>
              <a:chOff x="4636849" y="1164806"/>
              <a:chExt cx="4297680" cy="3136392"/>
            </a:xfrm>
          </p:grpSpPr>
          <p:sp>
            <p:nvSpPr>
              <p:cNvPr id="28" name="Rectangle 27"/>
              <p:cNvSpPr/>
              <p:nvPr/>
            </p:nvSpPr>
            <p:spPr bwMode="auto">
              <a:xfrm>
                <a:off x="4636849" y="1164806"/>
                <a:ext cx="4297680" cy="3136392"/>
              </a:xfrm>
              <a:prstGeom prst="rect">
                <a:avLst/>
              </a:prstGeom>
              <a:solidFill>
                <a:srgbClr val="FFFFFF"/>
              </a:solidFill>
              <a:ln w="38100" cap="flat" cmpd="sng" algn="ctr">
                <a:solidFill>
                  <a:srgbClr val="000000"/>
                </a:solidFill>
                <a:prstDash val="solid"/>
                <a:round/>
                <a:headEnd type="none" w="med" len="med"/>
                <a:tailEnd type="none" w="med" len="med"/>
              </a:ln>
              <a:effectLst/>
            </p:spPr>
            <p:txBody>
              <a:bodyPr vert="horz" wrap="none" lIns="66675" tIns="66675" rIns="66675" bIns="66675" numCol="1" rtlCol="0" anchor="ctr" anchorCtr="0" compatLnSpc="1">
                <a:prstTxWarp prst="textNoShape">
                  <a:avLst/>
                </a:prstTxWarp>
                <a:noAutofit/>
              </a:bodyPr>
              <a:lstStyle/>
              <a:p>
                <a:pPr algn="ctr" defTabSz="685800">
                  <a:defRPr/>
                </a:pPr>
                <a:endParaRPr lang="en-US">
                  <a:solidFill>
                    <a:srgbClr val="000000"/>
                  </a:solidFill>
                  <a:latin typeface="Arial" panose="020B0604020202020204" pitchFamily="34" charset="0"/>
                </a:endParaRPr>
              </a:p>
            </p:txBody>
          </p:sp>
          <p:grpSp>
            <p:nvGrpSpPr>
              <p:cNvPr id="3" name="Group 2"/>
              <p:cNvGrpSpPr/>
              <p:nvPr/>
            </p:nvGrpSpPr>
            <p:grpSpPr>
              <a:xfrm>
                <a:off x="4755721" y="1269962"/>
                <a:ext cx="4059936" cy="2926080"/>
                <a:chOff x="4755721" y="1269962"/>
                <a:chExt cx="4059936" cy="2926080"/>
              </a:xfrm>
            </p:grpSpPr>
            <p:sp>
              <p:nvSpPr>
                <p:cNvPr id="23" name="Rectangle 22"/>
                <p:cNvSpPr/>
                <p:nvPr/>
              </p:nvSpPr>
              <p:spPr bwMode="auto">
                <a:xfrm>
                  <a:off x="4755721" y="1269962"/>
                  <a:ext cx="4059936" cy="2926080"/>
                </a:xfrm>
                <a:prstGeom prst="rect">
                  <a:avLst/>
                </a:prstGeom>
                <a:solidFill>
                  <a:srgbClr val="969696"/>
                </a:solidFill>
                <a:ln w="38100" cap="flat" cmpd="sng" algn="ctr">
                  <a:noFill/>
                  <a:prstDash val="solid"/>
                  <a:round/>
                  <a:headEnd type="none" w="med" len="med"/>
                  <a:tailEnd type="none" w="med" len="med"/>
                </a:ln>
                <a:effectLst/>
              </p:spPr>
              <p:txBody>
                <a:bodyPr vert="horz" wrap="none" lIns="66675" tIns="66675" rIns="66675" bIns="66675" numCol="1" rtlCol="0" anchor="ctr" anchorCtr="0" compatLnSpc="1">
                  <a:prstTxWarp prst="textNoShape">
                    <a:avLst/>
                  </a:prstTxWarp>
                  <a:noAutofit/>
                </a:bodyPr>
                <a:lstStyle/>
                <a:p>
                  <a:pPr algn="ctr" defTabSz="685800">
                    <a:defRPr/>
                  </a:pPr>
                  <a:endParaRPr lang="en-US">
                    <a:solidFill>
                      <a:srgbClr val="000000"/>
                    </a:solidFill>
                    <a:latin typeface="Arial" panose="020B0604020202020204" pitchFamily="34" charset="0"/>
                  </a:endParaRPr>
                </a:p>
              </p:txBody>
            </p:sp>
            <p:sp>
              <p:nvSpPr>
                <p:cNvPr id="9" name="Freeform 8"/>
                <p:cNvSpPr/>
                <p:nvPr/>
              </p:nvSpPr>
              <p:spPr>
                <a:xfrm>
                  <a:off x="5438980" y="3310557"/>
                  <a:ext cx="681811" cy="307776"/>
                </a:xfrm>
                <a:custGeom>
                  <a:avLst/>
                  <a:gdLst>
                    <a:gd name="connsiteX0" fmla="*/ 0 w 1420368"/>
                    <a:gd name="connsiteY0" fmla="*/ 0 h 1101090"/>
                    <a:gd name="connsiteX1" fmla="*/ 1420368 w 1420368"/>
                    <a:gd name="connsiteY1" fmla="*/ 0 h 1101090"/>
                    <a:gd name="connsiteX2" fmla="*/ 1420368 w 1420368"/>
                    <a:gd name="connsiteY2" fmla="*/ 1101090 h 1101090"/>
                    <a:gd name="connsiteX3" fmla="*/ 0 w 1420368"/>
                    <a:gd name="connsiteY3" fmla="*/ 1101090 h 1101090"/>
                    <a:gd name="connsiteX4" fmla="*/ 0 w 1420368"/>
                    <a:gd name="connsiteY4" fmla="*/ 0 h 11010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0368" h="1101090">
                      <a:moveTo>
                        <a:pt x="0" y="0"/>
                      </a:moveTo>
                      <a:lnTo>
                        <a:pt x="1420368" y="0"/>
                      </a:lnTo>
                      <a:lnTo>
                        <a:pt x="1420368" y="1101090"/>
                      </a:lnTo>
                      <a:lnTo>
                        <a:pt x="0" y="110109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none" lIns="0" tIns="0" rIns="0" bIns="0" numCol="1" spcCol="1270" anchor="t" anchorCtr="0">
                  <a:spAutoFit/>
                </a:bodyPr>
                <a:lstStyle/>
                <a:p>
                  <a:pPr defTabSz="933450">
                    <a:spcBef>
                      <a:spcPct val="0"/>
                    </a:spcBef>
                    <a:defRPr/>
                  </a:pPr>
                  <a:r>
                    <a:rPr lang="en-US" sz="1500" b="1" dirty="0">
                      <a:solidFill>
                        <a:srgbClr val="FFFFFF"/>
                      </a:solidFill>
                      <a:latin typeface="Arial"/>
                    </a:rPr>
                    <a:t>Linux</a:t>
                  </a:r>
                </a:p>
              </p:txBody>
            </p:sp>
            <p:sp>
              <p:nvSpPr>
                <p:cNvPr id="11" name="Freeform 10"/>
                <p:cNvSpPr/>
                <p:nvPr/>
              </p:nvSpPr>
              <p:spPr>
                <a:xfrm>
                  <a:off x="6045425" y="2809403"/>
                  <a:ext cx="897681" cy="307776"/>
                </a:xfrm>
                <a:custGeom>
                  <a:avLst/>
                  <a:gdLst>
                    <a:gd name="connsiteX0" fmla="*/ 0 w 1463040"/>
                    <a:gd name="connsiteY0" fmla="*/ 0 h 2072640"/>
                    <a:gd name="connsiteX1" fmla="*/ 1463040 w 1463040"/>
                    <a:gd name="connsiteY1" fmla="*/ 0 h 2072640"/>
                    <a:gd name="connsiteX2" fmla="*/ 1463040 w 1463040"/>
                    <a:gd name="connsiteY2" fmla="*/ 2072640 h 2072640"/>
                    <a:gd name="connsiteX3" fmla="*/ 0 w 1463040"/>
                    <a:gd name="connsiteY3" fmla="*/ 2072640 h 2072640"/>
                    <a:gd name="connsiteX4" fmla="*/ 0 w 1463040"/>
                    <a:gd name="connsiteY4" fmla="*/ 0 h 20726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3040" h="2072640">
                      <a:moveTo>
                        <a:pt x="0" y="0"/>
                      </a:moveTo>
                      <a:lnTo>
                        <a:pt x="1463040" y="0"/>
                      </a:lnTo>
                      <a:lnTo>
                        <a:pt x="1463040" y="2072640"/>
                      </a:lnTo>
                      <a:lnTo>
                        <a:pt x="0" y="207264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none" lIns="0" tIns="0" rIns="0" bIns="0" numCol="1" spcCol="1270" anchor="t" anchorCtr="0">
                  <a:spAutoFit/>
                </a:bodyPr>
                <a:lstStyle/>
                <a:p>
                  <a:pPr defTabSz="933450">
                    <a:spcBef>
                      <a:spcPct val="0"/>
                    </a:spcBef>
                    <a:defRPr/>
                  </a:pPr>
                  <a:r>
                    <a:rPr lang="en-US" sz="1500" b="1" dirty="0">
                      <a:solidFill>
                        <a:srgbClr val="FFFFFF"/>
                      </a:solidFill>
                      <a:latin typeface="Arial"/>
                    </a:rPr>
                    <a:t>Lucene</a:t>
                  </a:r>
                </a:p>
              </p:txBody>
            </p:sp>
            <p:sp>
              <p:nvSpPr>
                <p:cNvPr id="13" name="Freeform 12"/>
                <p:cNvSpPr/>
                <p:nvPr/>
              </p:nvSpPr>
              <p:spPr>
                <a:xfrm>
                  <a:off x="6800284" y="2416293"/>
                  <a:ext cx="953252" cy="307776"/>
                </a:xfrm>
                <a:custGeom>
                  <a:avLst/>
                  <a:gdLst>
                    <a:gd name="connsiteX0" fmla="*/ 0 w 1463040"/>
                    <a:gd name="connsiteY0" fmla="*/ 0 h 2647950"/>
                    <a:gd name="connsiteX1" fmla="*/ 1463040 w 1463040"/>
                    <a:gd name="connsiteY1" fmla="*/ 0 h 2647950"/>
                    <a:gd name="connsiteX2" fmla="*/ 1463040 w 1463040"/>
                    <a:gd name="connsiteY2" fmla="*/ 2647950 h 2647950"/>
                    <a:gd name="connsiteX3" fmla="*/ 0 w 1463040"/>
                    <a:gd name="connsiteY3" fmla="*/ 2647950 h 2647950"/>
                    <a:gd name="connsiteX4" fmla="*/ 0 w 1463040"/>
                    <a:gd name="connsiteY4" fmla="*/ 0 h 26479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3040" h="2647950">
                      <a:moveTo>
                        <a:pt x="0" y="0"/>
                      </a:moveTo>
                      <a:lnTo>
                        <a:pt x="1463040" y="0"/>
                      </a:lnTo>
                      <a:lnTo>
                        <a:pt x="1463040" y="2647950"/>
                      </a:lnTo>
                      <a:lnTo>
                        <a:pt x="0" y="264795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none" lIns="0" tIns="0" rIns="0" bIns="0" numCol="1" spcCol="1270" anchor="t" anchorCtr="0">
                  <a:spAutoFit/>
                </a:bodyPr>
                <a:lstStyle/>
                <a:p>
                  <a:pPr defTabSz="933450">
                    <a:spcBef>
                      <a:spcPct val="0"/>
                    </a:spcBef>
                    <a:defRPr/>
                  </a:pPr>
                  <a:r>
                    <a:rPr lang="en-US" sz="1500" b="1" dirty="0">
                      <a:solidFill>
                        <a:srgbClr val="FFFFFF"/>
                      </a:solidFill>
                      <a:latin typeface="Arial"/>
                    </a:rPr>
                    <a:t>Hadoop</a:t>
                  </a:r>
                </a:p>
              </p:txBody>
            </p:sp>
            <p:sp>
              <p:nvSpPr>
                <p:cNvPr id="22" name="Shape 21"/>
                <p:cNvSpPr/>
                <p:nvPr/>
              </p:nvSpPr>
              <p:spPr>
                <a:xfrm>
                  <a:off x="4957150" y="1401284"/>
                  <a:ext cx="3638361" cy="2563201"/>
                </a:xfrm>
                <a:prstGeom prst="swooshArrow">
                  <a:avLst>
                    <a:gd name="adj1" fmla="val 14713"/>
                    <a:gd name="adj2" fmla="val 24448"/>
                  </a:avLst>
                </a:prstGeom>
                <a:solidFill>
                  <a:srgbClr val="7030A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pPr defTabSz="685800">
                    <a:defRPr/>
                  </a:pPr>
                  <a:endParaRPr lang="en-US">
                    <a:solidFill>
                      <a:srgbClr val="FFF2BE"/>
                    </a:solidFill>
                    <a:latin typeface="Arial"/>
                  </a:endParaRPr>
                </a:p>
              </p:txBody>
            </p:sp>
          </p:grpSp>
        </p:grpSp>
        <p:sp>
          <p:nvSpPr>
            <p:cNvPr id="37" name="Double Wave 36"/>
            <p:cNvSpPr/>
            <p:nvPr/>
          </p:nvSpPr>
          <p:spPr bwMode="auto">
            <a:xfrm>
              <a:off x="4764110" y="4478325"/>
              <a:ext cx="4043159" cy="723331"/>
            </a:xfrm>
            <a:prstGeom prst="doubleWave">
              <a:avLst/>
            </a:prstGeom>
            <a:solidFill>
              <a:schemeClr val="accent3"/>
            </a:solidFill>
            <a:ln w="38100" cap="flat" cmpd="sng" algn="ctr">
              <a:solidFill>
                <a:srgbClr val="000000"/>
              </a:solidFill>
              <a:prstDash val="solid"/>
              <a:round/>
              <a:headEnd type="none" w="med" len="med"/>
              <a:tailEnd type="none" w="med" len="med"/>
            </a:ln>
            <a:effectLst/>
          </p:spPr>
          <p:txBody>
            <a:bodyPr vert="horz" wrap="none" lIns="66675" tIns="66675" rIns="66675" bIns="66675" numCol="1" rtlCol="0" anchor="ctr" anchorCtr="0" compatLnSpc="1">
              <a:prstTxWarp prst="textNoShape">
                <a:avLst/>
              </a:prstTxWarp>
              <a:noAutofit/>
            </a:bodyPr>
            <a:lstStyle/>
            <a:p>
              <a:pPr algn="ctr" defTabSz="685800">
                <a:defRPr/>
              </a:pPr>
              <a:r>
                <a:rPr lang="en-US" dirty="0">
                  <a:solidFill>
                    <a:srgbClr val="000000"/>
                  </a:solidFill>
                  <a:latin typeface="Arial" panose="020B0604020202020204" pitchFamily="34" charset="0"/>
                </a:rPr>
                <a:t>Open-Source Technologies</a:t>
              </a:r>
            </a:p>
          </p:txBody>
        </p:sp>
      </p:grpSp>
    </p:spTree>
    <p:extLst>
      <p:ext uri="{BB962C8B-B14F-4D97-AF65-F5344CB8AC3E}">
        <p14:creationId xmlns:p14="http://schemas.microsoft.com/office/powerpoint/2010/main" val="41403714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Data Processing Models </a:t>
            </a:r>
          </a:p>
        </p:txBody>
      </p:sp>
      <p:sp>
        <p:nvSpPr>
          <p:cNvPr id="3" name="Content Placeholder 2"/>
          <p:cNvSpPr>
            <a:spLocks noGrp="1"/>
          </p:cNvSpPr>
          <p:nvPr>
            <p:ph idx="1"/>
          </p:nvPr>
        </p:nvSpPr>
        <p:spPr/>
        <p:txBody>
          <a:bodyPr/>
          <a:lstStyle/>
          <a:p>
            <a:r>
              <a:rPr lang="en-US" dirty="0">
                <a:solidFill>
                  <a:schemeClr val="bg1"/>
                </a:solidFill>
              </a:rPr>
              <a:t>Two distinct data processing models can be followed:</a:t>
            </a:r>
          </a:p>
          <a:p>
            <a:pPr lvl="1"/>
            <a:r>
              <a:rPr lang="en-US" b="1" dirty="0">
                <a:solidFill>
                  <a:schemeClr val="bg1"/>
                </a:solidFill>
              </a:rPr>
              <a:t>Scale up </a:t>
            </a:r>
            <a:r>
              <a:rPr lang="en-US" dirty="0">
                <a:solidFill>
                  <a:schemeClr val="bg1"/>
                </a:solidFill>
              </a:rPr>
              <a:t>by adding </a:t>
            </a:r>
            <a:br>
              <a:rPr lang="en-US" dirty="0">
                <a:solidFill>
                  <a:schemeClr val="bg1"/>
                </a:solidFill>
              </a:rPr>
            </a:br>
            <a:r>
              <a:rPr lang="en-US" dirty="0">
                <a:solidFill>
                  <a:schemeClr val="bg1"/>
                </a:solidFill>
              </a:rPr>
              <a:t>bigger, more powerful </a:t>
            </a:r>
            <a:br>
              <a:rPr lang="en-US" dirty="0">
                <a:solidFill>
                  <a:schemeClr val="bg1"/>
                </a:solidFill>
              </a:rPr>
            </a:br>
            <a:r>
              <a:rPr lang="en-US" dirty="0">
                <a:solidFill>
                  <a:schemeClr val="bg1"/>
                </a:solidFill>
              </a:rPr>
              <a:t>processing machines.</a:t>
            </a:r>
          </a:p>
          <a:p>
            <a:pPr lvl="1"/>
            <a:endParaRPr lang="en-US" sz="2700" dirty="0">
              <a:solidFill>
                <a:schemeClr val="bg1"/>
              </a:solidFill>
            </a:endParaRPr>
          </a:p>
          <a:p>
            <a:pPr lvl="1"/>
            <a:r>
              <a:rPr lang="en-US" b="1" dirty="0">
                <a:solidFill>
                  <a:schemeClr val="bg1"/>
                </a:solidFill>
              </a:rPr>
              <a:t>Scale out </a:t>
            </a:r>
            <a:r>
              <a:rPr lang="en-US" dirty="0">
                <a:solidFill>
                  <a:schemeClr val="bg1"/>
                </a:solidFill>
              </a:rPr>
              <a:t>by taking advantage of existing hardware already in inventory, or by purchasing more of the smaller, less expensive machines.</a:t>
            </a:r>
          </a:p>
        </p:txBody>
      </p:sp>
      <p:sp>
        <p:nvSpPr>
          <p:cNvPr id="2" name="Slide Number Placeholder 1"/>
          <p:cNvSpPr>
            <a:spLocks noGrp="1"/>
          </p:cNvSpPr>
          <p:nvPr>
            <p:ph type="sldNum" sz="quarter" idx="4294967295"/>
          </p:nvPr>
        </p:nvSpPr>
        <p:spPr>
          <a:xfrm>
            <a:off x="0" y="6770688"/>
            <a:ext cx="98425" cy="87312"/>
          </a:xfrm>
          <a:prstGeom prst="rect">
            <a:avLst/>
          </a:prstGeom>
        </p:spPr>
        <p:txBody>
          <a:bodyPr vert="horz" wrap="square" lIns="0" tIns="0" rIns="0" bIns="0" numCol="1" anchor="ctr" anchorCtr="0" compatLnSpc="1">
            <a:prstTxWarp prst="textNoShape">
              <a:avLst/>
            </a:prstTxWarp>
          </a:bodyPr>
          <a:lstStyle>
            <a:defPPr>
              <a:defRPr lang="en-US"/>
            </a:defPPr>
            <a:lvl1pPr algn="l" rtl="0" eaLnBrk="1" fontAlgn="base" hangingPunct="1">
              <a:spcBef>
                <a:spcPct val="0"/>
              </a:spcBef>
              <a:spcAft>
                <a:spcPct val="0"/>
              </a:spcAft>
              <a:defRPr sz="100"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1600" kern="1200">
                <a:solidFill>
                  <a:schemeClr val="tx1"/>
                </a:solidFill>
                <a:latin typeface="Times New Roman" pitchFamily="18" charset="0"/>
                <a:ea typeface="+mn-ea"/>
                <a:cs typeface="Arial" charset="0"/>
              </a:defRPr>
            </a:lvl2pPr>
            <a:lvl3pPr marL="914400" algn="l" rtl="0" eaLnBrk="0" fontAlgn="base" hangingPunct="0">
              <a:spcBef>
                <a:spcPct val="0"/>
              </a:spcBef>
              <a:spcAft>
                <a:spcPct val="0"/>
              </a:spcAft>
              <a:defRPr sz="1600" kern="1200">
                <a:solidFill>
                  <a:schemeClr val="tx1"/>
                </a:solidFill>
                <a:latin typeface="Times New Roman" pitchFamily="18" charset="0"/>
                <a:ea typeface="+mn-ea"/>
                <a:cs typeface="Arial" charset="0"/>
              </a:defRPr>
            </a:lvl3pPr>
            <a:lvl4pPr marL="1371600" algn="l" rtl="0" eaLnBrk="0" fontAlgn="base" hangingPunct="0">
              <a:spcBef>
                <a:spcPct val="0"/>
              </a:spcBef>
              <a:spcAft>
                <a:spcPct val="0"/>
              </a:spcAft>
              <a:defRPr sz="1600" kern="1200">
                <a:solidFill>
                  <a:schemeClr val="tx1"/>
                </a:solidFill>
                <a:latin typeface="Times New Roman" pitchFamily="18" charset="0"/>
                <a:ea typeface="+mn-ea"/>
                <a:cs typeface="Arial" charset="0"/>
              </a:defRPr>
            </a:lvl4pPr>
            <a:lvl5pPr marL="1828800" algn="l" rtl="0" eaLnBrk="0" fontAlgn="base" hangingPunct="0">
              <a:spcBef>
                <a:spcPct val="0"/>
              </a:spcBef>
              <a:spcAft>
                <a:spcPct val="0"/>
              </a:spcAft>
              <a:defRPr sz="1600" kern="1200">
                <a:solidFill>
                  <a:schemeClr val="tx1"/>
                </a:solidFill>
                <a:latin typeface="Times New Roman" pitchFamily="18" charset="0"/>
                <a:ea typeface="+mn-ea"/>
                <a:cs typeface="Arial" charset="0"/>
              </a:defRPr>
            </a:lvl5pPr>
            <a:lvl6pPr marL="2286000" algn="l" defTabSz="914400" rtl="0" eaLnBrk="1" latinLnBrk="0" hangingPunct="1">
              <a:defRPr sz="1600" kern="1200">
                <a:solidFill>
                  <a:schemeClr val="tx1"/>
                </a:solidFill>
                <a:latin typeface="Times New Roman" pitchFamily="18" charset="0"/>
                <a:ea typeface="+mn-ea"/>
                <a:cs typeface="Arial" charset="0"/>
              </a:defRPr>
            </a:lvl6pPr>
            <a:lvl7pPr marL="2743200" algn="l" defTabSz="914400" rtl="0" eaLnBrk="1" latinLnBrk="0" hangingPunct="1">
              <a:defRPr sz="1600" kern="1200">
                <a:solidFill>
                  <a:schemeClr val="tx1"/>
                </a:solidFill>
                <a:latin typeface="Times New Roman" pitchFamily="18" charset="0"/>
                <a:ea typeface="+mn-ea"/>
                <a:cs typeface="Arial" charset="0"/>
              </a:defRPr>
            </a:lvl7pPr>
            <a:lvl8pPr marL="3200400" algn="l" defTabSz="914400" rtl="0" eaLnBrk="1" latinLnBrk="0" hangingPunct="1">
              <a:defRPr sz="1600" kern="1200">
                <a:solidFill>
                  <a:schemeClr val="tx1"/>
                </a:solidFill>
                <a:latin typeface="Times New Roman" pitchFamily="18" charset="0"/>
                <a:ea typeface="+mn-ea"/>
                <a:cs typeface="Arial" charset="0"/>
              </a:defRPr>
            </a:lvl8pPr>
            <a:lvl9pPr marL="3657600" algn="l" defTabSz="914400" rtl="0" eaLnBrk="1" latinLnBrk="0" hangingPunct="1">
              <a:defRPr sz="1600" kern="1200">
                <a:solidFill>
                  <a:schemeClr val="tx1"/>
                </a:solidFill>
                <a:latin typeface="Times New Roman" pitchFamily="18" charset="0"/>
                <a:ea typeface="+mn-ea"/>
                <a:cs typeface="Arial" charset="0"/>
              </a:defRPr>
            </a:lvl9pPr>
          </a:lstStyle>
          <a:p>
            <a:pPr defTabSz="685800">
              <a:defRPr/>
            </a:pPr>
            <a:fld id="{5BD36294-2849-48A8-8531-5354CF3095D2}" type="slidenum">
              <a:rPr lang="en-US" smtClean="0">
                <a:solidFill>
                  <a:schemeClr val="bg1"/>
                </a:solidFill>
              </a:rPr>
              <a:pPr defTabSz="685800">
                <a:defRPr/>
              </a:pPr>
              <a:t>26</a:t>
            </a:fld>
            <a:endParaRPr lang="en-US" sz="100" dirty="0">
              <a:solidFill>
                <a:schemeClr val="bg1"/>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3"/>
          <a:stretch>
            <a:fillRect/>
          </a:stretch>
        </p:blipFill>
        <p:spPr>
          <a:xfrm>
            <a:off x="3148775" y="4057743"/>
            <a:ext cx="4292857" cy="742857"/>
          </a:xfrm>
          <a:prstGeom prst="rect">
            <a:avLst/>
          </a:prstGeom>
        </p:spPr>
      </p:pic>
      <p:pic>
        <p:nvPicPr>
          <p:cNvPr id="8" name="Picture 7"/>
          <p:cNvPicPr>
            <a:picLocks noChangeAspect="1"/>
          </p:cNvPicPr>
          <p:nvPr/>
        </p:nvPicPr>
        <p:blipFill>
          <a:blip r:embed="rId4"/>
          <a:stretch>
            <a:fillRect/>
          </a:stretch>
        </p:blipFill>
        <p:spPr>
          <a:xfrm>
            <a:off x="4695987" y="1296358"/>
            <a:ext cx="2869631" cy="1275392"/>
          </a:xfrm>
          <a:prstGeom prst="rect">
            <a:avLst/>
          </a:prstGeom>
        </p:spPr>
      </p:pic>
    </p:spTree>
    <p:extLst>
      <p:ext uri="{BB962C8B-B14F-4D97-AF65-F5344CB8AC3E}">
        <p14:creationId xmlns:p14="http://schemas.microsoft.com/office/powerpoint/2010/main" val="15918675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dirty="0"/>
              <a:t>Scale Up versus Scale Out</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781437806"/>
              </p:ext>
            </p:extLst>
          </p:nvPr>
        </p:nvGraphicFramePr>
        <p:xfrm>
          <a:off x="2106801" y="2181226"/>
          <a:ext cx="5829301" cy="2629158"/>
        </p:xfrm>
        <a:graphic>
          <a:graphicData uri="http://schemas.openxmlformats.org/drawingml/2006/table">
            <a:tbl>
              <a:tblPr firstRow="1" firstCol="1" bandRow="1">
                <a:tableStyleId>{5C22544A-7EE6-4342-B048-85BDC9FD1C3A}</a:tableStyleId>
              </a:tblPr>
              <a:tblGrid>
                <a:gridCol w="1929787">
                  <a:extLst>
                    <a:ext uri="{9D8B030D-6E8A-4147-A177-3AD203B41FA5}">
                      <a16:colId xmlns:a16="http://schemas.microsoft.com/office/drawing/2014/main" val="20000"/>
                    </a:ext>
                  </a:extLst>
                </a:gridCol>
                <a:gridCol w="1633368">
                  <a:extLst>
                    <a:ext uri="{9D8B030D-6E8A-4147-A177-3AD203B41FA5}">
                      <a16:colId xmlns:a16="http://schemas.microsoft.com/office/drawing/2014/main" val="20001"/>
                    </a:ext>
                  </a:extLst>
                </a:gridCol>
                <a:gridCol w="2266146">
                  <a:extLst>
                    <a:ext uri="{9D8B030D-6E8A-4147-A177-3AD203B41FA5}">
                      <a16:colId xmlns:a16="http://schemas.microsoft.com/office/drawing/2014/main" val="20002"/>
                    </a:ext>
                  </a:extLst>
                </a:gridCol>
              </a:tblGrid>
              <a:tr h="366018">
                <a:tc>
                  <a:txBody>
                    <a:bodyPr/>
                    <a:lstStyle/>
                    <a:p>
                      <a:pPr marL="0" marR="0" algn="l">
                        <a:lnSpc>
                          <a:spcPct val="115000"/>
                        </a:lnSpc>
                        <a:spcBef>
                          <a:spcPts val="0"/>
                        </a:spcBef>
                        <a:spcAft>
                          <a:spcPts val="0"/>
                        </a:spcAft>
                      </a:pPr>
                      <a:r>
                        <a:rPr lang="en-US" sz="1500" b="1" i="0" dirty="0">
                          <a:solidFill>
                            <a:srgbClr val="FFFFFF"/>
                          </a:solidFill>
                          <a:effectLst/>
                          <a:latin typeface="Arial" panose="020B0604020202020204" pitchFamily="34" charset="0"/>
                        </a:rPr>
                        <a:t> </a:t>
                      </a:r>
                      <a:endParaRPr lang="en-US" sz="1500" b="1" i="0" dirty="0">
                        <a:solidFill>
                          <a:srgbClr val="FFFFFF"/>
                        </a:solidFill>
                        <a:effectLst/>
                        <a:latin typeface="Arial" panose="020B0604020202020204" pitchFamily="34" charset="0"/>
                        <a:ea typeface="Calibri" panose="020F0502020204030204" pitchFamily="34" charset="0"/>
                        <a:cs typeface="Times New Roman" panose="02020603050405020304" pitchFamily="18" charset="0"/>
                      </a:endParaRPr>
                    </a:p>
                  </a:txBody>
                  <a:tcPr marL="60518" marR="60518"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0053C3"/>
                    </a:solidFill>
                  </a:tcPr>
                </a:tc>
                <a:tc>
                  <a:txBody>
                    <a:bodyPr/>
                    <a:lstStyle/>
                    <a:p>
                      <a:pPr marL="0" marR="0" algn="ctr">
                        <a:lnSpc>
                          <a:spcPct val="115000"/>
                        </a:lnSpc>
                        <a:spcBef>
                          <a:spcPts val="0"/>
                        </a:spcBef>
                        <a:spcAft>
                          <a:spcPts val="0"/>
                        </a:spcAft>
                      </a:pPr>
                      <a:r>
                        <a:rPr lang="en-US" sz="1800" b="1" i="0" dirty="0">
                          <a:solidFill>
                            <a:srgbClr val="FFFFFF"/>
                          </a:solidFill>
                          <a:effectLst/>
                          <a:latin typeface="Arial" panose="020B0604020202020204" pitchFamily="34" charset="0"/>
                        </a:rPr>
                        <a:t>Scale Up</a:t>
                      </a:r>
                      <a:endParaRPr lang="en-US" sz="1800" b="1" i="0" dirty="0">
                        <a:solidFill>
                          <a:srgbClr val="FFFFFF"/>
                        </a:solidFill>
                        <a:effectLst/>
                        <a:latin typeface="Arial" panose="020B0604020202020204" pitchFamily="34" charset="0"/>
                        <a:ea typeface="Calibri" panose="020F0502020204030204" pitchFamily="34" charset="0"/>
                        <a:cs typeface="Times New Roman" panose="02020603050405020304" pitchFamily="18" charset="0"/>
                      </a:endParaRPr>
                    </a:p>
                  </a:txBody>
                  <a:tcPr marL="60518" marR="60518"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0053C3"/>
                    </a:solidFill>
                  </a:tcPr>
                </a:tc>
                <a:tc>
                  <a:txBody>
                    <a:bodyPr/>
                    <a:lstStyle/>
                    <a:p>
                      <a:pPr marL="0" marR="0" algn="ctr">
                        <a:lnSpc>
                          <a:spcPct val="115000"/>
                        </a:lnSpc>
                        <a:spcBef>
                          <a:spcPts val="0"/>
                        </a:spcBef>
                        <a:spcAft>
                          <a:spcPts val="0"/>
                        </a:spcAft>
                      </a:pPr>
                      <a:r>
                        <a:rPr lang="en-US" sz="1800" b="1" i="0" dirty="0">
                          <a:solidFill>
                            <a:srgbClr val="FFFFFF"/>
                          </a:solidFill>
                          <a:effectLst/>
                          <a:latin typeface="Arial" panose="020B0604020202020204" pitchFamily="34" charset="0"/>
                        </a:rPr>
                        <a:t>Scale Out</a:t>
                      </a:r>
                      <a:endParaRPr lang="en-US" sz="1800" b="1" i="0" dirty="0">
                        <a:solidFill>
                          <a:srgbClr val="FFFFFF"/>
                        </a:solidFill>
                        <a:effectLst/>
                        <a:latin typeface="Arial" panose="020B0604020202020204" pitchFamily="34" charset="0"/>
                        <a:ea typeface="Calibri" panose="020F0502020204030204" pitchFamily="34" charset="0"/>
                        <a:cs typeface="Times New Roman" panose="02020603050405020304" pitchFamily="18" charset="0"/>
                      </a:endParaRPr>
                    </a:p>
                  </a:txBody>
                  <a:tcPr marL="60518" marR="60518"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0053C3"/>
                    </a:solidFill>
                  </a:tcPr>
                </a:tc>
                <a:extLst>
                  <a:ext uri="{0D108BD9-81ED-4DB2-BD59-A6C34878D82A}">
                    <a16:rowId xmlns:a16="http://schemas.microsoft.com/office/drawing/2014/main" val="10000"/>
                  </a:ext>
                </a:extLst>
              </a:tr>
              <a:tr h="411480">
                <a:tc>
                  <a:txBody>
                    <a:bodyPr/>
                    <a:lstStyle/>
                    <a:p>
                      <a:pPr marL="0" marR="0" algn="l">
                        <a:lnSpc>
                          <a:spcPct val="115000"/>
                        </a:lnSpc>
                        <a:spcBef>
                          <a:spcPts val="0"/>
                        </a:spcBef>
                        <a:spcAft>
                          <a:spcPts val="0"/>
                        </a:spcAft>
                      </a:pPr>
                      <a:r>
                        <a:rPr lang="en-US" sz="1800" b="1" i="0" dirty="0">
                          <a:solidFill>
                            <a:srgbClr val="FFFFFF"/>
                          </a:solidFill>
                          <a:effectLst/>
                          <a:latin typeface="Arial" panose="020B0604020202020204" pitchFamily="34" charset="0"/>
                        </a:rPr>
                        <a:t>Cost</a:t>
                      </a:r>
                      <a:endParaRPr lang="en-US" sz="1800" b="1" i="0" dirty="0">
                        <a:solidFill>
                          <a:srgbClr val="FFFFFF"/>
                        </a:solidFill>
                        <a:effectLst/>
                        <a:latin typeface="Arial" panose="020B0604020202020204" pitchFamily="34" charset="0"/>
                        <a:ea typeface="Calibri" panose="020F0502020204030204" pitchFamily="34" charset="0"/>
                        <a:cs typeface="Times New Roman" panose="02020603050405020304" pitchFamily="18" charset="0"/>
                      </a:endParaRPr>
                    </a:p>
                  </a:txBody>
                  <a:tcPr marL="60518" marR="60518"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0053C3"/>
                    </a:solidFill>
                  </a:tcPr>
                </a:tc>
                <a:tc>
                  <a:txBody>
                    <a:bodyPr/>
                    <a:lstStyle/>
                    <a:p>
                      <a:pPr marL="0" marR="0" algn="l">
                        <a:lnSpc>
                          <a:spcPct val="115000"/>
                        </a:lnSpc>
                        <a:spcBef>
                          <a:spcPts val="0"/>
                        </a:spcBef>
                        <a:spcAft>
                          <a:spcPts val="0"/>
                        </a:spcAft>
                      </a:pPr>
                      <a:r>
                        <a:rPr lang="en-US" sz="1800" b="0" i="0" dirty="0">
                          <a:solidFill>
                            <a:srgbClr val="000000"/>
                          </a:solidFill>
                          <a:effectLst/>
                          <a:latin typeface="Arial" panose="020B0604020202020204" pitchFamily="34" charset="0"/>
                        </a:rPr>
                        <a:t>Expensive</a:t>
                      </a:r>
                      <a:endParaRPr lang="en-US" sz="1800" b="0" i="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0518" marR="60518"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F2F2F2"/>
                    </a:solidFill>
                  </a:tcPr>
                </a:tc>
                <a:tc>
                  <a:txBody>
                    <a:bodyPr/>
                    <a:lstStyle/>
                    <a:p>
                      <a:pPr marL="0" marR="0" algn="l">
                        <a:lnSpc>
                          <a:spcPct val="115000"/>
                        </a:lnSpc>
                        <a:spcBef>
                          <a:spcPts val="0"/>
                        </a:spcBef>
                        <a:spcAft>
                          <a:spcPts val="0"/>
                        </a:spcAft>
                      </a:pPr>
                      <a:r>
                        <a:rPr lang="en-US" sz="1800" b="0" i="0" dirty="0">
                          <a:solidFill>
                            <a:srgbClr val="000000"/>
                          </a:solidFill>
                          <a:effectLst/>
                          <a:latin typeface="Arial" panose="020B0604020202020204" pitchFamily="34" charset="0"/>
                        </a:rPr>
                        <a:t>Cheap</a:t>
                      </a:r>
                      <a:endParaRPr lang="en-US" sz="1800" b="0" i="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0518" marR="60518"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F2F2F2"/>
                    </a:solidFill>
                  </a:tcPr>
                </a:tc>
                <a:extLst>
                  <a:ext uri="{0D108BD9-81ED-4DB2-BD59-A6C34878D82A}">
                    <a16:rowId xmlns:a16="http://schemas.microsoft.com/office/drawing/2014/main" val="10001"/>
                  </a:ext>
                </a:extLst>
              </a:tr>
              <a:tr h="411480">
                <a:tc>
                  <a:txBody>
                    <a:bodyPr/>
                    <a:lstStyle/>
                    <a:p>
                      <a:pPr marL="0" marR="0" algn="l">
                        <a:lnSpc>
                          <a:spcPct val="115000"/>
                        </a:lnSpc>
                        <a:spcBef>
                          <a:spcPts val="0"/>
                        </a:spcBef>
                        <a:spcAft>
                          <a:spcPts val="0"/>
                        </a:spcAft>
                      </a:pPr>
                      <a:r>
                        <a:rPr lang="en-US" sz="1800" b="1" i="0" dirty="0">
                          <a:solidFill>
                            <a:srgbClr val="FFFFFF"/>
                          </a:solidFill>
                          <a:effectLst/>
                          <a:latin typeface="Arial" panose="020B0604020202020204" pitchFamily="34" charset="0"/>
                        </a:rPr>
                        <a:t>Hardware</a:t>
                      </a:r>
                      <a:endParaRPr lang="en-US" sz="1800" b="1" i="0" dirty="0">
                        <a:solidFill>
                          <a:srgbClr val="FFFFFF"/>
                        </a:solidFill>
                        <a:effectLst/>
                        <a:latin typeface="Arial" panose="020B0604020202020204" pitchFamily="34" charset="0"/>
                        <a:ea typeface="Calibri" panose="020F0502020204030204" pitchFamily="34" charset="0"/>
                        <a:cs typeface="Times New Roman" panose="02020603050405020304" pitchFamily="18" charset="0"/>
                      </a:endParaRPr>
                    </a:p>
                  </a:txBody>
                  <a:tcPr marL="60518" marR="60518"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0053C3"/>
                    </a:solidFill>
                  </a:tcPr>
                </a:tc>
                <a:tc>
                  <a:txBody>
                    <a:bodyPr/>
                    <a:lstStyle/>
                    <a:p>
                      <a:pPr marL="0" marR="0" algn="l">
                        <a:lnSpc>
                          <a:spcPct val="115000"/>
                        </a:lnSpc>
                        <a:spcBef>
                          <a:spcPts val="0"/>
                        </a:spcBef>
                        <a:spcAft>
                          <a:spcPts val="0"/>
                        </a:spcAft>
                      </a:pPr>
                      <a:r>
                        <a:rPr lang="en-US" sz="1800" b="0" i="0" dirty="0">
                          <a:solidFill>
                            <a:srgbClr val="000000"/>
                          </a:solidFill>
                          <a:effectLst/>
                          <a:latin typeface="Arial" panose="020B0604020202020204" pitchFamily="34" charset="0"/>
                        </a:rPr>
                        <a:t>Specialized</a:t>
                      </a:r>
                      <a:endParaRPr lang="en-US" sz="1800" b="0" i="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0518" marR="60518"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CCCCCC"/>
                    </a:solidFill>
                  </a:tcPr>
                </a:tc>
                <a:tc>
                  <a:txBody>
                    <a:bodyPr/>
                    <a:lstStyle/>
                    <a:p>
                      <a:pPr marL="0" marR="0" algn="l">
                        <a:lnSpc>
                          <a:spcPct val="115000"/>
                        </a:lnSpc>
                        <a:spcBef>
                          <a:spcPts val="0"/>
                        </a:spcBef>
                        <a:spcAft>
                          <a:spcPts val="0"/>
                        </a:spcAft>
                      </a:pPr>
                      <a:r>
                        <a:rPr lang="en-US" sz="1800" b="0" i="0" dirty="0">
                          <a:solidFill>
                            <a:srgbClr val="000000"/>
                          </a:solidFill>
                          <a:effectLst/>
                          <a:latin typeface="Arial" panose="020B0604020202020204" pitchFamily="34" charset="0"/>
                        </a:rPr>
                        <a:t>Commodity</a:t>
                      </a:r>
                      <a:endParaRPr lang="en-US" sz="1800" b="0" i="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0518" marR="60518"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CCCCCC"/>
                    </a:solidFill>
                  </a:tcPr>
                </a:tc>
                <a:extLst>
                  <a:ext uri="{0D108BD9-81ED-4DB2-BD59-A6C34878D82A}">
                    <a16:rowId xmlns:a16="http://schemas.microsoft.com/office/drawing/2014/main" val="10002"/>
                  </a:ext>
                </a:extLst>
              </a:tr>
              <a:tr h="411480">
                <a:tc>
                  <a:txBody>
                    <a:bodyPr/>
                    <a:lstStyle/>
                    <a:p>
                      <a:pPr marL="0" marR="0" algn="l">
                        <a:lnSpc>
                          <a:spcPct val="115000"/>
                        </a:lnSpc>
                        <a:spcBef>
                          <a:spcPts val="0"/>
                        </a:spcBef>
                        <a:spcAft>
                          <a:spcPts val="0"/>
                        </a:spcAft>
                      </a:pPr>
                      <a:r>
                        <a:rPr lang="en-US" sz="1800" b="1" i="0" dirty="0">
                          <a:solidFill>
                            <a:srgbClr val="FFFFFF"/>
                          </a:solidFill>
                          <a:effectLst/>
                          <a:latin typeface="Arial" panose="020B0604020202020204" pitchFamily="34" charset="0"/>
                        </a:rPr>
                        <a:t>Fault Tolerance</a:t>
                      </a:r>
                      <a:endParaRPr lang="en-US" sz="1800" b="1" i="0" dirty="0">
                        <a:solidFill>
                          <a:srgbClr val="FFFFFF"/>
                        </a:solidFill>
                        <a:effectLst/>
                        <a:latin typeface="Arial" panose="020B0604020202020204" pitchFamily="34" charset="0"/>
                        <a:ea typeface="Calibri" panose="020F0502020204030204" pitchFamily="34" charset="0"/>
                        <a:cs typeface="Times New Roman" panose="02020603050405020304" pitchFamily="18" charset="0"/>
                      </a:endParaRPr>
                    </a:p>
                  </a:txBody>
                  <a:tcPr marL="60518" marR="60518"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0053C3"/>
                    </a:solidFill>
                  </a:tcPr>
                </a:tc>
                <a:tc>
                  <a:txBody>
                    <a:bodyPr/>
                    <a:lstStyle/>
                    <a:p>
                      <a:pPr marL="0" marR="0" algn="l">
                        <a:lnSpc>
                          <a:spcPct val="115000"/>
                        </a:lnSpc>
                        <a:spcBef>
                          <a:spcPts val="0"/>
                        </a:spcBef>
                        <a:spcAft>
                          <a:spcPts val="0"/>
                        </a:spcAft>
                      </a:pPr>
                      <a:r>
                        <a:rPr lang="en-US" sz="1800" b="0" i="0" dirty="0">
                          <a:solidFill>
                            <a:srgbClr val="000000"/>
                          </a:solidFill>
                          <a:effectLst/>
                          <a:latin typeface="Arial" panose="020B0604020202020204" pitchFamily="34" charset="0"/>
                        </a:rPr>
                        <a:t>Low</a:t>
                      </a:r>
                      <a:endParaRPr lang="en-US" sz="1800" b="0" i="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0518" marR="60518"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F2F2F2"/>
                    </a:solidFill>
                  </a:tcPr>
                </a:tc>
                <a:tc>
                  <a:txBody>
                    <a:bodyPr/>
                    <a:lstStyle/>
                    <a:p>
                      <a:pPr marL="0" marR="0" algn="l">
                        <a:lnSpc>
                          <a:spcPct val="115000"/>
                        </a:lnSpc>
                        <a:spcBef>
                          <a:spcPts val="0"/>
                        </a:spcBef>
                        <a:spcAft>
                          <a:spcPts val="0"/>
                        </a:spcAft>
                      </a:pPr>
                      <a:r>
                        <a:rPr lang="en-US" sz="1800" b="0" i="0" dirty="0">
                          <a:solidFill>
                            <a:srgbClr val="000000"/>
                          </a:solidFill>
                          <a:effectLst/>
                          <a:latin typeface="Arial" panose="020B0604020202020204" pitchFamily="34" charset="0"/>
                        </a:rPr>
                        <a:t>High</a:t>
                      </a:r>
                      <a:endParaRPr lang="en-US" sz="1800" b="0" i="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0518" marR="60518"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F2F2F2"/>
                    </a:solidFill>
                  </a:tcPr>
                </a:tc>
                <a:extLst>
                  <a:ext uri="{0D108BD9-81ED-4DB2-BD59-A6C34878D82A}">
                    <a16:rowId xmlns:a16="http://schemas.microsoft.com/office/drawing/2014/main" val="10003"/>
                  </a:ext>
                </a:extLst>
              </a:tr>
              <a:tr h="617220">
                <a:tc>
                  <a:txBody>
                    <a:bodyPr/>
                    <a:lstStyle/>
                    <a:p>
                      <a:pPr marL="0" marR="0" algn="l">
                        <a:lnSpc>
                          <a:spcPct val="115000"/>
                        </a:lnSpc>
                        <a:spcBef>
                          <a:spcPts val="0"/>
                        </a:spcBef>
                        <a:spcAft>
                          <a:spcPts val="0"/>
                        </a:spcAft>
                      </a:pPr>
                      <a:r>
                        <a:rPr lang="en-US" sz="1800" b="1" i="0" dirty="0">
                          <a:solidFill>
                            <a:srgbClr val="FFFFFF"/>
                          </a:solidFill>
                          <a:effectLst/>
                          <a:latin typeface="Arial" panose="020B0604020202020204" pitchFamily="34" charset="0"/>
                        </a:rPr>
                        <a:t>Licensing</a:t>
                      </a:r>
                      <a:endParaRPr lang="en-US" sz="1800" b="1" i="0" dirty="0">
                        <a:solidFill>
                          <a:srgbClr val="FFFFFF"/>
                        </a:solidFill>
                        <a:effectLst/>
                        <a:latin typeface="Arial" panose="020B0604020202020204" pitchFamily="34" charset="0"/>
                        <a:ea typeface="Calibri" panose="020F0502020204030204" pitchFamily="34" charset="0"/>
                        <a:cs typeface="Times New Roman" panose="02020603050405020304" pitchFamily="18" charset="0"/>
                      </a:endParaRPr>
                    </a:p>
                  </a:txBody>
                  <a:tcPr marL="60518" marR="60518"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0053C3"/>
                    </a:solidFill>
                  </a:tcPr>
                </a:tc>
                <a:tc>
                  <a:txBody>
                    <a:bodyPr/>
                    <a:lstStyle/>
                    <a:p>
                      <a:pPr marL="0" marR="0" algn="l">
                        <a:lnSpc>
                          <a:spcPct val="115000"/>
                        </a:lnSpc>
                        <a:spcBef>
                          <a:spcPts val="0"/>
                        </a:spcBef>
                        <a:spcAft>
                          <a:spcPts val="0"/>
                        </a:spcAft>
                      </a:pPr>
                      <a:r>
                        <a:rPr lang="en-US" sz="1800" b="0" i="0" dirty="0">
                          <a:solidFill>
                            <a:srgbClr val="000000"/>
                          </a:solidFill>
                          <a:effectLst/>
                          <a:latin typeface="Arial" panose="020B0604020202020204" pitchFamily="34" charset="0"/>
                        </a:rPr>
                        <a:t>Proprietary</a:t>
                      </a:r>
                      <a:endParaRPr lang="en-US" sz="1800" b="0" i="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0518" marR="60518"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CCCCCC"/>
                    </a:solidFill>
                  </a:tcPr>
                </a:tc>
                <a:tc>
                  <a:txBody>
                    <a:bodyPr/>
                    <a:lstStyle/>
                    <a:p>
                      <a:pPr marL="0" marR="0" algn="l">
                        <a:lnSpc>
                          <a:spcPct val="100000"/>
                        </a:lnSpc>
                        <a:spcBef>
                          <a:spcPts val="0"/>
                        </a:spcBef>
                        <a:spcAft>
                          <a:spcPts val="0"/>
                        </a:spcAft>
                      </a:pPr>
                      <a:r>
                        <a:rPr lang="en-US" sz="1800" b="0" i="0" dirty="0">
                          <a:solidFill>
                            <a:srgbClr val="000000"/>
                          </a:solidFill>
                          <a:effectLst/>
                          <a:latin typeface="Arial" panose="020B0604020202020204" pitchFamily="34" charset="0"/>
                        </a:rPr>
                        <a:t>Open source and</a:t>
                      </a:r>
                      <a:br>
                        <a:rPr lang="en-US" sz="1800" b="0" i="0" dirty="0">
                          <a:solidFill>
                            <a:srgbClr val="000000"/>
                          </a:solidFill>
                          <a:effectLst/>
                          <a:latin typeface="Arial" panose="020B0604020202020204" pitchFamily="34" charset="0"/>
                        </a:rPr>
                      </a:br>
                      <a:r>
                        <a:rPr lang="en-US" sz="1800" b="0" i="0" dirty="0">
                          <a:solidFill>
                            <a:srgbClr val="000000"/>
                          </a:solidFill>
                          <a:effectLst/>
                          <a:latin typeface="Arial" panose="020B0604020202020204" pitchFamily="34" charset="0"/>
                        </a:rPr>
                        <a:t>proprietary</a:t>
                      </a:r>
                      <a:r>
                        <a:rPr lang="en-US" sz="1800" b="0" i="0" baseline="0" dirty="0">
                          <a:solidFill>
                            <a:srgbClr val="000000"/>
                          </a:solidFill>
                          <a:effectLst/>
                          <a:latin typeface="Arial" panose="020B0604020202020204" pitchFamily="34" charset="0"/>
                        </a:rPr>
                        <a:t> </a:t>
                      </a:r>
                      <a:r>
                        <a:rPr lang="en-US" sz="1800" b="0" i="0" dirty="0">
                          <a:solidFill>
                            <a:srgbClr val="000000"/>
                          </a:solidFill>
                          <a:effectLst/>
                          <a:latin typeface="Arial" panose="020B0604020202020204" pitchFamily="34" charset="0"/>
                        </a:rPr>
                        <a:t>options</a:t>
                      </a:r>
                      <a:endParaRPr lang="en-US" sz="1800" b="0" i="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0518" marR="60518"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CCCCCC"/>
                    </a:solidFill>
                  </a:tcPr>
                </a:tc>
                <a:extLst>
                  <a:ext uri="{0D108BD9-81ED-4DB2-BD59-A6C34878D82A}">
                    <a16:rowId xmlns:a16="http://schemas.microsoft.com/office/drawing/2014/main" val="10004"/>
                  </a:ext>
                </a:extLst>
              </a:tr>
              <a:tr h="411480">
                <a:tc>
                  <a:txBody>
                    <a:bodyPr/>
                    <a:lstStyle/>
                    <a:p>
                      <a:pPr marL="0" marR="0" algn="l">
                        <a:lnSpc>
                          <a:spcPct val="115000"/>
                        </a:lnSpc>
                        <a:spcBef>
                          <a:spcPts val="0"/>
                        </a:spcBef>
                        <a:spcAft>
                          <a:spcPts val="0"/>
                        </a:spcAft>
                      </a:pPr>
                      <a:r>
                        <a:rPr lang="en-US" sz="1800" b="1" i="0" dirty="0">
                          <a:solidFill>
                            <a:srgbClr val="FFFFFF"/>
                          </a:solidFill>
                          <a:effectLst/>
                          <a:latin typeface="Arial" panose="020B0604020202020204" pitchFamily="34" charset="0"/>
                        </a:rPr>
                        <a:t>Storage</a:t>
                      </a:r>
                      <a:endParaRPr lang="en-US" sz="1800" b="1" i="0" dirty="0">
                        <a:solidFill>
                          <a:srgbClr val="FFFFFF"/>
                        </a:solidFill>
                        <a:effectLst/>
                        <a:latin typeface="Arial" panose="020B0604020202020204" pitchFamily="34" charset="0"/>
                        <a:ea typeface="Calibri" panose="020F0502020204030204" pitchFamily="34" charset="0"/>
                        <a:cs typeface="Times New Roman" panose="02020603050405020304" pitchFamily="18" charset="0"/>
                      </a:endParaRPr>
                    </a:p>
                  </a:txBody>
                  <a:tcPr marL="60518" marR="60518"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0053C3"/>
                    </a:solidFill>
                  </a:tcPr>
                </a:tc>
                <a:tc>
                  <a:txBody>
                    <a:bodyPr/>
                    <a:lstStyle/>
                    <a:p>
                      <a:pPr marL="0" marR="0" algn="l">
                        <a:lnSpc>
                          <a:spcPct val="115000"/>
                        </a:lnSpc>
                        <a:spcBef>
                          <a:spcPts val="0"/>
                        </a:spcBef>
                        <a:spcAft>
                          <a:spcPts val="0"/>
                        </a:spcAft>
                      </a:pPr>
                      <a:r>
                        <a:rPr lang="en-US" sz="1800" b="0" i="0" dirty="0">
                          <a:solidFill>
                            <a:srgbClr val="000000"/>
                          </a:solidFill>
                          <a:effectLst/>
                          <a:latin typeface="Arial" panose="020B0604020202020204" pitchFamily="34" charset="0"/>
                        </a:rPr>
                        <a:t>Terabytes</a:t>
                      </a:r>
                      <a:endParaRPr lang="en-US" sz="1800" b="0" i="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0518" marR="60518"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F2F2F2"/>
                    </a:solidFill>
                  </a:tcPr>
                </a:tc>
                <a:tc>
                  <a:txBody>
                    <a:bodyPr/>
                    <a:lstStyle/>
                    <a:p>
                      <a:pPr marL="0" marR="0" algn="l">
                        <a:lnSpc>
                          <a:spcPct val="115000"/>
                        </a:lnSpc>
                        <a:spcBef>
                          <a:spcPts val="0"/>
                        </a:spcBef>
                        <a:spcAft>
                          <a:spcPts val="0"/>
                        </a:spcAft>
                      </a:pPr>
                      <a:r>
                        <a:rPr lang="en-US" sz="1800" b="0" i="0" dirty="0">
                          <a:solidFill>
                            <a:srgbClr val="000000"/>
                          </a:solidFill>
                          <a:effectLst/>
                          <a:latin typeface="Arial" panose="020B0604020202020204" pitchFamily="34" charset="0"/>
                        </a:rPr>
                        <a:t>Petabytes and more</a:t>
                      </a:r>
                      <a:endParaRPr lang="en-US" sz="1800" b="0" i="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0518" marR="60518" marT="0" marB="0" anchor="ct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F2F2F2"/>
                    </a:solidFill>
                  </a:tcPr>
                </a:tc>
                <a:extLst>
                  <a:ext uri="{0D108BD9-81ED-4DB2-BD59-A6C34878D82A}">
                    <a16:rowId xmlns:a16="http://schemas.microsoft.com/office/drawing/2014/main" val="10005"/>
                  </a:ext>
                </a:extLst>
              </a:tr>
            </a:tbl>
          </a:graphicData>
        </a:graphic>
      </p:graphicFrame>
      <p:sp>
        <p:nvSpPr>
          <p:cNvPr id="5" name="Content Placeholder 2"/>
          <p:cNvSpPr txBox="1">
            <a:spLocks/>
          </p:cNvSpPr>
          <p:nvPr/>
        </p:nvSpPr>
        <p:spPr bwMode="auto">
          <a:xfrm>
            <a:off x="1657350" y="807244"/>
            <a:ext cx="5886450" cy="909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marL="0" indent="0" algn="l" rtl="0" eaLnBrk="1" fontAlgn="base" hangingPunct="1">
              <a:spcBef>
                <a:spcPts val="25"/>
              </a:spcBef>
              <a:spcAft>
                <a:spcPct val="17000"/>
              </a:spcAft>
              <a:buClr>
                <a:schemeClr val="tx1"/>
              </a:buClr>
              <a:buFont typeface="+mj-lt"/>
              <a:defRPr sz="2400" baseline="0">
                <a:solidFill>
                  <a:srgbClr val="000000"/>
                </a:solidFill>
                <a:latin typeface="+mn-lt"/>
                <a:ea typeface="MS PGothic" pitchFamily="34" charset="-128"/>
                <a:cs typeface="ＭＳ Ｐゴシック" pitchFamily="-112" charset="-128"/>
              </a:defRPr>
            </a:lvl1pPr>
            <a:lvl2pPr marL="460375" indent="-342900" algn="l" rtl="0" eaLnBrk="1" fontAlgn="base" hangingPunct="1">
              <a:spcBef>
                <a:spcPts val="25"/>
              </a:spcBef>
              <a:spcAft>
                <a:spcPct val="17000"/>
              </a:spcAft>
              <a:buClr>
                <a:srgbClr val="0053C3"/>
              </a:buClr>
              <a:buSzPct val="70000"/>
              <a:buFont typeface="Wingdings" panose="05000000000000000000" pitchFamily="2" charset="2"/>
              <a:buChar char=""/>
              <a:defRPr sz="2400" baseline="0">
                <a:solidFill>
                  <a:srgbClr val="000000"/>
                </a:solidFill>
                <a:latin typeface="+mn-lt"/>
                <a:ea typeface="MS PGothic" pitchFamily="34" charset="-128"/>
              </a:defRPr>
            </a:lvl2pPr>
            <a:lvl3pPr marL="914400" indent="-344488" algn="l" rtl="0" eaLnBrk="1" fontAlgn="base" hangingPunct="1">
              <a:spcBef>
                <a:spcPts val="25"/>
              </a:spcBef>
              <a:spcAft>
                <a:spcPct val="17000"/>
              </a:spcAft>
              <a:buClr>
                <a:schemeClr val="tx1"/>
              </a:buClr>
              <a:buFont typeface="Arial" panose="020B0604020202020204" pitchFamily="34" charset="0"/>
              <a:buChar char="–"/>
              <a:defRPr sz="2400" baseline="0">
                <a:solidFill>
                  <a:srgbClr val="000000"/>
                </a:solidFill>
                <a:latin typeface="+mn-lt"/>
                <a:ea typeface="MS PGothic" pitchFamily="34" charset="-128"/>
              </a:defRPr>
            </a:lvl3pPr>
            <a:lvl4pPr marL="1374775" indent="-342900" algn="l" rtl="0" eaLnBrk="1" fontAlgn="base" hangingPunct="1">
              <a:spcBef>
                <a:spcPts val="25"/>
              </a:spcBef>
              <a:spcAft>
                <a:spcPct val="0"/>
              </a:spcAft>
              <a:buClr>
                <a:schemeClr val="tx1"/>
              </a:buClr>
              <a:buFont typeface="Wingdings" panose="05000000000000000000" pitchFamily="2" charset="2"/>
              <a:buChar char="§"/>
              <a:defRPr sz="2400" baseline="0">
                <a:solidFill>
                  <a:srgbClr val="000000"/>
                </a:solidFill>
                <a:latin typeface="+mn-lt"/>
                <a:ea typeface="MS PGothic" pitchFamily="34" charset="-128"/>
              </a:defRPr>
            </a:lvl4pPr>
            <a:lvl5pPr marL="1828800" indent="-344488" algn="l" rtl="0" eaLnBrk="1" fontAlgn="base" hangingPunct="1">
              <a:spcBef>
                <a:spcPts val="25"/>
              </a:spcBef>
              <a:spcAft>
                <a:spcPct val="0"/>
              </a:spcAft>
              <a:buClr>
                <a:schemeClr val="tx1"/>
              </a:buClr>
              <a:buFont typeface="Arial" panose="020B0604020202020204" pitchFamily="34" charset="0"/>
              <a:buChar char="»"/>
              <a:defRPr sz="2400" baseline="0">
                <a:solidFill>
                  <a:srgbClr val="000000"/>
                </a:solidFill>
                <a:latin typeface="+mn-lt"/>
                <a:ea typeface="MS PGothic" pitchFamily="34" charset="-128"/>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defTabSz="685800">
              <a:spcBef>
                <a:spcPts val="19"/>
              </a:spcBef>
              <a:buClr>
                <a:srgbClr val="000000"/>
              </a:buClr>
              <a:defRPr/>
            </a:pPr>
            <a:r>
              <a:rPr lang="en-US" sz="1800" kern="0" dirty="0">
                <a:solidFill>
                  <a:schemeClr val="bg1"/>
                </a:solidFill>
                <a:latin typeface="Arial"/>
              </a:rPr>
              <a:t>A decision to either scale up or scale out should be made. Compare costs versus hardware versus other considerations.</a:t>
            </a:r>
          </a:p>
        </p:txBody>
      </p:sp>
    </p:spTree>
    <p:extLst>
      <p:ext uri="{BB962C8B-B14F-4D97-AF65-F5344CB8AC3E}">
        <p14:creationId xmlns:p14="http://schemas.microsoft.com/office/powerpoint/2010/main" val="22255963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876" y="-417420"/>
            <a:ext cx="8229600" cy="2527299"/>
          </a:xfrm>
        </p:spPr>
        <p:txBody>
          <a:bodyPr/>
          <a:lstStyle/>
          <a:p>
            <a:r>
              <a:rPr lang="en-CA" dirty="0"/>
              <a:t>Big Data versus Traditional Technologies </a:t>
            </a:r>
            <a:endParaRPr lang="en-US" dirty="0"/>
          </a:p>
        </p:txBody>
      </p:sp>
      <p:sp>
        <p:nvSpPr>
          <p:cNvPr id="5" name="Freeform 4"/>
          <p:cNvSpPr/>
          <p:nvPr/>
        </p:nvSpPr>
        <p:spPr>
          <a:xfrm>
            <a:off x="2038701" y="1414873"/>
            <a:ext cx="2723975" cy="637097"/>
          </a:xfrm>
          <a:custGeom>
            <a:avLst/>
            <a:gdLst>
              <a:gd name="connsiteX0" fmla="*/ 0 w 3631927"/>
              <a:gd name="connsiteY0" fmla="*/ 0 h 604800"/>
              <a:gd name="connsiteX1" fmla="*/ 3631927 w 3631927"/>
              <a:gd name="connsiteY1" fmla="*/ 0 h 604800"/>
              <a:gd name="connsiteX2" fmla="*/ 3631927 w 3631927"/>
              <a:gd name="connsiteY2" fmla="*/ 604800 h 604800"/>
              <a:gd name="connsiteX3" fmla="*/ 0 w 3631927"/>
              <a:gd name="connsiteY3" fmla="*/ 604800 h 604800"/>
              <a:gd name="connsiteX4" fmla="*/ 0 w 3631927"/>
              <a:gd name="connsiteY4" fmla="*/ 0 h 60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1927" h="604800">
                <a:moveTo>
                  <a:pt x="0" y="0"/>
                </a:moveTo>
                <a:lnTo>
                  <a:pt x="3631927" y="0"/>
                </a:lnTo>
                <a:lnTo>
                  <a:pt x="3631927" y="604800"/>
                </a:lnTo>
                <a:lnTo>
                  <a:pt x="0" y="604800"/>
                </a:lnTo>
                <a:lnTo>
                  <a:pt x="0" y="0"/>
                </a:lnTo>
                <a:close/>
              </a:path>
            </a:pathLst>
          </a:custGeom>
          <a:solidFill>
            <a:srgbClr val="0053C3"/>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2014" tIns="68580" rIns="112014" bIns="68580" numCol="1" spcCol="1270" anchor="ctr" anchorCtr="0">
            <a:spAutoFit/>
          </a:bodyPr>
          <a:lstStyle/>
          <a:p>
            <a:pPr algn="ctr" defTabSz="700088">
              <a:lnSpc>
                <a:spcPct val="90000"/>
              </a:lnSpc>
              <a:spcBef>
                <a:spcPct val="0"/>
              </a:spcBef>
              <a:spcAft>
                <a:spcPct val="35000"/>
              </a:spcAft>
              <a:defRPr/>
            </a:pPr>
            <a:r>
              <a:rPr lang="en-US" b="1" dirty="0">
                <a:solidFill>
                  <a:srgbClr val="FFFFFF"/>
                </a:solidFill>
                <a:latin typeface="Arial"/>
              </a:rPr>
              <a:t>Traditional Data</a:t>
            </a:r>
            <a:br>
              <a:rPr lang="en-US" b="1" dirty="0">
                <a:solidFill>
                  <a:srgbClr val="FFFFFF"/>
                </a:solidFill>
                <a:latin typeface="Arial"/>
              </a:rPr>
            </a:br>
            <a:r>
              <a:rPr lang="en-US" b="1" dirty="0">
                <a:solidFill>
                  <a:srgbClr val="FFFFFF"/>
                </a:solidFill>
                <a:latin typeface="Arial"/>
              </a:rPr>
              <a:t>Systems</a:t>
            </a:r>
            <a:endParaRPr lang="en-US" b="1" dirty="0">
              <a:solidFill>
                <a:srgbClr val="FFF2BE"/>
              </a:solidFill>
              <a:latin typeface="Arial"/>
            </a:endParaRPr>
          </a:p>
        </p:txBody>
      </p:sp>
      <p:sp>
        <p:nvSpPr>
          <p:cNvPr id="6" name="Freeform 5"/>
          <p:cNvSpPr/>
          <p:nvPr/>
        </p:nvSpPr>
        <p:spPr>
          <a:xfrm>
            <a:off x="2038701" y="2105954"/>
            <a:ext cx="2723975" cy="3037546"/>
          </a:xfrm>
          <a:custGeom>
            <a:avLst/>
            <a:gdLst>
              <a:gd name="connsiteX0" fmla="*/ 0 w 3631927"/>
              <a:gd name="connsiteY0" fmla="*/ 0 h 2997540"/>
              <a:gd name="connsiteX1" fmla="*/ 3631927 w 3631927"/>
              <a:gd name="connsiteY1" fmla="*/ 0 h 2997540"/>
              <a:gd name="connsiteX2" fmla="*/ 3631927 w 3631927"/>
              <a:gd name="connsiteY2" fmla="*/ 2997540 h 2997540"/>
              <a:gd name="connsiteX3" fmla="*/ 0 w 3631927"/>
              <a:gd name="connsiteY3" fmla="*/ 2997540 h 2997540"/>
              <a:gd name="connsiteX4" fmla="*/ 0 w 3631927"/>
              <a:gd name="connsiteY4" fmla="*/ 0 h 2997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1927" h="2997540">
                <a:moveTo>
                  <a:pt x="0" y="0"/>
                </a:moveTo>
                <a:lnTo>
                  <a:pt x="3631927" y="0"/>
                </a:lnTo>
                <a:lnTo>
                  <a:pt x="3631927" y="2997540"/>
                </a:lnTo>
                <a:lnTo>
                  <a:pt x="0" y="2997540"/>
                </a:lnTo>
                <a:lnTo>
                  <a:pt x="0" y="0"/>
                </a:lnTo>
                <a:close/>
              </a:path>
            </a:pathLst>
          </a:custGeom>
          <a:solidFill>
            <a:srgbClr val="C0C0C0">
              <a:alpha val="89804"/>
            </a:srgb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4011" tIns="84011" rIns="112014" bIns="126016" numCol="1" spcCol="1270" anchor="t" anchorCtr="0">
            <a:noAutofit/>
          </a:bodyPr>
          <a:lstStyle/>
          <a:p>
            <a:pPr marL="257175" lvl="1" indent="-257175" defTabSz="700088">
              <a:spcBef>
                <a:spcPct val="0"/>
              </a:spcBef>
              <a:spcAft>
                <a:spcPts val="450"/>
              </a:spcAft>
              <a:buFont typeface="Wingdings" panose="05000000000000000000" pitchFamily="2" charset="2"/>
              <a:buChar char="Ø"/>
              <a:defRPr/>
            </a:pPr>
            <a:r>
              <a:rPr lang="en-US" sz="1650" dirty="0">
                <a:solidFill>
                  <a:srgbClr val="000000">
                    <a:hueOff val="0"/>
                    <a:satOff val="0"/>
                    <a:lumOff val="0"/>
                    <a:alphaOff val="0"/>
                  </a:srgbClr>
                </a:solidFill>
                <a:latin typeface="Arial"/>
              </a:rPr>
              <a:t>Rigid data models</a:t>
            </a:r>
          </a:p>
          <a:p>
            <a:pPr marL="257175" lvl="1" indent="-257175" defTabSz="700088">
              <a:spcBef>
                <a:spcPct val="0"/>
              </a:spcBef>
              <a:spcAft>
                <a:spcPts val="450"/>
              </a:spcAft>
              <a:buFont typeface="Wingdings" panose="05000000000000000000" pitchFamily="2" charset="2"/>
              <a:buChar char="Ø"/>
              <a:defRPr/>
            </a:pPr>
            <a:r>
              <a:rPr lang="en-US" sz="1650" dirty="0">
                <a:solidFill>
                  <a:srgbClr val="000000">
                    <a:hueOff val="0"/>
                    <a:satOff val="0"/>
                    <a:lumOff val="0"/>
                    <a:alphaOff val="0"/>
                  </a:srgbClr>
                </a:solidFill>
                <a:latin typeface="Arial"/>
              </a:rPr>
              <a:t>Weak fault-tolerance architecture</a:t>
            </a:r>
          </a:p>
          <a:p>
            <a:pPr marL="257175" lvl="1" indent="-257175" defTabSz="700088">
              <a:spcBef>
                <a:spcPct val="0"/>
              </a:spcBef>
              <a:spcAft>
                <a:spcPts val="450"/>
              </a:spcAft>
              <a:buFont typeface="Wingdings" panose="05000000000000000000" pitchFamily="2" charset="2"/>
              <a:buChar char="Ø"/>
              <a:defRPr/>
            </a:pPr>
            <a:r>
              <a:rPr lang="en-US" sz="1650" dirty="0">
                <a:solidFill>
                  <a:srgbClr val="000000">
                    <a:hueOff val="0"/>
                    <a:satOff val="0"/>
                    <a:lumOff val="0"/>
                    <a:alphaOff val="0"/>
                  </a:srgbClr>
                </a:solidFill>
                <a:latin typeface="Arial"/>
              </a:rPr>
              <a:t>Scalability constraints</a:t>
            </a:r>
          </a:p>
          <a:p>
            <a:pPr marL="257175" lvl="1" indent="-257175" defTabSz="700088">
              <a:spcBef>
                <a:spcPct val="0"/>
              </a:spcBef>
              <a:spcAft>
                <a:spcPts val="450"/>
              </a:spcAft>
              <a:buFont typeface="Wingdings" panose="05000000000000000000" pitchFamily="2" charset="2"/>
              <a:buChar char="Ø"/>
              <a:defRPr/>
            </a:pPr>
            <a:r>
              <a:rPr lang="en-US" sz="1650" dirty="0">
                <a:solidFill>
                  <a:srgbClr val="000000">
                    <a:hueOff val="0"/>
                    <a:satOff val="0"/>
                    <a:lumOff val="0"/>
                    <a:alphaOff val="0"/>
                  </a:srgbClr>
                </a:solidFill>
                <a:latin typeface="Arial"/>
              </a:rPr>
              <a:t>Expensive to scale</a:t>
            </a:r>
          </a:p>
          <a:p>
            <a:pPr marL="257175" lvl="1" indent="-257175" defTabSz="700088">
              <a:spcBef>
                <a:spcPct val="0"/>
              </a:spcBef>
              <a:spcAft>
                <a:spcPts val="450"/>
              </a:spcAft>
              <a:buFont typeface="Wingdings" panose="05000000000000000000" pitchFamily="2" charset="2"/>
              <a:buChar char="Ø"/>
              <a:defRPr/>
            </a:pPr>
            <a:r>
              <a:rPr lang="en-US" sz="1650" dirty="0">
                <a:solidFill>
                  <a:srgbClr val="000000">
                    <a:hueOff val="0"/>
                    <a:satOff val="0"/>
                    <a:lumOff val="0"/>
                    <a:alphaOff val="0"/>
                  </a:srgbClr>
                </a:solidFill>
                <a:latin typeface="Arial"/>
              </a:rPr>
              <a:t>Limitation for handling unstructured data</a:t>
            </a:r>
          </a:p>
          <a:p>
            <a:pPr marL="257175" lvl="1" indent="-257175" defTabSz="700088">
              <a:spcBef>
                <a:spcPct val="0"/>
              </a:spcBef>
              <a:spcAft>
                <a:spcPts val="450"/>
              </a:spcAft>
              <a:buFont typeface="Wingdings" panose="05000000000000000000" pitchFamily="2" charset="2"/>
              <a:buChar char="Ø"/>
              <a:defRPr/>
            </a:pPr>
            <a:r>
              <a:rPr lang="en-US" sz="1650" dirty="0">
                <a:solidFill>
                  <a:srgbClr val="000000">
                    <a:hueOff val="0"/>
                    <a:satOff val="0"/>
                    <a:lumOff val="0"/>
                    <a:alphaOff val="0"/>
                  </a:srgbClr>
                </a:solidFill>
                <a:latin typeface="Arial"/>
              </a:rPr>
              <a:t>Proprietary hardware and software</a:t>
            </a:r>
          </a:p>
        </p:txBody>
      </p:sp>
      <p:sp>
        <p:nvSpPr>
          <p:cNvPr id="7" name="Freeform 6"/>
          <p:cNvSpPr/>
          <p:nvPr/>
        </p:nvSpPr>
        <p:spPr>
          <a:xfrm>
            <a:off x="5143999" y="1368381"/>
            <a:ext cx="2723975" cy="637097"/>
          </a:xfrm>
          <a:custGeom>
            <a:avLst/>
            <a:gdLst>
              <a:gd name="connsiteX0" fmla="*/ 0 w 3631927"/>
              <a:gd name="connsiteY0" fmla="*/ 0 h 604800"/>
              <a:gd name="connsiteX1" fmla="*/ 3631927 w 3631927"/>
              <a:gd name="connsiteY1" fmla="*/ 0 h 604800"/>
              <a:gd name="connsiteX2" fmla="*/ 3631927 w 3631927"/>
              <a:gd name="connsiteY2" fmla="*/ 604800 h 604800"/>
              <a:gd name="connsiteX3" fmla="*/ 0 w 3631927"/>
              <a:gd name="connsiteY3" fmla="*/ 604800 h 604800"/>
              <a:gd name="connsiteX4" fmla="*/ 0 w 3631927"/>
              <a:gd name="connsiteY4" fmla="*/ 0 h 604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1927" h="604800">
                <a:moveTo>
                  <a:pt x="0" y="0"/>
                </a:moveTo>
                <a:lnTo>
                  <a:pt x="3631927" y="0"/>
                </a:lnTo>
                <a:lnTo>
                  <a:pt x="3631927" y="604800"/>
                </a:lnTo>
                <a:lnTo>
                  <a:pt x="0" y="604800"/>
                </a:lnTo>
                <a:lnTo>
                  <a:pt x="0" y="0"/>
                </a:lnTo>
                <a:close/>
              </a:path>
            </a:pathLst>
          </a:custGeom>
          <a:solidFill>
            <a:srgbClr val="0053C3"/>
          </a:solidFill>
          <a:ln>
            <a:noFill/>
          </a:ln>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12014" tIns="68580" rIns="112014" bIns="68580" numCol="1" spcCol="1270" anchor="ctr" anchorCtr="0">
            <a:spAutoFit/>
          </a:bodyPr>
          <a:lstStyle/>
          <a:p>
            <a:pPr algn="ctr" defTabSz="700088">
              <a:lnSpc>
                <a:spcPct val="90000"/>
              </a:lnSpc>
              <a:spcBef>
                <a:spcPct val="0"/>
              </a:spcBef>
              <a:spcAft>
                <a:spcPct val="35000"/>
              </a:spcAft>
              <a:defRPr/>
            </a:pPr>
            <a:r>
              <a:rPr lang="en-US" b="1" dirty="0">
                <a:solidFill>
                  <a:srgbClr val="FFFFFF"/>
                </a:solidFill>
                <a:latin typeface="Arial"/>
              </a:rPr>
              <a:t>Big Data </a:t>
            </a:r>
            <a:br>
              <a:rPr lang="en-US" b="1" dirty="0">
                <a:solidFill>
                  <a:srgbClr val="FFFFFF"/>
                </a:solidFill>
                <a:latin typeface="Arial"/>
              </a:rPr>
            </a:br>
            <a:r>
              <a:rPr lang="en-US" b="1" dirty="0">
                <a:solidFill>
                  <a:srgbClr val="FFFFFF"/>
                </a:solidFill>
                <a:latin typeface="Arial"/>
              </a:rPr>
              <a:t>Technologies</a:t>
            </a:r>
            <a:endParaRPr lang="en-US" b="1" dirty="0">
              <a:solidFill>
                <a:srgbClr val="FFF2BE"/>
              </a:solidFill>
              <a:latin typeface="Arial"/>
            </a:endParaRPr>
          </a:p>
        </p:txBody>
      </p:sp>
      <p:sp>
        <p:nvSpPr>
          <p:cNvPr id="8" name="Freeform 7"/>
          <p:cNvSpPr/>
          <p:nvPr/>
        </p:nvSpPr>
        <p:spPr>
          <a:xfrm>
            <a:off x="5143999" y="2068033"/>
            <a:ext cx="2723975" cy="3071835"/>
          </a:xfrm>
          <a:custGeom>
            <a:avLst/>
            <a:gdLst>
              <a:gd name="connsiteX0" fmla="*/ 0 w 3631927"/>
              <a:gd name="connsiteY0" fmla="*/ 0 h 2997540"/>
              <a:gd name="connsiteX1" fmla="*/ 3631927 w 3631927"/>
              <a:gd name="connsiteY1" fmla="*/ 0 h 2997540"/>
              <a:gd name="connsiteX2" fmla="*/ 3631927 w 3631927"/>
              <a:gd name="connsiteY2" fmla="*/ 2997540 h 2997540"/>
              <a:gd name="connsiteX3" fmla="*/ 0 w 3631927"/>
              <a:gd name="connsiteY3" fmla="*/ 2997540 h 2997540"/>
              <a:gd name="connsiteX4" fmla="*/ 0 w 3631927"/>
              <a:gd name="connsiteY4" fmla="*/ 0 h 2997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1927" h="2997540">
                <a:moveTo>
                  <a:pt x="0" y="0"/>
                </a:moveTo>
                <a:lnTo>
                  <a:pt x="3631927" y="0"/>
                </a:lnTo>
                <a:lnTo>
                  <a:pt x="3631927" y="2997540"/>
                </a:lnTo>
                <a:lnTo>
                  <a:pt x="0" y="2997540"/>
                </a:lnTo>
                <a:lnTo>
                  <a:pt x="0" y="0"/>
                </a:lnTo>
                <a:close/>
              </a:path>
            </a:pathLst>
          </a:custGeom>
          <a:solidFill>
            <a:srgbClr val="C0C0C0">
              <a:alpha val="89804"/>
            </a:srgb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4011" tIns="84011" rIns="112014" bIns="126016" numCol="1" spcCol="1270" anchor="t" anchorCtr="0">
            <a:spAutoFit/>
          </a:bodyPr>
          <a:lstStyle/>
          <a:p>
            <a:pPr marL="257175" lvl="1" indent="-257175" defTabSz="700088">
              <a:spcBef>
                <a:spcPct val="0"/>
              </a:spcBef>
              <a:spcAft>
                <a:spcPts val="450"/>
              </a:spcAft>
              <a:buFont typeface="Wingdings" panose="05000000000000000000" pitchFamily="2" charset="2"/>
              <a:buChar char="Ø"/>
              <a:defRPr/>
            </a:pPr>
            <a:r>
              <a:rPr lang="en-US" sz="1650" dirty="0">
                <a:solidFill>
                  <a:srgbClr val="000000">
                    <a:hueOff val="0"/>
                    <a:satOff val="0"/>
                    <a:lumOff val="0"/>
                    <a:alphaOff val="0"/>
                  </a:srgbClr>
                </a:solidFill>
                <a:latin typeface="Arial"/>
              </a:rPr>
              <a:t>Schema free</a:t>
            </a:r>
          </a:p>
          <a:p>
            <a:pPr marL="257175" lvl="1" indent="-257175" defTabSz="700088">
              <a:spcBef>
                <a:spcPct val="0"/>
              </a:spcBef>
              <a:spcAft>
                <a:spcPts val="450"/>
              </a:spcAft>
              <a:buFont typeface="Wingdings" panose="05000000000000000000" pitchFamily="2" charset="2"/>
              <a:buChar char="Ø"/>
              <a:defRPr/>
            </a:pPr>
            <a:r>
              <a:rPr lang="en-US" sz="1650" dirty="0">
                <a:solidFill>
                  <a:srgbClr val="000000">
                    <a:hueOff val="0"/>
                    <a:satOff val="0"/>
                    <a:lumOff val="0"/>
                    <a:alphaOff val="0"/>
                  </a:srgbClr>
                </a:solidFill>
                <a:latin typeface="Arial"/>
              </a:rPr>
              <a:t>Strong fault-tolerance architecture</a:t>
            </a:r>
          </a:p>
          <a:p>
            <a:pPr marL="257175" lvl="1" indent="-257175" defTabSz="700088">
              <a:spcBef>
                <a:spcPct val="0"/>
              </a:spcBef>
              <a:spcAft>
                <a:spcPts val="450"/>
              </a:spcAft>
              <a:buFont typeface="Wingdings" panose="05000000000000000000" pitchFamily="2" charset="2"/>
              <a:buChar char="Ø"/>
              <a:defRPr/>
            </a:pPr>
            <a:r>
              <a:rPr lang="en-US" sz="1650" dirty="0">
                <a:solidFill>
                  <a:srgbClr val="000000">
                    <a:hueOff val="0"/>
                    <a:satOff val="0"/>
                    <a:lumOff val="0"/>
                    <a:alphaOff val="0"/>
                  </a:srgbClr>
                </a:solidFill>
                <a:latin typeface="Arial"/>
              </a:rPr>
              <a:t>Highly scalable</a:t>
            </a:r>
          </a:p>
          <a:p>
            <a:pPr marL="257175" lvl="1" indent="-257175" defTabSz="700088">
              <a:spcBef>
                <a:spcPct val="0"/>
              </a:spcBef>
              <a:spcAft>
                <a:spcPts val="450"/>
              </a:spcAft>
              <a:buFont typeface="Wingdings" panose="05000000000000000000" pitchFamily="2" charset="2"/>
              <a:buChar char="Ø"/>
              <a:defRPr/>
            </a:pPr>
            <a:r>
              <a:rPr lang="en-US" sz="1650" dirty="0">
                <a:solidFill>
                  <a:srgbClr val="000000">
                    <a:hueOff val="0"/>
                    <a:satOff val="0"/>
                    <a:lumOff val="0"/>
                    <a:alphaOff val="0"/>
                  </a:srgbClr>
                </a:solidFill>
                <a:latin typeface="Arial"/>
              </a:rPr>
              <a:t>Economical (1TB ~ 5K)</a:t>
            </a:r>
          </a:p>
          <a:p>
            <a:pPr marL="257175" lvl="1" indent="-257175" defTabSz="700088">
              <a:spcBef>
                <a:spcPct val="0"/>
              </a:spcBef>
              <a:spcAft>
                <a:spcPts val="450"/>
              </a:spcAft>
              <a:buFont typeface="Wingdings" panose="05000000000000000000" pitchFamily="2" charset="2"/>
              <a:buChar char="Ø"/>
              <a:defRPr/>
            </a:pPr>
            <a:r>
              <a:rPr lang="en-US" sz="1650" dirty="0">
                <a:solidFill>
                  <a:srgbClr val="000000">
                    <a:hueOff val="0"/>
                    <a:satOff val="0"/>
                    <a:lumOff val="0"/>
                    <a:alphaOff val="0"/>
                  </a:srgbClr>
                </a:solidFill>
                <a:latin typeface="Arial"/>
              </a:rPr>
              <a:t>Can handle unstructured data</a:t>
            </a:r>
          </a:p>
          <a:p>
            <a:pPr marL="257175" lvl="1" indent="-257175" defTabSz="700088">
              <a:spcBef>
                <a:spcPct val="0"/>
              </a:spcBef>
              <a:spcAft>
                <a:spcPts val="450"/>
              </a:spcAft>
              <a:buFont typeface="Wingdings" panose="05000000000000000000" pitchFamily="2" charset="2"/>
              <a:buChar char="Ø"/>
              <a:defRPr/>
            </a:pPr>
            <a:r>
              <a:rPr lang="en-US" sz="1650" dirty="0">
                <a:solidFill>
                  <a:srgbClr val="000000">
                    <a:hueOff val="0"/>
                    <a:satOff val="0"/>
                    <a:lumOff val="0"/>
                    <a:alphaOff val="0"/>
                  </a:srgbClr>
                </a:solidFill>
                <a:latin typeface="Arial"/>
              </a:rPr>
              <a:t>Commodity hardware and open-source and proprietary software</a:t>
            </a:r>
          </a:p>
        </p:txBody>
      </p:sp>
    </p:spTree>
    <p:extLst>
      <p:ext uri="{BB962C8B-B14F-4D97-AF65-F5344CB8AC3E}">
        <p14:creationId xmlns:p14="http://schemas.microsoft.com/office/powerpoint/2010/main" val="17787858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Summary of Big Data Ecosystem</a:t>
            </a:r>
            <a:endParaRPr lang="en-US" dirty="0"/>
          </a:p>
        </p:txBody>
      </p:sp>
      <p:sp>
        <p:nvSpPr>
          <p:cNvPr id="3" name="Content Placeholder 2"/>
          <p:cNvSpPr>
            <a:spLocks noGrp="1"/>
          </p:cNvSpPr>
          <p:nvPr>
            <p:ph idx="1"/>
          </p:nvPr>
        </p:nvSpPr>
        <p:spPr>
          <a:xfrm>
            <a:off x="685800" y="1281943"/>
            <a:ext cx="7848600" cy="3200400"/>
          </a:xfrm>
        </p:spPr>
        <p:txBody>
          <a:bodyPr>
            <a:normAutofit fontScale="92500"/>
          </a:bodyPr>
          <a:lstStyle/>
          <a:p>
            <a:r>
              <a:rPr lang="en-US" dirty="0">
                <a:solidFill>
                  <a:schemeClr val="bg1"/>
                </a:solidFill>
              </a:rPr>
              <a:t>Big data ecosystems have the following characteristics:</a:t>
            </a:r>
          </a:p>
          <a:p>
            <a:pPr lvl="1"/>
            <a:r>
              <a:rPr lang="en-US" dirty="0">
                <a:solidFill>
                  <a:schemeClr val="bg1"/>
                </a:solidFill>
              </a:rPr>
              <a:t>Data volumes are exploding.</a:t>
            </a:r>
          </a:p>
          <a:p>
            <a:pPr lvl="1"/>
            <a:r>
              <a:rPr lang="en-US" dirty="0">
                <a:solidFill>
                  <a:schemeClr val="bg1"/>
                </a:solidFill>
              </a:rPr>
              <a:t>Volume, variety, and velocity vary greatly for big data.</a:t>
            </a:r>
          </a:p>
          <a:p>
            <a:pPr lvl="1"/>
            <a:r>
              <a:rPr lang="en-US" dirty="0">
                <a:solidFill>
                  <a:schemeClr val="bg1"/>
                </a:solidFill>
              </a:rPr>
              <a:t>Hadoop is an example of a scale-out model.</a:t>
            </a:r>
          </a:p>
          <a:p>
            <a:pPr lvl="1"/>
            <a:r>
              <a:rPr lang="en-US" dirty="0">
                <a:solidFill>
                  <a:schemeClr val="bg1"/>
                </a:solidFill>
              </a:rPr>
              <a:t>Decreasing commodity hardware costs make Hadoop </a:t>
            </a:r>
            <a:br>
              <a:rPr lang="en-US" dirty="0">
                <a:solidFill>
                  <a:schemeClr val="bg1"/>
                </a:solidFill>
              </a:rPr>
            </a:br>
            <a:r>
              <a:rPr lang="en-US" dirty="0">
                <a:solidFill>
                  <a:schemeClr val="bg1"/>
                </a:solidFill>
              </a:rPr>
              <a:t>a leading platform for big data.</a:t>
            </a:r>
          </a:p>
          <a:p>
            <a:pPr lvl="1"/>
            <a:r>
              <a:rPr lang="en-US" dirty="0">
                <a:solidFill>
                  <a:schemeClr val="bg1"/>
                </a:solidFill>
              </a:rPr>
              <a:t>No schema, schema-less, and unstructured data can be handled.</a:t>
            </a:r>
          </a:p>
        </p:txBody>
      </p:sp>
    </p:spTree>
    <p:extLst>
      <p:ext uri="{BB962C8B-B14F-4D97-AF65-F5344CB8AC3E}">
        <p14:creationId xmlns:p14="http://schemas.microsoft.com/office/powerpoint/2010/main" val="3527752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1AEE6-6342-4185-B4BD-E47B61A74D83}"/>
              </a:ext>
            </a:extLst>
          </p:cNvPr>
          <p:cNvSpPr>
            <a:spLocks noGrp="1"/>
          </p:cNvSpPr>
          <p:nvPr>
            <p:ph type="title"/>
          </p:nvPr>
        </p:nvSpPr>
        <p:spPr/>
        <p:txBody>
          <a:bodyPr>
            <a:normAutofit fontScale="90000"/>
          </a:bodyPr>
          <a:lstStyle/>
          <a:p>
            <a:endParaRPr lang="en-AU"/>
          </a:p>
        </p:txBody>
      </p:sp>
      <p:pic>
        <p:nvPicPr>
          <p:cNvPr id="5" name="Content Placeholder 4" descr="A picture containing graphical user interface&#10;&#10;Description automatically generated">
            <a:extLst>
              <a:ext uri="{FF2B5EF4-FFF2-40B4-BE49-F238E27FC236}">
                <a16:creationId xmlns:a16="http://schemas.microsoft.com/office/drawing/2014/main" id="{469CE5F1-43F8-4946-8DEB-4EA34CD12C06}"/>
              </a:ext>
            </a:extLst>
          </p:cNvPr>
          <p:cNvPicPr>
            <a:picLocks noGrp="1" noChangeAspect="1"/>
          </p:cNvPicPr>
          <p:nvPr>
            <p:ph idx="1"/>
          </p:nvPr>
        </p:nvPicPr>
        <p:blipFill>
          <a:blip r:embed="rId2"/>
          <a:stretch>
            <a:fillRect/>
          </a:stretch>
        </p:blipFill>
        <p:spPr>
          <a:xfrm>
            <a:off x="2097692" y="941291"/>
            <a:ext cx="5100776" cy="3471361"/>
          </a:xfrm>
        </p:spPr>
      </p:pic>
    </p:spTree>
    <p:extLst>
      <p:ext uri="{BB962C8B-B14F-4D97-AF65-F5344CB8AC3E}">
        <p14:creationId xmlns:p14="http://schemas.microsoft.com/office/powerpoint/2010/main" val="32254130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9DC9D-44B7-4309-9A44-56EF6352E3CC}"/>
              </a:ext>
            </a:extLst>
          </p:cNvPr>
          <p:cNvSpPr>
            <a:spLocks noGrp="1"/>
          </p:cNvSpPr>
          <p:nvPr>
            <p:ph type="title"/>
          </p:nvPr>
        </p:nvSpPr>
        <p:spPr/>
        <p:txBody>
          <a:bodyPr>
            <a:normAutofit fontScale="90000"/>
          </a:bodyPr>
          <a:lstStyle/>
          <a:p>
            <a:endParaRPr lang="en-AU"/>
          </a:p>
        </p:txBody>
      </p:sp>
      <p:sp>
        <p:nvSpPr>
          <p:cNvPr id="3" name="Content Placeholder 2">
            <a:extLst>
              <a:ext uri="{FF2B5EF4-FFF2-40B4-BE49-F238E27FC236}">
                <a16:creationId xmlns:a16="http://schemas.microsoft.com/office/drawing/2014/main" id="{8C052516-3C38-49C9-BF9D-D4165B07A348}"/>
              </a:ext>
            </a:extLst>
          </p:cNvPr>
          <p:cNvSpPr>
            <a:spLocks noGrp="1"/>
          </p:cNvSpPr>
          <p:nvPr>
            <p:ph idx="1"/>
          </p:nvPr>
        </p:nvSpPr>
        <p:spPr/>
        <p:txBody>
          <a:bodyPr/>
          <a:lstStyle/>
          <a:p>
            <a:endParaRPr lang="en-AU"/>
          </a:p>
        </p:txBody>
      </p:sp>
      <p:pic>
        <p:nvPicPr>
          <p:cNvPr id="5" name="Picture 4" descr="Graphical user interface, application&#10;&#10;Description automatically generated">
            <a:extLst>
              <a:ext uri="{FF2B5EF4-FFF2-40B4-BE49-F238E27FC236}">
                <a16:creationId xmlns:a16="http://schemas.microsoft.com/office/drawing/2014/main" id="{A5CA3032-4B72-4EF1-9B18-956B6984C83E}"/>
              </a:ext>
            </a:extLst>
          </p:cNvPr>
          <p:cNvPicPr>
            <a:picLocks noChangeAspect="1"/>
          </p:cNvPicPr>
          <p:nvPr/>
        </p:nvPicPr>
        <p:blipFill>
          <a:blip r:embed="rId2"/>
          <a:stretch>
            <a:fillRect/>
          </a:stretch>
        </p:blipFill>
        <p:spPr>
          <a:xfrm>
            <a:off x="1628364" y="547405"/>
            <a:ext cx="5887272" cy="4048690"/>
          </a:xfrm>
          <a:prstGeom prst="rect">
            <a:avLst/>
          </a:prstGeom>
        </p:spPr>
      </p:pic>
    </p:spTree>
    <p:extLst>
      <p:ext uri="{BB962C8B-B14F-4D97-AF65-F5344CB8AC3E}">
        <p14:creationId xmlns:p14="http://schemas.microsoft.com/office/powerpoint/2010/main" val="42451821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7323" y="116237"/>
            <a:ext cx="5579389" cy="1017619"/>
          </a:xfrm>
        </p:spPr>
        <p:txBody>
          <a:bodyPr>
            <a:normAutofit fontScale="90000"/>
          </a:bodyPr>
          <a:lstStyle/>
          <a:p>
            <a:pPr lvl="0"/>
            <a:r>
              <a:rPr lang="en-US" dirty="0"/>
              <a:t>Objectives</a:t>
            </a:r>
            <a:br>
              <a:rPr lang="en-US" dirty="0"/>
            </a:br>
            <a:endParaRPr lang="en-US" dirty="0"/>
          </a:p>
        </p:txBody>
      </p:sp>
      <p:sp>
        <p:nvSpPr>
          <p:cNvPr id="3" name="Content Placeholder 2"/>
          <p:cNvSpPr>
            <a:spLocks noGrp="1"/>
          </p:cNvSpPr>
          <p:nvPr>
            <p:ph idx="1"/>
          </p:nvPr>
        </p:nvSpPr>
        <p:spPr/>
        <p:txBody>
          <a:bodyPr/>
          <a:lstStyle/>
          <a:p>
            <a:pPr lvl="1"/>
            <a:r>
              <a:rPr lang="en-US" dirty="0">
                <a:solidFill>
                  <a:schemeClr val="bg1"/>
                </a:solidFill>
              </a:rPr>
              <a:t>Provide an overview of Hadoop.</a:t>
            </a:r>
          </a:p>
          <a:p>
            <a:pPr lvl="1"/>
            <a:r>
              <a:rPr lang="en-US" dirty="0">
                <a:solidFill>
                  <a:schemeClr val="bg1"/>
                </a:solidFill>
              </a:rPr>
              <a:t>Describe several aspects of the Hadoop ecosystem</a:t>
            </a:r>
          </a:p>
          <a:p>
            <a:pPr lvl="2"/>
            <a:r>
              <a:rPr lang="en-US" dirty="0">
                <a:solidFill>
                  <a:schemeClr val="bg1"/>
                </a:solidFill>
              </a:rPr>
              <a:t>Nodes in the Hadoop cluster</a:t>
            </a:r>
          </a:p>
          <a:p>
            <a:pPr lvl="2"/>
            <a:r>
              <a:rPr lang="en-US" dirty="0">
                <a:solidFill>
                  <a:schemeClr val="bg1"/>
                </a:solidFill>
              </a:rPr>
              <a:t>Hadoop Distributed File System (HDFS)</a:t>
            </a:r>
          </a:p>
          <a:p>
            <a:pPr lvl="2"/>
            <a:r>
              <a:rPr lang="en-US" dirty="0">
                <a:solidFill>
                  <a:schemeClr val="bg1"/>
                </a:solidFill>
              </a:rPr>
              <a:t>The Hadoop User Experience (HUE) application</a:t>
            </a:r>
          </a:p>
          <a:p>
            <a:pPr lvl="2"/>
            <a:r>
              <a:rPr lang="en-US" dirty="0" err="1">
                <a:solidFill>
                  <a:schemeClr val="bg1"/>
                </a:solidFill>
              </a:rPr>
              <a:t>MapReduce</a:t>
            </a:r>
            <a:r>
              <a:rPr lang="en-US" dirty="0">
                <a:solidFill>
                  <a:schemeClr val="bg1"/>
                </a:solidFill>
              </a:rPr>
              <a:t> and Data Processing</a:t>
            </a:r>
          </a:p>
          <a:p>
            <a:pPr lvl="2"/>
            <a:r>
              <a:rPr lang="en-US" dirty="0" err="1">
                <a:solidFill>
                  <a:schemeClr val="bg1"/>
                </a:solidFill>
              </a:rPr>
              <a:t>Sqoop</a:t>
            </a:r>
            <a:r>
              <a:rPr lang="en-US" dirty="0">
                <a:solidFill>
                  <a:schemeClr val="bg1"/>
                </a:solidFill>
              </a:rPr>
              <a:t> features and capabilities.</a:t>
            </a:r>
          </a:p>
        </p:txBody>
      </p:sp>
    </p:spTree>
    <p:extLst>
      <p:ext uri="{BB962C8B-B14F-4D97-AF65-F5344CB8AC3E}">
        <p14:creationId xmlns:p14="http://schemas.microsoft.com/office/powerpoint/2010/main" val="28835817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860582"/>
            <a:ext cx="8458200" cy="514350"/>
          </a:xfrm>
        </p:spPr>
        <p:txBody>
          <a:bodyPr>
            <a:normAutofit fontScale="90000"/>
          </a:bodyPr>
          <a:lstStyle/>
          <a:p>
            <a:r>
              <a:rPr lang="en-US"/>
              <a:t>Hadoop</a:t>
            </a:r>
            <a:endParaRPr lang="en-US" dirty="0"/>
          </a:p>
        </p:txBody>
      </p:sp>
      <p:sp>
        <p:nvSpPr>
          <p:cNvPr id="3" name="Content Placeholder 2"/>
          <p:cNvSpPr>
            <a:spLocks noGrp="1"/>
          </p:cNvSpPr>
          <p:nvPr>
            <p:ph idx="1"/>
          </p:nvPr>
        </p:nvSpPr>
        <p:spPr>
          <a:xfrm>
            <a:off x="685800" y="1326926"/>
            <a:ext cx="7848600" cy="3200400"/>
          </a:xfrm>
        </p:spPr>
        <p:txBody>
          <a:bodyPr>
            <a:normAutofit fontScale="92500" lnSpcReduction="20000"/>
          </a:bodyPr>
          <a:lstStyle/>
          <a:p>
            <a:r>
              <a:rPr lang="en-US" dirty="0">
                <a:solidFill>
                  <a:schemeClr val="bg1"/>
                </a:solidFill>
              </a:rPr>
              <a:t>Hadoop is a software framework with these capabilities:</a:t>
            </a:r>
          </a:p>
          <a:p>
            <a:pPr lvl="1"/>
            <a:r>
              <a:rPr lang="en-US" dirty="0">
                <a:solidFill>
                  <a:schemeClr val="bg1"/>
                </a:solidFill>
              </a:rPr>
              <a:t>offers reliable, scalable, distributed computing</a:t>
            </a:r>
          </a:p>
          <a:p>
            <a:pPr lvl="1"/>
            <a:r>
              <a:rPr lang="en-US" dirty="0">
                <a:solidFill>
                  <a:schemeClr val="bg1"/>
                </a:solidFill>
              </a:rPr>
              <a:t>enables the distributed processing of large data sets across clusters of computers using simple programming models</a:t>
            </a:r>
          </a:p>
          <a:p>
            <a:pPr lvl="1"/>
            <a:r>
              <a:rPr lang="en-US" dirty="0">
                <a:solidFill>
                  <a:schemeClr val="bg1"/>
                </a:solidFill>
              </a:rPr>
              <a:t>designed to scale up from single servers to thousands of machines, each offering local computation and storage</a:t>
            </a:r>
          </a:p>
          <a:p>
            <a:pPr lvl="1"/>
            <a:endParaRPr lang="en-US" dirty="0">
              <a:solidFill>
                <a:schemeClr val="bg1"/>
              </a:solidFill>
            </a:endParaRPr>
          </a:p>
          <a:p>
            <a:pPr>
              <a:tabLst>
                <a:tab pos="389335" algn="l"/>
              </a:tabLst>
            </a:pPr>
            <a:r>
              <a:rPr lang="en-US" dirty="0">
                <a:solidFill>
                  <a:schemeClr val="bg1"/>
                </a:solidFill>
                <a:sym typeface="Wingdings" panose="05000000000000000000" pitchFamily="2" charset="2"/>
              </a:rPr>
              <a:t>	</a:t>
            </a:r>
            <a:r>
              <a:rPr lang="en-US" dirty="0">
                <a:solidFill>
                  <a:schemeClr val="bg1"/>
                </a:solidFill>
              </a:rPr>
              <a:t>See </a:t>
            </a:r>
            <a:r>
              <a:rPr lang="en-US" dirty="0">
                <a:solidFill>
                  <a:schemeClr val="bg1"/>
                </a:solidFill>
                <a:hlinkClick r:id="rId3">
                  <a:extLst>
                    <a:ext uri="{A12FA001-AC4F-418D-AE19-62706E023703}">
                      <ahyp:hlinkClr xmlns:ahyp="http://schemas.microsoft.com/office/drawing/2018/hyperlinkcolor" val="tx"/>
                    </a:ext>
                  </a:extLst>
                </a:hlinkClick>
              </a:rPr>
              <a:t>http://hadoop.apache.org</a:t>
            </a:r>
            <a:r>
              <a:rPr lang="en-US" dirty="0">
                <a:solidFill>
                  <a:schemeClr val="bg1"/>
                </a:solidFill>
              </a:rPr>
              <a:t>.</a:t>
            </a:r>
          </a:p>
        </p:txBody>
      </p:sp>
    </p:spTree>
    <p:extLst>
      <p:ext uri="{BB962C8B-B14F-4D97-AF65-F5344CB8AC3E}">
        <p14:creationId xmlns:p14="http://schemas.microsoft.com/office/powerpoint/2010/main" val="38030031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History of Hadoop</a:t>
            </a:r>
          </a:p>
        </p:txBody>
      </p:sp>
      <p:sp>
        <p:nvSpPr>
          <p:cNvPr id="3" name="Content Placeholder 2"/>
          <p:cNvSpPr>
            <a:spLocks noGrp="1"/>
          </p:cNvSpPr>
          <p:nvPr>
            <p:ph idx="1"/>
          </p:nvPr>
        </p:nvSpPr>
        <p:spPr>
          <a:xfrm>
            <a:off x="236349" y="809244"/>
            <a:ext cx="8458199" cy="4026707"/>
          </a:xfrm>
        </p:spPr>
        <p:txBody>
          <a:bodyPr>
            <a:noAutofit/>
          </a:bodyPr>
          <a:lstStyle/>
          <a:p>
            <a:r>
              <a:rPr lang="en-US" dirty="0">
                <a:solidFill>
                  <a:schemeClr val="bg1"/>
                </a:solidFill>
              </a:rPr>
              <a:t>Inventors: Doug Cutting and Mike Cafarella</a:t>
            </a:r>
          </a:p>
          <a:p>
            <a:endParaRPr lang="en-US" dirty="0">
              <a:solidFill>
                <a:schemeClr val="bg1"/>
              </a:solidFill>
            </a:endParaRPr>
          </a:p>
          <a:p>
            <a:r>
              <a:rPr lang="en-US" dirty="0">
                <a:solidFill>
                  <a:schemeClr val="bg1"/>
                </a:solidFill>
              </a:rPr>
              <a:t>Publications that inspired Hadoop:</a:t>
            </a:r>
          </a:p>
          <a:p>
            <a:pPr lvl="1"/>
            <a:r>
              <a:rPr lang="en-US" sz="1800" dirty="0">
                <a:solidFill>
                  <a:schemeClr val="bg1"/>
                </a:solidFill>
              </a:rPr>
              <a:t>2004 – </a:t>
            </a:r>
            <a:r>
              <a:rPr lang="en-US" sz="1800" i="1" dirty="0">
                <a:solidFill>
                  <a:schemeClr val="bg1"/>
                </a:solidFill>
              </a:rPr>
              <a:t>MapReduce: Simplified Data Processing on Large Clusters</a:t>
            </a:r>
            <a:r>
              <a:rPr lang="en-US" sz="1800" dirty="0">
                <a:solidFill>
                  <a:schemeClr val="bg1"/>
                </a:solidFill>
              </a:rPr>
              <a:t> by Jeffrey Dean and Sanjay </a:t>
            </a:r>
            <a:r>
              <a:rPr lang="en-US" sz="1800" dirty="0" err="1">
                <a:solidFill>
                  <a:schemeClr val="bg1"/>
                </a:solidFill>
              </a:rPr>
              <a:t>Ghemawat</a:t>
            </a:r>
            <a:br>
              <a:rPr lang="en-US" sz="1800" dirty="0">
                <a:solidFill>
                  <a:schemeClr val="bg1"/>
                </a:solidFill>
              </a:rPr>
            </a:br>
            <a:r>
              <a:rPr lang="en-US" sz="1800" u="sng" dirty="0">
                <a:solidFill>
                  <a:schemeClr val="bg1"/>
                </a:solidFill>
                <a:hlinkClick r:id="rId3">
                  <a:extLst>
                    <a:ext uri="{A12FA001-AC4F-418D-AE19-62706E023703}">
                      <ahyp:hlinkClr xmlns:ahyp="http://schemas.microsoft.com/office/drawing/2018/hyperlinkcolor" val="tx"/>
                    </a:ext>
                  </a:extLst>
                </a:hlinkClick>
              </a:rPr>
              <a:t>https://www.usenix.org/legacy/publications/library/proceedings/osdi04/tech/full_papers/dean/dean_html/index.html</a:t>
            </a:r>
            <a:endParaRPr lang="en-US" sz="1800" u="sng" dirty="0">
              <a:solidFill>
                <a:schemeClr val="bg1"/>
              </a:solidFill>
            </a:endParaRPr>
          </a:p>
          <a:p>
            <a:pPr lvl="1"/>
            <a:endParaRPr lang="en-US" sz="1800" dirty="0">
              <a:solidFill>
                <a:schemeClr val="bg1"/>
              </a:solidFill>
            </a:endParaRPr>
          </a:p>
          <a:p>
            <a:pPr lvl="1"/>
            <a:r>
              <a:rPr lang="en-US" sz="1800" dirty="0">
                <a:solidFill>
                  <a:schemeClr val="bg1"/>
                </a:solidFill>
              </a:rPr>
              <a:t>2006 – </a:t>
            </a:r>
            <a:r>
              <a:rPr lang="en-US" sz="1800" i="1" dirty="0" err="1">
                <a:solidFill>
                  <a:schemeClr val="bg1"/>
                </a:solidFill>
              </a:rPr>
              <a:t>Bigtable</a:t>
            </a:r>
            <a:r>
              <a:rPr lang="en-US" sz="1800" i="1" dirty="0">
                <a:solidFill>
                  <a:schemeClr val="bg1"/>
                </a:solidFill>
              </a:rPr>
              <a:t>: A Distributed Storage System for Structured Data</a:t>
            </a:r>
            <a:r>
              <a:rPr lang="en-US" sz="1800" dirty="0">
                <a:solidFill>
                  <a:schemeClr val="bg1"/>
                </a:solidFill>
              </a:rPr>
              <a:t> by Fay Chang, Jeffrey Dean, Sanjay </a:t>
            </a:r>
            <a:r>
              <a:rPr lang="en-US" sz="1800" dirty="0" err="1">
                <a:solidFill>
                  <a:schemeClr val="bg1"/>
                </a:solidFill>
              </a:rPr>
              <a:t>Ghemawat</a:t>
            </a:r>
            <a:r>
              <a:rPr lang="en-US" sz="1800" dirty="0">
                <a:solidFill>
                  <a:schemeClr val="bg1"/>
                </a:solidFill>
              </a:rPr>
              <a:t>, Wilson C. Hsieh, Deborah A. Wallach, Mike Burrows, </a:t>
            </a:r>
            <a:r>
              <a:rPr lang="en-US" sz="1800" dirty="0" err="1">
                <a:solidFill>
                  <a:schemeClr val="bg1"/>
                </a:solidFill>
              </a:rPr>
              <a:t>Tushar</a:t>
            </a:r>
            <a:r>
              <a:rPr lang="en-US" sz="1800" dirty="0">
                <a:solidFill>
                  <a:schemeClr val="bg1"/>
                </a:solidFill>
              </a:rPr>
              <a:t> Chandra, Andrew </a:t>
            </a:r>
            <a:r>
              <a:rPr lang="en-US" sz="1800" dirty="0" err="1">
                <a:solidFill>
                  <a:schemeClr val="bg1"/>
                </a:solidFill>
              </a:rPr>
              <a:t>Fikes</a:t>
            </a:r>
            <a:r>
              <a:rPr lang="en-US" sz="1800" dirty="0">
                <a:solidFill>
                  <a:schemeClr val="bg1"/>
                </a:solidFill>
              </a:rPr>
              <a:t>, and</a:t>
            </a:r>
            <a:br>
              <a:rPr lang="en-US" sz="1800" dirty="0">
                <a:solidFill>
                  <a:schemeClr val="bg1"/>
                </a:solidFill>
              </a:rPr>
            </a:br>
            <a:r>
              <a:rPr lang="en-US" sz="1800" dirty="0">
                <a:solidFill>
                  <a:schemeClr val="bg1"/>
                </a:solidFill>
              </a:rPr>
              <a:t>Robert E. Gruber</a:t>
            </a:r>
            <a:br>
              <a:rPr lang="en-US" sz="1800" dirty="0">
                <a:solidFill>
                  <a:schemeClr val="bg1"/>
                </a:solidFill>
              </a:rPr>
            </a:br>
            <a:r>
              <a:rPr lang="en-US" sz="1800" u="sng" dirty="0">
                <a:solidFill>
                  <a:schemeClr val="bg1"/>
                </a:solidFill>
                <a:hlinkClick r:id="rId4">
                  <a:extLst>
                    <a:ext uri="{A12FA001-AC4F-418D-AE19-62706E023703}">
                      <ahyp:hlinkClr xmlns:ahyp="http://schemas.microsoft.com/office/drawing/2018/hyperlinkcolor" val="tx"/>
                    </a:ext>
                  </a:extLst>
                </a:hlinkClick>
              </a:rPr>
              <a:t>http://static.googleusercontent.com/external_content/untrusted_dlcp/research.google.com/en/us/archive/bigtable-osdi06.pdf</a:t>
            </a:r>
            <a:endParaRPr lang="en-US" sz="1800" u="sng" dirty="0">
              <a:solidFill>
                <a:schemeClr val="bg1"/>
              </a:solidFill>
            </a:endParaRPr>
          </a:p>
        </p:txBody>
      </p:sp>
    </p:spTree>
    <p:extLst>
      <p:ext uri="{BB962C8B-B14F-4D97-AF65-F5344CB8AC3E}">
        <p14:creationId xmlns:p14="http://schemas.microsoft.com/office/powerpoint/2010/main" val="13668688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041" y="505498"/>
            <a:ext cx="8458200" cy="514350"/>
          </a:xfrm>
        </p:spPr>
        <p:txBody>
          <a:bodyPr>
            <a:normAutofit fontScale="90000"/>
          </a:bodyPr>
          <a:lstStyle/>
          <a:p>
            <a:r>
              <a:rPr lang="en-US" dirty="0"/>
              <a:t>Why Apache Hadoop?</a:t>
            </a:r>
          </a:p>
        </p:txBody>
      </p:sp>
      <p:sp>
        <p:nvSpPr>
          <p:cNvPr id="4" name="Content Placeholder 2"/>
          <p:cNvSpPr>
            <a:spLocks noGrp="1"/>
          </p:cNvSpPr>
          <p:nvPr>
            <p:ph idx="1"/>
          </p:nvPr>
        </p:nvSpPr>
        <p:spPr>
          <a:xfrm>
            <a:off x="592810" y="1134708"/>
            <a:ext cx="7848600" cy="3200400"/>
          </a:xfrm>
        </p:spPr>
        <p:txBody>
          <a:bodyPr>
            <a:normAutofit fontScale="92500" lnSpcReduction="20000"/>
          </a:bodyPr>
          <a:lstStyle/>
          <a:p>
            <a:pPr lvl="1"/>
            <a:r>
              <a:rPr lang="en-US" dirty="0">
                <a:solidFill>
                  <a:schemeClr val="bg1"/>
                </a:solidFill>
              </a:rPr>
              <a:t>open source</a:t>
            </a:r>
          </a:p>
          <a:p>
            <a:pPr lvl="1"/>
            <a:r>
              <a:rPr lang="en-US" dirty="0">
                <a:solidFill>
                  <a:schemeClr val="bg1"/>
                </a:solidFill>
              </a:rPr>
              <a:t>simple to use distributed file system</a:t>
            </a:r>
          </a:p>
          <a:p>
            <a:pPr lvl="1"/>
            <a:r>
              <a:rPr lang="en-US" dirty="0">
                <a:solidFill>
                  <a:schemeClr val="bg1"/>
                </a:solidFill>
              </a:rPr>
              <a:t>supports highly parallel processing</a:t>
            </a:r>
          </a:p>
          <a:p>
            <a:pPr lvl="1"/>
            <a:r>
              <a:rPr lang="en-US" dirty="0">
                <a:solidFill>
                  <a:schemeClr val="bg1"/>
                </a:solidFill>
              </a:rPr>
              <a:t>scalable, so it is suitable for massive amounts of data</a:t>
            </a:r>
          </a:p>
          <a:p>
            <a:pPr lvl="1"/>
            <a:r>
              <a:rPr lang="en-US" dirty="0">
                <a:solidFill>
                  <a:schemeClr val="bg1"/>
                </a:solidFill>
              </a:rPr>
              <a:t>designed to work on low-cost hardware</a:t>
            </a:r>
          </a:p>
          <a:p>
            <a:pPr lvl="1"/>
            <a:r>
              <a:rPr lang="en-US" dirty="0">
                <a:solidFill>
                  <a:schemeClr val="bg1"/>
                </a:solidFill>
              </a:rPr>
              <a:t>fault tolerant at the data level</a:t>
            </a:r>
          </a:p>
          <a:p>
            <a:pPr lvl="1"/>
            <a:r>
              <a:rPr lang="en-US" dirty="0">
                <a:solidFill>
                  <a:schemeClr val="bg1"/>
                </a:solidFill>
              </a:rPr>
              <a:t>existing interfaces that make it familiar to existing SAS customers</a:t>
            </a:r>
          </a:p>
          <a:p>
            <a:pPr lvl="1"/>
            <a:r>
              <a:rPr lang="en-US" dirty="0">
                <a:solidFill>
                  <a:schemeClr val="bg1"/>
                </a:solidFill>
              </a:rPr>
              <a:t>the file storage system for SAS LASR Analytic Server</a:t>
            </a:r>
          </a:p>
        </p:txBody>
      </p:sp>
      <p:sp>
        <p:nvSpPr>
          <p:cNvPr id="3" name="Rectangle 2"/>
          <p:cNvSpPr/>
          <p:nvPr/>
        </p:nvSpPr>
        <p:spPr>
          <a:xfrm>
            <a:off x="6420415" y="4564828"/>
            <a:ext cx="1146469" cy="369332"/>
          </a:xfrm>
          <a:prstGeom prst="rect">
            <a:avLst/>
          </a:prstGeom>
        </p:spPr>
        <p:txBody>
          <a:bodyPr wrap="none">
            <a:spAutoFit/>
          </a:bodyPr>
          <a:lstStyle/>
          <a:p>
            <a:pPr algn="ctr" defTabSz="685800">
              <a:defRPr/>
            </a:pPr>
            <a:r>
              <a:rPr lang="en-US" b="1" dirty="0">
                <a:solidFill>
                  <a:schemeClr val="bg1"/>
                </a:solidFill>
                <a:effectLst>
                  <a:glow rad="228600">
                    <a:srgbClr val="FDFA32"/>
                  </a:glow>
                </a:effectLst>
                <a:latin typeface="Arial Black" panose="020B0A04020102020204" pitchFamily="34" charset="0"/>
              </a:rPr>
              <a:t>Hadoop</a:t>
            </a:r>
          </a:p>
        </p:txBody>
      </p:sp>
    </p:spTree>
    <p:extLst>
      <p:ext uri="{BB962C8B-B14F-4D97-AF65-F5344CB8AC3E}">
        <p14:creationId xmlns:p14="http://schemas.microsoft.com/office/powerpoint/2010/main" val="15299697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Primary Uses for Hadoop</a:t>
            </a:r>
            <a:endParaRPr lang="en-US" dirty="0"/>
          </a:p>
        </p:txBody>
      </p:sp>
      <p:sp>
        <p:nvSpPr>
          <p:cNvPr id="3" name="Content Placeholder 2"/>
          <p:cNvSpPr>
            <a:spLocks noGrp="1"/>
          </p:cNvSpPr>
          <p:nvPr>
            <p:ph idx="1"/>
          </p:nvPr>
        </p:nvSpPr>
        <p:spPr>
          <a:xfrm>
            <a:off x="690341" y="971550"/>
            <a:ext cx="7848600" cy="3200400"/>
          </a:xfrm>
        </p:spPr>
        <p:txBody>
          <a:bodyPr/>
          <a:lstStyle/>
          <a:p>
            <a:pPr lvl="1"/>
            <a:r>
              <a:rPr lang="en-US" dirty="0">
                <a:solidFill>
                  <a:schemeClr val="bg1"/>
                </a:solidFill>
              </a:rPr>
              <a:t>POS system data analysis</a:t>
            </a:r>
          </a:p>
          <a:p>
            <a:pPr lvl="1"/>
            <a:r>
              <a:rPr lang="en-US" dirty="0">
                <a:solidFill>
                  <a:schemeClr val="bg1"/>
                </a:solidFill>
              </a:rPr>
              <a:t>analysis of online customer behavior data</a:t>
            </a:r>
          </a:p>
          <a:p>
            <a:pPr lvl="1"/>
            <a:r>
              <a:rPr lang="en-US" dirty="0">
                <a:solidFill>
                  <a:schemeClr val="bg1"/>
                </a:solidFill>
              </a:rPr>
              <a:t>improving customer service</a:t>
            </a:r>
          </a:p>
          <a:p>
            <a:pPr lvl="1"/>
            <a:r>
              <a:rPr lang="en-US" dirty="0">
                <a:solidFill>
                  <a:schemeClr val="bg1"/>
                </a:solidFill>
              </a:rPr>
              <a:t>operational data analysis</a:t>
            </a:r>
          </a:p>
          <a:p>
            <a:pPr lvl="1"/>
            <a:r>
              <a:rPr lang="en-US" dirty="0">
                <a:solidFill>
                  <a:schemeClr val="bg1"/>
                </a:solidFill>
              </a:rPr>
              <a:t>analysis of data from machines or devices</a:t>
            </a:r>
          </a:p>
          <a:p>
            <a:pPr lvl="1"/>
            <a:r>
              <a:rPr lang="en-US" dirty="0">
                <a:solidFill>
                  <a:schemeClr val="bg1"/>
                </a:solidFill>
              </a:rPr>
              <a:t>others…</a:t>
            </a:r>
          </a:p>
        </p:txBody>
      </p:sp>
      <p:sp>
        <p:nvSpPr>
          <p:cNvPr id="4" name="Rectangle 3"/>
          <p:cNvSpPr/>
          <p:nvPr/>
        </p:nvSpPr>
        <p:spPr>
          <a:xfrm>
            <a:off x="1662860" y="4485231"/>
            <a:ext cx="5103128" cy="230832"/>
          </a:xfrm>
          <a:prstGeom prst="rect">
            <a:avLst/>
          </a:prstGeom>
        </p:spPr>
        <p:txBody>
          <a:bodyPr wrap="none" lIns="0" tIns="0" rIns="0" bIns="0">
            <a:spAutoFit/>
          </a:bodyPr>
          <a:lstStyle/>
          <a:p>
            <a:pPr defTabSz="685800">
              <a:defRPr/>
            </a:pPr>
            <a:r>
              <a:rPr lang="en-US" sz="1500" dirty="0">
                <a:solidFill>
                  <a:schemeClr val="bg1"/>
                </a:solidFill>
                <a:latin typeface="Arial" panose="020B0604020202020204" pitchFamily="34" charset="0"/>
              </a:rPr>
              <a:t>Source: </a:t>
            </a:r>
            <a:r>
              <a:rPr lang="en-US" sz="1500" i="1" dirty="0">
                <a:solidFill>
                  <a:schemeClr val="bg1"/>
                </a:solidFill>
                <a:latin typeface="Arial" panose="020B0604020202020204" pitchFamily="34" charset="0"/>
              </a:rPr>
              <a:t>IDC’s Red Hat Hadoop Usage Survey, August 2013</a:t>
            </a:r>
          </a:p>
        </p:txBody>
      </p:sp>
    </p:spTree>
    <p:extLst>
      <p:ext uri="{BB962C8B-B14F-4D97-AF65-F5344CB8AC3E}">
        <p14:creationId xmlns:p14="http://schemas.microsoft.com/office/powerpoint/2010/main" val="14040536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606281A-4796-44EF-9CEA-E7E3E884F63F}"/>
              </a:ext>
            </a:extLst>
          </p:cNvPr>
          <p:cNvSpPr/>
          <p:nvPr/>
        </p:nvSpPr>
        <p:spPr>
          <a:xfrm>
            <a:off x="1274147" y="1078365"/>
            <a:ext cx="6811505" cy="392467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2" name="Title 1"/>
          <p:cNvSpPr>
            <a:spLocks noGrp="1"/>
          </p:cNvSpPr>
          <p:nvPr>
            <p:ph type="title"/>
          </p:nvPr>
        </p:nvSpPr>
        <p:spPr/>
        <p:txBody>
          <a:bodyPr>
            <a:normAutofit fontScale="90000"/>
          </a:bodyPr>
          <a:lstStyle/>
          <a:p>
            <a:r>
              <a:rPr lang="en-US" dirty="0"/>
              <a:t>Hadoop Key Features: Distributed Data</a:t>
            </a:r>
          </a:p>
        </p:txBody>
      </p:sp>
      <p:sp>
        <p:nvSpPr>
          <p:cNvPr id="52" name="Rounded Rectangle 51"/>
          <p:cNvSpPr/>
          <p:nvPr/>
        </p:nvSpPr>
        <p:spPr bwMode="auto">
          <a:xfrm>
            <a:off x="5446810" y="1181035"/>
            <a:ext cx="2174019" cy="3683726"/>
          </a:xfrm>
          <a:prstGeom prst="roundRect">
            <a:avLst>
              <a:gd name="adj" fmla="val 10694"/>
            </a:avLst>
          </a:prstGeom>
          <a:solidFill>
            <a:srgbClr val="FFFFFF"/>
          </a:solidFill>
          <a:ln w="38100" cap="flat" cmpd="sng" algn="ctr">
            <a:solidFill>
              <a:srgbClr val="000000"/>
            </a:solidFill>
            <a:prstDash val="solid"/>
            <a:round/>
            <a:headEnd type="none" w="med" len="med"/>
            <a:tailEnd type="none" w="med" len="med"/>
          </a:ln>
          <a:effectLst/>
        </p:spPr>
        <p:txBody>
          <a:bodyPr vert="horz" wrap="none" lIns="66675" tIns="66675" rIns="66675" bIns="66675" numCol="1" rtlCol="0" anchor="ctr" anchorCtr="0" compatLnSpc="1">
            <a:prstTxWarp prst="textNoShape">
              <a:avLst/>
            </a:prstTxWarp>
            <a:noAutofit/>
          </a:bodyPr>
          <a:lstStyle/>
          <a:p>
            <a:pPr algn="ctr" defTabSz="685800">
              <a:defRPr/>
            </a:pPr>
            <a:endParaRPr lang="en-US">
              <a:solidFill>
                <a:srgbClr val="000000"/>
              </a:solidFill>
              <a:latin typeface="Arial" panose="020B0604020202020204" pitchFamily="34" charset="0"/>
            </a:endParaRPr>
          </a:p>
        </p:txBody>
      </p:sp>
      <p:sp>
        <p:nvSpPr>
          <p:cNvPr id="5" name="Flowchart: Document 4"/>
          <p:cNvSpPr/>
          <p:nvPr/>
        </p:nvSpPr>
        <p:spPr bwMode="auto">
          <a:xfrm>
            <a:off x="1525005" y="2215213"/>
            <a:ext cx="1293223" cy="1645916"/>
          </a:xfrm>
          <a:prstGeom prst="flowChartDocument">
            <a:avLst/>
          </a:prstGeom>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none" lIns="66675" tIns="66675" rIns="66675" bIns="66675" numCol="1" rtlCol="0" anchor="ctr" anchorCtr="0" compatLnSpc="1">
            <a:prstTxWarp prst="textNoShape">
              <a:avLst/>
            </a:prstTxWarp>
            <a:noAutofit/>
          </a:bodyPr>
          <a:lstStyle/>
          <a:p>
            <a:pPr algn="ctr" defTabSz="685800">
              <a:defRPr/>
            </a:pPr>
            <a:r>
              <a:rPr lang="en-US" dirty="0">
                <a:solidFill>
                  <a:srgbClr val="000000"/>
                </a:solidFill>
                <a:latin typeface="Arial"/>
              </a:rPr>
              <a:t>Very Large </a:t>
            </a:r>
          </a:p>
          <a:p>
            <a:pPr algn="ctr" defTabSz="685800">
              <a:defRPr/>
            </a:pPr>
            <a:r>
              <a:rPr lang="en-US" dirty="0">
                <a:solidFill>
                  <a:srgbClr val="000000"/>
                </a:solidFill>
                <a:latin typeface="Arial"/>
              </a:rPr>
              <a:t>Data File</a:t>
            </a:r>
          </a:p>
        </p:txBody>
      </p:sp>
      <p:sp>
        <p:nvSpPr>
          <p:cNvPr id="6" name="Left Brace 5"/>
          <p:cNvSpPr/>
          <p:nvPr/>
        </p:nvSpPr>
        <p:spPr bwMode="auto">
          <a:xfrm>
            <a:off x="2906402" y="2917173"/>
            <a:ext cx="307746" cy="241995"/>
          </a:xfrm>
          <a:prstGeom prst="leftBrace">
            <a:avLst/>
          </a:prstGeom>
          <a:noFill/>
          <a:ln>
            <a:solidFill>
              <a:schemeClr val="tx2"/>
            </a:solidFill>
            <a:headEnd type="none" w="med" len="med"/>
            <a:tailEnd type="none" w="med" len="med"/>
          </a:ln>
        </p:spPr>
        <p:style>
          <a:lnRef idx="2">
            <a:schemeClr val="dk1"/>
          </a:lnRef>
          <a:fillRef idx="0">
            <a:schemeClr val="dk1"/>
          </a:fillRef>
          <a:effectRef idx="1">
            <a:schemeClr val="dk1"/>
          </a:effectRef>
          <a:fontRef idx="minor">
            <a:schemeClr val="tx1"/>
          </a:fontRef>
        </p:style>
        <p:txBody>
          <a:bodyPr vert="horz" wrap="square" lIns="68580" tIns="34290" rIns="68580" bIns="34290" numCol="1" rtlCol="0" anchor="ctr" anchorCtr="0" compatLnSpc="1">
            <a:prstTxWarp prst="textNoShape">
              <a:avLst/>
            </a:prstTxWarp>
            <a:spAutoFit/>
          </a:bodyPr>
          <a:lstStyle/>
          <a:p>
            <a:pPr algn="ctr" defTabSz="685800" fontAlgn="base">
              <a:spcBef>
                <a:spcPct val="50000"/>
              </a:spcBef>
              <a:spcAft>
                <a:spcPct val="17000"/>
              </a:spcAft>
              <a:buClr>
                <a:srgbClr val="000000"/>
              </a:buClr>
              <a:defRPr/>
            </a:pPr>
            <a:endParaRPr lang="en-US" sz="1050">
              <a:solidFill>
                <a:srgbClr val="292929"/>
              </a:solidFill>
              <a:latin typeface="Arial" charset="0"/>
            </a:endParaRPr>
          </a:p>
        </p:txBody>
      </p:sp>
      <p:sp>
        <p:nvSpPr>
          <p:cNvPr id="7" name="Rectangle 6"/>
          <p:cNvSpPr/>
          <p:nvPr/>
        </p:nvSpPr>
        <p:spPr bwMode="auto">
          <a:xfrm>
            <a:off x="3249517" y="2215212"/>
            <a:ext cx="1430383" cy="467282"/>
          </a:xfrm>
          <a:prstGeom prst="rect">
            <a:avLst/>
          </a:prstGeom>
          <a:gradFill flip="none" rotWithShape="1">
            <a:gsLst>
              <a:gs pos="0">
                <a:schemeClr val="tx2">
                  <a:lumMod val="20000"/>
                  <a:lumOff val="80000"/>
                  <a:shade val="30000"/>
                  <a:satMod val="115000"/>
                </a:schemeClr>
              </a:gs>
              <a:gs pos="50000">
                <a:schemeClr val="tx2">
                  <a:lumMod val="20000"/>
                  <a:lumOff val="80000"/>
                  <a:shade val="67500"/>
                  <a:satMod val="115000"/>
                </a:schemeClr>
              </a:gs>
              <a:gs pos="100000">
                <a:schemeClr val="tx2">
                  <a:lumMod val="20000"/>
                  <a:lumOff val="80000"/>
                  <a:shade val="100000"/>
                  <a:satMod val="115000"/>
                </a:schemeClr>
              </a:gs>
            </a:gsLst>
            <a:lin ang="16200000" scaled="1"/>
            <a:tileRect/>
          </a:gra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none" lIns="66675" tIns="66675" rIns="66675" bIns="66675" numCol="1" rtlCol="0" anchor="ctr" anchorCtr="0" compatLnSpc="1">
            <a:prstTxWarp prst="textNoShape">
              <a:avLst/>
            </a:prstTxWarp>
            <a:noAutofit/>
          </a:bodyPr>
          <a:lstStyle/>
          <a:p>
            <a:pPr algn="ctr" defTabSz="685800">
              <a:defRPr/>
            </a:pPr>
            <a:r>
              <a:rPr lang="en-US" dirty="0">
                <a:solidFill>
                  <a:srgbClr val="000000"/>
                </a:solidFill>
                <a:latin typeface="Arial"/>
              </a:rPr>
              <a:t>Data Block 1</a:t>
            </a:r>
          </a:p>
        </p:txBody>
      </p:sp>
      <p:sp>
        <p:nvSpPr>
          <p:cNvPr id="9" name="Rectangle 8"/>
          <p:cNvSpPr/>
          <p:nvPr/>
        </p:nvSpPr>
        <p:spPr bwMode="auto">
          <a:xfrm>
            <a:off x="3249517" y="2810440"/>
            <a:ext cx="1430383" cy="467282"/>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6200000" scaled="1"/>
            <a:tileRect/>
          </a:gra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none" lIns="66675" tIns="66675" rIns="66675" bIns="66675" numCol="1" rtlCol="0" anchor="ctr" anchorCtr="0" compatLnSpc="1">
            <a:prstTxWarp prst="textNoShape">
              <a:avLst/>
            </a:prstTxWarp>
            <a:noAutofit/>
          </a:bodyPr>
          <a:lstStyle/>
          <a:p>
            <a:pPr algn="ctr" defTabSz="685800">
              <a:defRPr/>
            </a:pPr>
            <a:r>
              <a:rPr lang="en-US" dirty="0">
                <a:solidFill>
                  <a:srgbClr val="000000"/>
                </a:solidFill>
                <a:latin typeface="Arial"/>
              </a:rPr>
              <a:t>Data Block 2</a:t>
            </a:r>
          </a:p>
        </p:txBody>
      </p:sp>
      <p:sp>
        <p:nvSpPr>
          <p:cNvPr id="10" name="Rectangle 9"/>
          <p:cNvSpPr/>
          <p:nvPr/>
        </p:nvSpPr>
        <p:spPr bwMode="auto">
          <a:xfrm>
            <a:off x="3249517" y="3405670"/>
            <a:ext cx="1430383" cy="467282"/>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16200000" scaled="1"/>
            <a:tileRect/>
          </a:gra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none" lIns="66675" tIns="66675" rIns="66675" bIns="66675" numCol="1" rtlCol="0" anchor="ctr" anchorCtr="0" compatLnSpc="1">
            <a:prstTxWarp prst="textNoShape">
              <a:avLst/>
            </a:prstTxWarp>
            <a:noAutofit/>
          </a:bodyPr>
          <a:lstStyle/>
          <a:p>
            <a:pPr algn="ctr" defTabSz="685800">
              <a:defRPr/>
            </a:pPr>
            <a:r>
              <a:rPr lang="en-US" dirty="0">
                <a:solidFill>
                  <a:srgbClr val="000000"/>
                </a:solidFill>
                <a:latin typeface="Arial"/>
              </a:rPr>
              <a:t>Data Block 3</a:t>
            </a:r>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92617" y="3760904"/>
            <a:ext cx="912862" cy="1052112"/>
          </a:xfrm>
          <a:prstGeom prst="rect">
            <a:avLst/>
          </a:prstGeom>
        </p:spPr>
      </p:pic>
      <p:sp>
        <p:nvSpPr>
          <p:cNvPr id="20" name="Rectangle 19"/>
          <p:cNvSpPr/>
          <p:nvPr/>
        </p:nvSpPr>
        <p:spPr bwMode="auto">
          <a:xfrm>
            <a:off x="5733521" y="4029347"/>
            <a:ext cx="411480" cy="205740"/>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6200000" scaled="1"/>
            <a:tileRect/>
          </a:gra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none" lIns="66675" tIns="66675" rIns="66675" bIns="66675" numCol="1" rtlCol="0" anchor="ctr" anchorCtr="0" compatLnSpc="1">
            <a:prstTxWarp prst="textNoShape">
              <a:avLst/>
            </a:prstTxWarp>
            <a:noAutofit/>
          </a:bodyPr>
          <a:lstStyle/>
          <a:p>
            <a:pPr algn="ctr" defTabSz="685800">
              <a:defRPr/>
            </a:pPr>
            <a:endParaRPr lang="en-US" dirty="0">
              <a:solidFill>
                <a:srgbClr val="000000"/>
              </a:solidFill>
              <a:latin typeface="Arial"/>
            </a:endParaRPr>
          </a:p>
        </p:txBody>
      </p:sp>
      <p:sp>
        <p:nvSpPr>
          <p:cNvPr id="21" name="Rectangle 20"/>
          <p:cNvSpPr/>
          <p:nvPr/>
        </p:nvSpPr>
        <p:spPr bwMode="auto">
          <a:xfrm>
            <a:off x="5733521" y="4350887"/>
            <a:ext cx="411480" cy="205740"/>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16200000" scaled="1"/>
            <a:tileRect/>
          </a:gra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none" lIns="66675" tIns="66675" rIns="66675" bIns="66675" numCol="1" rtlCol="0" anchor="ctr" anchorCtr="0" compatLnSpc="1">
            <a:prstTxWarp prst="textNoShape">
              <a:avLst/>
            </a:prstTxWarp>
            <a:noAutofit/>
          </a:bodyPr>
          <a:lstStyle/>
          <a:p>
            <a:pPr algn="ctr" defTabSz="685800">
              <a:defRPr/>
            </a:pPr>
            <a:endParaRPr lang="en-US" dirty="0">
              <a:solidFill>
                <a:srgbClr val="000000"/>
              </a:solidFill>
              <a:latin typeface="Arial"/>
            </a:endParaRPr>
          </a:p>
        </p:txBody>
      </p:sp>
      <p:pic>
        <p:nvPicPr>
          <p:cNvPr id="36" name="Picture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92617" y="2562751"/>
            <a:ext cx="912862" cy="1052112"/>
          </a:xfrm>
          <a:prstGeom prst="rect">
            <a:avLst/>
          </a:prstGeom>
        </p:spPr>
      </p:pic>
      <p:sp>
        <p:nvSpPr>
          <p:cNvPr id="18" name="Rectangle 17"/>
          <p:cNvSpPr/>
          <p:nvPr/>
        </p:nvSpPr>
        <p:spPr bwMode="auto">
          <a:xfrm>
            <a:off x="5733521" y="2961516"/>
            <a:ext cx="411480" cy="205740"/>
          </a:xfrm>
          <a:prstGeom prst="rect">
            <a:avLst/>
          </a:prstGeom>
          <a:gradFill flip="none" rotWithShape="1">
            <a:gsLst>
              <a:gs pos="0">
                <a:schemeClr val="tx2">
                  <a:lumMod val="20000"/>
                  <a:lumOff val="80000"/>
                  <a:shade val="30000"/>
                  <a:satMod val="115000"/>
                </a:schemeClr>
              </a:gs>
              <a:gs pos="50000">
                <a:schemeClr val="tx2">
                  <a:lumMod val="20000"/>
                  <a:lumOff val="80000"/>
                  <a:shade val="67500"/>
                  <a:satMod val="115000"/>
                </a:schemeClr>
              </a:gs>
              <a:gs pos="100000">
                <a:schemeClr val="tx2">
                  <a:lumMod val="20000"/>
                  <a:lumOff val="80000"/>
                  <a:shade val="100000"/>
                  <a:satMod val="115000"/>
                </a:schemeClr>
              </a:gs>
            </a:gsLst>
            <a:lin ang="16200000" scaled="1"/>
            <a:tileRect/>
          </a:gra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none" lIns="66675" tIns="66675" rIns="66675" bIns="66675" numCol="1" rtlCol="0" anchor="ctr" anchorCtr="0" compatLnSpc="1">
            <a:prstTxWarp prst="textNoShape">
              <a:avLst/>
            </a:prstTxWarp>
            <a:noAutofit/>
          </a:bodyPr>
          <a:lstStyle/>
          <a:p>
            <a:pPr algn="ctr" defTabSz="685800">
              <a:defRPr/>
            </a:pPr>
            <a:endParaRPr lang="en-US" dirty="0">
              <a:solidFill>
                <a:srgbClr val="000000"/>
              </a:solidFill>
              <a:latin typeface="Arial"/>
            </a:endParaRPr>
          </a:p>
        </p:txBody>
      </p:sp>
      <p:sp>
        <p:nvSpPr>
          <p:cNvPr id="35" name="TextBox 34"/>
          <p:cNvSpPr txBox="1"/>
          <p:nvPr/>
        </p:nvSpPr>
        <p:spPr bwMode="auto">
          <a:xfrm>
            <a:off x="5732316" y="801366"/>
            <a:ext cx="235333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algn="ctr" defTabSz="685800">
              <a:defRPr/>
            </a:pPr>
            <a:r>
              <a:rPr lang="en-US" dirty="0">
                <a:solidFill>
                  <a:schemeClr val="bg1"/>
                </a:solidFill>
                <a:latin typeface="Arial" panose="020B0604020202020204" pitchFamily="34" charset="0"/>
              </a:rPr>
              <a:t>Hadoop Cluster</a:t>
            </a:r>
          </a:p>
        </p:txBody>
      </p:sp>
      <p:pic>
        <p:nvPicPr>
          <p:cNvPr id="37" name="Picture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92617" y="1371600"/>
            <a:ext cx="912862" cy="1052112"/>
          </a:xfrm>
          <a:prstGeom prst="rect">
            <a:avLst/>
          </a:prstGeom>
        </p:spPr>
      </p:pic>
      <p:sp>
        <p:nvSpPr>
          <p:cNvPr id="13" name="Rectangle 12"/>
          <p:cNvSpPr/>
          <p:nvPr/>
        </p:nvSpPr>
        <p:spPr bwMode="auto">
          <a:xfrm>
            <a:off x="5733521" y="1611662"/>
            <a:ext cx="411480" cy="205740"/>
          </a:xfrm>
          <a:prstGeom prst="rect">
            <a:avLst/>
          </a:prstGeom>
          <a:gradFill flip="none" rotWithShape="1">
            <a:gsLst>
              <a:gs pos="0">
                <a:schemeClr val="tx2">
                  <a:lumMod val="20000"/>
                  <a:lumOff val="80000"/>
                  <a:shade val="30000"/>
                  <a:satMod val="115000"/>
                </a:schemeClr>
              </a:gs>
              <a:gs pos="50000">
                <a:schemeClr val="tx2">
                  <a:lumMod val="20000"/>
                  <a:lumOff val="80000"/>
                  <a:shade val="67500"/>
                  <a:satMod val="115000"/>
                </a:schemeClr>
              </a:gs>
              <a:gs pos="100000">
                <a:schemeClr val="tx2">
                  <a:lumMod val="20000"/>
                  <a:lumOff val="80000"/>
                  <a:shade val="100000"/>
                  <a:satMod val="115000"/>
                </a:schemeClr>
              </a:gs>
            </a:gsLst>
            <a:lin ang="16200000" scaled="1"/>
            <a:tileRect/>
          </a:gra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none" lIns="66675" tIns="66675" rIns="66675" bIns="66675" numCol="1" rtlCol="0" anchor="ctr" anchorCtr="0" compatLnSpc="1">
            <a:prstTxWarp prst="textNoShape">
              <a:avLst/>
            </a:prstTxWarp>
            <a:noAutofit/>
          </a:bodyPr>
          <a:lstStyle/>
          <a:p>
            <a:pPr algn="ctr" defTabSz="685800">
              <a:defRPr/>
            </a:pPr>
            <a:endParaRPr lang="en-US" dirty="0">
              <a:solidFill>
                <a:srgbClr val="000000"/>
              </a:solidFill>
              <a:latin typeface="Arial"/>
            </a:endParaRPr>
          </a:p>
        </p:txBody>
      </p:sp>
      <p:sp>
        <p:nvSpPr>
          <p:cNvPr id="14" name="Rectangle 13"/>
          <p:cNvSpPr/>
          <p:nvPr/>
        </p:nvSpPr>
        <p:spPr bwMode="auto">
          <a:xfrm>
            <a:off x="5733521" y="1938518"/>
            <a:ext cx="411480" cy="205740"/>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6200000" scaled="1"/>
            <a:tileRect/>
          </a:gra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none" lIns="66675" tIns="66675" rIns="66675" bIns="66675" numCol="1" rtlCol="0" anchor="ctr" anchorCtr="0" compatLnSpc="1">
            <a:prstTxWarp prst="textNoShape">
              <a:avLst/>
            </a:prstTxWarp>
            <a:noAutofit/>
          </a:bodyPr>
          <a:lstStyle/>
          <a:p>
            <a:pPr algn="ctr" defTabSz="685800">
              <a:defRPr/>
            </a:pPr>
            <a:endParaRPr lang="en-US" dirty="0">
              <a:solidFill>
                <a:srgbClr val="000000"/>
              </a:solidFill>
              <a:latin typeface="Arial"/>
            </a:endParaRPr>
          </a:p>
        </p:txBody>
      </p:sp>
      <p:sp>
        <p:nvSpPr>
          <p:cNvPr id="45" name="TextBox 44"/>
          <p:cNvSpPr txBox="1"/>
          <p:nvPr/>
        </p:nvSpPr>
        <p:spPr bwMode="auto">
          <a:xfrm>
            <a:off x="5686254" y="1230493"/>
            <a:ext cx="91309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defTabSz="685800">
              <a:defRPr/>
            </a:pPr>
            <a:r>
              <a:rPr lang="en-US" sz="1500" dirty="0">
                <a:solidFill>
                  <a:schemeClr val="bg1"/>
                </a:solidFill>
                <a:latin typeface="Arial" panose="020B0604020202020204" pitchFamily="34" charset="0"/>
              </a:rPr>
              <a:t>Node 1</a:t>
            </a:r>
          </a:p>
        </p:txBody>
      </p:sp>
      <p:pic>
        <p:nvPicPr>
          <p:cNvPr id="39" name="Picture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53752" y="1943897"/>
            <a:ext cx="912862" cy="1052112"/>
          </a:xfrm>
          <a:prstGeom prst="rect">
            <a:avLst/>
          </a:prstGeom>
        </p:spPr>
      </p:pic>
      <p:sp>
        <p:nvSpPr>
          <p:cNvPr id="24" name="Rectangle 23"/>
          <p:cNvSpPr/>
          <p:nvPr/>
        </p:nvSpPr>
        <p:spPr bwMode="auto">
          <a:xfrm>
            <a:off x="6804019" y="2215213"/>
            <a:ext cx="411480" cy="205740"/>
          </a:xfrm>
          <a:prstGeom prst="rect">
            <a:avLst/>
          </a:prstGeom>
          <a:gradFill flip="none" rotWithShape="1">
            <a:gsLst>
              <a:gs pos="0">
                <a:schemeClr val="tx2">
                  <a:lumMod val="20000"/>
                  <a:lumOff val="80000"/>
                  <a:shade val="30000"/>
                  <a:satMod val="115000"/>
                </a:schemeClr>
              </a:gs>
              <a:gs pos="50000">
                <a:schemeClr val="tx2">
                  <a:lumMod val="20000"/>
                  <a:lumOff val="80000"/>
                  <a:shade val="67500"/>
                  <a:satMod val="115000"/>
                </a:schemeClr>
              </a:gs>
              <a:gs pos="100000">
                <a:schemeClr val="tx2">
                  <a:lumMod val="20000"/>
                  <a:lumOff val="80000"/>
                  <a:shade val="100000"/>
                  <a:satMod val="115000"/>
                </a:schemeClr>
              </a:gs>
            </a:gsLst>
            <a:lin ang="16200000" scaled="1"/>
            <a:tileRect/>
          </a:gra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none" lIns="66675" tIns="66675" rIns="66675" bIns="66675" numCol="1" rtlCol="0" anchor="ctr" anchorCtr="0" compatLnSpc="1">
            <a:prstTxWarp prst="textNoShape">
              <a:avLst/>
            </a:prstTxWarp>
            <a:noAutofit/>
          </a:bodyPr>
          <a:lstStyle/>
          <a:p>
            <a:pPr algn="ctr" defTabSz="685800">
              <a:defRPr/>
            </a:pPr>
            <a:endParaRPr lang="en-US" dirty="0">
              <a:solidFill>
                <a:srgbClr val="000000"/>
              </a:solidFill>
              <a:latin typeface="Arial"/>
            </a:endParaRPr>
          </a:p>
        </p:txBody>
      </p:sp>
      <p:sp>
        <p:nvSpPr>
          <p:cNvPr id="25" name="Rectangle 24"/>
          <p:cNvSpPr/>
          <p:nvPr/>
        </p:nvSpPr>
        <p:spPr bwMode="auto">
          <a:xfrm>
            <a:off x="6804019" y="2515167"/>
            <a:ext cx="411480" cy="205740"/>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16200000" scaled="1"/>
            <a:tileRect/>
          </a:gra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none" lIns="66675" tIns="66675" rIns="66675" bIns="66675" numCol="1" rtlCol="0" anchor="ctr" anchorCtr="0" compatLnSpc="1">
            <a:prstTxWarp prst="textNoShape">
              <a:avLst/>
            </a:prstTxWarp>
            <a:noAutofit/>
          </a:bodyPr>
          <a:lstStyle/>
          <a:p>
            <a:pPr algn="ctr" defTabSz="685800">
              <a:defRPr/>
            </a:pPr>
            <a:endParaRPr lang="en-US" dirty="0">
              <a:solidFill>
                <a:srgbClr val="000000"/>
              </a:solidFill>
              <a:latin typeface="Arial"/>
            </a:endParaRPr>
          </a:p>
        </p:txBody>
      </p:sp>
      <p:pic>
        <p:nvPicPr>
          <p:cNvPr id="38" name="Picture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53752" y="3293544"/>
            <a:ext cx="912862" cy="1052112"/>
          </a:xfrm>
          <a:prstGeom prst="rect">
            <a:avLst/>
          </a:prstGeom>
        </p:spPr>
      </p:pic>
      <p:sp>
        <p:nvSpPr>
          <p:cNvPr id="28" name="Rectangle 27"/>
          <p:cNvSpPr/>
          <p:nvPr/>
        </p:nvSpPr>
        <p:spPr bwMode="auto">
          <a:xfrm>
            <a:off x="6804019" y="3564340"/>
            <a:ext cx="411480" cy="205740"/>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16200000" scaled="1"/>
            <a:tileRect/>
          </a:gra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none" lIns="66675" tIns="66675" rIns="66675" bIns="66675" numCol="1" rtlCol="0" anchor="ctr" anchorCtr="0" compatLnSpc="1">
            <a:prstTxWarp prst="textNoShape">
              <a:avLst/>
            </a:prstTxWarp>
            <a:noAutofit/>
          </a:bodyPr>
          <a:lstStyle/>
          <a:p>
            <a:pPr algn="ctr" defTabSz="685800">
              <a:defRPr/>
            </a:pPr>
            <a:endParaRPr lang="en-US" dirty="0">
              <a:solidFill>
                <a:srgbClr val="000000"/>
              </a:solidFill>
              <a:latin typeface="Arial"/>
            </a:endParaRPr>
          </a:p>
        </p:txBody>
      </p:sp>
      <p:sp>
        <p:nvSpPr>
          <p:cNvPr id="29" name="Rectangle 28"/>
          <p:cNvSpPr/>
          <p:nvPr/>
        </p:nvSpPr>
        <p:spPr bwMode="auto">
          <a:xfrm>
            <a:off x="6804019" y="3850589"/>
            <a:ext cx="411480" cy="205740"/>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6200000" scaled="1"/>
            <a:tileRect/>
          </a:gra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none" lIns="66675" tIns="66675" rIns="66675" bIns="66675" numCol="1" rtlCol="0" anchor="ctr" anchorCtr="0" compatLnSpc="1">
            <a:prstTxWarp prst="textNoShape">
              <a:avLst/>
            </a:prstTxWarp>
            <a:noAutofit/>
          </a:bodyPr>
          <a:lstStyle/>
          <a:p>
            <a:pPr algn="ctr" defTabSz="685800">
              <a:defRPr/>
            </a:pPr>
            <a:endParaRPr lang="en-US" dirty="0">
              <a:solidFill>
                <a:srgbClr val="000000"/>
              </a:solidFill>
              <a:latin typeface="Arial"/>
            </a:endParaRPr>
          </a:p>
        </p:txBody>
      </p:sp>
      <p:sp>
        <p:nvSpPr>
          <p:cNvPr id="44" name="TextBox 43"/>
          <p:cNvSpPr txBox="1"/>
          <p:nvPr/>
        </p:nvSpPr>
        <p:spPr bwMode="auto">
          <a:xfrm>
            <a:off x="6728886" y="1795859"/>
            <a:ext cx="62196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nchor="b">
            <a:spAutoFit/>
          </a:bodyPr>
          <a:lstStyle/>
          <a:p>
            <a:pPr defTabSz="685800">
              <a:defRPr/>
            </a:pPr>
            <a:r>
              <a:rPr lang="en-US" sz="1500" dirty="0">
                <a:solidFill>
                  <a:srgbClr val="000000"/>
                </a:solidFill>
                <a:latin typeface="Arial" panose="020B0604020202020204" pitchFamily="34" charset="0"/>
              </a:rPr>
              <a:t>Node 2</a:t>
            </a:r>
          </a:p>
        </p:txBody>
      </p:sp>
      <p:sp>
        <p:nvSpPr>
          <p:cNvPr id="48" name="TextBox 47"/>
          <p:cNvSpPr txBox="1"/>
          <p:nvPr/>
        </p:nvSpPr>
        <p:spPr bwMode="auto">
          <a:xfrm>
            <a:off x="6728886" y="3115031"/>
            <a:ext cx="62196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nchor="b">
            <a:spAutoFit/>
          </a:bodyPr>
          <a:lstStyle/>
          <a:p>
            <a:pPr defTabSz="685800">
              <a:defRPr/>
            </a:pPr>
            <a:r>
              <a:rPr lang="en-US" sz="1500" dirty="0">
                <a:solidFill>
                  <a:srgbClr val="000000"/>
                </a:solidFill>
                <a:latin typeface="Arial" panose="020B0604020202020204" pitchFamily="34" charset="0"/>
              </a:rPr>
              <a:t>Node 4</a:t>
            </a:r>
          </a:p>
        </p:txBody>
      </p:sp>
      <p:sp>
        <p:nvSpPr>
          <p:cNvPr id="49" name="TextBox 48"/>
          <p:cNvSpPr txBox="1"/>
          <p:nvPr/>
        </p:nvSpPr>
        <p:spPr bwMode="auto">
          <a:xfrm>
            <a:off x="5686254" y="2418809"/>
            <a:ext cx="62196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nchor="b">
            <a:spAutoFit/>
          </a:bodyPr>
          <a:lstStyle/>
          <a:p>
            <a:pPr defTabSz="685800">
              <a:defRPr/>
            </a:pPr>
            <a:r>
              <a:rPr lang="en-US" sz="1500" dirty="0">
                <a:solidFill>
                  <a:srgbClr val="000000"/>
                </a:solidFill>
                <a:latin typeface="Arial" panose="020B0604020202020204" pitchFamily="34" charset="0"/>
              </a:rPr>
              <a:t>Node 3</a:t>
            </a:r>
          </a:p>
        </p:txBody>
      </p:sp>
      <p:sp>
        <p:nvSpPr>
          <p:cNvPr id="50" name="TextBox 49"/>
          <p:cNvSpPr txBox="1"/>
          <p:nvPr/>
        </p:nvSpPr>
        <p:spPr bwMode="auto">
          <a:xfrm>
            <a:off x="5686254" y="3633590"/>
            <a:ext cx="62196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nchor="b">
            <a:spAutoFit/>
          </a:bodyPr>
          <a:lstStyle/>
          <a:p>
            <a:pPr defTabSz="685800">
              <a:defRPr/>
            </a:pPr>
            <a:r>
              <a:rPr lang="en-US" sz="1500" dirty="0">
                <a:solidFill>
                  <a:srgbClr val="000000"/>
                </a:solidFill>
                <a:latin typeface="Arial" panose="020B0604020202020204" pitchFamily="34" charset="0"/>
              </a:rPr>
              <a:t>Node 5</a:t>
            </a:r>
          </a:p>
        </p:txBody>
      </p:sp>
      <p:sp>
        <p:nvSpPr>
          <p:cNvPr id="51" name="Right Arrow 50"/>
          <p:cNvSpPr/>
          <p:nvPr/>
        </p:nvSpPr>
        <p:spPr bwMode="auto">
          <a:xfrm>
            <a:off x="4773528" y="2821983"/>
            <a:ext cx="626005" cy="411479"/>
          </a:xfrm>
          <a:prstGeom prst="rightArrow">
            <a:avLst/>
          </a:prstGeom>
          <a:solidFill>
            <a:schemeClr val="tx2"/>
          </a:solidFill>
          <a:ln w="38100" cap="flat" cmpd="sng" algn="ctr">
            <a:noFill/>
            <a:prstDash val="solid"/>
            <a:round/>
            <a:headEnd type="none" w="med" len="med"/>
            <a:tailEnd type="none" w="med" len="med"/>
          </a:ln>
          <a:effectLst/>
        </p:spPr>
        <p:txBody>
          <a:bodyPr vert="horz" wrap="none" lIns="66675" tIns="66675" rIns="66675" bIns="66675" numCol="1" rtlCol="0" anchor="ctr" anchorCtr="0" compatLnSpc="1">
            <a:prstTxWarp prst="textNoShape">
              <a:avLst/>
            </a:prstTxWarp>
            <a:noAutofit/>
          </a:bodyPr>
          <a:lstStyle/>
          <a:p>
            <a:pPr algn="ctr" defTabSz="685800">
              <a:defRPr/>
            </a:pPr>
            <a:endParaRPr lang="en-US">
              <a:solidFill>
                <a:srgbClr val="000000"/>
              </a:solidFill>
              <a:latin typeface="Arial" panose="020B0604020202020204" pitchFamily="34" charset="0"/>
            </a:endParaRPr>
          </a:p>
        </p:txBody>
      </p:sp>
    </p:spTree>
    <p:extLst>
      <p:ext uri="{BB962C8B-B14F-4D97-AF65-F5344CB8AC3E}">
        <p14:creationId xmlns:p14="http://schemas.microsoft.com/office/powerpoint/2010/main" val="32501522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947EE470-D7DB-46B8-AE37-F7B7A975EA14}"/>
              </a:ext>
            </a:extLst>
          </p:cNvPr>
          <p:cNvSpPr/>
          <p:nvPr/>
        </p:nvSpPr>
        <p:spPr>
          <a:xfrm>
            <a:off x="1274147" y="1078365"/>
            <a:ext cx="6811505" cy="392467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54" name="Rounded Rectangle 53"/>
          <p:cNvSpPr/>
          <p:nvPr/>
        </p:nvSpPr>
        <p:spPr bwMode="auto">
          <a:xfrm>
            <a:off x="5446810" y="1181035"/>
            <a:ext cx="2174019" cy="3683726"/>
          </a:xfrm>
          <a:prstGeom prst="roundRect">
            <a:avLst>
              <a:gd name="adj" fmla="val 10694"/>
            </a:avLst>
          </a:prstGeom>
          <a:solidFill>
            <a:srgbClr val="FFFFFF"/>
          </a:solidFill>
          <a:ln w="38100" cap="flat" cmpd="sng" algn="ctr">
            <a:solidFill>
              <a:srgbClr val="000000"/>
            </a:solidFill>
            <a:prstDash val="solid"/>
            <a:round/>
            <a:headEnd type="none" w="med" len="med"/>
            <a:tailEnd type="none" w="med" len="med"/>
          </a:ln>
          <a:effectLst/>
        </p:spPr>
        <p:txBody>
          <a:bodyPr vert="horz" wrap="none" lIns="66675" tIns="66675" rIns="66675" bIns="66675" numCol="1" rtlCol="0" anchor="ctr" anchorCtr="0" compatLnSpc="1">
            <a:prstTxWarp prst="textNoShape">
              <a:avLst/>
            </a:prstTxWarp>
            <a:noAutofit/>
          </a:bodyPr>
          <a:lstStyle/>
          <a:p>
            <a:pPr algn="ctr" defTabSz="685800">
              <a:defRPr/>
            </a:pPr>
            <a:endParaRPr lang="en-US">
              <a:solidFill>
                <a:srgbClr val="000000"/>
              </a:solidFill>
              <a:latin typeface="Arial" panose="020B0604020202020204" pitchFamily="34" charset="0"/>
            </a:endParaRPr>
          </a:p>
        </p:txBody>
      </p:sp>
      <p:sp>
        <p:nvSpPr>
          <p:cNvPr id="2" name="Title 1"/>
          <p:cNvSpPr>
            <a:spLocks noGrp="1"/>
          </p:cNvSpPr>
          <p:nvPr>
            <p:ph type="title"/>
          </p:nvPr>
        </p:nvSpPr>
        <p:spPr>
          <a:xfrm>
            <a:off x="771041" y="552318"/>
            <a:ext cx="8458200" cy="514350"/>
          </a:xfrm>
        </p:spPr>
        <p:txBody>
          <a:bodyPr>
            <a:normAutofit fontScale="90000"/>
          </a:bodyPr>
          <a:lstStyle/>
          <a:p>
            <a:r>
              <a:rPr lang="en-US" dirty="0"/>
              <a:t>Hadoop Key Features: Distributed Processes</a:t>
            </a:r>
          </a:p>
        </p:txBody>
      </p:sp>
      <p:pic>
        <p:nvPicPr>
          <p:cNvPr id="22" name="Picture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93842" y="3758184"/>
            <a:ext cx="912862" cy="1052112"/>
          </a:xfrm>
          <a:prstGeom prst="rect">
            <a:avLst/>
          </a:prstGeom>
        </p:spPr>
      </p:pic>
      <p:pic>
        <p:nvPicPr>
          <p:cNvPr id="39" name="Picture 3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56832" y="1940814"/>
            <a:ext cx="912862" cy="1052112"/>
          </a:xfrm>
          <a:prstGeom prst="rect">
            <a:avLst/>
          </a:prstGeom>
        </p:spPr>
      </p:pic>
      <p:pic>
        <p:nvPicPr>
          <p:cNvPr id="38" name="Picture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56832" y="3291840"/>
            <a:ext cx="912862" cy="1052112"/>
          </a:xfrm>
          <a:prstGeom prst="rect">
            <a:avLst/>
          </a:prstGeom>
        </p:spPr>
      </p:pic>
      <p:pic>
        <p:nvPicPr>
          <p:cNvPr id="36" name="Picture 3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93842" y="2564892"/>
            <a:ext cx="912862" cy="1052112"/>
          </a:xfrm>
          <a:prstGeom prst="rect">
            <a:avLst/>
          </a:prstGeom>
        </p:spPr>
      </p:pic>
      <p:pic>
        <p:nvPicPr>
          <p:cNvPr id="37" name="Picture 3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93842" y="1371600"/>
            <a:ext cx="912862" cy="1052112"/>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64890" y="2175880"/>
            <a:ext cx="1440180" cy="1586928"/>
          </a:xfrm>
          <a:prstGeom prst="rect">
            <a:avLst/>
          </a:prstGeom>
          <a:ln>
            <a:solidFill>
              <a:srgbClr val="FFFFFF"/>
            </a:solidFill>
          </a:ln>
        </p:spPr>
      </p:pic>
      <p:pic>
        <p:nvPicPr>
          <p:cNvPr id="53" name="Picture 5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80575" y="2202579"/>
            <a:ext cx="1292605" cy="1683001"/>
          </a:xfrm>
          <a:prstGeom prst="rect">
            <a:avLst/>
          </a:prstGeom>
        </p:spPr>
      </p:pic>
      <p:sp>
        <p:nvSpPr>
          <p:cNvPr id="56" name="TextBox 55"/>
          <p:cNvSpPr txBox="1"/>
          <p:nvPr/>
        </p:nvSpPr>
        <p:spPr bwMode="auto">
          <a:xfrm>
            <a:off x="3543384" y="1555329"/>
            <a:ext cx="1166986"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nchor="b">
            <a:spAutoFit/>
          </a:bodyPr>
          <a:lstStyle/>
          <a:p>
            <a:pPr algn="ctr" defTabSz="685800">
              <a:defRPr/>
            </a:pPr>
            <a:r>
              <a:rPr lang="en-US" dirty="0">
                <a:solidFill>
                  <a:srgbClr val="000000"/>
                </a:solidFill>
                <a:latin typeface="Arial" panose="020B0604020202020204" pitchFamily="34" charset="0"/>
              </a:rPr>
              <a:t>Hadoop</a:t>
            </a:r>
            <a:br>
              <a:rPr lang="en-US" dirty="0">
                <a:solidFill>
                  <a:srgbClr val="000000"/>
                </a:solidFill>
                <a:latin typeface="Arial" panose="020B0604020202020204" pitchFamily="34" charset="0"/>
              </a:rPr>
            </a:br>
            <a:r>
              <a:rPr lang="en-US" dirty="0">
                <a:solidFill>
                  <a:srgbClr val="000000"/>
                </a:solidFill>
                <a:latin typeface="Arial" panose="020B0604020202020204" pitchFamily="34" charset="0"/>
              </a:rPr>
              <a:t>Head Node</a:t>
            </a:r>
          </a:p>
        </p:txBody>
      </p:sp>
      <p:cxnSp>
        <p:nvCxnSpPr>
          <p:cNvPr id="8" name="Straight Arrow Connector 7"/>
          <p:cNvCxnSpPr/>
          <p:nvPr/>
        </p:nvCxnSpPr>
        <p:spPr bwMode="auto">
          <a:xfrm flipV="1">
            <a:off x="4834920" y="2109327"/>
            <a:ext cx="806986" cy="502888"/>
          </a:xfrm>
          <a:prstGeom prst="straightConnector1">
            <a:avLst/>
          </a:prstGeom>
          <a:ln>
            <a:solidFill>
              <a:schemeClr val="tx2"/>
            </a:solidFill>
            <a:headEnd type="none" w="med" len="med"/>
            <a:tailEnd type="triangle"/>
          </a:ln>
        </p:spPr>
        <p:style>
          <a:lnRef idx="3">
            <a:schemeClr val="accent1"/>
          </a:lnRef>
          <a:fillRef idx="0">
            <a:schemeClr val="accent1"/>
          </a:fillRef>
          <a:effectRef idx="2">
            <a:schemeClr val="accent1"/>
          </a:effectRef>
          <a:fontRef idx="minor">
            <a:schemeClr val="tx1"/>
          </a:fontRef>
        </p:style>
      </p:cxnSp>
      <p:cxnSp>
        <p:nvCxnSpPr>
          <p:cNvPr id="67" name="Straight Arrow Connector 66"/>
          <p:cNvCxnSpPr/>
          <p:nvPr/>
        </p:nvCxnSpPr>
        <p:spPr bwMode="auto">
          <a:xfrm flipV="1">
            <a:off x="4834920" y="2641482"/>
            <a:ext cx="806986" cy="220952"/>
          </a:xfrm>
          <a:prstGeom prst="straightConnector1">
            <a:avLst/>
          </a:prstGeom>
          <a:ln>
            <a:solidFill>
              <a:schemeClr val="tx2"/>
            </a:solidFill>
            <a:headEnd type="none" w="med" len="med"/>
            <a:tailEnd type="triangle"/>
          </a:ln>
        </p:spPr>
        <p:style>
          <a:lnRef idx="3">
            <a:schemeClr val="accent1"/>
          </a:lnRef>
          <a:fillRef idx="0">
            <a:schemeClr val="accent1"/>
          </a:fillRef>
          <a:effectRef idx="2">
            <a:schemeClr val="accent1"/>
          </a:effectRef>
          <a:fontRef idx="minor">
            <a:schemeClr val="tx1"/>
          </a:fontRef>
        </p:style>
      </p:cxnSp>
      <p:sp>
        <p:nvSpPr>
          <p:cNvPr id="71" name="Rectangle 70"/>
          <p:cNvSpPr/>
          <p:nvPr/>
        </p:nvSpPr>
        <p:spPr bwMode="auto">
          <a:xfrm>
            <a:off x="5733521" y="4029347"/>
            <a:ext cx="411480" cy="205740"/>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6200000" scaled="1"/>
            <a:tileRect/>
          </a:gra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none" lIns="66675" tIns="66675" rIns="66675" bIns="66675" numCol="1" rtlCol="0" anchor="ctr" anchorCtr="0" compatLnSpc="1">
            <a:prstTxWarp prst="textNoShape">
              <a:avLst/>
            </a:prstTxWarp>
            <a:noAutofit/>
          </a:bodyPr>
          <a:lstStyle/>
          <a:p>
            <a:pPr algn="ctr" defTabSz="685800">
              <a:defRPr/>
            </a:pPr>
            <a:endParaRPr lang="en-US" dirty="0">
              <a:solidFill>
                <a:srgbClr val="000000"/>
              </a:solidFill>
              <a:latin typeface="Arial"/>
            </a:endParaRPr>
          </a:p>
        </p:txBody>
      </p:sp>
      <p:sp>
        <p:nvSpPr>
          <p:cNvPr id="72" name="Rectangle 71"/>
          <p:cNvSpPr/>
          <p:nvPr/>
        </p:nvSpPr>
        <p:spPr bwMode="auto">
          <a:xfrm>
            <a:off x="5733521" y="4350887"/>
            <a:ext cx="411480" cy="205740"/>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16200000" scaled="1"/>
            <a:tileRect/>
          </a:gra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none" lIns="66675" tIns="66675" rIns="66675" bIns="66675" numCol="1" rtlCol="0" anchor="ctr" anchorCtr="0" compatLnSpc="1">
            <a:prstTxWarp prst="textNoShape">
              <a:avLst/>
            </a:prstTxWarp>
            <a:noAutofit/>
          </a:bodyPr>
          <a:lstStyle/>
          <a:p>
            <a:pPr algn="ctr" defTabSz="685800">
              <a:defRPr/>
            </a:pPr>
            <a:endParaRPr lang="en-US" dirty="0">
              <a:solidFill>
                <a:srgbClr val="000000"/>
              </a:solidFill>
              <a:latin typeface="Arial"/>
            </a:endParaRPr>
          </a:p>
        </p:txBody>
      </p:sp>
      <p:sp>
        <p:nvSpPr>
          <p:cNvPr id="73" name="Rectangle 72"/>
          <p:cNvSpPr/>
          <p:nvPr/>
        </p:nvSpPr>
        <p:spPr bwMode="auto">
          <a:xfrm>
            <a:off x="5733521" y="2961516"/>
            <a:ext cx="411480" cy="205740"/>
          </a:xfrm>
          <a:prstGeom prst="rect">
            <a:avLst/>
          </a:prstGeom>
          <a:gradFill flip="none" rotWithShape="1">
            <a:gsLst>
              <a:gs pos="0">
                <a:schemeClr val="tx2">
                  <a:lumMod val="20000"/>
                  <a:lumOff val="80000"/>
                  <a:shade val="30000"/>
                  <a:satMod val="115000"/>
                </a:schemeClr>
              </a:gs>
              <a:gs pos="50000">
                <a:schemeClr val="tx2">
                  <a:lumMod val="20000"/>
                  <a:lumOff val="80000"/>
                  <a:shade val="67500"/>
                  <a:satMod val="115000"/>
                </a:schemeClr>
              </a:gs>
              <a:gs pos="100000">
                <a:schemeClr val="tx2">
                  <a:lumMod val="20000"/>
                  <a:lumOff val="80000"/>
                  <a:shade val="100000"/>
                  <a:satMod val="115000"/>
                </a:schemeClr>
              </a:gs>
            </a:gsLst>
            <a:lin ang="16200000" scaled="1"/>
            <a:tileRect/>
          </a:gra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none" lIns="66675" tIns="66675" rIns="66675" bIns="66675" numCol="1" rtlCol="0" anchor="ctr" anchorCtr="0" compatLnSpc="1">
            <a:prstTxWarp prst="textNoShape">
              <a:avLst/>
            </a:prstTxWarp>
            <a:noAutofit/>
          </a:bodyPr>
          <a:lstStyle/>
          <a:p>
            <a:pPr algn="ctr" defTabSz="685800">
              <a:defRPr/>
            </a:pPr>
            <a:endParaRPr lang="en-US" dirty="0">
              <a:solidFill>
                <a:srgbClr val="000000"/>
              </a:solidFill>
              <a:latin typeface="Arial"/>
            </a:endParaRPr>
          </a:p>
        </p:txBody>
      </p:sp>
      <p:sp>
        <p:nvSpPr>
          <p:cNvPr id="74" name="Rectangle 73"/>
          <p:cNvSpPr/>
          <p:nvPr/>
        </p:nvSpPr>
        <p:spPr bwMode="auto">
          <a:xfrm>
            <a:off x="5733521" y="1611662"/>
            <a:ext cx="411480" cy="205740"/>
          </a:xfrm>
          <a:prstGeom prst="rect">
            <a:avLst/>
          </a:prstGeom>
          <a:gradFill flip="none" rotWithShape="1">
            <a:gsLst>
              <a:gs pos="0">
                <a:schemeClr val="tx2">
                  <a:lumMod val="20000"/>
                  <a:lumOff val="80000"/>
                  <a:shade val="30000"/>
                  <a:satMod val="115000"/>
                </a:schemeClr>
              </a:gs>
              <a:gs pos="50000">
                <a:schemeClr val="tx2">
                  <a:lumMod val="20000"/>
                  <a:lumOff val="80000"/>
                  <a:shade val="67500"/>
                  <a:satMod val="115000"/>
                </a:schemeClr>
              </a:gs>
              <a:gs pos="100000">
                <a:schemeClr val="tx2">
                  <a:lumMod val="20000"/>
                  <a:lumOff val="80000"/>
                  <a:shade val="100000"/>
                  <a:satMod val="115000"/>
                </a:schemeClr>
              </a:gs>
            </a:gsLst>
            <a:lin ang="16200000" scaled="1"/>
            <a:tileRect/>
          </a:gra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none" lIns="66675" tIns="66675" rIns="66675" bIns="66675" numCol="1" rtlCol="0" anchor="ctr" anchorCtr="0" compatLnSpc="1">
            <a:prstTxWarp prst="textNoShape">
              <a:avLst/>
            </a:prstTxWarp>
            <a:noAutofit/>
          </a:bodyPr>
          <a:lstStyle/>
          <a:p>
            <a:pPr algn="ctr" defTabSz="685800">
              <a:defRPr/>
            </a:pPr>
            <a:endParaRPr lang="en-US" dirty="0">
              <a:solidFill>
                <a:srgbClr val="000000"/>
              </a:solidFill>
              <a:latin typeface="Arial"/>
            </a:endParaRPr>
          </a:p>
        </p:txBody>
      </p:sp>
      <p:sp>
        <p:nvSpPr>
          <p:cNvPr id="75" name="Rectangle 74"/>
          <p:cNvSpPr/>
          <p:nvPr/>
        </p:nvSpPr>
        <p:spPr bwMode="auto">
          <a:xfrm>
            <a:off x="5733521" y="1938518"/>
            <a:ext cx="411480" cy="205740"/>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6200000" scaled="1"/>
            <a:tileRect/>
          </a:gra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none" lIns="66675" tIns="66675" rIns="66675" bIns="66675" numCol="1" rtlCol="0" anchor="ctr" anchorCtr="0" compatLnSpc="1">
            <a:prstTxWarp prst="textNoShape">
              <a:avLst/>
            </a:prstTxWarp>
            <a:noAutofit/>
          </a:bodyPr>
          <a:lstStyle/>
          <a:p>
            <a:pPr algn="ctr" defTabSz="685800">
              <a:defRPr/>
            </a:pPr>
            <a:endParaRPr lang="en-US" dirty="0">
              <a:solidFill>
                <a:srgbClr val="000000"/>
              </a:solidFill>
              <a:latin typeface="Arial"/>
            </a:endParaRPr>
          </a:p>
        </p:txBody>
      </p:sp>
      <p:sp>
        <p:nvSpPr>
          <p:cNvPr id="76" name="Rectangle 75"/>
          <p:cNvSpPr/>
          <p:nvPr/>
        </p:nvSpPr>
        <p:spPr bwMode="auto">
          <a:xfrm>
            <a:off x="6804019" y="2215213"/>
            <a:ext cx="411480" cy="205740"/>
          </a:xfrm>
          <a:prstGeom prst="rect">
            <a:avLst/>
          </a:prstGeom>
          <a:gradFill flip="none" rotWithShape="1">
            <a:gsLst>
              <a:gs pos="0">
                <a:schemeClr val="tx2">
                  <a:lumMod val="20000"/>
                  <a:lumOff val="80000"/>
                  <a:shade val="30000"/>
                  <a:satMod val="115000"/>
                </a:schemeClr>
              </a:gs>
              <a:gs pos="50000">
                <a:schemeClr val="tx2">
                  <a:lumMod val="20000"/>
                  <a:lumOff val="80000"/>
                  <a:shade val="67500"/>
                  <a:satMod val="115000"/>
                </a:schemeClr>
              </a:gs>
              <a:gs pos="100000">
                <a:schemeClr val="tx2">
                  <a:lumMod val="20000"/>
                  <a:lumOff val="80000"/>
                  <a:shade val="100000"/>
                  <a:satMod val="115000"/>
                </a:schemeClr>
              </a:gs>
            </a:gsLst>
            <a:lin ang="16200000" scaled="1"/>
            <a:tileRect/>
          </a:gra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none" lIns="66675" tIns="66675" rIns="66675" bIns="66675" numCol="1" rtlCol="0" anchor="ctr" anchorCtr="0" compatLnSpc="1">
            <a:prstTxWarp prst="textNoShape">
              <a:avLst/>
            </a:prstTxWarp>
            <a:noAutofit/>
          </a:bodyPr>
          <a:lstStyle/>
          <a:p>
            <a:pPr algn="ctr" defTabSz="685800">
              <a:defRPr/>
            </a:pPr>
            <a:endParaRPr lang="en-US" dirty="0">
              <a:solidFill>
                <a:srgbClr val="000000"/>
              </a:solidFill>
              <a:latin typeface="Arial"/>
            </a:endParaRPr>
          </a:p>
        </p:txBody>
      </p:sp>
      <p:sp>
        <p:nvSpPr>
          <p:cNvPr id="77" name="Rectangle 76"/>
          <p:cNvSpPr/>
          <p:nvPr/>
        </p:nvSpPr>
        <p:spPr bwMode="auto">
          <a:xfrm>
            <a:off x="6804019" y="2515167"/>
            <a:ext cx="411480" cy="205740"/>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16200000" scaled="1"/>
            <a:tileRect/>
          </a:gra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none" lIns="66675" tIns="66675" rIns="66675" bIns="66675" numCol="1" rtlCol="0" anchor="ctr" anchorCtr="0" compatLnSpc="1">
            <a:prstTxWarp prst="textNoShape">
              <a:avLst/>
            </a:prstTxWarp>
            <a:noAutofit/>
          </a:bodyPr>
          <a:lstStyle/>
          <a:p>
            <a:pPr algn="ctr" defTabSz="685800">
              <a:defRPr/>
            </a:pPr>
            <a:endParaRPr lang="en-US" dirty="0">
              <a:solidFill>
                <a:srgbClr val="000000"/>
              </a:solidFill>
              <a:latin typeface="Arial"/>
            </a:endParaRPr>
          </a:p>
        </p:txBody>
      </p:sp>
      <p:sp>
        <p:nvSpPr>
          <p:cNvPr id="78" name="Rectangle 77"/>
          <p:cNvSpPr/>
          <p:nvPr/>
        </p:nvSpPr>
        <p:spPr bwMode="auto">
          <a:xfrm>
            <a:off x="6804019" y="3564340"/>
            <a:ext cx="411480" cy="205740"/>
          </a:xfrm>
          <a:prstGeom prst="rect">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lin ang="16200000" scaled="1"/>
            <a:tileRect/>
          </a:gra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none" lIns="66675" tIns="66675" rIns="66675" bIns="66675" numCol="1" rtlCol="0" anchor="ctr" anchorCtr="0" compatLnSpc="1">
            <a:prstTxWarp prst="textNoShape">
              <a:avLst/>
            </a:prstTxWarp>
            <a:noAutofit/>
          </a:bodyPr>
          <a:lstStyle/>
          <a:p>
            <a:pPr algn="ctr" defTabSz="685800">
              <a:defRPr/>
            </a:pPr>
            <a:endParaRPr lang="en-US" dirty="0">
              <a:solidFill>
                <a:srgbClr val="000000"/>
              </a:solidFill>
              <a:latin typeface="Arial"/>
            </a:endParaRPr>
          </a:p>
        </p:txBody>
      </p:sp>
      <p:sp>
        <p:nvSpPr>
          <p:cNvPr id="79" name="Rectangle 78"/>
          <p:cNvSpPr/>
          <p:nvPr/>
        </p:nvSpPr>
        <p:spPr bwMode="auto">
          <a:xfrm>
            <a:off x="6804019" y="3850589"/>
            <a:ext cx="411480" cy="205740"/>
          </a:xfrm>
          <a:prstGeom prst="rect">
            <a:avLst/>
          </a:prstGeom>
          <a:gradFill flip="none" rotWithShape="1">
            <a:gsLst>
              <a:gs pos="0">
                <a:srgbClr val="7030A0">
                  <a:tint val="66000"/>
                  <a:satMod val="160000"/>
                </a:srgbClr>
              </a:gs>
              <a:gs pos="50000">
                <a:srgbClr val="7030A0">
                  <a:tint val="44500"/>
                  <a:satMod val="160000"/>
                </a:srgbClr>
              </a:gs>
              <a:gs pos="100000">
                <a:srgbClr val="7030A0">
                  <a:tint val="23500"/>
                  <a:satMod val="160000"/>
                </a:srgbClr>
              </a:gs>
            </a:gsLst>
            <a:lin ang="16200000" scaled="1"/>
            <a:tileRect/>
          </a:gradFill>
          <a:ln>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none" lIns="66675" tIns="66675" rIns="66675" bIns="66675" numCol="1" rtlCol="0" anchor="ctr" anchorCtr="0" compatLnSpc="1">
            <a:prstTxWarp prst="textNoShape">
              <a:avLst/>
            </a:prstTxWarp>
            <a:noAutofit/>
          </a:bodyPr>
          <a:lstStyle/>
          <a:p>
            <a:pPr algn="ctr" defTabSz="685800">
              <a:defRPr/>
            </a:pPr>
            <a:endParaRPr lang="en-US" dirty="0">
              <a:solidFill>
                <a:srgbClr val="000000"/>
              </a:solidFill>
              <a:latin typeface="Arial"/>
            </a:endParaRPr>
          </a:p>
        </p:txBody>
      </p:sp>
      <p:cxnSp>
        <p:nvCxnSpPr>
          <p:cNvPr id="68" name="Straight Arrow Connector 67"/>
          <p:cNvCxnSpPr/>
          <p:nvPr/>
        </p:nvCxnSpPr>
        <p:spPr bwMode="auto">
          <a:xfrm flipV="1">
            <a:off x="4869383" y="3096011"/>
            <a:ext cx="806905" cy="0"/>
          </a:xfrm>
          <a:prstGeom prst="straightConnector1">
            <a:avLst/>
          </a:prstGeom>
          <a:ln>
            <a:solidFill>
              <a:schemeClr val="tx2"/>
            </a:solidFill>
            <a:headEnd type="none" w="med" len="med"/>
            <a:tailEnd type="triangle"/>
          </a:ln>
        </p:spPr>
        <p:style>
          <a:lnRef idx="3">
            <a:schemeClr val="accent1"/>
          </a:lnRef>
          <a:fillRef idx="0">
            <a:schemeClr val="accent1"/>
          </a:fillRef>
          <a:effectRef idx="2">
            <a:schemeClr val="accent1"/>
          </a:effectRef>
          <a:fontRef idx="minor">
            <a:schemeClr val="tx1"/>
          </a:fontRef>
        </p:style>
      </p:cxnSp>
      <p:cxnSp>
        <p:nvCxnSpPr>
          <p:cNvPr id="69" name="Straight Arrow Connector 68"/>
          <p:cNvCxnSpPr/>
          <p:nvPr/>
        </p:nvCxnSpPr>
        <p:spPr bwMode="auto">
          <a:xfrm>
            <a:off x="4855500" y="3581129"/>
            <a:ext cx="822419" cy="345838"/>
          </a:xfrm>
          <a:prstGeom prst="straightConnector1">
            <a:avLst/>
          </a:prstGeom>
          <a:ln>
            <a:solidFill>
              <a:schemeClr val="tx2"/>
            </a:solidFill>
            <a:headEnd type="none" w="med" len="med"/>
            <a:tailEnd type="triangle"/>
          </a:ln>
        </p:spPr>
        <p:style>
          <a:lnRef idx="3">
            <a:schemeClr val="accent1"/>
          </a:lnRef>
          <a:fillRef idx="0">
            <a:schemeClr val="accent1"/>
          </a:fillRef>
          <a:effectRef idx="2">
            <a:schemeClr val="accent1"/>
          </a:effectRef>
          <a:fontRef idx="minor">
            <a:schemeClr val="tx1"/>
          </a:fontRef>
        </p:style>
      </p:cxnSp>
      <p:cxnSp>
        <p:nvCxnSpPr>
          <p:cNvPr id="70" name="Straight Arrow Connector 69"/>
          <p:cNvCxnSpPr/>
          <p:nvPr/>
        </p:nvCxnSpPr>
        <p:spPr bwMode="auto">
          <a:xfrm>
            <a:off x="4855499" y="3350646"/>
            <a:ext cx="805580" cy="168967"/>
          </a:xfrm>
          <a:prstGeom prst="straightConnector1">
            <a:avLst/>
          </a:prstGeom>
          <a:ln>
            <a:solidFill>
              <a:schemeClr val="tx2"/>
            </a:solidFill>
            <a:headEnd type="none" w="med" len="med"/>
            <a:tailEnd type="triangle"/>
          </a:ln>
        </p:spPr>
        <p:style>
          <a:lnRef idx="3">
            <a:schemeClr val="accent1"/>
          </a:lnRef>
          <a:fillRef idx="0">
            <a:schemeClr val="accent1"/>
          </a:fillRef>
          <a:effectRef idx="2">
            <a:schemeClr val="accent1"/>
          </a:effectRef>
          <a:fontRef idx="minor">
            <a:schemeClr val="tx1"/>
          </a:fontRef>
        </p:style>
      </p:cxnSp>
      <p:sp>
        <p:nvSpPr>
          <p:cNvPr id="51" name="TextBox 50"/>
          <p:cNvSpPr txBox="1"/>
          <p:nvPr/>
        </p:nvSpPr>
        <p:spPr bwMode="auto">
          <a:xfrm>
            <a:off x="1768199" y="1555329"/>
            <a:ext cx="83356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nchor="b">
            <a:spAutoFit/>
          </a:bodyPr>
          <a:lstStyle/>
          <a:p>
            <a:pPr algn="ctr" defTabSz="685800">
              <a:defRPr/>
            </a:pPr>
            <a:r>
              <a:rPr lang="en-US" dirty="0">
                <a:solidFill>
                  <a:srgbClr val="000000"/>
                </a:solidFill>
                <a:latin typeface="Arial" panose="020B0604020202020204" pitchFamily="34" charset="0"/>
              </a:rPr>
              <a:t>Data</a:t>
            </a:r>
            <a:br>
              <a:rPr lang="en-US" dirty="0">
                <a:solidFill>
                  <a:srgbClr val="000000"/>
                </a:solidFill>
                <a:latin typeface="Arial" panose="020B0604020202020204" pitchFamily="34" charset="0"/>
              </a:rPr>
            </a:br>
            <a:r>
              <a:rPr lang="en-US" dirty="0">
                <a:solidFill>
                  <a:srgbClr val="000000"/>
                </a:solidFill>
                <a:latin typeface="Arial" panose="020B0604020202020204" pitchFamily="34" charset="0"/>
              </a:rPr>
              <a:t>Process</a:t>
            </a:r>
          </a:p>
        </p:txBody>
      </p:sp>
      <p:sp>
        <p:nvSpPr>
          <p:cNvPr id="55" name="TextBox 54"/>
          <p:cNvSpPr txBox="1"/>
          <p:nvPr/>
        </p:nvSpPr>
        <p:spPr bwMode="auto">
          <a:xfrm>
            <a:off x="5686254" y="1230493"/>
            <a:ext cx="62196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nchor="b">
            <a:spAutoFit/>
          </a:bodyPr>
          <a:lstStyle/>
          <a:p>
            <a:pPr defTabSz="685800">
              <a:defRPr/>
            </a:pPr>
            <a:r>
              <a:rPr lang="en-US" sz="1500" dirty="0">
                <a:solidFill>
                  <a:srgbClr val="000000"/>
                </a:solidFill>
                <a:latin typeface="Arial" panose="020B0604020202020204" pitchFamily="34" charset="0"/>
              </a:rPr>
              <a:t>Node 1</a:t>
            </a:r>
          </a:p>
        </p:txBody>
      </p:sp>
      <p:sp>
        <p:nvSpPr>
          <p:cNvPr id="59" name="TextBox 58"/>
          <p:cNvSpPr txBox="1"/>
          <p:nvPr/>
        </p:nvSpPr>
        <p:spPr bwMode="auto">
          <a:xfrm>
            <a:off x="6728886" y="1795859"/>
            <a:ext cx="62196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nchor="b">
            <a:spAutoFit/>
          </a:bodyPr>
          <a:lstStyle/>
          <a:p>
            <a:pPr defTabSz="685800">
              <a:defRPr/>
            </a:pPr>
            <a:r>
              <a:rPr lang="en-US" sz="1500" dirty="0">
                <a:solidFill>
                  <a:srgbClr val="000000"/>
                </a:solidFill>
                <a:latin typeface="Arial" panose="020B0604020202020204" pitchFamily="34" charset="0"/>
              </a:rPr>
              <a:t>Node 2</a:t>
            </a:r>
          </a:p>
        </p:txBody>
      </p:sp>
      <p:sp>
        <p:nvSpPr>
          <p:cNvPr id="60" name="TextBox 59"/>
          <p:cNvSpPr txBox="1"/>
          <p:nvPr/>
        </p:nvSpPr>
        <p:spPr bwMode="auto">
          <a:xfrm>
            <a:off x="6728886" y="3115031"/>
            <a:ext cx="62196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nchor="b">
            <a:spAutoFit/>
          </a:bodyPr>
          <a:lstStyle/>
          <a:p>
            <a:pPr defTabSz="685800">
              <a:defRPr/>
            </a:pPr>
            <a:r>
              <a:rPr lang="en-US" sz="1500" dirty="0">
                <a:solidFill>
                  <a:srgbClr val="000000"/>
                </a:solidFill>
                <a:latin typeface="Arial" panose="020B0604020202020204" pitchFamily="34" charset="0"/>
              </a:rPr>
              <a:t>Node 4</a:t>
            </a:r>
          </a:p>
        </p:txBody>
      </p:sp>
      <p:sp>
        <p:nvSpPr>
          <p:cNvPr id="61" name="TextBox 60"/>
          <p:cNvSpPr txBox="1"/>
          <p:nvPr/>
        </p:nvSpPr>
        <p:spPr bwMode="auto">
          <a:xfrm>
            <a:off x="5686254" y="2418809"/>
            <a:ext cx="62196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nchor="b">
            <a:spAutoFit/>
          </a:bodyPr>
          <a:lstStyle/>
          <a:p>
            <a:pPr defTabSz="685800">
              <a:defRPr/>
            </a:pPr>
            <a:r>
              <a:rPr lang="en-US" sz="1500" dirty="0">
                <a:solidFill>
                  <a:srgbClr val="000000"/>
                </a:solidFill>
                <a:latin typeface="Arial" panose="020B0604020202020204" pitchFamily="34" charset="0"/>
              </a:rPr>
              <a:t>Node 3</a:t>
            </a:r>
          </a:p>
        </p:txBody>
      </p:sp>
      <p:sp>
        <p:nvSpPr>
          <p:cNvPr id="62" name="TextBox 61"/>
          <p:cNvSpPr txBox="1"/>
          <p:nvPr/>
        </p:nvSpPr>
        <p:spPr bwMode="auto">
          <a:xfrm>
            <a:off x="5686254" y="3633590"/>
            <a:ext cx="62196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nchor="b">
            <a:spAutoFit/>
          </a:bodyPr>
          <a:lstStyle/>
          <a:p>
            <a:pPr defTabSz="685800">
              <a:defRPr/>
            </a:pPr>
            <a:r>
              <a:rPr lang="en-US" sz="1500" dirty="0">
                <a:solidFill>
                  <a:srgbClr val="000000"/>
                </a:solidFill>
                <a:latin typeface="Arial" panose="020B0604020202020204" pitchFamily="34" charset="0"/>
              </a:rPr>
              <a:t>Node 5</a:t>
            </a:r>
          </a:p>
        </p:txBody>
      </p:sp>
      <p:sp>
        <p:nvSpPr>
          <p:cNvPr id="52" name="TextBox 51"/>
          <p:cNvSpPr txBox="1"/>
          <p:nvPr/>
        </p:nvSpPr>
        <p:spPr bwMode="auto">
          <a:xfrm>
            <a:off x="5732317" y="801366"/>
            <a:ext cx="16030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nchor="b">
            <a:spAutoFit/>
          </a:bodyPr>
          <a:lstStyle/>
          <a:p>
            <a:pPr algn="ctr" defTabSz="685800">
              <a:defRPr/>
            </a:pPr>
            <a:r>
              <a:rPr lang="en-US" dirty="0">
                <a:solidFill>
                  <a:srgbClr val="000000"/>
                </a:solidFill>
                <a:latin typeface="Arial" panose="020B0604020202020204" pitchFamily="34" charset="0"/>
              </a:rPr>
              <a:t>Hadoop Cluster</a:t>
            </a:r>
          </a:p>
        </p:txBody>
      </p:sp>
      <p:pic>
        <p:nvPicPr>
          <p:cNvPr id="64" name="Picture 6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34757" y="1672032"/>
            <a:ext cx="312637" cy="344492"/>
          </a:xfrm>
          <a:prstGeom prst="rect">
            <a:avLst/>
          </a:prstGeom>
        </p:spPr>
      </p:pic>
      <p:pic>
        <p:nvPicPr>
          <p:cNvPr id="63" name="Picture 6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34757" y="2867185"/>
            <a:ext cx="312637" cy="344492"/>
          </a:xfrm>
          <a:prstGeom prst="rect">
            <a:avLst/>
          </a:prstGeom>
        </p:spPr>
      </p:pic>
      <p:pic>
        <p:nvPicPr>
          <p:cNvPr id="58" name="Picture 5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734757" y="4075703"/>
            <a:ext cx="312637" cy="344492"/>
          </a:xfrm>
          <a:prstGeom prst="rect">
            <a:avLst/>
          </a:prstGeom>
        </p:spPr>
      </p:pic>
      <p:pic>
        <p:nvPicPr>
          <p:cNvPr id="65" name="Picture 6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38442" y="2246759"/>
            <a:ext cx="312637" cy="344492"/>
          </a:xfrm>
          <a:prstGeom prst="rect">
            <a:avLst/>
          </a:prstGeom>
        </p:spPr>
      </p:pic>
      <p:pic>
        <p:nvPicPr>
          <p:cNvPr id="66" name="Picture 6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51779" y="3615466"/>
            <a:ext cx="312637" cy="344492"/>
          </a:xfrm>
          <a:prstGeom prst="rect">
            <a:avLst/>
          </a:prstGeom>
        </p:spPr>
      </p:pic>
      <p:sp>
        <p:nvSpPr>
          <p:cNvPr id="40" name="Right Arrow 39"/>
          <p:cNvSpPr/>
          <p:nvPr/>
        </p:nvSpPr>
        <p:spPr bwMode="auto">
          <a:xfrm>
            <a:off x="2977123" y="2858647"/>
            <a:ext cx="626005" cy="411479"/>
          </a:xfrm>
          <a:prstGeom prst="rightArrow">
            <a:avLst/>
          </a:prstGeom>
          <a:solidFill>
            <a:schemeClr val="tx2"/>
          </a:solidFill>
          <a:ln w="38100" cap="flat" cmpd="sng" algn="ctr">
            <a:noFill/>
            <a:prstDash val="solid"/>
            <a:round/>
            <a:headEnd type="none" w="med" len="med"/>
            <a:tailEnd type="none" w="med" len="med"/>
          </a:ln>
          <a:effectLst/>
        </p:spPr>
        <p:txBody>
          <a:bodyPr vert="horz" wrap="none" lIns="66675" tIns="66675" rIns="66675" bIns="66675" numCol="1" rtlCol="0" anchor="ctr" anchorCtr="0" compatLnSpc="1">
            <a:prstTxWarp prst="textNoShape">
              <a:avLst/>
            </a:prstTxWarp>
            <a:noAutofit/>
          </a:bodyPr>
          <a:lstStyle/>
          <a:p>
            <a:pPr algn="ctr" defTabSz="685800">
              <a:defRPr/>
            </a:pPr>
            <a:endParaRPr lang="en-US">
              <a:solidFill>
                <a:srgbClr val="000000"/>
              </a:solidFill>
              <a:latin typeface="Arial" panose="020B0604020202020204" pitchFamily="34" charset="0"/>
            </a:endParaRPr>
          </a:p>
        </p:txBody>
      </p:sp>
    </p:spTree>
    <p:extLst>
      <p:ext uri="{BB962C8B-B14F-4D97-AF65-F5344CB8AC3E}">
        <p14:creationId xmlns:p14="http://schemas.microsoft.com/office/powerpoint/2010/main" val="16417660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07110"/>
            <a:ext cx="8458200" cy="514350"/>
          </a:xfrm>
        </p:spPr>
        <p:txBody>
          <a:bodyPr>
            <a:normAutofit fontScale="90000"/>
          </a:bodyPr>
          <a:lstStyle/>
          <a:p>
            <a:r>
              <a:rPr lang="en-US"/>
              <a:t>Hadoop Distributions</a:t>
            </a:r>
          </a:p>
        </p:txBody>
      </p:sp>
      <p:sp>
        <p:nvSpPr>
          <p:cNvPr id="3" name="Content Placeholder 2"/>
          <p:cNvSpPr>
            <a:spLocks noGrp="1"/>
          </p:cNvSpPr>
          <p:nvPr>
            <p:ph idx="1"/>
          </p:nvPr>
        </p:nvSpPr>
        <p:spPr>
          <a:xfrm>
            <a:off x="685800" y="1173454"/>
            <a:ext cx="7848600" cy="3200400"/>
          </a:xfrm>
        </p:spPr>
        <p:txBody>
          <a:bodyPr/>
          <a:lstStyle/>
          <a:p>
            <a:pPr marL="0" lvl="1" indent="0">
              <a:buNone/>
            </a:pPr>
            <a:r>
              <a:rPr lang="en-US" dirty="0">
                <a:solidFill>
                  <a:schemeClr val="bg1"/>
                </a:solidFill>
              </a:rPr>
              <a:t>Several commercial vendors provide, support, and augment Apache Hadoop with their own distributions. These include the following:</a:t>
            </a:r>
          </a:p>
          <a:p>
            <a:pPr lvl="1"/>
            <a:r>
              <a:rPr lang="en-US" dirty="0" err="1">
                <a:solidFill>
                  <a:schemeClr val="bg1"/>
                </a:solidFill>
              </a:rPr>
              <a:t>Cloudera</a:t>
            </a:r>
            <a:endParaRPr lang="en-US" dirty="0">
              <a:solidFill>
                <a:schemeClr val="bg1"/>
              </a:solidFill>
            </a:endParaRPr>
          </a:p>
          <a:p>
            <a:pPr lvl="1"/>
            <a:r>
              <a:rPr lang="en-US" dirty="0">
                <a:solidFill>
                  <a:schemeClr val="bg1"/>
                </a:solidFill>
              </a:rPr>
              <a:t>Hortonworks</a:t>
            </a:r>
          </a:p>
          <a:p>
            <a:pPr lvl="1"/>
            <a:r>
              <a:rPr lang="en-US" dirty="0" err="1">
                <a:solidFill>
                  <a:schemeClr val="bg1"/>
                </a:solidFill>
              </a:rPr>
              <a:t>BigInsights</a:t>
            </a:r>
            <a:endParaRPr lang="en-US" dirty="0">
              <a:solidFill>
                <a:schemeClr val="bg1"/>
              </a:solidFill>
            </a:endParaRPr>
          </a:p>
          <a:p>
            <a:pPr lvl="1"/>
            <a:r>
              <a:rPr lang="en-US" dirty="0" err="1">
                <a:solidFill>
                  <a:schemeClr val="bg1"/>
                </a:solidFill>
              </a:rPr>
              <a:t>MapR</a:t>
            </a:r>
            <a:endParaRPr lang="en-US" dirty="0">
              <a:solidFill>
                <a:schemeClr val="bg1"/>
              </a:solidFill>
            </a:endParaRPr>
          </a:p>
        </p:txBody>
      </p:sp>
    </p:spTree>
    <p:extLst>
      <p:ext uri="{BB962C8B-B14F-4D97-AF65-F5344CB8AC3E}">
        <p14:creationId xmlns:p14="http://schemas.microsoft.com/office/powerpoint/2010/main" val="32677472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normAutofit fontScale="90000"/>
          </a:bodyPr>
          <a:lstStyle/>
          <a:p>
            <a:r>
              <a:rPr lang="en-US" dirty="0"/>
              <a:t>The </a:t>
            </a:r>
            <a:r>
              <a:rPr lang="en-US"/>
              <a:t>Hadoop Ecosystem</a:t>
            </a:r>
            <a:endParaRPr lang="en-US" dirty="0"/>
          </a:p>
        </p:txBody>
      </p:sp>
      <p:sp>
        <p:nvSpPr>
          <p:cNvPr id="14" name="Text Placeholder 13"/>
          <p:cNvSpPr>
            <a:spLocks noGrp="1"/>
          </p:cNvSpPr>
          <p:nvPr>
            <p:ph idx="1"/>
          </p:nvPr>
        </p:nvSpPr>
        <p:spPr/>
        <p:txBody>
          <a:bodyPr/>
          <a:lstStyle/>
          <a:p>
            <a:r>
              <a:rPr lang="en-US" dirty="0">
                <a:solidFill>
                  <a:schemeClr val="bg1"/>
                </a:solidFill>
              </a:rPr>
              <a:t>The Apache Hadoop core technologies of HDFS, Yarn, and MapReduce, with additional projects including Pig, Hive, and others, are collectively called the </a:t>
            </a:r>
            <a:r>
              <a:rPr lang="en-US" i="1" dirty="0">
                <a:solidFill>
                  <a:schemeClr val="bg1"/>
                </a:solidFill>
              </a:rPr>
              <a:t>Hadoop ecosystem</a:t>
            </a:r>
            <a:r>
              <a:rPr lang="en-US" dirty="0">
                <a:solidFill>
                  <a:schemeClr val="bg1"/>
                </a:solidFill>
              </a:rPr>
              <a:t>.</a:t>
            </a:r>
          </a:p>
        </p:txBody>
      </p:sp>
      <p:grpSp>
        <p:nvGrpSpPr>
          <p:cNvPr id="15" name="Group 14"/>
          <p:cNvGrpSpPr/>
          <p:nvPr/>
        </p:nvGrpSpPr>
        <p:grpSpPr>
          <a:xfrm>
            <a:off x="2080741" y="1797517"/>
            <a:ext cx="4979349" cy="3011308"/>
            <a:chOff x="1250321" y="2396689"/>
            <a:chExt cx="6639132" cy="4015077"/>
          </a:xfrm>
        </p:grpSpPr>
        <p:sp>
          <p:nvSpPr>
            <p:cNvPr id="16" name="Freeform 15"/>
            <p:cNvSpPr/>
            <p:nvPr/>
          </p:nvSpPr>
          <p:spPr bwMode="auto">
            <a:xfrm>
              <a:off x="5257801" y="4412952"/>
              <a:ext cx="2631652" cy="1728767"/>
            </a:xfrm>
            <a:custGeom>
              <a:avLst/>
              <a:gdLst>
                <a:gd name="connsiteX0" fmla="*/ 899251 w 2631582"/>
                <a:gd name="connsiteY0" fmla="*/ 151993 h 1919070"/>
                <a:gd name="connsiteX1" fmla="*/ 2631531 w 2631582"/>
                <a:gd name="connsiteY1" fmla="*/ 162153 h 1919070"/>
                <a:gd name="connsiteX2" fmla="*/ 955131 w 2631582"/>
                <a:gd name="connsiteY2" fmla="*/ 1909673 h 1919070"/>
                <a:gd name="connsiteX3" fmla="*/ 91 w 2631582"/>
                <a:gd name="connsiteY3" fmla="*/ 827633 h 1919070"/>
                <a:gd name="connsiteX4" fmla="*/ 899251 w 2631582"/>
                <a:gd name="connsiteY4" fmla="*/ 151993 h 1919070"/>
                <a:gd name="connsiteX0" fmla="*/ 899251 w 2631582"/>
                <a:gd name="connsiteY0" fmla="*/ 151993 h 1919070"/>
                <a:gd name="connsiteX1" fmla="*/ 2631531 w 2631582"/>
                <a:gd name="connsiteY1" fmla="*/ 162153 h 1919070"/>
                <a:gd name="connsiteX2" fmla="*/ 955131 w 2631582"/>
                <a:gd name="connsiteY2" fmla="*/ 1909673 h 1919070"/>
                <a:gd name="connsiteX3" fmla="*/ 91 w 2631582"/>
                <a:gd name="connsiteY3" fmla="*/ 827633 h 1919070"/>
                <a:gd name="connsiteX4" fmla="*/ 899251 w 2631582"/>
                <a:gd name="connsiteY4" fmla="*/ 151993 h 1919070"/>
                <a:gd name="connsiteX0" fmla="*/ 899251 w 2631582"/>
                <a:gd name="connsiteY0" fmla="*/ 151993 h 1919070"/>
                <a:gd name="connsiteX1" fmla="*/ 2631531 w 2631582"/>
                <a:gd name="connsiteY1" fmla="*/ 162153 h 1919070"/>
                <a:gd name="connsiteX2" fmla="*/ 955131 w 2631582"/>
                <a:gd name="connsiteY2" fmla="*/ 1909673 h 1919070"/>
                <a:gd name="connsiteX3" fmla="*/ 91 w 2631582"/>
                <a:gd name="connsiteY3" fmla="*/ 827633 h 1919070"/>
                <a:gd name="connsiteX4" fmla="*/ 899251 w 2631582"/>
                <a:gd name="connsiteY4" fmla="*/ 151993 h 1919070"/>
                <a:gd name="connsiteX0" fmla="*/ 899251 w 2631582"/>
                <a:gd name="connsiteY0" fmla="*/ 151993 h 1919070"/>
                <a:gd name="connsiteX1" fmla="*/ 2631531 w 2631582"/>
                <a:gd name="connsiteY1" fmla="*/ 162153 h 1919070"/>
                <a:gd name="connsiteX2" fmla="*/ 955131 w 2631582"/>
                <a:gd name="connsiteY2" fmla="*/ 1909673 h 1919070"/>
                <a:gd name="connsiteX3" fmla="*/ 91 w 2631582"/>
                <a:gd name="connsiteY3" fmla="*/ 827633 h 1919070"/>
                <a:gd name="connsiteX4" fmla="*/ 899251 w 2631582"/>
                <a:gd name="connsiteY4" fmla="*/ 151993 h 1919070"/>
                <a:gd name="connsiteX0" fmla="*/ 899251 w 2631582"/>
                <a:gd name="connsiteY0" fmla="*/ 151993 h 1919070"/>
                <a:gd name="connsiteX1" fmla="*/ 2631531 w 2631582"/>
                <a:gd name="connsiteY1" fmla="*/ 162153 h 1919070"/>
                <a:gd name="connsiteX2" fmla="*/ 955131 w 2631582"/>
                <a:gd name="connsiteY2" fmla="*/ 1909673 h 1919070"/>
                <a:gd name="connsiteX3" fmla="*/ 91 w 2631582"/>
                <a:gd name="connsiteY3" fmla="*/ 827633 h 1919070"/>
                <a:gd name="connsiteX4" fmla="*/ 899251 w 2631582"/>
                <a:gd name="connsiteY4" fmla="*/ 151993 h 1919070"/>
                <a:gd name="connsiteX0" fmla="*/ 899251 w 2631582"/>
                <a:gd name="connsiteY0" fmla="*/ 41767 h 1808844"/>
                <a:gd name="connsiteX1" fmla="*/ 2631531 w 2631582"/>
                <a:gd name="connsiteY1" fmla="*/ 51927 h 1808844"/>
                <a:gd name="connsiteX2" fmla="*/ 955131 w 2631582"/>
                <a:gd name="connsiteY2" fmla="*/ 1799447 h 1808844"/>
                <a:gd name="connsiteX3" fmla="*/ 91 w 2631582"/>
                <a:gd name="connsiteY3" fmla="*/ 717407 h 1808844"/>
                <a:gd name="connsiteX4" fmla="*/ 899251 w 2631582"/>
                <a:gd name="connsiteY4" fmla="*/ 41767 h 1808844"/>
                <a:gd name="connsiteX0" fmla="*/ 909410 w 2631581"/>
                <a:gd name="connsiteY0" fmla="*/ 43801 h 1800718"/>
                <a:gd name="connsiteX1" fmla="*/ 2631530 w 2631581"/>
                <a:gd name="connsiteY1" fmla="*/ 43801 h 1800718"/>
                <a:gd name="connsiteX2" fmla="*/ 955130 w 2631581"/>
                <a:gd name="connsiteY2" fmla="*/ 1791321 h 1800718"/>
                <a:gd name="connsiteX3" fmla="*/ 90 w 2631581"/>
                <a:gd name="connsiteY3" fmla="*/ 709281 h 1800718"/>
                <a:gd name="connsiteX4" fmla="*/ 909410 w 2631581"/>
                <a:gd name="connsiteY4" fmla="*/ 43801 h 1800718"/>
                <a:gd name="connsiteX0" fmla="*/ 909410 w 2631581"/>
                <a:gd name="connsiteY0" fmla="*/ 1567 h 1758484"/>
                <a:gd name="connsiteX1" fmla="*/ 2631530 w 2631581"/>
                <a:gd name="connsiteY1" fmla="*/ 1567 h 1758484"/>
                <a:gd name="connsiteX2" fmla="*/ 955130 w 2631581"/>
                <a:gd name="connsiteY2" fmla="*/ 1749087 h 1758484"/>
                <a:gd name="connsiteX3" fmla="*/ 90 w 2631581"/>
                <a:gd name="connsiteY3" fmla="*/ 667047 h 1758484"/>
                <a:gd name="connsiteX4" fmla="*/ 909410 w 2631581"/>
                <a:gd name="connsiteY4" fmla="*/ 1567 h 1758484"/>
                <a:gd name="connsiteX0" fmla="*/ 909368 w 2631539"/>
                <a:gd name="connsiteY0" fmla="*/ 1567 h 1758484"/>
                <a:gd name="connsiteX1" fmla="*/ 2631488 w 2631539"/>
                <a:gd name="connsiteY1" fmla="*/ 1567 h 1758484"/>
                <a:gd name="connsiteX2" fmla="*/ 955088 w 2631539"/>
                <a:gd name="connsiteY2" fmla="*/ 1749087 h 1758484"/>
                <a:gd name="connsiteX3" fmla="*/ 48 w 2631539"/>
                <a:gd name="connsiteY3" fmla="*/ 667047 h 1758484"/>
                <a:gd name="connsiteX4" fmla="*/ 909368 w 2631539"/>
                <a:gd name="connsiteY4" fmla="*/ 1567 h 1758484"/>
                <a:gd name="connsiteX0" fmla="*/ 909320 w 2631491"/>
                <a:gd name="connsiteY0" fmla="*/ 1567 h 1758484"/>
                <a:gd name="connsiteX1" fmla="*/ 2631440 w 2631491"/>
                <a:gd name="connsiteY1" fmla="*/ 1567 h 1758484"/>
                <a:gd name="connsiteX2" fmla="*/ 955040 w 2631491"/>
                <a:gd name="connsiteY2" fmla="*/ 1749087 h 1758484"/>
                <a:gd name="connsiteX3" fmla="*/ 0 w 2631491"/>
                <a:gd name="connsiteY3" fmla="*/ 667047 h 1758484"/>
                <a:gd name="connsiteX4" fmla="*/ 909320 w 2631491"/>
                <a:gd name="connsiteY4" fmla="*/ 1567 h 1758484"/>
                <a:gd name="connsiteX0" fmla="*/ 909320 w 2631491"/>
                <a:gd name="connsiteY0" fmla="*/ 1567 h 1757036"/>
                <a:gd name="connsiteX1" fmla="*/ 2631440 w 2631491"/>
                <a:gd name="connsiteY1" fmla="*/ 1567 h 1757036"/>
                <a:gd name="connsiteX2" fmla="*/ 955040 w 2631491"/>
                <a:gd name="connsiteY2" fmla="*/ 1749087 h 1757036"/>
                <a:gd name="connsiteX3" fmla="*/ 0 w 2631491"/>
                <a:gd name="connsiteY3" fmla="*/ 667047 h 1757036"/>
                <a:gd name="connsiteX4" fmla="*/ 909320 w 2631491"/>
                <a:gd name="connsiteY4" fmla="*/ 1567 h 1757036"/>
                <a:gd name="connsiteX0" fmla="*/ 909320 w 2631492"/>
                <a:gd name="connsiteY0" fmla="*/ 1567 h 1736857"/>
                <a:gd name="connsiteX1" fmla="*/ 2631440 w 2631492"/>
                <a:gd name="connsiteY1" fmla="*/ 1567 h 1736857"/>
                <a:gd name="connsiteX2" fmla="*/ 960120 w 2631492"/>
                <a:gd name="connsiteY2" fmla="*/ 1728767 h 1736857"/>
                <a:gd name="connsiteX3" fmla="*/ 0 w 2631492"/>
                <a:gd name="connsiteY3" fmla="*/ 667047 h 1736857"/>
                <a:gd name="connsiteX4" fmla="*/ 909320 w 2631492"/>
                <a:gd name="connsiteY4" fmla="*/ 1567 h 1736857"/>
                <a:gd name="connsiteX0" fmla="*/ 909320 w 2631492"/>
                <a:gd name="connsiteY0" fmla="*/ 1567 h 1728767"/>
                <a:gd name="connsiteX1" fmla="*/ 2631440 w 2631492"/>
                <a:gd name="connsiteY1" fmla="*/ 1567 h 1728767"/>
                <a:gd name="connsiteX2" fmla="*/ 960120 w 2631492"/>
                <a:gd name="connsiteY2" fmla="*/ 1728767 h 1728767"/>
                <a:gd name="connsiteX3" fmla="*/ 0 w 2631492"/>
                <a:gd name="connsiteY3" fmla="*/ 667047 h 1728767"/>
                <a:gd name="connsiteX4" fmla="*/ 909320 w 2631492"/>
                <a:gd name="connsiteY4" fmla="*/ 1567 h 1728767"/>
                <a:gd name="connsiteX0" fmla="*/ 909320 w 2631652"/>
                <a:gd name="connsiteY0" fmla="*/ 1567 h 1728767"/>
                <a:gd name="connsiteX1" fmla="*/ 2631440 w 2631652"/>
                <a:gd name="connsiteY1" fmla="*/ 1567 h 1728767"/>
                <a:gd name="connsiteX2" fmla="*/ 960120 w 2631652"/>
                <a:gd name="connsiteY2" fmla="*/ 1728767 h 1728767"/>
                <a:gd name="connsiteX3" fmla="*/ 0 w 2631652"/>
                <a:gd name="connsiteY3" fmla="*/ 667047 h 1728767"/>
                <a:gd name="connsiteX4" fmla="*/ 909320 w 2631652"/>
                <a:gd name="connsiteY4" fmla="*/ 1567 h 1728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31652" h="1728767">
                  <a:moveTo>
                    <a:pt x="909320" y="1567"/>
                  </a:moveTo>
                  <a:cubicBezTo>
                    <a:pt x="1053253" y="-7746"/>
                    <a:pt x="2357967" y="28660"/>
                    <a:pt x="2631440" y="1567"/>
                  </a:cubicBezTo>
                  <a:cubicBezTo>
                    <a:pt x="2640753" y="294514"/>
                    <a:pt x="2348653" y="1318134"/>
                    <a:pt x="960120" y="1728767"/>
                  </a:cubicBezTo>
                  <a:cubicBezTo>
                    <a:pt x="795867" y="1575520"/>
                    <a:pt x="99060" y="775420"/>
                    <a:pt x="0" y="667047"/>
                  </a:cubicBezTo>
                  <a:cubicBezTo>
                    <a:pt x="632460" y="538354"/>
                    <a:pt x="902547" y="239480"/>
                    <a:pt x="909320" y="1567"/>
                  </a:cubicBezTo>
                  <a:close/>
                </a:path>
              </a:pathLst>
            </a:custGeom>
            <a:solidFill>
              <a:srgbClr val="648F4A"/>
            </a:solidFill>
            <a:ln w="38100"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none" lIns="66675" tIns="66675" rIns="66675" bIns="66675" numCol="1" rtlCol="0" anchor="ctr" anchorCtr="0" compatLnSpc="1">
              <a:prstTxWarp prst="textNoShape">
                <a:avLst/>
              </a:prstTxWarp>
              <a:noAutofit/>
            </a:bodyPr>
            <a:lstStyle/>
            <a:p>
              <a:pPr algn="ctr" defTabSz="685800">
                <a:defRPr/>
              </a:pPr>
              <a:endParaRPr lang="en-US">
                <a:solidFill>
                  <a:schemeClr val="bg1"/>
                </a:solidFill>
                <a:latin typeface="Arial" panose="020B0604020202020204" pitchFamily="34" charset="0"/>
              </a:endParaRPr>
            </a:p>
          </p:txBody>
        </p:sp>
        <p:sp>
          <p:nvSpPr>
            <p:cNvPr id="17" name="Freeform 16"/>
            <p:cNvSpPr/>
            <p:nvPr/>
          </p:nvSpPr>
          <p:spPr bwMode="auto">
            <a:xfrm>
              <a:off x="5299710" y="2647950"/>
              <a:ext cx="2573317" cy="1773942"/>
            </a:xfrm>
            <a:custGeom>
              <a:avLst/>
              <a:gdLst>
                <a:gd name="connsiteX0" fmla="*/ 41 w 2628956"/>
                <a:gd name="connsiteY0" fmla="*/ 1026102 h 1939862"/>
                <a:gd name="connsiteX1" fmla="*/ 918251 w 2628956"/>
                <a:gd name="connsiteY1" fmla="*/ 12642 h 1939862"/>
                <a:gd name="connsiteX2" fmla="*/ 2628941 w 2628956"/>
                <a:gd name="connsiteY2" fmla="*/ 1780482 h 1939862"/>
                <a:gd name="connsiteX3" fmla="*/ 887771 w 2628956"/>
                <a:gd name="connsiteY3" fmla="*/ 1769052 h 1939862"/>
                <a:gd name="connsiteX4" fmla="*/ 41 w 2628956"/>
                <a:gd name="connsiteY4" fmla="*/ 1026102 h 1939862"/>
                <a:gd name="connsiteX0" fmla="*/ 41 w 2628952"/>
                <a:gd name="connsiteY0" fmla="*/ 1013719 h 1927479"/>
                <a:gd name="connsiteX1" fmla="*/ 918251 w 2628952"/>
                <a:gd name="connsiteY1" fmla="*/ 259 h 1927479"/>
                <a:gd name="connsiteX2" fmla="*/ 2628941 w 2628952"/>
                <a:gd name="connsiteY2" fmla="*/ 1768099 h 1927479"/>
                <a:gd name="connsiteX3" fmla="*/ 887771 w 2628952"/>
                <a:gd name="connsiteY3" fmla="*/ 1756669 h 1927479"/>
                <a:gd name="connsiteX4" fmla="*/ 41 w 2628952"/>
                <a:gd name="connsiteY4" fmla="*/ 1013719 h 1927479"/>
                <a:gd name="connsiteX0" fmla="*/ 41 w 2628962"/>
                <a:gd name="connsiteY0" fmla="*/ 1043907 h 1957667"/>
                <a:gd name="connsiteX1" fmla="*/ 918251 w 2628962"/>
                <a:gd name="connsiteY1" fmla="*/ 30447 h 1957667"/>
                <a:gd name="connsiteX2" fmla="*/ 2628941 w 2628962"/>
                <a:gd name="connsiteY2" fmla="*/ 1798287 h 1957667"/>
                <a:gd name="connsiteX3" fmla="*/ 887771 w 2628962"/>
                <a:gd name="connsiteY3" fmla="*/ 1786857 h 1957667"/>
                <a:gd name="connsiteX4" fmla="*/ 41 w 2628962"/>
                <a:gd name="connsiteY4" fmla="*/ 1043907 h 1957667"/>
                <a:gd name="connsiteX0" fmla="*/ 41 w 2628962"/>
                <a:gd name="connsiteY0" fmla="*/ 1043907 h 1957667"/>
                <a:gd name="connsiteX1" fmla="*/ 918251 w 2628962"/>
                <a:gd name="connsiteY1" fmla="*/ 30447 h 1957667"/>
                <a:gd name="connsiteX2" fmla="*/ 2628941 w 2628962"/>
                <a:gd name="connsiteY2" fmla="*/ 1798287 h 1957667"/>
                <a:gd name="connsiteX3" fmla="*/ 887771 w 2628962"/>
                <a:gd name="connsiteY3" fmla="*/ 1786857 h 1957667"/>
                <a:gd name="connsiteX4" fmla="*/ 41 w 2628962"/>
                <a:gd name="connsiteY4" fmla="*/ 1043907 h 1957667"/>
                <a:gd name="connsiteX0" fmla="*/ 41 w 2628962"/>
                <a:gd name="connsiteY0" fmla="*/ 1043907 h 1957667"/>
                <a:gd name="connsiteX1" fmla="*/ 918251 w 2628962"/>
                <a:gd name="connsiteY1" fmla="*/ 30447 h 1957667"/>
                <a:gd name="connsiteX2" fmla="*/ 2628941 w 2628962"/>
                <a:gd name="connsiteY2" fmla="*/ 1798287 h 1957667"/>
                <a:gd name="connsiteX3" fmla="*/ 887771 w 2628962"/>
                <a:gd name="connsiteY3" fmla="*/ 1786857 h 1957667"/>
                <a:gd name="connsiteX4" fmla="*/ 41 w 2628962"/>
                <a:gd name="connsiteY4" fmla="*/ 1043907 h 1957667"/>
                <a:gd name="connsiteX0" fmla="*/ 41 w 2628962"/>
                <a:gd name="connsiteY0" fmla="*/ 1043907 h 1957667"/>
                <a:gd name="connsiteX1" fmla="*/ 918251 w 2628962"/>
                <a:gd name="connsiteY1" fmla="*/ 30447 h 1957667"/>
                <a:gd name="connsiteX2" fmla="*/ 2628941 w 2628962"/>
                <a:gd name="connsiteY2" fmla="*/ 1798287 h 1957667"/>
                <a:gd name="connsiteX3" fmla="*/ 887771 w 2628962"/>
                <a:gd name="connsiteY3" fmla="*/ 1786857 h 1957667"/>
                <a:gd name="connsiteX4" fmla="*/ 41 w 2628962"/>
                <a:gd name="connsiteY4" fmla="*/ 1043907 h 1957667"/>
                <a:gd name="connsiteX0" fmla="*/ 41 w 2628962"/>
                <a:gd name="connsiteY0" fmla="*/ 1043907 h 1849696"/>
                <a:gd name="connsiteX1" fmla="*/ 918251 w 2628962"/>
                <a:gd name="connsiteY1" fmla="*/ 30447 h 1849696"/>
                <a:gd name="connsiteX2" fmla="*/ 2628941 w 2628962"/>
                <a:gd name="connsiteY2" fmla="*/ 1798287 h 1849696"/>
                <a:gd name="connsiteX3" fmla="*/ 887771 w 2628962"/>
                <a:gd name="connsiteY3" fmla="*/ 1786857 h 1849696"/>
                <a:gd name="connsiteX4" fmla="*/ 41 w 2628962"/>
                <a:gd name="connsiteY4" fmla="*/ 1043907 h 1849696"/>
                <a:gd name="connsiteX0" fmla="*/ 41 w 2628941"/>
                <a:gd name="connsiteY0" fmla="*/ 1043907 h 1849696"/>
                <a:gd name="connsiteX1" fmla="*/ 918251 w 2628941"/>
                <a:gd name="connsiteY1" fmla="*/ 30447 h 1849696"/>
                <a:gd name="connsiteX2" fmla="*/ 2628941 w 2628941"/>
                <a:gd name="connsiteY2" fmla="*/ 1798287 h 1849696"/>
                <a:gd name="connsiteX3" fmla="*/ 887771 w 2628941"/>
                <a:gd name="connsiteY3" fmla="*/ 1786857 h 1849696"/>
                <a:gd name="connsiteX4" fmla="*/ 41 w 2628941"/>
                <a:gd name="connsiteY4" fmla="*/ 1043907 h 1849696"/>
                <a:gd name="connsiteX0" fmla="*/ 41 w 2628941"/>
                <a:gd name="connsiteY0" fmla="*/ 1013460 h 1819249"/>
                <a:gd name="connsiteX1" fmla="*/ 918251 w 2628941"/>
                <a:gd name="connsiteY1" fmla="*/ 0 h 1819249"/>
                <a:gd name="connsiteX2" fmla="*/ 2628941 w 2628941"/>
                <a:gd name="connsiteY2" fmla="*/ 1767840 h 1819249"/>
                <a:gd name="connsiteX3" fmla="*/ 887771 w 2628941"/>
                <a:gd name="connsiteY3" fmla="*/ 1756410 h 1819249"/>
                <a:gd name="connsiteX4" fmla="*/ 41 w 2628941"/>
                <a:gd name="connsiteY4" fmla="*/ 1013460 h 1819249"/>
                <a:gd name="connsiteX0" fmla="*/ 45 w 2598465"/>
                <a:gd name="connsiteY0" fmla="*/ 1017270 h 1819249"/>
                <a:gd name="connsiteX1" fmla="*/ 887775 w 2598465"/>
                <a:gd name="connsiteY1" fmla="*/ 0 h 1819249"/>
                <a:gd name="connsiteX2" fmla="*/ 2598465 w 2598465"/>
                <a:gd name="connsiteY2" fmla="*/ 1767840 h 1819249"/>
                <a:gd name="connsiteX3" fmla="*/ 857295 w 2598465"/>
                <a:gd name="connsiteY3" fmla="*/ 1756410 h 1819249"/>
                <a:gd name="connsiteX4" fmla="*/ 45 w 2598465"/>
                <a:gd name="connsiteY4" fmla="*/ 1017270 h 1819249"/>
                <a:gd name="connsiteX0" fmla="*/ 45 w 2598465"/>
                <a:gd name="connsiteY0" fmla="*/ 1017270 h 1819249"/>
                <a:gd name="connsiteX1" fmla="*/ 887775 w 2598465"/>
                <a:gd name="connsiteY1" fmla="*/ 0 h 1819249"/>
                <a:gd name="connsiteX2" fmla="*/ 2598465 w 2598465"/>
                <a:gd name="connsiteY2" fmla="*/ 1767840 h 1819249"/>
                <a:gd name="connsiteX3" fmla="*/ 857295 w 2598465"/>
                <a:gd name="connsiteY3" fmla="*/ 1756410 h 1819249"/>
                <a:gd name="connsiteX4" fmla="*/ 45 w 2598465"/>
                <a:gd name="connsiteY4" fmla="*/ 1017270 h 1819249"/>
                <a:gd name="connsiteX0" fmla="*/ 0 w 2598420"/>
                <a:gd name="connsiteY0" fmla="*/ 1017270 h 1819249"/>
                <a:gd name="connsiteX1" fmla="*/ 887730 w 2598420"/>
                <a:gd name="connsiteY1" fmla="*/ 0 h 1819249"/>
                <a:gd name="connsiteX2" fmla="*/ 2598420 w 2598420"/>
                <a:gd name="connsiteY2" fmla="*/ 1767840 h 1819249"/>
                <a:gd name="connsiteX3" fmla="*/ 857250 w 2598420"/>
                <a:gd name="connsiteY3" fmla="*/ 1756410 h 1819249"/>
                <a:gd name="connsiteX4" fmla="*/ 0 w 2598420"/>
                <a:gd name="connsiteY4" fmla="*/ 1017270 h 1819249"/>
                <a:gd name="connsiteX0" fmla="*/ 0 w 2598420"/>
                <a:gd name="connsiteY0" fmla="*/ 1017270 h 1770388"/>
                <a:gd name="connsiteX1" fmla="*/ 887730 w 2598420"/>
                <a:gd name="connsiteY1" fmla="*/ 0 h 1770388"/>
                <a:gd name="connsiteX2" fmla="*/ 2598420 w 2598420"/>
                <a:gd name="connsiteY2" fmla="*/ 1767840 h 1770388"/>
                <a:gd name="connsiteX3" fmla="*/ 857250 w 2598420"/>
                <a:gd name="connsiteY3" fmla="*/ 1756410 h 1770388"/>
                <a:gd name="connsiteX4" fmla="*/ 0 w 2598420"/>
                <a:gd name="connsiteY4" fmla="*/ 1017270 h 1770388"/>
                <a:gd name="connsiteX0" fmla="*/ 0 w 2598420"/>
                <a:gd name="connsiteY0" fmla="*/ 1017270 h 1770388"/>
                <a:gd name="connsiteX1" fmla="*/ 887730 w 2598420"/>
                <a:gd name="connsiteY1" fmla="*/ 0 h 1770388"/>
                <a:gd name="connsiteX2" fmla="*/ 2598420 w 2598420"/>
                <a:gd name="connsiteY2" fmla="*/ 1767840 h 1770388"/>
                <a:gd name="connsiteX3" fmla="*/ 857250 w 2598420"/>
                <a:gd name="connsiteY3" fmla="*/ 1756410 h 1770388"/>
                <a:gd name="connsiteX4" fmla="*/ 0 w 2598420"/>
                <a:gd name="connsiteY4" fmla="*/ 1017270 h 1770388"/>
                <a:gd name="connsiteX0" fmla="*/ 0 w 2571750"/>
                <a:gd name="connsiteY0" fmla="*/ 1017270 h 1773942"/>
                <a:gd name="connsiteX1" fmla="*/ 887730 w 2571750"/>
                <a:gd name="connsiteY1" fmla="*/ 0 h 1773942"/>
                <a:gd name="connsiteX2" fmla="*/ 2571750 w 2571750"/>
                <a:gd name="connsiteY2" fmla="*/ 1771650 h 1773942"/>
                <a:gd name="connsiteX3" fmla="*/ 857250 w 2571750"/>
                <a:gd name="connsiteY3" fmla="*/ 1756410 h 1773942"/>
                <a:gd name="connsiteX4" fmla="*/ 0 w 2571750"/>
                <a:gd name="connsiteY4" fmla="*/ 1017270 h 1773942"/>
                <a:gd name="connsiteX0" fmla="*/ 0 w 2572971"/>
                <a:gd name="connsiteY0" fmla="*/ 1017270 h 1773942"/>
                <a:gd name="connsiteX1" fmla="*/ 887730 w 2572971"/>
                <a:gd name="connsiteY1" fmla="*/ 0 h 1773942"/>
                <a:gd name="connsiteX2" fmla="*/ 2571750 w 2572971"/>
                <a:gd name="connsiteY2" fmla="*/ 1771650 h 1773942"/>
                <a:gd name="connsiteX3" fmla="*/ 857250 w 2572971"/>
                <a:gd name="connsiteY3" fmla="*/ 1756410 h 1773942"/>
                <a:gd name="connsiteX4" fmla="*/ 0 w 2572971"/>
                <a:gd name="connsiteY4" fmla="*/ 1017270 h 1773942"/>
                <a:gd name="connsiteX0" fmla="*/ 0 w 2573317"/>
                <a:gd name="connsiteY0" fmla="*/ 1017270 h 1773942"/>
                <a:gd name="connsiteX1" fmla="*/ 887730 w 2573317"/>
                <a:gd name="connsiteY1" fmla="*/ 0 h 1773942"/>
                <a:gd name="connsiteX2" fmla="*/ 2571750 w 2573317"/>
                <a:gd name="connsiteY2" fmla="*/ 1771650 h 1773942"/>
                <a:gd name="connsiteX3" fmla="*/ 857250 w 2573317"/>
                <a:gd name="connsiteY3" fmla="*/ 1756410 h 1773942"/>
                <a:gd name="connsiteX4" fmla="*/ 0 w 2573317"/>
                <a:gd name="connsiteY4" fmla="*/ 1017270 h 1773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73317" h="1773942">
                  <a:moveTo>
                    <a:pt x="0" y="1017270"/>
                  </a:moveTo>
                  <a:cubicBezTo>
                    <a:pt x="35560" y="861695"/>
                    <a:pt x="872490" y="53340"/>
                    <a:pt x="887730" y="0"/>
                  </a:cubicBezTo>
                  <a:cubicBezTo>
                    <a:pt x="1905000" y="346710"/>
                    <a:pt x="2611120" y="1094105"/>
                    <a:pt x="2571750" y="1771650"/>
                  </a:cubicBezTo>
                  <a:cubicBezTo>
                    <a:pt x="2410460" y="1782445"/>
                    <a:pt x="1055370" y="1751330"/>
                    <a:pt x="857250" y="1756410"/>
                  </a:cubicBezTo>
                  <a:cubicBezTo>
                    <a:pt x="868680" y="1445260"/>
                    <a:pt x="631190" y="1237615"/>
                    <a:pt x="0" y="1017270"/>
                  </a:cubicBezTo>
                  <a:close/>
                </a:path>
              </a:pathLst>
            </a:custGeom>
            <a:solidFill>
              <a:srgbClr val="62C26E"/>
            </a:solidFill>
            <a:ln w="38100"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none" lIns="66675" tIns="66675" rIns="66675" bIns="66675" numCol="1" rtlCol="0" anchor="ctr" anchorCtr="0" compatLnSpc="1">
              <a:prstTxWarp prst="textNoShape">
                <a:avLst/>
              </a:prstTxWarp>
              <a:noAutofit/>
            </a:bodyPr>
            <a:lstStyle/>
            <a:p>
              <a:pPr algn="ctr" defTabSz="685800">
                <a:defRPr/>
              </a:pPr>
              <a:endParaRPr lang="en-US">
                <a:solidFill>
                  <a:schemeClr val="bg1"/>
                </a:solidFill>
                <a:latin typeface="Arial" panose="020B0604020202020204" pitchFamily="34" charset="0"/>
              </a:endParaRPr>
            </a:p>
          </p:txBody>
        </p:sp>
        <p:sp>
          <p:nvSpPr>
            <p:cNvPr id="18" name="Freeform 17"/>
            <p:cNvSpPr/>
            <p:nvPr/>
          </p:nvSpPr>
          <p:spPr bwMode="auto">
            <a:xfrm>
              <a:off x="1254760" y="4389120"/>
              <a:ext cx="2687320" cy="1783080"/>
            </a:xfrm>
            <a:custGeom>
              <a:avLst/>
              <a:gdLst>
                <a:gd name="connsiteX0" fmla="*/ 2712734 w 2712773"/>
                <a:gd name="connsiteY0" fmla="*/ 849215 h 1951532"/>
                <a:gd name="connsiteX1" fmla="*/ 1752614 w 2712773"/>
                <a:gd name="connsiteY1" fmla="*/ 1941415 h 1951532"/>
                <a:gd name="connsiteX2" fmla="*/ 14 w 2712773"/>
                <a:gd name="connsiteY2" fmla="*/ 153255 h 1951532"/>
                <a:gd name="connsiteX3" fmla="*/ 1783094 w 2712773"/>
                <a:gd name="connsiteY3" fmla="*/ 173575 h 1951532"/>
                <a:gd name="connsiteX4" fmla="*/ 2712734 w 2712773"/>
                <a:gd name="connsiteY4" fmla="*/ 849215 h 1951532"/>
                <a:gd name="connsiteX0" fmla="*/ 2712734 w 2712773"/>
                <a:gd name="connsiteY0" fmla="*/ 849215 h 1951532"/>
                <a:gd name="connsiteX1" fmla="*/ 1752614 w 2712773"/>
                <a:gd name="connsiteY1" fmla="*/ 1941415 h 1951532"/>
                <a:gd name="connsiteX2" fmla="*/ 14 w 2712773"/>
                <a:gd name="connsiteY2" fmla="*/ 153255 h 1951532"/>
                <a:gd name="connsiteX3" fmla="*/ 1783094 w 2712773"/>
                <a:gd name="connsiteY3" fmla="*/ 173575 h 1951532"/>
                <a:gd name="connsiteX4" fmla="*/ 2712734 w 2712773"/>
                <a:gd name="connsiteY4" fmla="*/ 849215 h 1951532"/>
                <a:gd name="connsiteX0" fmla="*/ 2712734 w 2712773"/>
                <a:gd name="connsiteY0" fmla="*/ 849215 h 1951532"/>
                <a:gd name="connsiteX1" fmla="*/ 1752614 w 2712773"/>
                <a:gd name="connsiteY1" fmla="*/ 1941415 h 1951532"/>
                <a:gd name="connsiteX2" fmla="*/ 14 w 2712773"/>
                <a:gd name="connsiteY2" fmla="*/ 153255 h 1951532"/>
                <a:gd name="connsiteX3" fmla="*/ 1783094 w 2712773"/>
                <a:gd name="connsiteY3" fmla="*/ 173575 h 1951532"/>
                <a:gd name="connsiteX4" fmla="*/ 2712734 w 2712773"/>
                <a:gd name="connsiteY4" fmla="*/ 849215 h 1951532"/>
                <a:gd name="connsiteX0" fmla="*/ 2712734 w 2712773"/>
                <a:gd name="connsiteY0" fmla="*/ 849215 h 1951532"/>
                <a:gd name="connsiteX1" fmla="*/ 1752614 w 2712773"/>
                <a:gd name="connsiteY1" fmla="*/ 1941415 h 1951532"/>
                <a:gd name="connsiteX2" fmla="*/ 14 w 2712773"/>
                <a:gd name="connsiteY2" fmla="*/ 153255 h 1951532"/>
                <a:gd name="connsiteX3" fmla="*/ 1783094 w 2712773"/>
                <a:gd name="connsiteY3" fmla="*/ 173575 h 1951532"/>
                <a:gd name="connsiteX4" fmla="*/ 2712734 w 2712773"/>
                <a:gd name="connsiteY4" fmla="*/ 849215 h 1951532"/>
                <a:gd name="connsiteX0" fmla="*/ 2712734 w 2712773"/>
                <a:gd name="connsiteY0" fmla="*/ 849215 h 1951532"/>
                <a:gd name="connsiteX1" fmla="*/ 1752614 w 2712773"/>
                <a:gd name="connsiteY1" fmla="*/ 1941415 h 1951532"/>
                <a:gd name="connsiteX2" fmla="*/ 14 w 2712773"/>
                <a:gd name="connsiteY2" fmla="*/ 153255 h 1951532"/>
                <a:gd name="connsiteX3" fmla="*/ 1783094 w 2712773"/>
                <a:gd name="connsiteY3" fmla="*/ 173575 h 1951532"/>
                <a:gd name="connsiteX4" fmla="*/ 2712734 w 2712773"/>
                <a:gd name="connsiteY4" fmla="*/ 849215 h 1951532"/>
                <a:gd name="connsiteX0" fmla="*/ 2712734 w 2712773"/>
                <a:gd name="connsiteY0" fmla="*/ 849215 h 1941415"/>
                <a:gd name="connsiteX1" fmla="*/ 1752614 w 2712773"/>
                <a:gd name="connsiteY1" fmla="*/ 1941415 h 1941415"/>
                <a:gd name="connsiteX2" fmla="*/ 14 w 2712773"/>
                <a:gd name="connsiteY2" fmla="*/ 153255 h 1941415"/>
                <a:gd name="connsiteX3" fmla="*/ 1783094 w 2712773"/>
                <a:gd name="connsiteY3" fmla="*/ 173575 h 1941415"/>
                <a:gd name="connsiteX4" fmla="*/ 2712734 w 2712773"/>
                <a:gd name="connsiteY4" fmla="*/ 849215 h 1941415"/>
                <a:gd name="connsiteX0" fmla="*/ 2712734 w 2712773"/>
                <a:gd name="connsiteY0" fmla="*/ 849215 h 1941415"/>
                <a:gd name="connsiteX1" fmla="*/ 1752614 w 2712773"/>
                <a:gd name="connsiteY1" fmla="*/ 1941415 h 1941415"/>
                <a:gd name="connsiteX2" fmla="*/ 14 w 2712773"/>
                <a:gd name="connsiteY2" fmla="*/ 153255 h 1941415"/>
                <a:gd name="connsiteX3" fmla="*/ 1783094 w 2712773"/>
                <a:gd name="connsiteY3" fmla="*/ 173575 h 1941415"/>
                <a:gd name="connsiteX4" fmla="*/ 2712734 w 2712773"/>
                <a:gd name="connsiteY4" fmla="*/ 849215 h 1941415"/>
                <a:gd name="connsiteX0" fmla="*/ 2712753 w 2712792"/>
                <a:gd name="connsiteY0" fmla="*/ 849215 h 1941415"/>
                <a:gd name="connsiteX1" fmla="*/ 1752633 w 2712792"/>
                <a:gd name="connsiteY1" fmla="*/ 1941415 h 1941415"/>
                <a:gd name="connsiteX2" fmla="*/ 33 w 2712792"/>
                <a:gd name="connsiteY2" fmla="*/ 153255 h 1941415"/>
                <a:gd name="connsiteX3" fmla="*/ 1783113 w 2712792"/>
                <a:gd name="connsiteY3" fmla="*/ 173575 h 1941415"/>
                <a:gd name="connsiteX4" fmla="*/ 2712753 w 2712792"/>
                <a:gd name="connsiteY4" fmla="*/ 849215 h 1941415"/>
                <a:gd name="connsiteX0" fmla="*/ 2712753 w 2712792"/>
                <a:gd name="connsiteY0" fmla="*/ 849215 h 1941415"/>
                <a:gd name="connsiteX1" fmla="*/ 1752633 w 2712792"/>
                <a:gd name="connsiteY1" fmla="*/ 1941415 h 1941415"/>
                <a:gd name="connsiteX2" fmla="*/ 33 w 2712792"/>
                <a:gd name="connsiteY2" fmla="*/ 153255 h 1941415"/>
                <a:gd name="connsiteX3" fmla="*/ 1783113 w 2712792"/>
                <a:gd name="connsiteY3" fmla="*/ 173575 h 1941415"/>
                <a:gd name="connsiteX4" fmla="*/ 2712753 w 2712792"/>
                <a:gd name="connsiteY4" fmla="*/ 849215 h 1941415"/>
                <a:gd name="connsiteX0" fmla="*/ 2712753 w 2712753"/>
                <a:gd name="connsiteY0" fmla="*/ 849215 h 1941415"/>
                <a:gd name="connsiteX1" fmla="*/ 1752633 w 2712753"/>
                <a:gd name="connsiteY1" fmla="*/ 1941415 h 1941415"/>
                <a:gd name="connsiteX2" fmla="*/ 33 w 2712753"/>
                <a:gd name="connsiteY2" fmla="*/ 153255 h 1941415"/>
                <a:gd name="connsiteX3" fmla="*/ 1783113 w 2712753"/>
                <a:gd name="connsiteY3" fmla="*/ 173575 h 1941415"/>
                <a:gd name="connsiteX4" fmla="*/ 2712753 w 2712753"/>
                <a:gd name="connsiteY4" fmla="*/ 849215 h 1941415"/>
                <a:gd name="connsiteX0" fmla="*/ 2712753 w 2712753"/>
                <a:gd name="connsiteY0" fmla="*/ 849215 h 1941415"/>
                <a:gd name="connsiteX1" fmla="*/ 1752633 w 2712753"/>
                <a:gd name="connsiteY1" fmla="*/ 1941415 h 1941415"/>
                <a:gd name="connsiteX2" fmla="*/ 33 w 2712753"/>
                <a:gd name="connsiteY2" fmla="*/ 153255 h 1941415"/>
                <a:gd name="connsiteX3" fmla="*/ 1783113 w 2712753"/>
                <a:gd name="connsiteY3" fmla="*/ 173575 h 1941415"/>
                <a:gd name="connsiteX4" fmla="*/ 2712753 w 2712753"/>
                <a:gd name="connsiteY4" fmla="*/ 849215 h 1941415"/>
                <a:gd name="connsiteX0" fmla="*/ 2712753 w 2712753"/>
                <a:gd name="connsiteY0" fmla="*/ 849215 h 1941415"/>
                <a:gd name="connsiteX1" fmla="*/ 1752633 w 2712753"/>
                <a:gd name="connsiteY1" fmla="*/ 1941415 h 1941415"/>
                <a:gd name="connsiteX2" fmla="*/ 33 w 2712753"/>
                <a:gd name="connsiteY2" fmla="*/ 153255 h 1941415"/>
                <a:gd name="connsiteX3" fmla="*/ 1783113 w 2712753"/>
                <a:gd name="connsiteY3" fmla="*/ 173575 h 1941415"/>
                <a:gd name="connsiteX4" fmla="*/ 2712753 w 2712753"/>
                <a:gd name="connsiteY4" fmla="*/ 849215 h 1941415"/>
                <a:gd name="connsiteX0" fmla="*/ 2712753 w 2712753"/>
                <a:gd name="connsiteY0" fmla="*/ 823441 h 1915641"/>
                <a:gd name="connsiteX1" fmla="*/ 1752633 w 2712753"/>
                <a:gd name="connsiteY1" fmla="*/ 1915641 h 1915641"/>
                <a:gd name="connsiteX2" fmla="*/ 33 w 2712753"/>
                <a:gd name="connsiteY2" fmla="*/ 127481 h 1915641"/>
                <a:gd name="connsiteX3" fmla="*/ 1783113 w 2712753"/>
                <a:gd name="connsiteY3" fmla="*/ 147801 h 1915641"/>
                <a:gd name="connsiteX4" fmla="*/ 2712753 w 2712753"/>
                <a:gd name="connsiteY4" fmla="*/ 823441 h 1915641"/>
                <a:gd name="connsiteX0" fmla="*/ 2712753 w 2712753"/>
                <a:gd name="connsiteY0" fmla="*/ 695960 h 1788160"/>
                <a:gd name="connsiteX1" fmla="*/ 1752633 w 2712753"/>
                <a:gd name="connsiteY1" fmla="*/ 1788160 h 1788160"/>
                <a:gd name="connsiteX2" fmla="*/ 33 w 2712753"/>
                <a:gd name="connsiteY2" fmla="*/ 0 h 1788160"/>
                <a:gd name="connsiteX3" fmla="*/ 1783113 w 2712753"/>
                <a:gd name="connsiteY3" fmla="*/ 20320 h 1788160"/>
                <a:gd name="connsiteX4" fmla="*/ 2712753 w 2712753"/>
                <a:gd name="connsiteY4" fmla="*/ 695960 h 1788160"/>
                <a:gd name="connsiteX0" fmla="*/ 2712720 w 2712720"/>
                <a:gd name="connsiteY0" fmla="*/ 695960 h 1788160"/>
                <a:gd name="connsiteX1" fmla="*/ 1752600 w 2712720"/>
                <a:gd name="connsiteY1" fmla="*/ 1788160 h 1788160"/>
                <a:gd name="connsiteX2" fmla="*/ 0 w 2712720"/>
                <a:gd name="connsiteY2" fmla="*/ 0 h 1788160"/>
                <a:gd name="connsiteX3" fmla="*/ 1783080 w 2712720"/>
                <a:gd name="connsiteY3" fmla="*/ 20320 h 1788160"/>
                <a:gd name="connsiteX4" fmla="*/ 2712720 w 2712720"/>
                <a:gd name="connsiteY4" fmla="*/ 695960 h 1788160"/>
                <a:gd name="connsiteX0" fmla="*/ 2687320 w 2687320"/>
                <a:gd name="connsiteY0" fmla="*/ 690880 h 1783080"/>
                <a:gd name="connsiteX1" fmla="*/ 1727200 w 2687320"/>
                <a:gd name="connsiteY1" fmla="*/ 1783080 h 1783080"/>
                <a:gd name="connsiteX2" fmla="*/ 0 w 2687320"/>
                <a:gd name="connsiteY2" fmla="*/ 0 h 1783080"/>
                <a:gd name="connsiteX3" fmla="*/ 1757680 w 2687320"/>
                <a:gd name="connsiteY3" fmla="*/ 15240 h 1783080"/>
                <a:gd name="connsiteX4" fmla="*/ 2687320 w 2687320"/>
                <a:gd name="connsiteY4" fmla="*/ 690880 h 1783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7320" h="1783080">
                  <a:moveTo>
                    <a:pt x="2687320" y="690880"/>
                  </a:moveTo>
                  <a:cubicBezTo>
                    <a:pt x="2677160" y="741680"/>
                    <a:pt x="1813560" y="1639993"/>
                    <a:pt x="1727200" y="1783080"/>
                  </a:cubicBezTo>
                  <a:cubicBezTo>
                    <a:pt x="543560" y="1408007"/>
                    <a:pt x="45720" y="675640"/>
                    <a:pt x="0" y="0"/>
                  </a:cubicBezTo>
                  <a:lnTo>
                    <a:pt x="1757680" y="15240"/>
                  </a:lnTo>
                  <a:cubicBezTo>
                    <a:pt x="1747520" y="99060"/>
                    <a:pt x="1940560" y="543560"/>
                    <a:pt x="2687320" y="690880"/>
                  </a:cubicBezTo>
                  <a:close/>
                </a:path>
              </a:pathLst>
            </a:custGeom>
            <a:solidFill>
              <a:srgbClr val="F4A57C"/>
            </a:solidFill>
            <a:ln w="38100"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none" lIns="66675" tIns="66675" rIns="66675" bIns="66675" numCol="1" rtlCol="0" anchor="ctr" anchorCtr="0" compatLnSpc="1">
              <a:prstTxWarp prst="textNoShape">
                <a:avLst/>
              </a:prstTxWarp>
              <a:noAutofit/>
            </a:bodyPr>
            <a:lstStyle/>
            <a:p>
              <a:pPr algn="ctr" defTabSz="685800">
                <a:defRPr/>
              </a:pPr>
              <a:endParaRPr lang="en-US">
                <a:solidFill>
                  <a:schemeClr val="bg1"/>
                </a:solidFill>
                <a:latin typeface="Arial" panose="020B0604020202020204" pitchFamily="34" charset="0"/>
              </a:endParaRPr>
            </a:p>
          </p:txBody>
        </p:sp>
        <p:sp>
          <p:nvSpPr>
            <p:cNvPr id="19" name="Freeform 18"/>
            <p:cNvSpPr/>
            <p:nvPr/>
          </p:nvSpPr>
          <p:spPr bwMode="auto">
            <a:xfrm>
              <a:off x="1250321" y="2646680"/>
              <a:ext cx="2668900" cy="1752837"/>
            </a:xfrm>
            <a:custGeom>
              <a:avLst/>
              <a:gdLst>
                <a:gd name="connsiteX0" fmla="*/ 1610940 w 2501125"/>
                <a:gd name="connsiteY0" fmla="*/ 1746992 h 2006560"/>
                <a:gd name="connsiteX1" fmla="*/ 2499940 w 2501125"/>
                <a:gd name="connsiteY1" fmla="*/ 949432 h 2006560"/>
                <a:gd name="connsiteX2" fmla="*/ 1438220 w 2501125"/>
                <a:gd name="connsiteY2" fmla="*/ 19792 h 2006560"/>
                <a:gd name="connsiteX3" fmla="*/ 580 w 2501125"/>
                <a:gd name="connsiteY3" fmla="*/ 1879072 h 2006560"/>
                <a:gd name="connsiteX4" fmla="*/ 1610940 w 2501125"/>
                <a:gd name="connsiteY4" fmla="*/ 1746992 h 2006560"/>
                <a:gd name="connsiteX0" fmla="*/ 1748034 w 2638272"/>
                <a:gd name="connsiteY0" fmla="*/ 1746992 h 1895626"/>
                <a:gd name="connsiteX1" fmla="*/ 2637034 w 2638272"/>
                <a:gd name="connsiteY1" fmla="*/ 949432 h 1895626"/>
                <a:gd name="connsiteX2" fmla="*/ 1575314 w 2638272"/>
                <a:gd name="connsiteY2" fmla="*/ 19792 h 1895626"/>
                <a:gd name="connsiteX3" fmla="*/ 514 w 2638272"/>
                <a:gd name="connsiteY3" fmla="*/ 1726672 h 1895626"/>
                <a:gd name="connsiteX4" fmla="*/ 1748034 w 2638272"/>
                <a:gd name="connsiteY4" fmla="*/ 1746992 h 1895626"/>
                <a:gd name="connsiteX0" fmla="*/ 1748034 w 2638272"/>
                <a:gd name="connsiteY0" fmla="*/ 1746992 h 1895626"/>
                <a:gd name="connsiteX1" fmla="*/ 2637034 w 2638272"/>
                <a:gd name="connsiteY1" fmla="*/ 949432 h 1895626"/>
                <a:gd name="connsiteX2" fmla="*/ 1575314 w 2638272"/>
                <a:gd name="connsiteY2" fmla="*/ 19792 h 1895626"/>
                <a:gd name="connsiteX3" fmla="*/ 514 w 2638272"/>
                <a:gd name="connsiteY3" fmla="*/ 1726672 h 1895626"/>
                <a:gd name="connsiteX4" fmla="*/ 1748034 w 2638272"/>
                <a:gd name="connsiteY4" fmla="*/ 1746992 h 1895626"/>
                <a:gd name="connsiteX0" fmla="*/ 1748034 w 2638272"/>
                <a:gd name="connsiteY0" fmla="*/ 1746992 h 1895626"/>
                <a:gd name="connsiteX1" fmla="*/ 2637034 w 2638272"/>
                <a:gd name="connsiteY1" fmla="*/ 949432 h 1895626"/>
                <a:gd name="connsiteX2" fmla="*/ 1575314 w 2638272"/>
                <a:gd name="connsiteY2" fmla="*/ 19792 h 1895626"/>
                <a:gd name="connsiteX3" fmla="*/ 514 w 2638272"/>
                <a:gd name="connsiteY3" fmla="*/ 1726672 h 1895626"/>
                <a:gd name="connsiteX4" fmla="*/ 1748034 w 2638272"/>
                <a:gd name="connsiteY4" fmla="*/ 1746992 h 1895626"/>
                <a:gd name="connsiteX0" fmla="*/ 1748034 w 2638272"/>
                <a:gd name="connsiteY0" fmla="*/ 1746992 h 1858746"/>
                <a:gd name="connsiteX1" fmla="*/ 2637034 w 2638272"/>
                <a:gd name="connsiteY1" fmla="*/ 949432 h 1858746"/>
                <a:gd name="connsiteX2" fmla="*/ 1575314 w 2638272"/>
                <a:gd name="connsiteY2" fmla="*/ 19792 h 1858746"/>
                <a:gd name="connsiteX3" fmla="*/ 514 w 2638272"/>
                <a:gd name="connsiteY3" fmla="*/ 1726672 h 1858746"/>
                <a:gd name="connsiteX4" fmla="*/ 1748034 w 2638272"/>
                <a:gd name="connsiteY4" fmla="*/ 1746992 h 1858746"/>
                <a:gd name="connsiteX0" fmla="*/ 1748034 w 2638272"/>
                <a:gd name="connsiteY0" fmla="*/ 1746992 h 1746992"/>
                <a:gd name="connsiteX1" fmla="*/ 2637034 w 2638272"/>
                <a:gd name="connsiteY1" fmla="*/ 949432 h 1746992"/>
                <a:gd name="connsiteX2" fmla="*/ 1575314 w 2638272"/>
                <a:gd name="connsiteY2" fmla="*/ 19792 h 1746992"/>
                <a:gd name="connsiteX3" fmla="*/ 514 w 2638272"/>
                <a:gd name="connsiteY3" fmla="*/ 1726672 h 1746992"/>
                <a:gd name="connsiteX4" fmla="*/ 1748034 w 2638272"/>
                <a:gd name="connsiteY4" fmla="*/ 1746992 h 1746992"/>
                <a:gd name="connsiteX0" fmla="*/ 1748034 w 2638272"/>
                <a:gd name="connsiteY0" fmla="*/ 1746992 h 1746992"/>
                <a:gd name="connsiteX1" fmla="*/ 2637034 w 2638272"/>
                <a:gd name="connsiteY1" fmla="*/ 949432 h 1746992"/>
                <a:gd name="connsiteX2" fmla="*/ 1575314 w 2638272"/>
                <a:gd name="connsiteY2" fmla="*/ 19792 h 1746992"/>
                <a:gd name="connsiteX3" fmla="*/ 514 w 2638272"/>
                <a:gd name="connsiteY3" fmla="*/ 1726672 h 1746992"/>
                <a:gd name="connsiteX4" fmla="*/ 1748034 w 2638272"/>
                <a:gd name="connsiteY4" fmla="*/ 1746992 h 1746992"/>
                <a:gd name="connsiteX0" fmla="*/ 1748034 w 2638272"/>
                <a:gd name="connsiteY0" fmla="*/ 1746992 h 1746992"/>
                <a:gd name="connsiteX1" fmla="*/ 2637034 w 2638272"/>
                <a:gd name="connsiteY1" fmla="*/ 949432 h 1746992"/>
                <a:gd name="connsiteX2" fmla="*/ 1575314 w 2638272"/>
                <a:gd name="connsiteY2" fmla="*/ 19792 h 1746992"/>
                <a:gd name="connsiteX3" fmla="*/ 514 w 2638272"/>
                <a:gd name="connsiteY3" fmla="*/ 1726672 h 1746992"/>
                <a:gd name="connsiteX4" fmla="*/ 1748034 w 2638272"/>
                <a:gd name="connsiteY4" fmla="*/ 1746992 h 1746992"/>
                <a:gd name="connsiteX0" fmla="*/ 1748034 w 2638272"/>
                <a:gd name="connsiteY0" fmla="*/ 1727200 h 1727200"/>
                <a:gd name="connsiteX1" fmla="*/ 2637034 w 2638272"/>
                <a:gd name="connsiteY1" fmla="*/ 929640 h 1727200"/>
                <a:gd name="connsiteX2" fmla="*/ 1575314 w 2638272"/>
                <a:gd name="connsiteY2" fmla="*/ 0 h 1727200"/>
                <a:gd name="connsiteX3" fmla="*/ 514 w 2638272"/>
                <a:gd name="connsiteY3" fmla="*/ 1706880 h 1727200"/>
                <a:gd name="connsiteX4" fmla="*/ 1748034 w 2638272"/>
                <a:gd name="connsiteY4" fmla="*/ 1727200 h 1727200"/>
                <a:gd name="connsiteX0" fmla="*/ 1748034 w 2637034"/>
                <a:gd name="connsiteY0" fmla="*/ 1727200 h 1727200"/>
                <a:gd name="connsiteX1" fmla="*/ 2637034 w 2637034"/>
                <a:gd name="connsiteY1" fmla="*/ 929640 h 1727200"/>
                <a:gd name="connsiteX2" fmla="*/ 1575314 w 2637034"/>
                <a:gd name="connsiteY2" fmla="*/ 0 h 1727200"/>
                <a:gd name="connsiteX3" fmla="*/ 514 w 2637034"/>
                <a:gd name="connsiteY3" fmla="*/ 1706880 h 1727200"/>
                <a:gd name="connsiteX4" fmla="*/ 1748034 w 2637034"/>
                <a:gd name="connsiteY4" fmla="*/ 1727200 h 1727200"/>
                <a:gd name="connsiteX0" fmla="*/ 1748034 w 2621794"/>
                <a:gd name="connsiteY0" fmla="*/ 1727200 h 1727200"/>
                <a:gd name="connsiteX1" fmla="*/ 2621794 w 2621794"/>
                <a:gd name="connsiteY1" fmla="*/ 1066800 h 1727200"/>
                <a:gd name="connsiteX2" fmla="*/ 1575314 w 2621794"/>
                <a:gd name="connsiteY2" fmla="*/ 0 h 1727200"/>
                <a:gd name="connsiteX3" fmla="*/ 514 w 2621794"/>
                <a:gd name="connsiteY3" fmla="*/ 1706880 h 1727200"/>
                <a:gd name="connsiteX4" fmla="*/ 1748034 w 2621794"/>
                <a:gd name="connsiteY4" fmla="*/ 1727200 h 1727200"/>
                <a:gd name="connsiteX0" fmla="*/ 1748034 w 2621794"/>
                <a:gd name="connsiteY0" fmla="*/ 1727200 h 1727200"/>
                <a:gd name="connsiteX1" fmla="*/ 2621794 w 2621794"/>
                <a:gd name="connsiteY1" fmla="*/ 1066800 h 1727200"/>
                <a:gd name="connsiteX2" fmla="*/ 1575314 w 2621794"/>
                <a:gd name="connsiteY2" fmla="*/ 0 h 1727200"/>
                <a:gd name="connsiteX3" fmla="*/ 514 w 2621794"/>
                <a:gd name="connsiteY3" fmla="*/ 1706880 h 1727200"/>
                <a:gd name="connsiteX4" fmla="*/ 1748034 w 2621794"/>
                <a:gd name="connsiteY4" fmla="*/ 1727200 h 1727200"/>
                <a:gd name="connsiteX0" fmla="*/ 1747974 w 2621734"/>
                <a:gd name="connsiteY0" fmla="*/ 1691640 h 1691640"/>
                <a:gd name="connsiteX1" fmla="*/ 2621734 w 2621734"/>
                <a:gd name="connsiteY1" fmla="*/ 1031240 h 1691640"/>
                <a:gd name="connsiteX2" fmla="*/ 1737814 w 2621734"/>
                <a:gd name="connsiteY2" fmla="*/ 0 h 1691640"/>
                <a:gd name="connsiteX3" fmla="*/ 454 w 2621734"/>
                <a:gd name="connsiteY3" fmla="*/ 1671320 h 1691640"/>
                <a:gd name="connsiteX4" fmla="*/ 1747974 w 2621734"/>
                <a:gd name="connsiteY4" fmla="*/ 1691640 h 1691640"/>
                <a:gd name="connsiteX0" fmla="*/ 1747974 w 2621734"/>
                <a:gd name="connsiteY0" fmla="*/ 1691640 h 1691640"/>
                <a:gd name="connsiteX1" fmla="*/ 2621734 w 2621734"/>
                <a:gd name="connsiteY1" fmla="*/ 1031240 h 1691640"/>
                <a:gd name="connsiteX2" fmla="*/ 1737814 w 2621734"/>
                <a:gd name="connsiteY2" fmla="*/ 0 h 1691640"/>
                <a:gd name="connsiteX3" fmla="*/ 454 w 2621734"/>
                <a:gd name="connsiteY3" fmla="*/ 1671320 h 1691640"/>
                <a:gd name="connsiteX4" fmla="*/ 1747974 w 2621734"/>
                <a:gd name="connsiteY4" fmla="*/ 1691640 h 1691640"/>
                <a:gd name="connsiteX0" fmla="*/ 1749462 w 2623222"/>
                <a:gd name="connsiteY0" fmla="*/ 1691640 h 1691640"/>
                <a:gd name="connsiteX1" fmla="*/ 2623222 w 2623222"/>
                <a:gd name="connsiteY1" fmla="*/ 1031240 h 1691640"/>
                <a:gd name="connsiteX2" fmla="*/ 1739302 w 2623222"/>
                <a:gd name="connsiteY2" fmla="*/ 0 h 1691640"/>
                <a:gd name="connsiteX3" fmla="*/ 1942 w 2623222"/>
                <a:gd name="connsiteY3" fmla="*/ 1671320 h 1691640"/>
                <a:gd name="connsiteX4" fmla="*/ 1749462 w 2623222"/>
                <a:gd name="connsiteY4" fmla="*/ 1691640 h 1691640"/>
                <a:gd name="connsiteX0" fmla="*/ 1749462 w 2623222"/>
                <a:gd name="connsiteY0" fmla="*/ 1691640 h 1691640"/>
                <a:gd name="connsiteX1" fmla="*/ 2623222 w 2623222"/>
                <a:gd name="connsiteY1" fmla="*/ 1031240 h 1691640"/>
                <a:gd name="connsiteX2" fmla="*/ 1739302 w 2623222"/>
                <a:gd name="connsiteY2" fmla="*/ 0 h 1691640"/>
                <a:gd name="connsiteX3" fmla="*/ 1942 w 2623222"/>
                <a:gd name="connsiteY3" fmla="*/ 1671320 h 1691640"/>
                <a:gd name="connsiteX4" fmla="*/ 1749462 w 2623222"/>
                <a:gd name="connsiteY4" fmla="*/ 1691640 h 1691640"/>
                <a:gd name="connsiteX0" fmla="*/ 1749462 w 2623222"/>
                <a:gd name="connsiteY0" fmla="*/ 1691640 h 1691640"/>
                <a:gd name="connsiteX1" fmla="*/ 2623222 w 2623222"/>
                <a:gd name="connsiteY1" fmla="*/ 1031240 h 1691640"/>
                <a:gd name="connsiteX2" fmla="*/ 1739302 w 2623222"/>
                <a:gd name="connsiteY2" fmla="*/ 0 h 1691640"/>
                <a:gd name="connsiteX3" fmla="*/ 1942 w 2623222"/>
                <a:gd name="connsiteY3" fmla="*/ 1671320 h 1691640"/>
                <a:gd name="connsiteX4" fmla="*/ 1749462 w 2623222"/>
                <a:gd name="connsiteY4" fmla="*/ 1691640 h 1691640"/>
                <a:gd name="connsiteX0" fmla="*/ 1757040 w 2630800"/>
                <a:gd name="connsiteY0" fmla="*/ 1691640 h 1739227"/>
                <a:gd name="connsiteX1" fmla="*/ 2630800 w 2630800"/>
                <a:gd name="connsiteY1" fmla="*/ 1031240 h 1739227"/>
                <a:gd name="connsiteX2" fmla="*/ 1746880 w 2630800"/>
                <a:gd name="connsiteY2" fmla="*/ 0 h 1739227"/>
                <a:gd name="connsiteX3" fmla="*/ 1900 w 2630800"/>
                <a:gd name="connsiteY3" fmla="*/ 1734820 h 1739227"/>
                <a:gd name="connsiteX4" fmla="*/ 1757040 w 2630800"/>
                <a:gd name="connsiteY4" fmla="*/ 1691640 h 1739227"/>
                <a:gd name="connsiteX0" fmla="*/ 1744340 w 2630800"/>
                <a:gd name="connsiteY0" fmla="*/ 1752600 h 1752600"/>
                <a:gd name="connsiteX1" fmla="*/ 2630800 w 2630800"/>
                <a:gd name="connsiteY1" fmla="*/ 1031240 h 1752600"/>
                <a:gd name="connsiteX2" fmla="*/ 1746880 w 2630800"/>
                <a:gd name="connsiteY2" fmla="*/ 0 h 1752600"/>
                <a:gd name="connsiteX3" fmla="*/ 1900 w 2630800"/>
                <a:gd name="connsiteY3" fmla="*/ 1734820 h 1752600"/>
                <a:gd name="connsiteX4" fmla="*/ 1744340 w 2630800"/>
                <a:gd name="connsiteY4" fmla="*/ 1752600 h 1752600"/>
                <a:gd name="connsiteX0" fmla="*/ 1744340 w 2630800"/>
                <a:gd name="connsiteY0" fmla="*/ 1752600 h 1754040"/>
                <a:gd name="connsiteX1" fmla="*/ 2630800 w 2630800"/>
                <a:gd name="connsiteY1" fmla="*/ 1031240 h 1754040"/>
                <a:gd name="connsiteX2" fmla="*/ 1746880 w 2630800"/>
                <a:gd name="connsiteY2" fmla="*/ 0 h 1754040"/>
                <a:gd name="connsiteX3" fmla="*/ 1900 w 2630800"/>
                <a:gd name="connsiteY3" fmla="*/ 1734820 h 1754040"/>
                <a:gd name="connsiteX4" fmla="*/ 1744340 w 2630800"/>
                <a:gd name="connsiteY4" fmla="*/ 1752600 h 1754040"/>
                <a:gd name="connsiteX0" fmla="*/ 1744340 w 2630800"/>
                <a:gd name="connsiteY0" fmla="*/ 1752600 h 1752837"/>
                <a:gd name="connsiteX1" fmla="*/ 2630800 w 2630800"/>
                <a:gd name="connsiteY1" fmla="*/ 1031240 h 1752837"/>
                <a:gd name="connsiteX2" fmla="*/ 1746880 w 2630800"/>
                <a:gd name="connsiteY2" fmla="*/ 0 h 1752837"/>
                <a:gd name="connsiteX3" fmla="*/ 1900 w 2630800"/>
                <a:gd name="connsiteY3" fmla="*/ 1734820 h 1752837"/>
                <a:gd name="connsiteX4" fmla="*/ 1744340 w 2630800"/>
                <a:gd name="connsiteY4" fmla="*/ 1752600 h 1752837"/>
                <a:gd name="connsiteX0" fmla="*/ 1744340 w 2640960"/>
                <a:gd name="connsiteY0" fmla="*/ 1752600 h 1752837"/>
                <a:gd name="connsiteX1" fmla="*/ 2640960 w 2640960"/>
                <a:gd name="connsiteY1" fmla="*/ 1028700 h 1752837"/>
                <a:gd name="connsiteX2" fmla="*/ 1746880 w 2640960"/>
                <a:gd name="connsiteY2" fmla="*/ 0 h 1752837"/>
                <a:gd name="connsiteX3" fmla="*/ 1900 w 2640960"/>
                <a:gd name="connsiteY3" fmla="*/ 1734820 h 1752837"/>
                <a:gd name="connsiteX4" fmla="*/ 1744340 w 2640960"/>
                <a:gd name="connsiteY4" fmla="*/ 1752600 h 1752837"/>
                <a:gd name="connsiteX0" fmla="*/ 1744340 w 2640960"/>
                <a:gd name="connsiteY0" fmla="*/ 1752600 h 1752837"/>
                <a:gd name="connsiteX1" fmla="*/ 2640960 w 2640960"/>
                <a:gd name="connsiteY1" fmla="*/ 1028700 h 1752837"/>
                <a:gd name="connsiteX2" fmla="*/ 1746880 w 2640960"/>
                <a:gd name="connsiteY2" fmla="*/ 0 h 1752837"/>
                <a:gd name="connsiteX3" fmla="*/ 1900 w 2640960"/>
                <a:gd name="connsiteY3" fmla="*/ 1734820 h 1752837"/>
                <a:gd name="connsiteX4" fmla="*/ 1744340 w 2640960"/>
                <a:gd name="connsiteY4" fmla="*/ 1752600 h 1752837"/>
                <a:gd name="connsiteX0" fmla="*/ 1744340 w 2646040"/>
                <a:gd name="connsiteY0" fmla="*/ 1752600 h 1752837"/>
                <a:gd name="connsiteX1" fmla="*/ 2646040 w 2646040"/>
                <a:gd name="connsiteY1" fmla="*/ 1016000 h 1752837"/>
                <a:gd name="connsiteX2" fmla="*/ 1746880 w 2646040"/>
                <a:gd name="connsiteY2" fmla="*/ 0 h 1752837"/>
                <a:gd name="connsiteX3" fmla="*/ 1900 w 2646040"/>
                <a:gd name="connsiteY3" fmla="*/ 1734820 h 1752837"/>
                <a:gd name="connsiteX4" fmla="*/ 1744340 w 2646040"/>
                <a:gd name="connsiteY4" fmla="*/ 1752600 h 1752837"/>
                <a:gd name="connsiteX0" fmla="*/ 1744340 w 2646040"/>
                <a:gd name="connsiteY0" fmla="*/ 1752600 h 1752837"/>
                <a:gd name="connsiteX1" fmla="*/ 2646040 w 2646040"/>
                <a:gd name="connsiteY1" fmla="*/ 1016000 h 1752837"/>
                <a:gd name="connsiteX2" fmla="*/ 1746880 w 2646040"/>
                <a:gd name="connsiteY2" fmla="*/ 0 h 1752837"/>
                <a:gd name="connsiteX3" fmla="*/ 1900 w 2646040"/>
                <a:gd name="connsiteY3" fmla="*/ 1734820 h 1752837"/>
                <a:gd name="connsiteX4" fmla="*/ 1744340 w 2646040"/>
                <a:gd name="connsiteY4" fmla="*/ 1752600 h 1752837"/>
                <a:gd name="connsiteX0" fmla="*/ 1744340 w 2646040"/>
                <a:gd name="connsiteY0" fmla="*/ 1752600 h 1752837"/>
                <a:gd name="connsiteX1" fmla="*/ 2646040 w 2646040"/>
                <a:gd name="connsiteY1" fmla="*/ 1016000 h 1752837"/>
                <a:gd name="connsiteX2" fmla="*/ 1746880 w 2646040"/>
                <a:gd name="connsiteY2" fmla="*/ 0 h 1752837"/>
                <a:gd name="connsiteX3" fmla="*/ 1900 w 2646040"/>
                <a:gd name="connsiteY3" fmla="*/ 1734820 h 1752837"/>
                <a:gd name="connsiteX4" fmla="*/ 1744340 w 2646040"/>
                <a:gd name="connsiteY4" fmla="*/ 1752600 h 1752837"/>
                <a:gd name="connsiteX0" fmla="*/ 1744340 w 2657470"/>
                <a:gd name="connsiteY0" fmla="*/ 1752600 h 1752837"/>
                <a:gd name="connsiteX1" fmla="*/ 2657470 w 2657470"/>
                <a:gd name="connsiteY1" fmla="*/ 1031240 h 1752837"/>
                <a:gd name="connsiteX2" fmla="*/ 1746880 w 2657470"/>
                <a:gd name="connsiteY2" fmla="*/ 0 h 1752837"/>
                <a:gd name="connsiteX3" fmla="*/ 1900 w 2657470"/>
                <a:gd name="connsiteY3" fmla="*/ 1734820 h 1752837"/>
                <a:gd name="connsiteX4" fmla="*/ 1744340 w 2657470"/>
                <a:gd name="connsiteY4" fmla="*/ 1752600 h 1752837"/>
                <a:gd name="connsiteX0" fmla="*/ 1744340 w 2657470"/>
                <a:gd name="connsiteY0" fmla="*/ 1752600 h 1752837"/>
                <a:gd name="connsiteX1" fmla="*/ 2657470 w 2657470"/>
                <a:gd name="connsiteY1" fmla="*/ 1031240 h 1752837"/>
                <a:gd name="connsiteX2" fmla="*/ 1746880 w 2657470"/>
                <a:gd name="connsiteY2" fmla="*/ 0 h 1752837"/>
                <a:gd name="connsiteX3" fmla="*/ 1900 w 2657470"/>
                <a:gd name="connsiteY3" fmla="*/ 1734820 h 1752837"/>
                <a:gd name="connsiteX4" fmla="*/ 1744340 w 2657470"/>
                <a:gd name="connsiteY4" fmla="*/ 1752600 h 1752837"/>
                <a:gd name="connsiteX0" fmla="*/ 1744340 w 2668900"/>
                <a:gd name="connsiteY0" fmla="*/ 1752600 h 1752837"/>
                <a:gd name="connsiteX1" fmla="*/ 2668900 w 2668900"/>
                <a:gd name="connsiteY1" fmla="*/ 1008380 h 1752837"/>
                <a:gd name="connsiteX2" fmla="*/ 1746880 w 2668900"/>
                <a:gd name="connsiteY2" fmla="*/ 0 h 1752837"/>
                <a:gd name="connsiteX3" fmla="*/ 1900 w 2668900"/>
                <a:gd name="connsiteY3" fmla="*/ 1734820 h 1752837"/>
                <a:gd name="connsiteX4" fmla="*/ 1744340 w 2668900"/>
                <a:gd name="connsiteY4" fmla="*/ 1752600 h 17528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8900" h="1752837">
                  <a:moveTo>
                    <a:pt x="1744340" y="1752600"/>
                  </a:moveTo>
                  <a:cubicBezTo>
                    <a:pt x="1757040" y="1470660"/>
                    <a:pt x="1976327" y="1214967"/>
                    <a:pt x="2668900" y="1008380"/>
                  </a:cubicBezTo>
                  <a:cubicBezTo>
                    <a:pt x="2609633" y="945303"/>
                    <a:pt x="2153280" y="474980"/>
                    <a:pt x="1746880" y="0"/>
                  </a:cubicBezTo>
                  <a:cubicBezTo>
                    <a:pt x="258440" y="490220"/>
                    <a:pt x="-26887" y="1448647"/>
                    <a:pt x="1900" y="1734820"/>
                  </a:cubicBezTo>
                  <a:cubicBezTo>
                    <a:pt x="15447" y="1736513"/>
                    <a:pt x="1726560" y="1755140"/>
                    <a:pt x="1744340" y="1752600"/>
                  </a:cubicBezTo>
                  <a:close/>
                </a:path>
              </a:pathLst>
            </a:custGeom>
            <a:solidFill>
              <a:srgbClr val="FFBF09"/>
            </a:solidFill>
            <a:ln w="38100"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none" lIns="66675" tIns="66675" rIns="66675" bIns="66675" numCol="1" rtlCol="0" anchor="ctr" anchorCtr="0" compatLnSpc="1">
              <a:prstTxWarp prst="textNoShape">
                <a:avLst/>
              </a:prstTxWarp>
              <a:noAutofit/>
            </a:bodyPr>
            <a:lstStyle/>
            <a:p>
              <a:pPr algn="ctr" defTabSz="685800">
                <a:defRPr/>
              </a:pPr>
              <a:endParaRPr lang="en-US">
                <a:solidFill>
                  <a:schemeClr val="bg1"/>
                </a:solidFill>
                <a:latin typeface="Arial" panose="020B0604020202020204" pitchFamily="34" charset="0"/>
              </a:endParaRPr>
            </a:p>
          </p:txBody>
        </p:sp>
        <p:grpSp>
          <p:nvGrpSpPr>
            <p:cNvPr id="20" name="Group 19"/>
            <p:cNvGrpSpPr/>
            <p:nvPr/>
          </p:nvGrpSpPr>
          <p:grpSpPr>
            <a:xfrm>
              <a:off x="3017521" y="2402231"/>
              <a:ext cx="3137408" cy="1267559"/>
              <a:chOff x="3017521" y="2402231"/>
              <a:chExt cx="3137408" cy="1267559"/>
            </a:xfrm>
            <a:scene3d>
              <a:camera prst="orthographicFront">
                <a:rot lat="0" lon="0" rev="0"/>
              </a:camera>
              <a:lightRig rig="balanced" dir="t">
                <a:rot lat="0" lon="0" rev="8700000"/>
              </a:lightRig>
            </a:scene3d>
          </p:grpSpPr>
          <p:sp>
            <p:nvSpPr>
              <p:cNvPr id="47" name="Freeform 46"/>
              <p:cNvSpPr/>
              <p:nvPr/>
            </p:nvSpPr>
            <p:spPr bwMode="auto">
              <a:xfrm>
                <a:off x="3017521" y="2402231"/>
                <a:ext cx="3137408" cy="1267559"/>
              </a:xfrm>
              <a:custGeom>
                <a:avLst/>
                <a:gdLst>
                  <a:gd name="connsiteX0" fmla="*/ 884016 w 3194077"/>
                  <a:gd name="connsiteY0" fmla="*/ 1268259 h 1327940"/>
                  <a:gd name="connsiteX1" fmla="*/ 1639920 w 3194077"/>
                  <a:gd name="connsiteY1" fmla="*/ 1207299 h 1327940"/>
                  <a:gd name="connsiteX2" fmla="*/ 2267808 w 3194077"/>
                  <a:gd name="connsiteY2" fmla="*/ 1268259 h 1327940"/>
                  <a:gd name="connsiteX3" fmla="*/ 3176112 w 3194077"/>
                  <a:gd name="connsiteY3" fmla="*/ 225843 h 1327940"/>
                  <a:gd name="connsiteX4" fmla="*/ 1383888 w 3194077"/>
                  <a:gd name="connsiteY4" fmla="*/ 291 h 1327940"/>
                  <a:gd name="connsiteX5" fmla="*/ 6192 w 3194077"/>
                  <a:gd name="connsiteY5" fmla="*/ 244131 h 1327940"/>
                  <a:gd name="connsiteX6" fmla="*/ 884016 w 3194077"/>
                  <a:gd name="connsiteY6" fmla="*/ 1268259 h 1327940"/>
                  <a:gd name="connsiteX0" fmla="*/ 884016 w 3176113"/>
                  <a:gd name="connsiteY0" fmla="*/ 1268054 h 1327735"/>
                  <a:gd name="connsiteX1" fmla="*/ 1639920 w 3176113"/>
                  <a:gd name="connsiteY1" fmla="*/ 1207094 h 1327735"/>
                  <a:gd name="connsiteX2" fmla="*/ 2267808 w 3176113"/>
                  <a:gd name="connsiteY2" fmla="*/ 1268054 h 1327735"/>
                  <a:gd name="connsiteX3" fmla="*/ 3176112 w 3176113"/>
                  <a:gd name="connsiteY3" fmla="*/ 225638 h 1327735"/>
                  <a:gd name="connsiteX4" fmla="*/ 1383888 w 3176113"/>
                  <a:gd name="connsiteY4" fmla="*/ 86 h 1327735"/>
                  <a:gd name="connsiteX5" fmla="*/ 6192 w 3176113"/>
                  <a:gd name="connsiteY5" fmla="*/ 243926 h 1327735"/>
                  <a:gd name="connsiteX6" fmla="*/ 884016 w 3176113"/>
                  <a:gd name="connsiteY6" fmla="*/ 1268054 h 1327735"/>
                  <a:gd name="connsiteX0" fmla="*/ 884016 w 3185974"/>
                  <a:gd name="connsiteY0" fmla="*/ 1268009 h 1327690"/>
                  <a:gd name="connsiteX1" fmla="*/ 1639920 w 3185974"/>
                  <a:gd name="connsiteY1" fmla="*/ 1207049 h 1327690"/>
                  <a:gd name="connsiteX2" fmla="*/ 2267808 w 3185974"/>
                  <a:gd name="connsiteY2" fmla="*/ 1268009 h 1327690"/>
                  <a:gd name="connsiteX3" fmla="*/ 3176112 w 3185974"/>
                  <a:gd name="connsiteY3" fmla="*/ 225593 h 1327690"/>
                  <a:gd name="connsiteX4" fmla="*/ 1383888 w 3185974"/>
                  <a:gd name="connsiteY4" fmla="*/ 41 h 1327690"/>
                  <a:gd name="connsiteX5" fmla="*/ 6192 w 3185974"/>
                  <a:gd name="connsiteY5" fmla="*/ 243881 h 1327690"/>
                  <a:gd name="connsiteX6" fmla="*/ 884016 w 3185974"/>
                  <a:gd name="connsiteY6" fmla="*/ 1268009 h 1327690"/>
                  <a:gd name="connsiteX0" fmla="*/ 884016 w 3185974"/>
                  <a:gd name="connsiteY0" fmla="*/ 1268009 h 1327690"/>
                  <a:gd name="connsiteX1" fmla="*/ 1639920 w 3185974"/>
                  <a:gd name="connsiteY1" fmla="*/ 1207049 h 1327690"/>
                  <a:gd name="connsiteX2" fmla="*/ 2267808 w 3185974"/>
                  <a:gd name="connsiteY2" fmla="*/ 1268009 h 1327690"/>
                  <a:gd name="connsiteX3" fmla="*/ 3176112 w 3185974"/>
                  <a:gd name="connsiteY3" fmla="*/ 225593 h 1327690"/>
                  <a:gd name="connsiteX4" fmla="*/ 1383888 w 3185974"/>
                  <a:gd name="connsiteY4" fmla="*/ 41 h 1327690"/>
                  <a:gd name="connsiteX5" fmla="*/ 6192 w 3185974"/>
                  <a:gd name="connsiteY5" fmla="*/ 243881 h 1327690"/>
                  <a:gd name="connsiteX6" fmla="*/ 884016 w 3185974"/>
                  <a:gd name="connsiteY6" fmla="*/ 1268009 h 1327690"/>
                  <a:gd name="connsiteX0" fmla="*/ 884016 w 3185974"/>
                  <a:gd name="connsiteY0" fmla="*/ 1268009 h 1327690"/>
                  <a:gd name="connsiteX1" fmla="*/ 1639920 w 3185974"/>
                  <a:gd name="connsiteY1" fmla="*/ 1207049 h 1327690"/>
                  <a:gd name="connsiteX2" fmla="*/ 2267808 w 3185974"/>
                  <a:gd name="connsiteY2" fmla="*/ 1268009 h 1327690"/>
                  <a:gd name="connsiteX3" fmla="*/ 3176112 w 3185974"/>
                  <a:gd name="connsiteY3" fmla="*/ 225593 h 1327690"/>
                  <a:gd name="connsiteX4" fmla="*/ 1383888 w 3185974"/>
                  <a:gd name="connsiteY4" fmla="*/ 41 h 1327690"/>
                  <a:gd name="connsiteX5" fmla="*/ 6192 w 3185974"/>
                  <a:gd name="connsiteY5" fmla="*/ 243881 h 1327690"/>
                  <a:gd name="connsiteX6" fmla="*/ 884016 w 3185974"/>
                  <a:gd name="connsiteY6" fmla="*/ 1268009 h 1327690"/>
                  <a:gd name="connsiteX0" fmla="*/ 884016 w 3194412"/>
                  <a:gd name="connsiteY0" fmla="*/ 1268200 h 1327695"/>
                  <a:gd name="connsiteX1" fmla="*/ 1639920 w 3194412"/>
                  <a:gd name="connsiteY1" fmla="*/ 1207240 h 1327695"/>
                  <a:gd name="connsiteX2" fmla="*/ 2273904 w 3194412"/>
                  <a:gd name="connsiteY2" fmla="*/ 1225528 h 1327695"/>
                  <a:gd name="connsiteX3" fmla="*/ 3176112 w 3194412"/>
                  <a:gd name="connsiteY3" fmla="*/ 225784 h 1327695"/>
                  <a:gd name="connsiteX4" fmla="*/ 1383888 w 3194412"/>
                  <a:gd name="connsiteY4" fmla="*/ 232 h 1327695"/>
                  <a:gd name="connsiteX5" fmla="*/ 6192 w 3194412"/>
                  <a:gd name="connsiteY5" fmla="*/ 244072 h 1327695"/>
                  <a:gd name="connsiteX6" fmla="*/ 884016 w 3194412"/>
                  <a:gd name="connsiteY6" fmla="*/ 1268200 h 1327695"/>
                  <a:gd name="connsiteX0" fmla="*/ 884016 w 3194412"/>
                  <a:gd name="connsiteY0" fmla="*/ 1268200 h 1327695"/>
                  <a:gd name="connsiteX1" fmla="*/ 1639920 w 3194412"/>
                  <a:gd name="connsiteY1" fmla="*/ 1207240 h 1327695"/>
                  <a:gd name="connsiteX2" fmla="*/ 2273904 w 3194412"/>
                  <a:gd name="connsiteY2" fmla="*/ 1225528 h 1327695"/>
                  <a:gd name="connsiteX3" fmla="*/ 3176112 w 3194412"/>
                  <a:gd name="connsiteY3" fmla="*/ 225784 h 1327695"/>
                  <a:gd name="connsiteX4" fmla="*/ 1383888 w 3194412"/>
                  <a:gd name="connsiteY4" fmla="*/ 232 h 1327695"/>
                  <a:gd name="connsiteX5" fmla="*/ 6192 w 3194412"/>
                  <a:gd name="connsiteY5" fmla="*/ 244072 h 1327695"/>
                  <a:gd name="connsiteX6" fmla="*/ 884016 w 3194412"/>
                  <a:gd name="connsiteY6" fmla="*/ 1268200 h 1327695"/>
                  <a:gd name="connsiteX0" fmla="*/ 883928 w 3194544"/>
                  <a:gd name="connsiteY0" fmla="*/ 1268200 h 1320518"/>
                  <a:gd name="connsiteX1" fmla="*/ 1572776 w 3194544"/>
                  <a:gd name="connsiteY1" fmla="*/ 1176760 h 1320518"/>
                  <a:gd name="connsiteX2" fmla="*/ 2273816 w 3194544"/>
                  <a:gd name="connsiteY2" fmla="*/ 1225528 h 1320518"/>
                  <a:gd name="connsiteX3" fmla="*/ 3176024 w 3194544"/>
                  <a:gd name="connsiteY3" fmla="*/ 225784 h 1320518"/>
                  <a:gd name="connsiteX4" fmla="*/ 1383800 w 3194544"/>
                  <a:gd name="connsiteY4" fmla="*/ 232 h 1320518"/>
                  <a:gd name="connsiteX5" fmla="*/ 6104 w 3194544"/>
                  <a:gd name="connsiteY5" fmla="*/ 244072 h 1320518"/>
                  <a:gd name="connsiteX6" fmla="*/ 883928 w 3194544"/>
                  <a:gd name="connsiteY6" fmla="*/ 1268200 h 1320518"/>
                  <a:gd name="connsiteX0" fmla="*/ 884449 w 3195065"/>
                  <a:gd name="connsiteY0" fmla="*/ 1268200 h 1284062"/>
                  <a:gd name="connsiteX1" fmla="*/ 1573297 w 3195065"/>
                  <a:gd name="connsiteY1" fmla="*/ 1176760 h 1284062"/>
                  <a:gd name="connsiteX2" fmla="*/ 2274337 w 3195065"/>
                  <a:gd name="connsiteY2" fmla="*/ 1225528 h 1284062"/>
                  <a:gd name="connsiteX3" fmla="*/ 3176545 w 3195065"/>
                  <a:gd name="connsiteY3" fmla="*/ 225784 h 1284062"/>
                  <a:gd name="connsiteX4" fmla="*/ 1384321 w 3195065"/>
                  <a:gd name="connsiteY4" fmla="*/ 232 h 1284062"/>
                  <a:gd name="connsiteX5" fmla="*/ 6625 w 3195065"/>
                  <a:gd name="connsiteY5" fmla="*/ 244072 h 1284062"/>
                  <a:gd name="connsiteX6" fmla="*/ 884449 w 3195065"/>
                  <a:gd name="connsiteY6" fmla="*/ 1268200 h 1284062"/>
                  <a:gd name="connsiteX0" fmla="*/ 882599 w 3193215"/>
                  <a:gd name="connsiteY0" fmla="*/ 1268200 h 1284062"/>
                  <a:gd name="connsiteX1" fmla="*/ 1571447 w 3193215"/>
                  <a:gd name="connsiteY1" fmla="*/ 1176760 h 1284062"/>
                  <a:gd name="connsiteX2" fmla="*/ 2272487 w 3193215"/>
                  <a:gd name="connsiteY2" fmla="*/ 1225528 h 1284062"/>
                  <a:gd name="connsiteX3" fmla="*/ 3174695 w 3193215"/>
                  <a:gd name="connsiteY3" fmla="*/ 225784 h 1284062"/>
                  <a:gd name="connsiteX4" fmla="*/ 1382471 w 3193215"/>
                  <a:gd name="connsiteY4" fmla="*/ 232 h 1284062"/>
                  <a:gd name="connsiteX5" fmla="*/ 4775 w 3193215"/>
                  <a:gd name="connsiteY5" fmla="*/ 244072 h 1284062"/>
                  <a:gd name="connsiteX6" fmla="*/ 882599 w 3193215"/>
                  <a:gd name="connsiteY6" fmla="*/ 1268200 h 1284062"/>
                  <a:gd name="connsiteX0" fmla="*/ 882599 w 3193215"/>
                  <a:gd name="connsiteY0" fmla="*/ 1268200 h 1284062"/>
                  <a:gd name="connsiteX1" fmla="*/ 1571447 w 3193215"/>
                  <a:gd name="connsiteY1" fmla="*/ 1176760 h 1284062"/>
                  <a:gd name="connsiteX2" fmla="*/ 2272487 w 3193215"/>
                  <a:gd name="connsiteY2" fmla="*/ 1225528 h 1284062"/>
                  <a:gd name="connsiteX3" fmla="*/ 3174695 w 3193215"/>
                  <a:gd name="connsiteY3" fmla="*/ 225784 h 1284062"/>
                  <a:gd name="connsiteX4" fmla="*/ 1382471 w 3193215"/>
                  <a:gd name="connsiteY4" fmla="*/ 232 h 1284062"/>
                  <a:gd name="connsiteX5" fmla="*/ 4775 w 3193215"/>
                  <a:gd name="connsiteY5" fmla="*/ 244072 h 1284062"/>
                  <a:gd name="connsiteX6" fmla="*/ 882599 w 3193215"/>
                  <a:gd name="connsiteY6" fmla="*/ 1268200 h 1284062"/>
                  <a:gd name="connsiteX0" fmla="*/ 882599 w 3193215"/>
                  <a:gd name="connsiteY0" fmla="*/ 1268200 h 1268275"/>
                  <a:gd name="connsiteX1" fmla="*/ 1571447 w 3193215"/>
                  <a:gd name="connsiteY1" fmla="*/ 1176760 h 1268275"/>
                  <a:gd name="connsiteX2" fmla="*/ 2272487 w 3193215"/>
                  <a:gd name="connsiteY2" fmla="*/ 1225528 h 1268275"/>
                  <a:gd name="connsiteX3" fmla="*/ 3174695 w 3193215"/>
                  <a:gd name="connsiteY3" fmla="*/ 225784 h 1268275"/>
                  <a:gd name="connsiteX4" fmla="*/ 1382471 w 3193215"/>
                  <a:gd name="connsiteY4" fmla="*/ 232 h 1268275"/>
                  <a:gd name="connsiteX5" fmla="*/ 4775 w 3193215"/>
                  <a:gd name="connsiteY5" fmla="*/ 244072 h 1268275"/>
                  <a:gd name="connsiteX6" fmla="*/ 882599 w 3193215"/>
                  <a:gd name="connsiteY6" fmla="*/ 1268200 h 1268275"/>
                  <a:gd name="connsiteX0" fmla="*/ 882599 w 3193215"/>
                  <a:gd name="connsiteY0" fmla="*/ 1268200 h 1268275"/>
                  <a:gd name="connsiteX1" fmla="*/ 1571447 w 3193215"/>
                  <a:gd name="connsiteY1" fmla="*/ 1176760 h 1268275"/>
                  <a:gd name="connsiteX2" fmla="*/ 2272487 w 3193215"/>
                  <a:gd name="connsiteY2" fmla="*/ 1225528 h 1268275"/>
                  <a:gd name="connsiteX3" fmla="*/ 3174695 w 3193215"/>
                  <a:gd name="connsiteY3" fmla="*/ 225784 h 1268275"/>
                  <a:gd name="connsiteX4" fmla="*/ 1382471 w 3193215"/>
                  <a:gd name="connsiteY4" fmla="*/ 232 h 1268275"/>
                  <a:gd name="connsiteX5" fmla="*/ 4775 w 3193215"/>
                  <a:gd name="connsiteY5" fmla="*/ 244072 h 1268275"/>
                  <a:gd name="connsiteX6" fmla="*/ 882599 w 3193215"/>
                  <a:gd name="connsiteY6" fmla="*/ 1268200 h 1268275"/>
                  <a:gd name="connsiteX0" fmla="*/ 882721 w 3193337"/>
                  <a:gd name="connsiteY0" fmla="*/ 1268200 h 1268200"/>
                  <a:gd name="connsiteX1" fmla="*/ 1571569 w 3193337"/>
                  <a:gd name="connsiteY1" fmla="*/ 1176760 h 1268200"/>
                  <a:gd name="connsiteX2" fmla="*/ 2272609 w 3193337"/>
                  <a:gd name="connsiteY2" fmla="*/ 1225528 h 1268200"/>
                  <a:gd name="connsiteX3" fmla="*/ 3174817 w 3193337"/>
                  <a:gd name="connsiteY3" fmla="*/ 225784 h 1268200"/>
                  <a:gd name="connsiteX4" fmla="*/ 1382593 w 3193337"/>
                  <a:gd name="connsiteY4" fmla="*/ 232 h 1268200"/>
                  <a:gd name="connsiteX5" fmla="*/ 4897 w 3193337"/>
                  <a:gd name="connsiteY5" fmla="*/ 244072 h 1268200"/>
                  <a:gd name="connsiteX6" fmla="*/ 882721 w 3193337"/>
                  <a:gd name="connsiteY6" fmla="*/ 1268200 h 1268200"/>
                  <a:gd name="connsiteX0" fmla="*/ 882721 w 3193337"/>
                  <a:gd name="connsiteY0" fmla="*/ 1268200 h 1268200"/>
                  <a:gd name="connsiteX1" fmla="*/ 1571569 w 3193337"/>
                  <a:gd name="connsiteY1" fmla="*/ 1176760 h 1268200"/>
                  <a:gd name="connsiteX2" fmla="*/ 2272609 w 3193337"/>
                  <a:gd name="connsiteY2" fmla="*/ 1225528 h 1268200"/>
                  <a:gd name="connsiteX3" fmla="*/ 3174817 w 3193337"/>
                  <a:gd name="connsiteY3" fmla="*/ 225784 h 1268200"/>
                  <a:gd name="connsiteX4" fmla="*/ 1382593 w 3193337"/>
                  <a:gd name="connsiteY4" fmla="*/ 232 h 1268200"/>
                  <a:gd name="connsiteX5" fmla="*/ 4897 w 3193337"/>
                  <a:gd name="connsiteY5" fmla="*/ 244072 h 1268200"/>
                  <a:gd name="connsiteX6" fmla="*/ 882721 w 3193337"/>
                  <a:gd name="connsiteY6" fmla="*/ 1268200 h 1268200"/>
                  <a:gd name="connsiteX0" fmla="*/ 882721 w 3174817"/>
                  <a:gd name="connsiteY0" fmla="*/ 1268200 h 1268200"/>
                  <a:gd name="connsiteX1" fmla="*/ 1571569 w 3174817"/>
                  <a:gd name="connsiteY1" fmla="*/ 1176760 h 1268200"/>
                  <a:gd name="connsiteX2" fmla="*/ 2272609 w 3174817"/>
                  <a:gd name="connsiteY2" fmla="*/ 1225528 h 1268200"/>
                  <a:gd name="connsiteX3" fmla="*/ 3174817 w 3174817"/>
                  <a:gd name="connsiteY3" fmla="*/ 225784 h 1268200"/>
                  <a:gd name="connsiteX4" fmla="*/ 1382593 w 3174817"/>
                  <a:gd name="connsiteY4" fmla="*/ 232 h 1268200"/>
                  <a:gd name="connsiteX5" fmla="*/ 4897 w 3174817"/>
                  <a:gd name="connsiteY5" fmla="*/ 244072 h 1268200"/>
                  <a:gd name="connsiteX6" fmla="*/ 882721 w 3174817"/>
                  <a:gd name="connsiteY6" fmla="*/ 1268200 h 1268200"/>
                  <a:gd name="connsiteX0" fmla="*/ 882721 w 3174817"/>
                  <a:gd name="connsiteY0" fmla="*/ 1268022 h 1268022"/>
                  <a:gd name="connsiteX1" fmla="*/ 1571569 w 3174817"/>
                  <a:gd name="connsiteY1" fmla="*/ 1176582 h 1268022"/>
                  <a:gd name="connsiteX2" fmla="*/ 2272609 w 3174817"/>
                  <a:gd name="connsiteY2" fmla="*/ 1225350 h 1268022"/>
                  <a:gd name="connsiteX3" fmla="*/ 3174817 w 3174817"/>
                  <a:gd name="connsiteY3" fmla="*/ 225606 h 1268022"/>
                  <a:gd name="connsiteX4" fmla="*/ 1382593 w 3174817"/>
                  <a:gd name="connsiteY4" fmla="*/ 54 h 1268022"/>
                  <a:gd name="connsiteX5" fmla="*/ 4897 w 3174817"/>
                  <a:gd name="connsiteY5" fmla="*/ 243894 h 1268022"/>
                  <a:gd name="connsiteX6" fmla="*/ 882721 w 3174817"/>
                  <a:gd name="connsiteY6" fmla="*/ 1268022 h 1268022"/>
                  <a:gd name="connsiteX0" fmla="*/ 882721 w 3174817"/>
                  <a:gd name="connsiteY0" fmla="*/ 1268022 h 1268022"/>
                  <a:gd name="connsiteX1" fmla="*/ 1571569 w 3174817"/>
                  <a:gd name="connsiteY1" fmla="*/ 1176582 h 1268022"/>
                  <a:gd name="connsiteX2" fmla="*/ 2272609 w 3174817"/>
                  <a:gd name="connsiteY2" fmla="*/ 1225350 h 1268022"/>
                  <a:gd name="connsiteX3" fmla="*/ 3174817 w 3174817"/>
                  <a:gd name="connsiteY3" fmla="*/ 225606 h 1268022"/>
                  <a:gd name="connsiteX4" fmla="*/ 1382593 w 3174817"/>
                  <a:gd name="connsiteY4" fmla="*/ 54 h 1268022"/>
                  <a:gd name="connsiteX5" fmla="*/ 4897 w 3174817"/>
                  <a:gd name="connsiteY5" fmla="*/ 243894 h 1268022"/>
                  <a:gd name="connsiteX6" fmla="*/ 882721 w 3174817"/>
                  <a:gd name="connsiteY6" fmla="*/ 1268022 h 1268022"/>
                  <a:gd name="connsiteX0" fmla="*/ 882721 w 3174817"/>
                  <a:gd name="connsiteY0" fmla="*/ 1268022 h 1268022"/>
                  <a:gd name="connsiteX1" fmla="*/ 1571569 w 3174817"/>
                  <a:gd name="connsiteY1" fmla="*/ 1176582 h 1268022"/>
                  <a:gd name="connsiteX2" fmla="*/ 2272609 w 3174817"/>
                  <a:gd name="connsiteY2" fmla="*/ 1225350 h 1268022"/>
                  <a:gd name="connsiteX3" fmla="*/ 3174817 w 3174817"/>
                  <a:gd name="connsiteY3" fmla="*/ 225606 h 1268022"/>
                  <a:gd name="connsiteX4" fmla="*/ 1382593 w 3174817"/>
                  <a:gd name="connsiteY4" fmla="*/ 54 h 1268022"/>
                  <a:gd name="connsiteX5" fmla="*/ 4897 w 3174817"/>
                  <a:gd name="connsiteY5" fmla="*/ 243894 h 1268022"/>
                  <a:gd name="connsiteX6" fmla="*/ 882721 w 3174817"/>
                  <a:gd name="connsiteY6" fmla="*/ 1268022 h 1268022"/>
                  <a:gd name="connsiteX0" fmla="*/ 882721 w 3174817"/>
                  <a:gd name="connsiteY0" fmla="*/ 1268022 h 1268022"/>
                  <a:gd name="connsiteX1" fmla="*/ 1571569 w 3174817"/>
                  <a:gd name="connsiteY1" fmla="*/ 1176582 h 1268022"/>
                  <a:gd name="connsiteX2" fmla="*/ 2236033 w 3174817"/>
                  <a:gd name="connsiteY2" fmla="*/ 1261926 h 1268022"/>
                  <a:gd name="connsiteX3" fmla="*/ 3174817 w 3174817"/>
                  <a:gd name="connsiteY3" fmla="*/ 225606 h 1268022"/>
                  <a:gd name="connsiteX4" fmla="*/ 1382593 w 3174817"/>
                  <a:gd name="connsiteY4" fmla="*/ 54 h 1268022"/>
                  <a:gd name="connsiteX5" fmla="*/ 4897 w 3174817"/>
                  <a:gd name="connsiteY5" fmla="*/ 243894 h 1268022"/>
                  <a:gd name="connsiteX6" fmla="*/ 882721 w 3174817"/>
                  <a:gd name="connsiteY6" fmla="*/ 1268022 h 1268022"/>
                  <a:gd name="connsiteX0" fmla="*/ 882721 w 3174817"/>
                  <a:gd name="connsiteY0" fmla="*/ 1268022 h 1268022"/>
                  <a:gd name="connsiteX1" fmla="*/ 1571569 w 3174817"/>
                  <a:gd name="connsiteY1" fmla="*/ 1176582 h 1268022"/>
                  <a:gd name="connsiteX2" fmla="*/ 2236033 w 3174817"/>
                  <a:gd name="connsiteY2" fmla="*/ 1261926 h 1268022"/>
                  <a:gd name="connsiteX3" fmla="*/ 3174817 w 3174817"/>
                  <a:gd name="connsiteY3" fmla="*/ 225606 h 1268022"/>
                  <a:gd name="connsiteX4" fmla="*/ 1382593 w 3174817"/>
                  <a:gd name="connsiteY4" fmla="*/ 54 h 1268022"/>
                  <a:gd name="connsiteX5" fmla="*/ 4897 w 3174817"/>
                  <a:gd name="connsiteY5" fmla="*/ 243894 h 1268022"/>
                  <a:gd name="connsiteX6" fmla="*/ 882721 w 3174817"/>
                  <a:gd name="connsiteY6" fmla="*/ 1268022 h 1268022"/>
                  <a:gd name="connsiteX0" fmla="*/ 877824 w 3169920"/>
                  <a:gd name="connsiteY0" fmla="*/ 1268022 h 1268022"/>
                  <a:gd name="connsiteX1" fmla="*/ 1566672 w 3169920"/>
                  <a:gd name="connsiteY1" fmla="*/ 1176582 h 1268022"/>
                  <a:gd name="connsiteX2" fmla="*/ 2231136 w 3169920"/>
                  <a:gd name="connsiteY2" fmla="*/ 1261926 h 1268022"/>
                  <a:gd name="connsiteX3" fmla="*/ 3169920 w 3169920"/>
                  <a:gd name="connsiteY3" fmla="*/ 225606 h 1268022"/>
                  <a:gd name="connsiteX4" fmla="*/ 1377696 w 3169920"/>
                  <a:gd name="connsiteY4" fmla="*/ 54 h 1268022"/>
                  <a:gd name="connsiteX5" fmla="*/ 0 w 3169920"/>
                  <a:gd name="connsiteY5" fmla="*/ 243894 h 1268022"/>
                  <a:gd name="connsiteX6" fmla="*/ 877824 w 3169920"/>
                  <a:gd name="connsiteY6" fmla="*/ 1268022 h 1268022"/>
                  <a:gd name="connsiteX0" fmla="*/ 877824 w 3169920"/>
                  <a:gd name="connsiteY0" fmla="*/ 1268022 h 1268022"/>
                  <a:gd name="connsiteX1" fmla="*/ 1566672 w 3169920"/>
                  <a:gd name="connsiteY1" fmla="*/ 1176582 h 1268022"/>
                  <a:gd name="connsiteX2" fmla="*/ 2231136 w 3169920"/>
                  <a:gd name="connsiteY2" fmla="*/ 1261926 h 1268022"/>
                  <a:gd name="connsiteX3" fmla="*/ 3169920 w 3169920"/>
                  <a:gd name="connsiteY3" fmla="*/ 225606 h 1268022"/>
                  <a:gd name="connsiteX4" fmla="*/ 1377696 w 3169920"/>
                  <a:gd name="connsiteY4" fmla="*/ 54 h 1268022"/>
                  <a:gd name="connsiteX5" fmla="*/ 0 w 3169920"/>
                  <a:gd name="connsiteY5" fmla="*/ 243894 h 1268022"/>
                  <a:gd name="connsiteX6" fmla="*/ 877824 w 3169920"/>
                  <a:gd name="connsiteY6" fmla="*/ 1268022 h 1268022"/>
                  <a:gd name="connsiteX0" fmla="*/ 877824 w 3169920"/>
                  <a:gd name="connsiteY0" fmla="*/ 1162339 h 1162339"/>
                  <a:gd name="connsiteX1" fmla="*/ 1566672 w 3169920"/>
                  <a:gd name="connsiteY1" fmla="*/ 1070899 h 1162339"/>
                  <a:gd name="connsiteX2" fmla="*/ 2231136 w 3169920"/>
                  <a:gd name="connsiteY2" fmla="*/ 1156243 h 1162339"/>
                  <a:gd name="connsiteX3" fmla="*/ 3169920 w 3169920"/>
                  <a:gd name="connsiteY3" fmla="*/ 119923 h 1162339"/>
                  <a:gd name="connsiteX4" fmla="*/ 0 w 3169920"/>
                  <a:gd name="connsiteY4" fmla="*/ 138211 h 1162339"/>
                  <a:gd name="connsiteX5" fmla="*/ 877824 w 3169920"/>
                  <a:gd name="connsiteY5" fmla="*/ 1162339 h 1162339"/>
                  <a:gd name="connsiteX0" fmla="*/ 877824 w 3169920"/>
                  <a:gd name="connsiteY0" fmla="*/ 1162339 h 1288087"/>
                  <a:gd name="connsiteX1" fmla="*/ 2231136 w 3169920"/>
                  <a:gd name="connsiteY1" fmla="*/ 1156243 h 1288087"/>
                  <a:gd name="connsiteX2" fmla="*/ 3169920 w 3169920"/>
                  <a:gd name="connsiteY2" fmla="*/ 119923 h 1288087"/>
                  <a:gd name="connsiteX3" fmla="*/ 0 w 3169920"/>
                  <a:gd name="connsiteY3" fmla="*/ 138211 h 1288087"/>
                  <a:gd name="connsiteX4" fmla="*/ 877824 w 3169920"/>
                  <a:gd name="connsiteY4" fmla="*/ 1162339 h 1288087"/>
                  <a:gd name="connsiteX0" fmla="*/ 877824 w 3169920"/>
                  <a:gd name="connsiteY0" fmla="*/ 1162339 h 1220512"/>
                  <a:gd name="connsiteX1" fmla="*/ 2231136 w 3169920"/>
                  <a:gd name="connsiteY1" fmla="*/ 1156243 h 1220512"/>
                  <a:gd name="connsiteX2" fmla="*/ 3169920 w 3169920"/>
                  <a:gd name="connsiteY2" fmla="*/ 119923 h 1220512"/>
                  <a:gd name="connsiteX3" fmla="*/ 0 w 3169920"/>
                  <a:gd name="connsiteY3" fmla="*/ 138211 h 1220512"/>
                  <a:gd name="connsiteX4" fmla="*/ 877824 w 3169920"/>
                  <a:gd name="connsiteY4" fmla="*/ 1162339 h 1220512"/>
                  <a:gd name="connsiteX0" fmla="*/ 877824 w 3169920"/>
                  <a:gd name="connsiteY0" fmla="*/ 1162339 h 1162339"/>
                  <a:gd name="connsiteX1" fmla="*/ 2231136 w 3169920"/>
                  <a:gd name="connsiteY1" fmla="*/ 1156243 h 1162339"/>
                  <a:gd name="connsiteX2" fmla="*/ 3169920 w 3169920"/>
                  <a:gd name="connsiteY2" fmla="*/ 119923 h 1162339"/>
                  <a:gd name="connsiteX3" fmla="*/ 0 w 3169920"/>
                  <a:gd name="connsiteY3" fmla="*/ 138211 h 1162339"/>
                  <a:gd name="connsiteX4" fmla="*/ 877824 w 3169920"/>
                  <a:gd name="connsiteY4" fmla="*/ 1162339 h 1162339"/>
                  <a:gd name="connsiteX0" fmla="*/ 877824 w 3169920"/>
                  <a:gd name="connsiteY0" fmla="*/ 1252422 h 1252422"/>
                  <a:gd name="connsiteX1" fmla="*/ 2231136 w 3169920"/>
                  <a:gd name="connsiteY1" fmla="*/ 1246326 h 1252422"/>
                  <a:gd name="connsiteX2" fmla="*/ 3169920 w 3169920"/>
                  <a:gd name="connsiteY2" fmla="*/ 210006 h 1252422"/>
                  <a:gd name="connsiteX3" fmla="*/ 0 w 3169920"/>
                  <a:gd name="connsiteY3" fmla="*/ 228294 h 1252422"/>
                  <a:gd name="connsiteX4" fmla="*/ 877824 w 3169920"/>
                  <a:gd name="connsiteY4" fmla="*/ 1252422 h 1252422"/>
                  <a:gd name="connsiteX0" fmla="*/ 877824 w 3169920"/>
                  <a:gd name="connsiteY0" fmla="*/ 1252422 h 1252422"/>
                  <a:gd name="connsiteX1" fmla="*/ 2231136 w 3169920"/>
                  <a:gd name="connsiteY1" fmla="*/ 1246326 h 1252422"/>
                  <a:gd name="connsiteX2" fmla="*/ 3169920 w 3169920"/>
                  <a:gd name="connsiteY2" fmla="*/ 210006 h 1252422"/>
                  <a:gd name="connsiteX3" fmla="*/ 0 w 3169920"/>
                  <a:gd name="connsiteY3" fmla="*/ 228294 h 1252422"/>
                  <a:gd name="connsiteX4" fmla="*/ 877824 w 3169920"/>
                  <a:gd name="connsiteY4" fmla="*/ 1252422 h 1252422"/>
                  <a:gd name="connsiteX0" fmla="*/ 877824 w 3169920"/>
                  <a:gd name="connsiteY0" fmla="*/ 1295203 h 1295203"/>
                  <a:gd name="connsiteX1" fmla="*/ 2231136 w 3169920"/>
                  <a:gd name="connsiteY1" fmla="*/ 1289107 h 1295203"/>
                  <a:gd name="connsiteX2" fmla="*/ 3169920 w 3169920"/>
                  <a:gd name="connsiteY2" fmla="*/ 252787 h 1295203"/>
                  <a:gd name="connsiteX3" fmla="*/ 0 w 3169920"/>
                  <a:gd name="connsiteY3" fmla="*/ 271075 h 1295203"/>
                  <a:gd name="connsiteX4" fmla="*/ 877824 w 3169920"/>
                  <a:gd name="connsiteY4" fmla="*/ 1295203 h 1295203"/>
                  <a:gd name="connsiteX0" fmla="*/ 877824 w 3169920"/>
                  <a:gd name="connsiteY0" fmla="*/ 1276121 h 1276121"/>
                  <a:gd name="connsiteX1" fmla="*/ 2231136 w 3169920"/>
                  <a:gd name="connsiteY1" fmla="*/ 1270025 h 1276121"/>
                  <a:gd name="connsiteX2" fmla="*/ 3169920 w 3169920"/>
                  <a:gd name="connsiteY2" fmla="*/ 233705 h 1276121"/>
                  <a:gd name="connsiteX3" fmla="*/ 0 w 3169920"/>
                  <a:gd name="connsiteY3" fmla="*/ 251993 h 1276121"/>
                  <a:gd name="connsiteX4" fmla="*/ 877824 w 3169920"/>
                  <a:gd name="connsiteY4" fmla="*/ 1276121 h 1276121"/>
                  <a:gd name="connsiteX0" fmla="*/ 877824 w 3163824"/>
                  <a:gd name="connsiteY0" fmla="*/ 1276121 h 1276121"/>
                  <a:gd name="connsiteX1" fmla="*/ 2231136 w 3163824"/>
                  <a:gd name="connsiteY1" fmla="*/ 1270025 h 1276121"/>
                  <a:gd name="connsiteX2" fmla="*/ 3163824 w 3163824"/>
                  <a:gd name="connsiteY2" fmla="*/ 233705 h 1276121"/>
                  <a:gd name="connsiteX3" fmla="*/ 0 w 3163824"/>
                  <a:gd name="connsiteY3" fmla="*/ 251993 h 1276121"/>
                  <a:gd name="connsiteX4" fmla="*/ 877824 w 3163824"/>
                  <a:gd name="connsiteY4" fmla="*/ 1276121 h 1276121"/>
                  <a:gd name="connsiteX0" fmla="*/ 877824 w 3005328"/>
                  <a:gd name="connsiteY0" fmla="*/ 1234750 h 1234750"/>
                  <a:gd name="connsiteX1" fmla="*/ 2231136 w 3005328"/>
                  <a:gd name="connsiteY1" fmla="*/ 1228654 h 1234750"/>
                  <a:gd name="connsiteX2" fmla="*/ 3005328 w 3005328"/>
                  <a:gd name="connsiteY2" fmla="*/ 302062 h 1234750"/>
                  <a:gd name="connsiteX3" fmla="*/ 0 w 3005328"/>
                  <a:gd name="connsiteY3" fmla="*/ 210622 h 1234750"/>
                  <a:gd name="connsiteX4" fmla="*/ 877824 w 3005328"/>
                  <a:gd name="connsiteY4" fmla="*/ 1234750 h 1234750"/>
                  <a:gd name="connsiteX0" fmla="*/ 877824 w 3157728"/>
                  <a:gd name="connsiteY0" fmla="*/ 1276120 h 1276120"/>
                  <a:gd name="connsiteX1" fmla="*/ 2231136 w 3157728"/>
                  <a:gd name="connsiteY1" fmla="*/ 1270024 h 1276120"/>
                  <a:gd name="connsiteX2" fmla="*/ 3157728 w 3157728"/>
                  <a:gd name="connsiteY2" fmla="*/ 233704 h 1276120"/>
                  <a:gd name="connsiteX3" fmla="*/ 0 w 3157728"/>
                  <a:gd name="connsiteY3" fmla="*/ 251992 h 1276120"/>
                  <a:gd name="connsiteX4" fmla="*/ 877824 w 3157728"/>
                  <a:gd name="connsiteY4" fmla="*/ 1276120 h 1276120"/>
                  <a:gd name="connsiteX0" fmla="*/ 877824 w 3157728"/>
                  <a:gd name="connsiteY0" fmla="*/ 1276120 h 1276120"/>
                  <a:gd name="connsiteX1" fmla="*/ 2231136 w 3157728"/>
                  <a:gd name="connsiteY1" fmla="*/ 1270024 h 1276120"/>
                  <a:gd name="connsiteX2" fmla="*/ 3157728 w 3157728"/>
                  <a:gd name="connsiteY2" fmla="*/ 233704 h 1276120"/>
                  <a:gd name="connsiteX3" fmla="*/ 0 w 3157728"/>
                  <a:gd name="connsiteY3" fmla="*/ 251992 h 1276120"/>
                  <a:gd name="connsiteX4" fmla="*/ 877824 w 3157728"/>
                  <a:gd name="connsiteY4" fmla="*/ 1276120 h 1276120"/>
                  <a:gd name="connsiteX0" fmla="*/ 877824 w 3137408"/>
                  <a:gd name="connsiteY0" fmla="*/ 1267559 h 1267559"/>
                  <a:gd name="connsiteX1" fmla="*/ 2231136 w 3137408"/>
                  <a:gd name="connsiteY1" fmla="*/ 1261463 h 1267559"/>
                  <a:gd name="connsiteX2" fmla="*/ 3137408 w 3137408"/>
                  <a:gd name="connsiteY2" fmla="*/ 245463 h 1267559"/>
                  <a:gd name="connsiteX3" fmla="*/ 0 w 3137408"/>
                  <a:gd name="connsiteY3" fmla="*/ 243431 h 1267559"/>
                  <a:gd name="connsiteX4" fmla="*/ 877824 w 3137408"/>
                  <a:gd name="connsiteY4" fmla="*/ 1267559 h 12675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37408" h="1267559">
                    <a:moveTo>
                      <a:pt x="877824" y="1267559"/>
                    </a:moveTo>
                    <a:cubicBezTo>
                      <a:pt x="1298448" y="1193391"/>
                      <a:pt x="1635760" y="1136495"/>
                      <a:pt x="2231136" y="1261463"/>
                    </a:cubicBezTo>
                    <a:cubicBezTo>
                      <a:pt x="2364232" y="1151735"/>
                      <a:pt x="3133344" y="285087"/>
                      <a:pt x="3137408" y="245463"/>
                    </a:cubicBezTo>
                    <a:cubicBezTo>
                      <a:pt x="2259584" y="2639"/>
                      <a:pt x="1040384" y="-155857"/>
                      <a:pt x="0" y="243431"/>
                    </a:cubicBezTo>
                    <a:cubicBezTo>
                      <a:pt x="19304" y="303375"/>
                      <a:pt x="805688" y="1154783"/>
                      <a:pt x="877824" y="1267559"/>
                    </a:cubicBezTo>
                    <a:close/>
                  </a:path>
                </a:pathLst>
              </a:custGeom>
              <a:solidFill>
                <a:srgbClr val="BA160C"/>
              </a:solidFill>
              <a:ln w="38100" cap="flat" cmpd="sng" algn="ctr">
                <a:noFill/>
                <a:prstDash val="solid"/>
                <a:round/>
                <a:headEnd type="none" w="med" len="med"/>
                <a:tailEnd type="none" w="med" len="med"/>
              </a:ln>
              <a:effectLst>
                <a:outerShdw blurRad="44450" dist="27940" dir="5400000" algn="ctr">
                  <a:srgbClr val="000000">
                    <a:alpha val="32000"/>
                  </a:srgbClr>
                </a:outerShdw>
              </a:effectLst>
              <a:sp3d>
                <a:bevelT w="190500" h="38100"/>
              </a:sp3d>
            </p:spPr>
            <p:txBody>
              <a:bodyPr vert="horz" wrap="none" lIns="66675" tIns="66675" rIns="66675" bIns="66675" numCol="1" rtlCol="0" anchor="ctr" anchorCtr="0" compatLnSpc="1">
                <a:prstTxWarp prst="textNoShape">
                  <a:avLst/>
                </a:prstTxWarp>
                <a:noAutofit/>
              </a:bodyPr>
              <a:lstStyle/>
              <a:p>
                <a:pPr algn="ctr" defTabSz="685800">
                  <a:defRPr/>
                </a:pPr>
                <a:endParaRPr lang="en-US">
                  <a:solidFill>
                    <a:schemeClr val="bg1"/>
                  </a:solidFill>
                  <a:latin typeface="Arial" panose="020B0604020202020204" pitchFamily="34" charset="0"/>
                </a:endParaRPr>
              </a:p>
            </p:txBody>
          </p:sp>
          <p:sp>
            <p:nvSpPr>
              <p:cNvPr id="48" name="TextBox 47"/>
              <p:cNvSpPr txBox="1"/>
              <p:nvPr/>
            </p:nvSpPr>
            <p:spPr bwMode="auto">
              <a:xfrm>
                <a:off x="3893181" y="2509930"/>
                <a:ext cx="1357637" cy="861775"/>
              </a:xfrm>
              <a:prstGeom prst="rect">
                <a:avLst/>
              </a:prstGeom>
              <a:noFill/>
              <a:ln>
                <a:noFill/>
              </a:ln>
              <a:effectLst>
                <a:glow rad="63500">
                  <a:schemeClr val="accent4">
                    <a:satMod val="175000"/>
                    <a:alpha val="40000"/>
                  </a:schemeClr>
                </a:glow>
                <a:outerShdw blurRad="44450" dist="27940" dir="5400000" algn="ctr">
                  <a:srgbClr val="000000">
                    <a:alpha val="32000"/>
                  </a:srgbClr>
                </a:outerShdw>
              </a:effectLst>
              <a:sp3d>
                <a:bevelT w="190500" h="38100"/>
              </a:sp3d>
            </p:spPr>
            <p:txBody>
              <a:bodyPr wrap="none" rtlCol="0" anchor="b">
                <a:spAutoFit/>
              </a:bodyPr>
              <a:lstStyle/>
              <a:p>
                <a:pPr algn="ctr" defTabSz="685800">
                  <a:defRPr/>
                </a:pPr>
                <a:r>
                  <a:rPr lang="en-US" b="1" dirty="0">
                    <a:solidFill>
                      <a:schemeClr val="bg1"/>
                    </a:solidFill>
                    <a:effectLst>
                      <a:glow rad="228600">
                        <a:srgbClr val="000000">
                          <a:satMod val="175000"/>
                          <a:alpha val="40000"/>
                        </a:srgbClr>
                      </a:glow>
                    </a:effectLst>
                    <a:latin typeface="Arial"/>
                  </a:rPr>
                  <a:t>Apache</a:t>
                </a:r>
              </a:p>
              <a:p>
                <a:pPr algn="ctr" defTabSz="685800">
                  <a:defRPr/>
                </a:pPr>
                <a:r>
                  <a:rPr lang="en-US" b="1" dirty="0" err="1">
                    <a:solidFill>
                      <a:schemeClr val="bg1"/>
                    </a:solidFill>
                    <a:effectLst>
                      <a:glow rad="228600">
                        <a:srgbClr val="000000">
                          <a:satMod val="175000"/>
                          <a:alpha val="40000"/>
                        </a:srgbClr>
                      </a:glow>
                    </a:effectLst>
                    <a:latin typeface="Arial"/>
                  </a:rPr>
                  <a:t>HBase</a:t>
                </a:r>
                <a:endParaRPr lang="en-US" b="1" dirty="0">
                  <a:solidFill>
                    <a:schemeClr val="bg1"/>
                  </a:solidFill>
                  <a:effectLst>
                    <a:glow rad="228600">
                      <a:srgbClr val="000000">
                        <a:satMod val="175000"/>
                        <a:alpha val="40000"/>
                      </a:srgbClr>
                    </a:glow>
                  </a:effectLst>
                  <a:latin typeface="Arial"/>
                </a:endParaRPr>
              </a:p>
            </p:txBody>
          </p:sp>
        </p:grpSp>
        <p:grpSp>
          <p:nvGrpSpPr>
            <p:cNvPr id="22" name="Group 21"/>
            <p:cNvGrpSpPr/>
            <p:nvPr/>
          </p:nvGrpSpPr>
          <p:grpSpPr>
            <a:xfrm>
              <a:off x="3000502" y="5103521"/>
              <a:ext cx="3171698" cy="1308245"/>
              <a:chOff x="3000502" y="5103521"/>
              <a:chExt cx="3171698" cy="1308245"/>
            </a:xfrm>
          </p:grpSpPr>
          <p:sp>
            <p:nvSpPr>
              <p:cNvPr id="45" name="Freeform 44"/>
              <p:cNvSpPr/>
              <p:nvPr/>
            </p:nvSpPr>
            <p:spPr bwMode="auto">
              <a:xfrm rot="10800000">
                <a:off x="3000502" y="5103521"/>
                <a:ext cx="3171698" cy="1308245"/>
              </a:xfrm>
              <a:custGeom>
                <a:avLst/>
                <a:gdLst>
                  <a:gd name="connsiteX0" fmla="*/ 884016 w 3194077"/>
                  <a:gd name="connsiteY0" fmla="*/ 1268259 h 1327940"/>
                  <a:gd name="connsiteX1" fmla="*/ 1639920 w 3194077"/>
                  <a:gd name="connsiteY1" fmla="*/ 1207299 h 1327940"/>
                  <a:gd name="connsiteX2" fmla="*/ 2267808 w 3194077"/>
                  <a:gd name="connsiteY2" fmla="*/ 1268259 h 1327940"/>
                  <a:gd name="connsiteX3" fmla="*/ 3176112 w 3194077"/>
                  <a:gd name="connsiteY3" fmla="*/ 225843 h 1327940"/>
                  <a:gd name="connsiteX4" fmla="*/ 1383888 w 3194077"/>
                  <a:gd name="connsiteY4" fmla="*/ 291 h 1327940"/>
                  <a:gd name="connsiteX5" fmla="*/ 6192 w 3194077"/>
                  <a:gd name="connsiteY5" fmla="*/ 244131 h 1327940"/>
                  <a:gd name="connsiteX6" fmla="*/ 884016 w 3194077"/>
                  <a:gd name="connsiteY6" fmla="*/ 1268259 h 1327940"/>
                  <a:gd name="connsiteX0" fmla="*/ 884016 w 3176113"/>
                  <a:gd name="connsiteY0" fmla="*/ 1268054 h 1327735"/>
                  <a:gd name="connsiteX1" fmla="*/ 1639920 w 3176113"/>
                  <a:gd name="connsiteY1" fmla="*/ 1207094 h 1327735"/>
                  <a:gd name="connsiteX2" fmla="*/ 2267808 w 3176113"/>
                  <a:gd name="connsiteY2" fmla="*/ 1268054 h 1327735"/>
                  <a:gd name="connsiteX3" fmla="*/ 3176112 w 3176113"/>
                  <a:gd name="connsiteY3" fmla="*/ 225638 h 1327735"/>
                  <a:gd name="connsiteX4" fmla="*/ 1383888 w 3176113"/>
                  <a:gd name="connsiteY4" fmla="*/ 86 h 1327735"/>
                  <a:gd name="connsiteX5" fmla="*/ 6192 w 3176113"/>
                  <a:gd name="connsiteY5" fmla="*/ 243926 h 1327735"/>
                  <a:gd name="connsiteX6" fmla="*/ 884016 w 3176113"/>
                  <a:gd name="connsiteY6" fmla="*/ 1268054 h 1327735"/>
                  <a:gd name="connsiteX0" fmla="*/ 884016 w 3185974"/>
                  <a:gd name="connsiteY0" fmla="*/ 1268009 h 1327690"/>
                  <a:gd name="connsiteX1" fmla="*/ 1639920 w 3185974"/>
                  <a:gd name="connsiteY1" fmla="*/ 1207049 h 1327690"/>
                  <a:gd name="connsiteX2" fmla="*/ 2267808 w 3185974"/>
                  <a:gd name="connsiteY2" fmla="*/ 1268009 h 1327690"/>
                  <a:gd name="connsiteX3" fmla="*/ 3176112 w 3185974"/>
                  <a:gd name="connsiteY3" fmla="*/ 225593 h 1327690"/>
                  <a:gd name="connsiteX4" fmla="*/ 1383888 w 3185974"/>
                  <a:gd name="connsiteY4" fmla="*/ 41 h 1327690"/>
                  <a:gd name="connsiteX5" fmla="*/ 6192 w 3185974"/>
                  <a:gd name="connsiteY5" fmla="*/ 243881 h 1327690"/>
                  <a:gd name="connsiteX6" fmla="*/ 884016 w 3185974"/>
                  <a:gd name="connsiteY6" fmla="*/ 1268009 h 1327690"/>
                  <a:gd name="connsiteX0" fmla="*/ 884016 w 3185974"/>
                  <a:gd name="connsiteY0" fmla="*/ 1268009 h 1327690"/>
                  <a:gd name="connsiteX1" fmla="*/ 1639920 w 3185974"/>
                  <a:gd name="connsiteY1" fmla="*/ 1207049 h 1327690"/>
                  <a:gd name="connsiteX2" fmla="*/ 2267808 w 3185974"/>
                  <a:gd name="connsiteY2" fmla="*/ 1268009 h 1327690"/>
                  <a:gd name="connsiteX3" fmla="*/ 3176112 w 3185974"/>
                  <a:gd name="connsiteY3" fmla="*/ 225593 h 1327690"/>
                  <a:gd name="connsiteX4" fmla="*/ 1383888 w 3185974"/>
                  <a:gd name="connsiteY4" fmla="*/ 41 h 1327690"/>
                  <a:gd name="connsiteX5" fmla="*/ 6192 w 3185974"/>
                  <a:gd name="connsiteY5" fmla="*/ 243881 h 1327690"/>
                  <a:gd name="connsiteX6" fmla="*/ 884016 w 3185974"/>
                  <a:gd name="connsiteY6" fmla="*/ 1268009 h 1327690"/>
                  <a:gd name="connsiteX0" fmla="*/ 884016 w 3185974"/>
                  <a:gd name="connsiteY0" fmla="*/ 1268009 h 1327690"/>
                  <a:gd name="connsiteX1" fmla="*/ 1639920 w 3185974"/>
                  <a:gd name="connsiteY1" fmla="*/ 1207049 h 1327690"/>
                  <a:gd name="connsiteX2" fmla="*/ 2267808 w 3185974"/>
                  <a:gd name="connsiteY2" fmla="*/ 1268009 h 1327690"/>
                  <a:gd name="connsiteX3" fmla="*/ 3176112 w 3185974"/>
                  <a:gd name="connsiteY3" fmla="*/ 225593 h 1327690"/>
                  <a:gd name="connsiteX4" fmla="*/ 1383888 w 3185974"/>
                  <a:gd name="connsiteY4" fmla="*/ 41 h 1327690"/>
                  <a:gd name="connsiteX5" fmla="*/ 6192 w 3185974"/>
                  <a:gd name="connsiteY5" fmla="*/ 243881 h 1327690"/>
                  <a:gd name="connsiteX6" fmla="*/ 884016 w 3185974"/>
                  <a:gd name="connsiteY6" fmla="*/ 1268009 h 1327690"/>
                  <a:gd name="connsiteX0" fmla="*/ 884016 w 3194412"/>
                  <a:gd name="connsiteY0" fmla="*/ 1268200 h 1327695"/>
                  <a:gd name="connsiteX1" fmla="*/ 1639920 w 3194412"/>
                  <a:gd name="connsiteY1" fmla="*/ 1207240 h 1327695"/>
                  <a:gd name="connsiteX2" fmla="*/ 2273904 w 3194412"/>
                  <a:gd name="connsiteY2" fmla="*/ 1225528 h 1327695"/>
                  <a:gd name="connsiteX3" fmla="*/ 3176112 w 3194412"/>
                  <a:gd name="connsiteY3" fmla="*/ 225784 h 1327695"/>
                  <a:gd name="connsiteX4" fmla="*/ 1383888 w 3194412"/>
                  <a:gd name="connsiteY4" fmla="*/ 232 h 1327695"/>
                  <a:gd name="connsiteX5" fmla="*/ 6192 w 3194412"/>
                  <a:gd name="connsiteY5" fmla="*/ 244072 h 1327695"/>
                  <a:gd name="connsiteX6" fmla="*/ 884016 w 3194412"/>
                  <a:gd name="connsiteY6" fmla="*/ 1268200 h 1327695"/>
                  <a:gd name="connsiteX0" fmla="*/ 884016 w 3194412"/>
                  <a:gd name="connsiteY0" fmla="*/ 1268200 h 1327695"/>
                  <a:gd name="connsiteX1" fmla="*/ 1639920 w 3194412"/>
                  <a:gd name="connsiteY1" fmla="*/ 1207240 h 1327695"/>
                  <a:gd name="connsiteX2" fmla="*/ 2273904 w 3194412"/>
                  <a:gd name="connsiteY2" fmla="*/ 1225528 h 1327695"/>
                  <a:gd name="connsiteX3" fmla="*/ 3176112 w 3194412"/>
                  <a:gd name="connsiteY3" fmla="*/ 225784 h 1327695"/>
                  <a:gd name="connsiteX4" fmla="*/ 1383888 w 3194412"/>
                  <a:gd name="connsiteY4" fmla="*/ 232 h 1327695"/>
                  <a:gd name="connsiteX5" fmla="*/ 6192 w 3194412"/>
                  <a:gd name="connsiteY5" fmla="*/ 244072 h 1327695"/>
                  <a:gd name="connsiteX6" fmla="*/ 884016 w 3194412"/>
                  <a:gd name="connsiteY6" fmla="*/ 1268200 h 1327695"/>
                  <a:gd name="connsiteX0" fmla="*/ 883928 w 3194544"/>
                  <a:gd name="connsiteY0" fmla="*/ 1268200 h 1320518"/>
                  <a:gd name="connsiteX1" fmla="*/ 1572776 w 3194544"/>
                  <a:gd name="connsiteY1" fmla="*/ 1176760 h 1320518"/>
                  <a:gd name="connsiteX2" fmla="*/ 2273816 w 3194544"/>
                  <a:gd name="connsiteY2" fmla="*/ 1225528 h 1320518"/>
                  <a:gd name="connsiteX3" fmla="*/ 3176024 w 3194544"/>
                  <a:gd name="connsiteY3" fmla="*/ 225784 h 1320518"/>
                  <a:gd name="connsiteX4" fmla="*/ 1383800 w 3194544"/>
                  <a:gd name="connsiteY4" fmla="*/ 232 h 1320518"/>
                  <a:gd name="connsiteX5" fmla="*/ 6104 w 3194544"/>
                  <a:gd name="connsiteY5" fmla="*/ 244072 h 1320518"/>
                  <a:gd name="connsiteX6" fmla="*/ 883928 w 3194544"/>
                  <a:gd name="connsiteY6" fmla="*/ 1268200 h 1320518"/>
                  <a:gd name="connsiteX0" fmla="*/ 884449 w 3195065"/>
                  <a:gd name="connsiteY0" fmla="*/ 1268200 h 1284062"/>
                  <a:gd name="connsiteX1" fmla="*/ 1573297 w 3195065"/>
                  <a:gd name="connsiteY1" fmla="*/ 1176760 h 1284062"/>
                  <a:gd name="connsiteX2" fmla="*/ 2274337 w 3195065"/>
                  <a:gd name="connsiteY2" fmla="*/ 1225528 h 1284062"/>
                  <a:gd name="connsiteX3" fmla="*/ 3176545 w 3195065"/>
                  <a:gd name="connsiteY3" fmla="*/ 225784 h 1284062"/>
                  <a:gd name="connsiteX4" fmla="*/ 1384321 w 3195065"/>
                  <a:gd name="connsiteY4" fmla="*/ 232 h 1284062"/>
                  <a:gd name="connsiteX5" fmla="*/ 6625 w 3195065"/>
                  <a:gd name="connsiteY5" fmla="*/ 244072 h 1284062"/>
                  <a:gd name="connsiteX6" fmla="*/ 884449 w 3195065"/>
                  <a:gd name="connsiteY6" fmla="*/ 1268200 h 1284062"/>
                  <a:gd name="connsiteX0" fmla="*/ 882599 w 3193215"/>
                  <a:gd name="connsiteY0" fmla="*/ 1268200 h 1284062"/>
                  <a:gd name="connsiteX1" fmla="*/ 1571447 w 3193215"/>
                  <a:gd name="connsiteY1" fmla="*/ 1176760 h 1284062"/>
                  <a:gd name="connsiteX2" fmla="*/ 2272487 w 3193215"/>
                  <a:gd name="connsiteY2" fmla="*/ 1225528 h 1284062"/>
                  <a:gd name="connsiteX3" fmla="*/ 3174695 w 3193215"/>
                  <a:gd name="connsiteY3" fmla="*/ 225784 h 1284062"/>
                  <a:gd name="connsiteX4" fmla="*/ 1382471 w 3193215"/>
                  <a:gd name="connsiteY4" fmla="*/ 232 h 1284062"/>
                  <a:gd name="connsiteX5" fmla="*/ 4775 w 3193215"/>
                  <a:gd name="connsiteY5" fmla="*/ 244072 h 1284062"/>
                  <a:gd name="connsiteX6" fmla="*/ 882599 w 3193215"/>
                  <a:gd name="connsiteY6" fmla="*/ 1268200 h 1284062"/>
                  <a:gd name="connsiteX0" fmla="*/ 882599 w 3193215"/>
                  <a:gd name="connsiteY0" fmla="*/ 1268200 h 1284062"/>
                  <a:gd name="connsiteX1" fmla="*/ 1571447 w 3193215"/>
                  <a:gd name="connsiteY1" fmla="*/ 1176760 h 1284062"/>
                  <a:gd name="connsiteX2" fmla="*/ 2272487 w 3193215"/>
                  <a:gd name="connsiteY2" fmla="*/ 1225528 h 1284062"/>
                  <a:gd name="connsiteX3" fmla="*/ 3174695 w 3193215"/>
                  <a:gd name="connsiteY3" fmla="*/ 225784 h 1284062"/>
                  <a:gd name="connsiteX4" fmla="*/ 1382471 w 3193215"/>
                  <a:gd name="connsiteY4" fmla="*/ 232 h 1284062"/>
                  <a:gd name="connsiteX5" fmla="*/ 4775 w 3193215"/>
                  <a:gd name="connsiteY5" fmla="*/ 244072 h 1284062"/>
                  <a:gd name="connsiteX6" fmla="*/ 882599 w 3193215"/>
                  <a:gd name="connsiteY6" fmla="*/ 1268200 h 1284062"/>
                  <a:gd name="connsiteX0" fmla="*/ 882599 w 3193215"/>
                  <a:gd name="connsiteY0" fmla="*/ 1268200 h 1268275"/>
                  <a:gd name="connsiteX1" fmla="*/ 1571447 w 3193215"/>
                  <a:gd name="connsiteY1" fmla="*/ 1176760 h 1268275"/>
                  <a:gd name="connsiteX2" fmla="*/ 2272487 w 3193215"/>
                  <a:gd name="connsiteY2" fmla="*/ 1225528 h 1268275"/>
                  <a:gd name="connsiteX3" fmla="*/ 3174695 w 3193215"/>
                  <a:gd name="connsiteY3" fmla="*/ 225784 h 1268275"/>
                  <a:gd name="connsiteX4" fmla="*/ 1382471 w 3193215"/>
                  <a:gd name="connsiteY4" fmla="*/ 232 h 1268275"/>
                  <a:gd name="connsiteX5" fmla="*/ 4775 w 3193215"/>
                  <a:gd name="connsiteY5" fmla="*/ 244072 h 1268275"/>
                  <a:gd name="connsiteX6" fmla="*/ 882599 w 3193215"/>
                  <a:gd name="connsiteY6" fmla="*/ 1268200 h 1268275"/>
                  <a:gd name="connsiteX0" fmla="*/ 882599 w 3193215"/>
                  <a:gd name="connsiteY0" fmla="*/ 1268200 h 1268275"/>
                  <a:gd name="connsiteX1" fmla="*/ 1571447 w 3193215"/>
                  <a:gd name="connsiteY1" fmla="*/ 1176760 h 1268275"/>
                  <a:gd name="connsiteX2" fmla="*/ 2272487 w 3193215"/>
                  <a:gd name="connsiteY2" fmla="*/ 1225528 h 1268275"/>
                  <a:gd name="connsiteX3" fmla="*/ 3174695 w 3193215"/>
                  <a:gd name="connsiteY3" fmla="*/ 225784 h 1268275"/>
                  <a:gd name="connsiteX4" fmla="*/ 1382471 w 3193215"/>
                  <a:gd name="connsiteY4" fmla="*/ 232 h 1268275"/>
                  <a:gd name="connsiteX5" fmla="*/ 4775 w 3193215"/>
                  <a:gd name="connsiteY5" fmla="*/ 244072 h 1268275"/>
                  <a:gd name="connsiteX6" fmla="*/ 882599 w 3193215"/>
                  <a:gd name="connsiteY6" fmla="*/ 1268200 h 1268275"/>
                  <a:gd name="connsiteX0" fmla="*/ 882721 w 3193337"/>
                  <a:gd name="connsiteY0" fmla="*/ 1268200 h 1268200"/>
                  <a:gd name="connsiteX1" fmla="*/ 1571569 w 3193337"/>
                  <a:gd name="connsiteY1" fmla="*/ 1176760 h 1268200"/>
                  <a:gd name="connsiteX2" fmla="*/ 2272609 w 3193337"/>
                  <a:gd name="connsiteY2" fmla="*/ 1225528 h 1268200"/>
                  <a:gd name="connsiteX3" fmla="*/ 3174817 w 3193337"/>
                  <a:gd name="connsiteY3" fmla="*/ 225784 h 1268200"/>
                  <a:gd name="connsiteX4" fmla="*/ 1382593 w 3193337"/>
                  <a:gd name="connsiteY4" fmla="*/ 232 h 1268200"/>
                  <a:gd name="connsiteX5" fmla="*/ 4897 w 3193337"/>
                  <a:gd name="connsiteY5" fmla="*/ 244072 h 1268200"/>
                  <a:gd name="connsiteX6" fmla="*/ 882721 w 3193337"/>
                  <a:gd name="connsiteY6" fmla="*/ 1268200 h 1268200"/>
                  <a:gd name="connsiteX0" fmla="*/ 882721 w 3193337"/>
                  <a:gd name="connsiteY0" fmla="*/ 1268200 h 1268200"/>
                  <a:gd name="connsiteX1" fmla="*/ 1571569 w 3193337"/>
                  <a:gd name="connsiteY1" fmla="*/ 1176760 h 1268200"/>
                  <a:gd name="connsiteX2" fmla="*/ 2272609 w 3193337"/>
                  <a:gd name="connsiteY2" fmla="*/ 1225528 h 1268200"/>
                  <a:gd name="connsiteX3" fmla="*/ 3174817 w 3193337"/>
                  <a:gd name="connsiteY3" fmla="*/ 225784 h 1268200"/>
                  <a:gd name="connsiteX4" fmla="*/ 1382593 w 3193337"/>
                  <a:gd name="connsiteY4" fmla="*/ 232 h 1268200"/>
                  <a:gd name="connsiteX5" fmla="*/ 4897 w 3193337"/>
                  <a:gd name="connsiteY5" fmla="*/ 244072 h 1268200"/>
                  <a:gd name="connsiteX6" fmla="*/ 882721 w 3193337"/>
                  <a:gd name="connsiteY6" fmla="*/ 1268200 h 1268200"/>
                  <a:gd name="connsiteX0" fmla="*/ 882721 w 3174817"/>
                  <a:gd name="connsiteY0" fmla="*/ 1268200 h 1268200"/>
                  <a:gd name="connsiteX1" fmla="*/ 1571569 w 3174817"/>
                  <a:gd name="connsiteY1" fmla="*/ 1176760 h 1268200"/>
                  <a:gd name="connsiteX2" fmla="*/ 2272609 w 3174817"/>
                  <a:gd name="connsiteY2" fmla="*/ 1225528 h 1268200"/>
                  <a:gd name="connsiteX3" fmla="*/ 3174817 w 3174817"/>
                  <a:gd name="connsiteY3" fmla="*/ 225784 h 1268200"/>
                  <a:gd name="connsiteX4" fmla="*/ 1382593 w 3174817"/>
                  <a:gd name="connsiteY4" fmla="*/ 232 h 1268200"/>
                  <a:gd name="connsiteX5" fmla="*/ 4897 w 3174817"/>
                  <a:gd name="connsiteY5" fmla="*/ 244072 h 1268200"/>
                  <a:gd name="connsiteX6" fmla="*/ 882721 w 3174817"/>
                  <a:gd name="connsiteY6" fmla="*/ 1268200 h 1268200"/>
                  <a:gd name="connsiteX0" fmla="*/ 882721 w 3174817"/>
                  <a:gd name="connsiteY0" fmla="*/ 1268022 h 1268022"/>
                  <a:gd name="connsiteX1" fmla="*/ 1571569 w 3174817"/>
                  <a:gd name="connsiteY1" fmla="*/ 1176582 h 1268022"/>
                  <a:gd name="connsiteX2" fmla="*/ 2272609 w 3174817"/>
                  <a:gd name="connsiteY2" fmla="*/ 1225350 h 1268022"/>
                  <a:gd name="connsiteX3" fmla="*/ 3174817 w 3174817"/>
                  <a:gd name="connsiteY3" fmla="*/ 225606 h 1268022"/>
                  <a:gd name="connsiteX4" fmla="*/ 1382593 w 3174817"/>
                  <a:gd name="connsiteY4" fmla="*/ 54 h 1268022"/>
                  <a:gd name="connsiteX5" fmla="*/ 4897 w 3174817"/>
                  <a:gd name="connsiteY5" fmla="*/ 243894 h 1268022"/>
                  <a:gd name="connsiteX6" fmla="*/ 882721 w 3174817"/>
                  <a:gd name="connsiteY6" fmla="*/ 1268022 h 1268022"/>
                  <a:gd name="connsiteX0" fmla="*/ 882721 w 3174817"/>
                  <a:gd name="connsiteY0" fmla="*/ 1268022 h 1268022"/>
                  <a:gd name="connsiteX1" fmla="*/ 1571569 w 3174817"/>
                  <a:gd name="connsiteY1" fmla="*/ 1176582 h 1268022"/>
                  <a:gd name="connsiteX2" fmla="*/ 2272609 w 3174817"/>
                  <a:gd name="connsiteY2" fmla="*/ 1225350 h 1268022"/>
                  <a:gd name="connsiteX3" fmla="*/ 3174817 w 3174817"/>
                  <a:gd name="connsiteY3" fmla="*/ 225606 h 1268022"/>
                  <a:gd name="connsiteX4" fmla="*/ 1382593 w 3174817"/>
                  <a:gd name="connsiteY4" fmla="*/ 54 h 1268022"/>
                  <a:gd name="connsiteX5" fmla="*/ 4897 w 3174817"/>
                  <a:gd name="connsiteY5" fmla="*/ 243894 h 1268022"/>
                  <a:gd name="connsiteX6" fmla="*/ 882721 w 3174817"/>
                  <a:gd name="connsiteY6" fmla="*/ 1268022 h 1268022"/>
                  <a:gd name="connsiteX0" fmla="*/ 882721 w 3174817"/>
                  <a:gd name="connsiteY0" fmla="*/ 1268022 h 1268022"/>
                  <a:gd name="connsiteX1" fmla="*/ 1571569 w 3174817"/>
                  <a:gd name="connsiteY1" fmla="*/ 1176582 h 1268022"/>
                  <a:gd name="connsiteX2" fmla="*/ 2272609 w 3174817"/>
                  <a:gd name="connsiteY2" fmla="*/ 1225350 h 1268022"/>
                  <a:gd name="connsiteX3" fmla="*/ 3174817 w 3174817"/>
                  <a:gd name="connsiteY3" fmla="*/ 225606 h 1268022"/>
                  <a:gd name="connsiteX4" fmla="*/ 1382593 w 3174817"/>
                  <a:gd name="connsiteY4" fmla="*/ 54 h 1268022"/>
                  <a:gd name="connsiteX5" fmla="*/ 4897 w 3174817"/>
                  <a:gd name="connsiteY5" fmla="*/ 243894 h 1268022"/>
                  <a:gd name="connsiteX6" fmla="*/ 882721 w 3174817"/>
                  <a:gd name="connsiteY6" fmla="*/ 1268022 h 1268022"/>
                  <a:gd name="connsiteX0" fmla="*/ 882721 w 3174817"/>
                  <a:gd name="connsiteY0" fmla="*/ 1268022 h 1268022"/>
                  <a:gd name="connsiteX1" fmla="*/ 1571569 w 3174817"/>
                  <a:gd name="connsiteY1" fmla="*/ 1176582 h 1268022"/>
                  <a:gd name="connsiteX2" fmla="*/ 2236033 w 3174817"/>
                  <a:gd name="connsiteY2" fmla="*/ 1261926 h 1268022"/>
                  <a:gd name="connsiteX3" fmla="*/ 3174817 w 3174817"/>
                  <a:gd name="connsiteY3" fmla="*/ 225606 h 1268022"/>
                  <a:gd name="connsiteX4" fmla="*/ 1382593 w 3174817"/>
                  <a:gd name="connsiteY4" fmla="*/ 54 h 1268022"/>
                  <a:gd name="connsiteX5" fmla="*/ 4897 w 3174817"/>
                  <a:gd name="connsiteY5" fmla="*/ 243894 h 1268022"/>
                  <a:gd name="connsiteX6" fmla="*/ 882721 w 3174817"/>
                  <a:gd name="connsiteY6" fmla="*/ 1268022 h 1268022"/>
                  <a:gd name="connsiteX0" fmla="*/ 882721 w 3174817"/>
                  <a:gd name="connsiteY0" fmla="*/ 1268022 h 1268022"/>
                  <a:gd name="connsiteX1" fmla="*/ 1571569 w 3174817"/>
                  <a:gd name="connsiteY1" fmla="*/ 1176582 h 1268022"/>
                  <a:gd name="connsiteX2" fmla="*/ 2236033 w 3174817"/>
                  <a:gd name="connsiteY2" fmla="*/ 1261926 h 1268022"/>
                  <a:gd name="connsiteX3" fmla="*/ 3174817 w 3174817"/>
                  <a:gd name="connsiteY3" fmla="*/ 225606 h 1268022"/>
                  <a:gd name="connsiteX4" fmla="*/ 1382593 w 3174817"/>
                  <a:gd name="connsiteY4" fmla="*/ 54 h 1268022"/>
                  <a:gd name="connsiteX5" fmla="*/ 4897 w 3174817"/>
                  <a:gd name="connsiteY5" fmla="*/ 243894 h 1268022"/>
                  <a:gd name="connsiteX6" fmla="*/ 882721 w 3174817"/>
                  <a:gd name="connsiteY6" fmla="*/ 1268022 h 1268022"/>
                  <a:gd name="connsiteX0" fmla="*/ 877824 w 3169920"/>
                  <a:gd name="connsiteY0" fmla="*/ 1268022 h 1268022"/>
                  <a:gd name="connsiteX1" fmla="*/ 1566672 w 3169920"/>
                  <a:gd name="connsiteY1" fmla="*/ 1176582 h 1268022"/>
                  <a:gd name="connsiteX2" fmla="*/ 2231136 w 3169920"/>
                  <a:gd name="connsiteY2" fmla="*/ 1261926 h 1268022"/>
                  <a:gd name="connsiteX3" fmla="*/ 3169920 w 3169920"/>
                  <a:gd name="connsiteY3" fmla="*/ 225606 h 1268022"/>
                  <a:gd name="connsiteX4" fmla="*/ 1377696 w 3169920"/>
                  <a:gd name="connsiteY4" fmla="*/ 54 h 1268022"/>
                  <a:gd name="connsiteX5" fmla="*/ 0 w 3169920"/>
                  <a:gd name="connsiteY5" fmla="*/ 243894 h 1268022"/>
                  <a:gd name="connsiteX6" fmla="*/ 877824 w 3169920"/>
                  <a:gd name="connsiteY6" fmla="*/ 1268022 h 1268022"/>
                  <a:gd name="connsiteX0" fmla="*/ 877824 w 3169920"/>
                  <a:gd name="connsiteY0" fmla="*/ 1268022 h 1268022"/>
                  <a:gd name="connsiteX1" fmla="*/ 1566672 w 3169920"/>
                  <a:gd name="connsiteY1" fmla="*/ 1176582 h 1268022"/>
                  <a:gd name="connsiteX2" fmla="*/ 2231136 w 3169920"/>
                  <a:gd name="connsiteY2" fmla="*/ 1261926 h 1268022"/>
                  <a:gd name="connsiteX3" fmla="*/ 3169920 w 3169920"/>
                  <a:gd name="connsiteY3" fmla="*/ 225606 h 1268022"/>
                  <a:gd name="connsiteX4" fmla="*/ 1377696 w 3169920"/>
                  <a:gd name="connsiteY4" fmla="*/ 54 h 1268022"/>
                  <a:gd name="connsiteX5" fmla="*/ 0 w 3169920"/>
                  <a:gd name="connsiteY5" fmla="*/ 243894 h 1268022"/>
                  <a:gd name="connsiteX6" fmla="*/ 877824 w 3169920"/>
                  <a:gd name="connsiteY6" fmla="*/ 1268022 h 1268022"/>
                  <a:gd name="connsiteX0" fmla="*/ 877824 w 3169920"/>
                  <a:gd name="connsiteY0" fmla="*/ 1162339 h 1162339"/>
                  <a:gd name="connsiteX1" fmla="*/ 1566672 w 3169920"/>
                  <a:gd name="connsiteY1" fmla="*/ 1070899 h 1162339"/>
                  <a:gd name="connsiteX2" fmla="*/ 2231136 w 3169920"/>
                  <a:gd name="connsiteY2" fmla="*/ 1156243 h 1162339"/>
                  <a:gd name="connsiteX3" fmla="*/ 3169920 w 3169920"/>
                  <a:gd name="connsiteY3" fmla="*/ 119923 h 1162339"/>
                  <a:gd name="connsiteX4" fmla="*/ 0 w 3169920"/>
                  <a:gd name="connsiteY4" fmla="*/ 138211 h 1162339"/>
                  <a:gd name="connsiteX5" fmla="*/ 877824 w 3169920"/>
                  <a:gd name="connsiteY5" fmla="*/ 1162339 h 1162339"/>
                  <a:gd name="connsiteX0" fmla="*/ 877824 w 3169920"/>
                  <a:gd name="connsiteY0" fmla="*/ 1162339 h 1288087"/>
                  <a:gd name="connsiteX1" fmla="*/ 2231136 w 3169920"/>
                  <a:gd name="connsiteY1" fmla="*/ 1156243 h 1288087"/>
                  <a:gd name="connsiteX2" fmla="*/ 3169920 w 3169920"/>
                  <a:gd name="connsiteY2" fmla="*/ 119923 h 1288087"/>
                  <a:gd name="connsiteX3" fmla="*/ 0 w 3169920"/>
                  <a:gd name="connsiteY3" fmla="*/ 138211 h 1288087"/>
                  <a:gd name="connsiteX4" fmla="*/ 877824 w 3169920"/>
                  <a:gd name="connsiteY4" fmla="*/ 1162339 h 1288087"/>
                  <a:gd name="connsiteX0" fmla="*/ 877824 w 3169920"/>
                  <a:gd name="connsiteY0" fmla="*/ 1162339 h 1220512"/>
                  <a:gd name="connsiteX1" fmla="*/ 2231136 w 3169920"/>
                  <a:gd name="connsiteY1" fmla="*/ 1156243 h 1220512"/>
                  <a:gd name="connsiteX2" fmla="*/ 3169920 w 3169920"/>
                  <a:gd name="connsiteY2" fmla="*/ 119923 h 1220512"/>
                  <a:gd name="connsiteX3" fmla="*/ 0 w 3169920"/>
                  <a:gd name="connsiteY3" fmla="*/ 138211 h 1220512"/>
                  <a:gd name="connsiteX4" fmla="*/ 877824 w 3169920"/>
                  <a:gd name="connsiteY4" fmla="*/ 1162339 h 1220512"/>
                  <a:gd name="connsiteX0" fmla="*/ 877824 w 3169920"/>
                  <a:gd name="connsiteY0" fmla="*/ 1162339 h 1162339"/>
                  <a:gd name="connsiteX1" fmla="*/ 2231136 w 3169920"/>
                  <a:gd name="connsiteY1" fmla="*/ 1156243 h 1162339"/>
                  <a:gd name="connsiteX2" fmla="*/ 3169920 w 3169920"/>
                  <a:gd name="connsiteY2" fmla="*/ 119923 h 1162339"/>
                  <a:gd name="connsiteX3" fmla="*/ 0 w 3169920"/>
                  <a:gd name="connsiteY3" fmla="*/ 138211 h 1162339"/>
                  <a:gd name="connsiteX4" fmla="*/ 877824 w 3169920"/>
                  <a:gd name="connsiteY4" fmla="*/ 1162339 h 1162339"/>
                  <a:gd name="connsiteX0" fmla="*/ 877824 w 3169920"/>
                  <a:gd name="connsiteY0" fmla="*/ 1252422 h 1252422"/>
                  <a:gd name="connsiteX1" fmla="*/ 2231136 w 3169920"/>
                  <a:gd name="connsiteY1" fmla="*/ 1246326 h 1252422"/>
                  <a:gd name="connsiteX2" fmla="*/ 3169920 w 3169920"/>
                  <a:gd name="connsiteY2" fmla="*/ 210006 h 1252422"/>
                  <a:gd name="connsiteX3" fmla="*/ 0 w 3169920"/>
                  <a:gd name="connsiteY3" fmla="*/ 228294 h 1252422"/>
                  <a:gd name="connsiteX4" fmla="*/ 877824 w 3169920"/>
                  <a:gd name="connsiteY4" fmla="*/ 1252422 h 1252422"/>
                  <a:gd name="connsiteX0" fmla="*/ 877824 w 3169920"/>
                  <a:gd name="connsiteY0" fmla="*/ 1252422 h 1252422"/>
                  <a:gd name="connsiteX1" fmla="*/ 2231136 w 3169920"/>
                  <a:gd name="connsiteY1" fmla="*/ 1246326 h 1252422"/>
                  <a:gd name="connsiteX2" fmla="*/ 3169920 w 3169920"/>
                  <a:gd name="connsiteY2" fmla="*/ 210006 h 1252422"/>
                  <a:gd name="connsiteX3" fmla="*/ 0 w 3169920"/>
                  <a:gd name="connsiteY3" fmla="*/ 228294 h 1252422"/>
                  <a:gd name="connsiteX4" fmla="*/ 877824 w 3169920"/>
                  <a:gd name="connsiteY4" fmla="*/ 1252422 h 1252422"/>
                  <a:gd name="connsiteX0" fmla="*/ 877824 w 3169920"/>
                  <a:gd name="connsiteY0" fmla="*/ 1295203 h 1295203"/>
                  <a:gd name="connsiteX1" fmla="*/ 2231136 w 3169920"/>
                  <a:gd name="connsiteY1" fmla="*/ 1289107 h 1295203"/>
                  <a:gd name="connsiteX2" fmla="*/ 3169920 w 3169920"/>
                  <a:gd name="connsiteY2" fmla="*/ 252787 h 1295203"/>
                  <a:gd name="connsiteX3" fmla="*/ 0 w 3169920"/>
                  <a:gd name="connsiteY3" fmla="*/ 271075 h 1295203"/>
                  <a:gd name="connsiteX4" fmla="*/ 877824 w 3169920"/>
                  <a:gd name="connsiteY4" fmla="*/ 1295203 h 1295203"/>
                  <a:gd name="connsiteX0" fmla="*/ 877824 w 3169920"/>
                  <a:gd name="connsiteY0" fmla="*/ 1276121 h 1276121"/>
                  <a:gd name="connsiteX1" fmla="*/ 2231136 w 3169920"/>
                  <a:gd name="connsiteY1" fmla="*/ 1270025 h 1276121"/>
                  <a:gd name="connsiteX2" fmla="*/ 3169920 w 3169920"/>
                  <a:gd name="connsiteY2" fmla="*/ 233705 h 1276121"/>
                  <a:gd name="connsiteX3" fmla="*/ 0 w 3169920"/>
                  <a:gd name="connsiteY3" fmla="*/ 251993 h 1276121"/>
                  <a:gd name="connsiteX4" fmla="*/ 877824 w 3169920"/>
                  <a:gd name="connsiteY4" fmla="*/ 1276121 h 1276121"/>
                  <a:gd name="connsiteX0" fmla="*/ 877824 w 3163824"/>
                  <a:gd name="connsiteY0" fmla="*/ 1276121 h 1276121"/>
                  <a:gd name="connsiteX1" fmla="*/ 2231136 w 3163824"/>
                  <a:gd name="connsiteY1" fmla="*/ 1270025 h 1276121"/>
                  <a:gd name="connsiteX2" fmla="*/ 3163824 w 3163824"/>
                  <a:gd name="connsiteY2" fmla="*/ 233705 h 1276121"/>
                  <a:gd name="connsiteX3" fmla="*/ 0 w 3163824"/>
                  <a:gd name="connsiteY3" fmla="*/ 251993 h 1276121"/>
                  <a:gd name="connsiteX4" fmla="*/ 877824 w 3163824"/>
                  <a:gd name="connsiteY4" fmla="*/ 1276121 h 1276121"/>
                  <a:gd name="connsiteX0" fmla="*/ 877824 w 3005328"/>
                  <a:gd name="connsiteY0" fmla="*/ 1234750 h 1234750"/>
                  <a:gd name="connsiteX1" fmla="*/ 2231136 w 3005328"/>
                  <a:gd name="connsiteY1" fmla="*/ 1228654 h 1234750"/>
                  <a:gd name="connsiteX2" fmla="*/ 3005328 w 3005328"/>
                  <a:gd name="connsiteY2" fmla="*/ 302062 h 1234750"/>
                  <a:gd name="connsiteX3" fmla="*/ 0 w 3005328"/>
                  <a:gd name="connsiteY3" fmla="*/ 210622 h 1234750"/>
                  <a:gd name="connsiteX4" fmla="*/ 877824 w 3005328"/>
                  <a:gd name="connsiteY4" fmla="*/ 1234750 h 1234750"/>
                  <a:gd name="connsiteX0" fmla="*/ 877824 w 3157728"/>
                  <a:gd name="connsiteY0" fmla="*/ 1276120 h 1276120"/>
                  <a:gd name="connsiteX1" fmla="*/ 2231136 w 3157728"/>
                  <a:gd name="connsiteY1" fmla="*/ 1270024 h 1276120"/>
                  <a:gd name="connsiteX2" fmla="*/ 3157728 w 3157728"/>
                  <a:gd name="connsiteY2" fmla="*/ 233704 h 1276120"/>
                  <a:gd name="connsiteX3" fmla="*/ 0 w 3157728"/>
                  <a:gd name="connsiteY3" fmla="*/ 251992 h 1276120"/>
                  <a:gd name="connsiteX4" fmla="*/ 877824 w 3157728"/>
                  <a:gd name="connsiteY4" fmla="*/ 1276120 h 1276120"/>
                  <a:gd name="connsiteX0" fmla="*/ 877824 w 3157728"/>
                  <a:gd name="connsiteY0" fmla="*/ 1276120 h 1276120"/>
                  <a:gd name="connsiteX1" fmla="*/ 2231136 w 3157728"/>
                  <a:gd name="connsiteY1" fmla="*/ 1270024 h 1276120"/>
                  <a:gd name="connsiteX2" fmla="*/ 3157728 w 3157728"/>
                  <a:gd name="connsiteY2" fmla="*/ 233704 h 1276120"/>
                  <a:gd name="connsiteX3" fmla="*/ 0 w 3157728"/>
                  <a:gd name="connsiteY3" fmla="*/ 251992 h 1276120"/>
                  <a:gd name="connsiteX4" fmla="*/ 877824 w 3157728"/>
                  <a:gd name="connsiteY4" fmla="*/ 1276120 h 1276120"/>
                  <a:gd name="connsiteX0" fmla="*/ 877824 w 3137408"/>
                  <a:gd name="connsiteY0" fmla="*/ 1267559 h 1267559"/>
                  <a:gd name="connsiteX1" fmla="*/ 2231136 w 3137408"/>
                  <a:gd name="connsiteY1" fmla="*/ 1261463 h 1267559"/>
                  <a:gd name="connsiteX2" fmla="*/ 3137408 w 3137408"/>
                  <a:gd name="connsiteY2" fmla="*/ 245463 h 1267559"/>
                  <a:gd name="connsiteX3" fmla="*/ 0 w 3137408"/>
                  <a:gd name="connsiteY3" fmla="*/ 243431 h 1267559"/>
                  <a:gd name="connsiteX4" fmla="*/ 877824 w 3137408"/>
                  <a:gd name="connsiteY4" fmla="*/ 1267559 h 1267559"/>
                  <a:gd name="connsiteX0" fmla="*/ 877824 w 3171698"/>
                  <a:gd name="connsiteY0" fmla="*/ 1282265 h 1282265"/>
                  <a:gd name="connsiteX1" fmla="*/ 2231136 w 3171698"/>
                  <a:gd name="connsiteY1" fmla="*/ 1276169 h 1282265"/>
                  <a:gd name="connsiteX2" fmla="*/ 3171698 w 3171698"/>
                  <a:gd name="connsiteY2" fmla="*/ 225879 h 1282265"/>
                  <a:gd name="connsiteX3" fmla="*/ 0 w 3171698"/>
                  <a:gd name="connsiteY3" fmla="*/ 258137 h 1282265"/>
                  <a:gd name="connsiteX4" fmla="*/ 877824 w 3171698"/>
                  <a:gd name="connsiteY4" fmla="*/ 1282265 h 1282265"/>
                  <a:gd name="connsiteX0" fmla="*/ 877824 w 3171698"/>
                  <a:gd name="connsiteY0" fmla="*/ 1308245 h 1308245"/>
                  <a:gd name="connsiteX1" fmla="*/ 2231136 w 3171698"/>
                  <a:gd name="connsiteY1" fmla="*/ 1302149 h 1308245"/>
                  <a:gd name="connsiteX2" fmla="*/ 3171698 w 3171698"/>
                  <a:gd name="connsiteY2" fmla="*/ 251859 h 1308245"/>
                  <a:gd name="connsiteX3" fmla="*/ 0 w 3171698"/>
                  <a:gd name="connsiteY3" fmla="*/ 284117 h 1308245"/>
                  <a:gd name="connsiteX4" fmla="*/ 877824 w 3171698"/>
                  <a:gd name="connsiteY4" fmla="*/ 1308245 h 13082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71698" h="1308245">
                    <a:moveTo>
                      <a:pt x="877824" y="1308245"/>
                    </a:moveTo>
                    <a:cubicBezTo>
                      <a:pt x="1298448" y="1234077"/>
                      <a:pt x="1635760" y="1177181"/>
                      <a:pt x="2231136" y="1302149"/>
                    </a:cubicBezTo>
                    <a:cubicBezTo>
                      <a:pt x="2364232" y="1192421"/>
                      <a:pt x="3167634" y="291483"/>
                      <a:pt x="3171698" y="251859"/>
                    </a:cubicBezTo>
                    <a:cubicBezTo>
                      <a:pt x="2236724" y="-63355"/>
                      <a:pt x="1040384" y="-115171"/>
                      <a:pt x="0" y="284117"/>
                    </a:cubicBezTo>
                    <a:cubicBezTo>
                      <a:pt x="19304" y="344061"/>
                      <a:pt x="805688" y="1195469"/>
                      <a:pt x="877824" y="1308245"/>
                    </a:cubicBezTo>
                    <a:close/>
                  </a:path>
                </a:pathLst>
              </a:custGeom>
              <a:solidFill>
                <a:srgbClr val="1FA9FF"/>
              </a:solidFill>
              <a:ln w="38100"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none" lIns="66675" tIns="66675" rIns="66675" bIns="66675" numCol="1" rtlCol="0" anchor="ctr" anchorCtr="0" compatLnSpc="1">
                <a:prstTxWarp prst="textNoShape">
                  <a:avLst/>
                </a:prstTxWarp>
                <a:noAutofit/>
              </a:bodyPr>
              <a:lstStyle/>
              <a:p>
                <a:pPr algn="ctr" defTabSz="685800">
                  <a:defRPr/>
                </a:pPr>
                <a:endParaRPr lang="en-US" dirty="0">
                  <a:solidFill>
                    <a:schemeClr val="bg1"/>
                  </a:solidFill>
                  <a:latin typeface="Arial" panose="020B0604020202020204" pitchFamily="34" charset="0"/>
                </a:endParaRPr>
              </a:p>
            </p:txBody>
          </p:sp>
          <p:sp>
            <p:nvSpPr>
              <p:cNvPr id="46" name="TextBox 45"/>
              <p:cNvSpPr txBox="1"/>
              <p:nvPr/>
            </p:nvSpPr>
            <p:spPr bwMode="auto">
              <a:xfrm>
                <a:off x="3901731" y="5534305"/>
                <a:ext cx="1340537" cy="492443"/>
              </a:xfrm>
              <a:prstGeom prst="rect">
                <a:avLst/>
              </a:prstGeom>
              <a:noFill/>
              <a:ln>
                <a:noFill/>
              </a:ln>
            </p:spPr>
            <p:txBody>
              <a:bodyPr wrap="none" rtlCol="0" anchor="b">
                <a:spAutoFit/>
              </a:bodyPr>
              <a:lstStyle/>
              <a:p>
                <a:pPr algn="ctr" defTabSz="685800">
                  <a:defRPr/>
                </a:pPr>
                <a:r>
                  <a:rPr lang="en-US" b="1" dirty="0">
                    <a:solidFill>
                      <a:schemeClr val="bg1"/>
                    </a:solidFill>
                    <a:effectLst>
                      <a:glow rad="228600">
                        <a:srgbClr val="000000">
                          <a:satMod val="175000"/>
                          <a:alpha val="40000"/>
                        </a:srgbClr>
                      </a:glow>
                    </a:effectLst>
                    <a:latin typeface="Arial"/>
                  </a:rPr>
                  <a:t>Mahout</a:t>
                </a:r>
              </a:p>
            </p:txBody>
          </p:sp>
        </p:grpSp>
        <p:sp>
          <p:nvSpPr>
            <p:cNvPr id="31" name="Oval 30"/>
            <p:cNvSpPr/>
            <p:nvPr/>
          </p:nvSpPr>
          <p:spPr bwMode="auto">
            <a:xfrm>
              <a:off x="1251283" y="2396689"/>
              <a:ext cx="6625974" cy="4008679"/>
            </a:xfrm>
            <a:prstGeom prst="ellipse">
              <a:avLst/>
            </a:prstGeom>
            <a:noFill/>
            <a:ln w="63500" cap="flat" cmpd="sng" algn="ctr">
              <a:solidFill>
                <a:srgbClr val="000000"/>
              </a:solidFill>
              <a:prstDash val="solid"/>
              <a:round/>
              <a:headEnd type="none" w="med" len="med"/>
              <a:tailEnd type="none" w="med" len="med"/>
            </a:ln>
            <a:effectLst/>
          </p:spPr>
          <p:txBody>
            <a:bodyPr vert="horz" wrap="none" lIns="66675" tIns="66675" rIns="66675" bIns="66675" numCol="1" rtlCol="0" anchor="ctr" anchorCtr="0" compatLnSpc="1">
              <a:prstTxWarp prst="textNoShape">
                <a:avLst/>
              </a:prstTxWarp>
              <a:noAutofit/>
            </a:bodyPr>
            <a:lstStyle/>
            <a:p>
              <a:pPr algn="ctr" defTabSz="685800">
                <a:defRPr/>
              </a:pPr>
              <a:endParaRPr lang="en-US">
                <a:solidFill>
                  <a:schemeClr val="bg1"/>
                </a:solidFill>
                <a:latin typeface="Arial" panose="020B0604020202020204" pitchFamily="34" charset="0"/>
              </a:endParaRPr>
            </a:p>
          </p:txBody>
        </p:sp>
        <p:cxnSp>
          <p:nvCxnSpPr>
            <p:cNvPr id="32" name="Straight Connector 31"/>
            <p:cNvCxnSpPr/>
            <p:nvPr/>
          </p:nvCxnSpPr>
          <p:spPr bwMode="auto">
            <a:xfrm flipV="1">
              <a:off x="2971800" y="2656936"/>
              <a:ext cx="3213340" cy="3519577"/>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33" name="TextBox 32"/>
            <p:cNvSpPr txBox="1"/>
            <p:nvPr/>
          </p:nvSpPr>
          <p:spPr bwMode="auto">
            <a:xfrm>
              <a:off x="2028513" y="3381057"/>
              <a:ext cx="895973" cy="492443"/>
            </a:xfrm>
            <a:prstGeom prst="rect">
              <a:avLst/>
            </a:prstGeom>
            <a:noFill/>
            <a:ln>
              <a:noFill/>
            </a:ln>
            <a:effectLst>
              <a:glow rad="63500">
                <a:schemeClr val="accent4">
                  <a:satMod val="175000"/>
                  <a:alpha val="40000"/>
                </a:schemeClr>
              </a:glow>
            </a:effectLst>
          </p:spPr>
          <p:txBody>
            <a:bodyPr wrap="none" rtlCol="0" anchor="b">
              <a:spAutoFit/>
            </a:bodyPr>
            <a:lstStyle/>
            <a:p>
              <a:pPr algn="ctr" defTabSz="685800">
                <a:defRPr/>
              </a:pPr>
              <a:r>
                <a:rPr lang="en-US" b="1" dirty="0">
                  <a:solidFill>
                    <a:schemeClr val="bg1"/>
                  </a:solidFill>
                  <a:effectLst>
                    <a:glow rad="228600">
                      <a:srgbClr val="000000">
                        <a:satMod val="175000"/>
                        <a:alpha val="40000"/>
                      </a:srgbClr>
                    </a:glow>
                  </a:effectLst>
                  <a:latin typeface="Arial"/>
                </a:rPr>
                <a:t>Hive</a:t>
              </a:r>
            </a:p>
          </p:txBody>
        </p:sp>
        <p:sp>
          <p:nvSpPr>
            <p:cNvPr id="34" name="TextBox 33"/>
            <p:cNvSpPr txBox="1"/>
            <p:nvPr/>
          </p:nvSpPr>
          <p:spPr bwMode="auto">
            <a:xfrm>
              <a:off x="5778437" y="4762194"/>
              <a:ext cx="1853500" cy="492443"/>
            </a:xfrm>
            <a:prstGeom prst="rect">
              <a:avLst/>
            </a:prstGeom>
            <a:noFill/>
            <a:ln>
              <a:noFill/>
            </a:ln>
          </p:spPr>
          <p:txBody>
            <a:bodyPr wrap="none" rtlCol="0" anchor="b">
              <a:spAutoFit/>
            </a:bodyPr>
            <a:lstStyle/>
            <a:p>
              <a:pPr algn="ctr" defTabSz="685800">
                <a:defRPr/>
              </a:pPr>
              <a:r>
                <a:rPr lang="en-US" b="1" dirty="0">
                  <a:solidFill>
                    <a:schemeClr val="bg1"/>
                  </a:solidFill>
                  <a:effectLst>
                    <a:glow rad="228600">
                      <a:srgbClr val="000000">
                        <a:satMod val="175000"/>
                        <a:alpha val="40000"/>
                      </a:srgbClr>
                    </a:glow>
                  </a:effectLst>
                  <a:latin typeface="Arial"/>
                </a:rPr>
                <a:t>ZooKeeper</a:t>
              </a:r>
            </a:p>
          </p:txBody>
        </p:sp>
        <p:cxnSp>
          <p:nvCxnSpPr>
            <p:cNvPr id="35" name="Straight Connector 34"/>
            <p:cNvCxnSpPr/>
            <p:nvPr/>
          </p:nvCxnSpPr>
          <p:spPr bwMode="auto">
            <a:xfrm flipH="1" flipV="1">
              <a:off x="1259457" y="4381500"/>
              <a:ext cx="6626698" cy="39535"/>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36" name="Straight Connector 35"/>
            <p:cNvCxnSpPr/>
            <p:nvPr/>
          </p:nvCxnSpPr>
          <p:spPr bwMode="auto">
            <a:xfrm flipH="1" flipV="1">
              <a:off x="2971802" y="2639684"/>
              <a:ext cx="3261358" cy="3521086"/>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37" name="Oval 36"/>
            <p:cNvSpPr/>
            <p:nvPr/>
          </p:nvSpPr>
          <p:spPr bwMode="auto">
            <a:xfrm>
              <a:off x="2995936" y="3589020"/>
              <a:ext cx="3183884" cy="1577787"/>
            </a:xfrm>
            <a:prstGeom prst="ellipse">
              <a:avLst/>
            </a:prstGeom>
            <a:solidFill>
              <a:srgbClr val="FDFA32"/>
            </a:solidFill>
            <a:ln w="57150" cap="flat" cmpd="sng" algn="ctr">
              <a:noFill/>
              <a:prstDash val="solid"/>
              <a:round/>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vert="horz" wrap="none" lIns="66675" tIns="66675" rIns="66675" bIns="66675" numCol="1" rtlCol="0" anchor="ctr" anchorCtr="0" compatLnSpc="1">
              <a:prstTxWarp prst="textNoShape">
                <a:avLst/>
              </a:prstTxWarp>
              <a:noAutofit/>
            </a:bodyPr>
            <a:lstStyle/>
            <a:p>
              <a:pPr algn="ctr" defTabSz="685800">
                <a:defRPr/>
              </a:pPr>
              <a:endParaRPr lang="en-US">
                <a:solidFill>
                  <a:schemeClr val="bg1"/>
                </a:solidFill>
                <a:latin typeface="Arial" panose="020B0604020202020204" pitchFamily="34" charset="0"/>
              </a:endParaRPr>
            </a:p>
          </p:txBody>
        </p:sp>
        <p:sp>
          <p:nvSpPr>
            <p:cNvPr id="38" name="TextBox 37"/>
            <p:cNvSpPr txBox="1"/>
            <p:nvPr/>
          </p:nvSpPr>
          <p:spPr bwMode="auto">
            <a:xfrm>
              <a:off x="3062416" y="4104501"/>
              <a:ext cx="1635492" cy="523220"/>
            </a:xfrm>
            <a:prstGeom prst="rect">
              <a:avLst/>
            </a:prstGeom>
            <a:noFill/>
            <a:ln>
              <a:noFill/>
            </a:ln>
          </p:spPr>
          <p:txBody>
            <a:bodyPr wrap="none" rtlCol="0" anchor="b">
              <a:spAutoFit/>
            </a:bodyPr>
            <a:lstStyle/>
            <a:p>
              <a:pPr algn="ctr" defTabSz="685800">
                <a:defRPr/>
              </a:pPr>
              <a:r>
                <a:rPr lang="en-US" sz="1950" b="1" dirty="0">
                  <a:solidFill>
                    <a:schemeClr val="bg1"/>
                  </a:solidFill>
                  <a:latin typeface="Arial Black" panose="020B0A04020102020204" pitchFamily="34" charset="0"/>
                </a:rPr>
                <a:t>Hadoop</a:t>
              </a:r>
            </a:p>
          </p:txBody>
        </p:sp>
        <p:sp>
          <p:nvSpPr>
            <p:cNvPr id="39" name="TextBox 38"/>
            <p:cNvSpPr txBox="1"/>
            <p:nvPr/>
          </p:nvSpPr>
          <p:spPr bwMode="auto">
            <a:xfrm>
              <a:off x="2157186" y="4818985"/>
              <a:ext cx="724987" cy="492443"/>
            </a:xfrm>
            <a:prstGeom prst="rect">
              <a:avLst/>
            </a:prstGeom>
            <a:noFill/>
            <a:ln>
              <a:noFill/>
            </a:ln>
          </p:spPr>
          <p:txBody>
            <a:bodyPr wrap="none" rtlCol="0" anchor="b">
              <a:spAutoFit/>
            </a:bodyPr>
            <a:lstStyle/>
            <a:p>
              <a:pPr algn="ctr" defTabSz="685800">
                <a:defRPr/>
              </a:pPr>
              <a:r>
                <a:rPr lang="en-US" b="1" dirty="0">
                  <a:solidFill>
                    <a:schemeClr val="bg1"/>
                  </a:solidFill>
                  <a:effectLst>
                    <a:glow rad="228600">
                      <a:srgbClr val="000000">
                        <a:satMod val="175000"/>
                        <a:alpha val="40000"/>
                      </a:srgbClr>
                    </a:glow>
                  </a:effectLst>
                  <a:latin typeface="Arial"/>
                </a:rPr>
                <a:t>Pig</a:t>
              </a:r>
            </a:p>
          </p:txBody>
        </p:sp>
        <p:sp>
          <p:nvSpPr>
            <p:cNvPr id="40" name="TextBox 39"/>
            <p:cNvSpPr txBox="1"/>
            <p:nvPr/>
          </p:nvSpPr>
          <p:spPr bwMode="auto">
            <a:xfrm>
              <a:off x="5984609" y="3419277"/>
              <a:ext cx="1203748" cy="492443"/>
            </a:xfrm>
            <a:prstGeom prst="rect">
              <a:avLst/>
            </a:prstGeom>
            <a:noFill/>
            <a:ln>
              <a:noFill/>
            </a:ln>
          </p:spPr>
          <p:txBody>
            <a:bodyPr wrap="none" rtlCol="0" anchor="b">
              <a:spAutoFit/>
            </a:bodyPr>
            <a:lstStyle/>
            <a:p>
              <a:pPr algn="ctr" defTabSz="685800">
                <a:defRPr/>
              </a:pPr>
              <a:r>
                <a:rPr lang="en-US" b="1" dirty="0" err="1">
                  <a:solidFill>
                    <a:schemeClr val="bg1"/>
                  </a:solidFill>
                  <a:effectLst>
                    <a:glow rad="228600">
                      <a:srgbClr val="000000">
                        <a:satMod val="175000"/>
                        <a:alpha val="40000"/>
                      </a:srgbClr>
                    </a:glow>
                  </a:effectLst>
                  <a:latin typeface="Arial"/>
                </a:rPr>
                <a:t>Sqoop</a:t>
              </a:r>
              <a:endParaRPr lang="en-US" b="1" dirty="0">
                <a:solidFill>
                  <a:schemeClr val="bg1"/>
                </a:solidFill>
                <a:effectLst>
                  <a:glow rad="228600">
                    <a:srgbClr val="000000">
                      <a:satMod val="175000"/>
                      <a:alpha val="40000"/>
                    </a:srgbClr>
                  </a:glow>
                </a:effectLst>
                <a:latin typeface="Arial"/>
              </a:endParaRPr>
            </a:p>
          </p:txBody>
        </p:sp>
        <p:grpSp>
          <p:nvGrpSpPr>
            <p:cNvPr id="41" name="Group 40"/>
            <p:cNvGrpSpPr/>
            <p:nvPr/>
          </p:nvGrpSpPr>
          <p:grpSpPr>
            <a:xfrm>
              <a:off x="4656969" y="3873258"/>
              <a:ext cx="972977" cy="957533"/>
              <a:chOff x="4656969" y="3838754"/>
              <a:chExt cx="972977" cy="957533"/>
            </a:xfrm>
          </p:grpSpPr>
          <p:sp>
            <p:nvSpPr>
              <p:cNvPr id="42" name="Flowchart: Magnetic Disk 41"/>
              <p:cNvSpPr/>
              <p:nvPr/>
            </p:nvSpPr>
            <p:spPr bwMode="auto">
              <a:xfrm>
                <a:off x="4656969" y="4388563"/>
                <a:ext cx="972977" cy="407724"/>
              </a:xfrm>
              <a:prstGeom prst="flowChartMagneticDisk">
                <a:avLst/>
              </a:prstGeom>
              <a:gradFill flip="none" rotWithShape="1">
                <a:gsLst>
                  <a:gs pos="0">
                    <a:srgbClr val="718ED2"/>
                  </a:gs>
                  <a:gs pos="50000">
                    <a:srgbClr val="BDECFC"/>
                  </a:gs>
                  <a:gs pos="100000">
                    <a:srgbClr val="608DCE"/>
                  </a:gs>
                </a:gsLst>
                <a:lin ang="10800000" scaled="1"/>
                <a:tileRect/>
              </a:gradFill>
              <a:ln w="19050" cap="flat" cmpd="sng" algn="ctr">
                <a:solidFill>
                  <a:srgbClr val="2C6191"/>
                </a:solidFill>
                <a:prstDash val="solid"/>
                <a:round/>
                <a:headEnd type="none" w="med" len="med"/>
                <a:tailEnd type="none" w="med" len="med"/>
              </a:ln>
              <a:effectLst/>
            </p:spPr>
            <p:txBody>
              <a:bodyPr vert="horz" wrap="none" lIns="66675" tIns="66675" rIns="66675" bIns="66675" numCol="1" rtlCol="0" anchor="ctr" anchorCtr="0" compatLnSpc="1">
                <a:prstTxWarp prst="textNoShape">
                  <a:avLst/>
                </a:prstTxWarp>
                <a:noAutofit/>
              </a:bodyPr>
              <a:lstStyle/>
              <a:p>
                <a:pPr algn="ctr" defTabSz="685800">
                  <a:defRPr/>
                </a:pPr>
                <a:endParaRPr lang="en-US">
                  <a:solidFill>
                    <a:schemeClr val="bg1"/>
                  </a:solidFill>
                  <a:latin typeface="Arial" panose="020B0604020202020204" pitchFamily="34" charset="0"/>
                </a:endParaRPr>
              </a:p>
            </p:txBody>
          </p:sp>
          <p:sp>
            <p:nvSpPr>
              <p:cNvPr id="43" name="Flowchart: Magnetic Disk 42"/>
              <p:cNvSpPr/>
              <p:nvPr/>
            </p:nvSpPr>
            <p:spPr bwMode="auto">
              <a:xfrm>
                <a:off x="4656969" y="4110570"/>
                <a:ext cx="972977" cy="407724"/>
              </a:xfrm>
              <a:prstGeom prst="flowChartMagneticDisk">
                <a:avLst/>
              </a:prstGeom>
              <a:gradFill flip="none" rotWithShape="1">
                <a:gsLst>
                  <a:gs pos="0">
                    <a:srgbClr val="718ED2"/>
                  </a:gs>
                  <a:gs pos="50000">
                    <a:srgbClr val="BDECFC"/>
                  </a:gs>
                  <a:gs pos="100000">
                    <a:srgbClr val="608DCE"/>
                  </a:gs>
                </a:gsLst>
                <a:lin ang="10800000" scaled="1"/>
                <a:tileRect/>
              </a:gradFill>
              <a:ln w="19050" cap="flat" cmpd="sng" algn="ctr">
                <a:solidFill>
                  <a:srgbClr val="2C6191"/>
                </a:solidFill>
                <a:prstDash val="solid"/>
                <a:round/>
                <a:headEnd type="none" w="med" len="med"/>
                <a:tailEnd type="none" w="med" len="med"/>
              </a:ln>
              <a:effectLst/>
            </p:spPr>
            <p:txBody>
              <a:bodyPr vert="horz" wrap="none" lIns="66675" tIns="102870" rIns="66675" bIns="66675" numCol="1" rtlCol="0" anchor="ctr" anchorCtr="0" compatLnSpc="1">
                <a:noAutofit/>
              </a:bodyPr>
              <a:lstStyle/>
              <a:p>
                <a:pPr algn="ctr" defTabSz="685800">
                  <a:defRPr/>
                </a:pPr>
                <a:r>
                  <a:rPr lang="en-US" sz="1050" b="1" dirty="0">
                    <a:solidFill>
                      <a:schemeClr val="bg1"/>
                    </a:solidFill>
                    <a:effectLst>
                      <a:glow rad="101600">
                        <a:srgbClr val="FFFFFF">
                          <a:alpha val="51000"/>
                        </a:srgbClr>
                      </a:glow>
                    </a:effectLst>
                    <a:latin typeface="Arial" panose="020B0604020202020204" pitchFamily="34" charset="0"/>
                  </a:rPr>
                  <a:t>BIG DATA</a:t>
                </a:r>
              </a:p>
            </p:txBody>
          </p:sp>
          <p:sp>
            <p:nvSpPr>
              <p:cNvPr id="44" name="Flowchart: Magnetic Disk 43"/>
              <p:cNvSpPr/>
              <p:nvPr/>
            </p:nvSpPr>
            <p:spPr bwMode="auto">
              <a:xfrm>
                <a:off x="4656969" y="3838754"/>
                <a:ext cx="972977" cy="407724"/>
              </a:xfrm>
              <a:prstGeom prst="flowChartMagneticDisk">
                <a:avLst/>
              </a:prstGeom>
              <a:gradFill flip="none" rotWithShape="1">
                <a:gsLst>
                  <a:gs pos="0">
                    <a:srgbClr val="718ED2"/>
                  </a:gs>
                  <a:gs pos="50000">
                    <a:srgbClr val="BDECFC"/>
                  </a:gs>
                  <a:gs pos="100000">
                    <a:srgbClr val="608DCE"/>
                  </a:gs>
                </a:gsLst>
                <a:lin ang="10800000" scaled="1"/>
                <a:tileRect/>
              </a:gradFill>
              <a:ln w="19050" cap="flat" cmpd="sng" algn="ctr">
                <a:solidFill>
                  <a:srgbClr val="2C6191"/>
                </a:solidFill>
                <a:prstDash val="solid"/>
                <a:round/>
                <a:headEnd type="none" w="med" len="med"/>
                <a:tailEnd type="none" w="med" len="med"/>
              </a:ln>
              <a:effectLst/>
            </p:spPr>
            <p:txBody>
              <a:bodyPr vert="horz" wrap="none" lIns="66675" tIns="66675" rIns="66675" bIns="66675" numCol="1" rtlCol="0" anchor="ctr" anchorCtr="0" compatLnSpc="1">
                <a:prstTxWarp prst="textNoShape">
                  <a:avLst/>
                </a:prstTxWarp>
                <a:noAutofit/>
              </a:bodyPr>
              <a:lstStyle/>
              <a:p>
                <a:pPr algn="ctr" defTabSz="685800">
                  <a:defRPr/>
                </a:pPr>
                <a:endParaRPr lang="en-US">
                  <a:solidFill>
                    <a:schemeClr val="bg1"/>
                  </a:solidFill>
                  <a:latin typeface="Arial" panose="020B0604020202020204" pitchFamily="34" charset="0"/>
                </a:endParaRPr>
              </a:p>
            </p:txBody>
          </p:sp>
        </p:grpSp>
      </p:grpSp>
    </p:spTree>
    <p:extLst>
      <p:ext uri="{BB962C8B-B14F-4D97-AF65-F5344CB8AC3E}">
        <p14:creationId xmlns:p14="http://schemas.microsoft.com/office/powerpoint/2010/main" val="335042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Objectives</a:t>
            </a:r>
          </a:p>
        </p:txBody>
      </p:sp>
      <p:sp>
        <p:nvSpPr>
          <p:cNvPr id="3" name="Content Placeholder 2"/>
          <p:cNvSpPr>
            <a:spLocks noGrp="1"/>
          </p:cNvSpPr>
          <p:nvPr>
            <p:ph idx="1"/>
          </p:nvPr>
        </p:nvSpPr>
        <p:spPr/>
        <p:txBody>
          <a:bodyPr>
            <a:normAutofit fontScale="92500"/>
          </a:bodyPr>
          <a:lstStyle/>
          <a:p>
            <a:pPr lvl="1"/>
            <a:r>
              <a:rPr lang="en-US" dirty="0">
                <a:solidFill>
                  <a:schemeClr val="bg1"/>
                </a:solidFill>
              </a:rPr>
              <a:t>Describe big data and the factors that contribute to it.</a:t>
            </a:r>
          </a:p>
          <a:p>
            <a:pPr lvl="1"/>
            <a:r>
              <a:rPr lang="en-US" dirty="0">
                <a:solidFill>
                  <a:schemeClr val="bg1"/>
                </a:solidFill>
              </a:rPr>
              <a:t>Define the “three V” characteristics of big data.</a:t>
            </a:r>
          </a:p>
          <a:p>
            <a:pPr lvl="1"/>
            <a:r>
              <a:rPr lang="en-US" dirty="0">
                <a:solidFill>
                  <a:schemeClr val="bg1"/>
                </a:solidFill>
              </a:rPr>
              <a:t>Describe the difference between SCALE UP and SCALE OUT.</a:t>
            </a:r>
          </a:p>
          <a:p>
            <a:pPr lvl="1"/>
            <a:r>
              <a:rPr lang="en-US" dirty="0">
                <a:solidFill>
                  <a:schemeClr val="bg1"/>
                </a:solidFill>
              </a:rPr>
              <a:t>Describe the difference between traditional data architecture and big data architecture.</a:t>
            </a:r>
          </a:p>
          <a:p>
            <a:pPr lvl="1"/>
            <a:r>
              <a:rPr lang="en-US" dirty="0">
                <a:solidFill>
                  <a:schemeClr val="bg1"/>
                </a:solidFill>
              </a:rPr>
              <a:t>Describe the difference between traditional data management and “big data” data management.</a:t>
            </a:r>
          </a:p>
        </p:txBody>
      </p:sp>
    </p:spTree>
    <p:extLst>
      <p:ext uri="{BB962C8B-B14F-4D97-AF65-F5344CB8AC3E}">
        <p14:creationId xmlns:p14="http://schemas.microsoft.com/office/powerpoint/2010/main" val="18700325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6112" y="342900"/>
            <a:ext cx="7247888" cy="514350"/>
          </a:xfrm>
        </p:spPr>
        <p:txBody>
          <a:bodyPr>
            <a:normAutofit fontScale="90000"/>
          </a:bodyPr>
          <a:lstStyle/>
          <a:p>
            <a:r>
              <a:rPr lang="en-US" dirty="0"/>
              <a:t>e.g. SAS and Hadoop</a:t>
            </a:r>
            <a:endParaRPr lang="en-US" baseline="30000" dirty="0"/>
          </a:p>
        </p:txBody>
      </p:sp>
      <p:pic>
        <p:nvPicPr>
          <p:cNvPr id="16" name="Picture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9754" y="998398"/>
            <a:ext cx="490901" cy="599387"/>
          </a:xfrm>
          <a:prstGeom prst="rect">
            <a:avLst/>
          </a:prstGeom>
          <a:effectLst>
            <a:outerShdw blurRad="63500" sx="102000" sy="102000" algn="ctr" rotWithShape="0">
              <a:prstClr val="black">
                <a:alpha val="30000"/>
              </a:prstClr>
            </a:outerShdw>
          </a:effectLst>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52874" y="998397"/>
            <a:ext cx="492650" cy="612410"/>
          </a:xfrm>
          <a:prstGeom prst="rect">
            <a:avLst/>
          </a:prstGeom>
          <a:effectLst>
            <a:outerShdw blurRad="63500" sx="102000" sy="102000" algn="ctr" rotWithShape="0">
              <a:prstClr val="black">
                <a:alpha val="30000"/>
              </a:prstClr>
            </a:outerShdw>
          </a:effectLst>
        </p:spPr>
      </p:pic>
      <p:sp>
        <p:nvSpPr>
          <p:cNvPr id="23" name="Rectangle 15">
            <a:hlinkClick r:id="" action="ppaction://noaction"/>
          </p:cNvPr>
          <p:cNvSpPr>
            <a:spLocks noChangeArrowheads="1"/>
          </p:cNvSpPr>
          <p:nvPr/>
        </p:nvSpPr>
        <p:spPr bwMode="ltGray">
          <a:xfrm>
            <a:off x="7225699" y="1698851"/>
            <a:ext cx="747000" cy="623248"/>
          </a:xfrm>
          <a:prstGeom prst="rect">
            <a:avLst/>
          </a:prstGeom>
          <a:noFill/>
          <a:ln>
            <a:noFill/>
          </a:ln>
          <a:effectLst/>
        </p:spPr>
        <p:txBody>
          <a:bodyPr wrap="none" lIns="0" tIns="0" rIns="0" bIns="0" anchor="ctr">
            <a:spAutoFit/>
          </a:bodyPr>
          <a:lstStyle/>
          <a:p>
            <a:pPr algn="ctr" defTabSz="274320">
              <a:defRPr/>
            </a:pPr>
            <a:r>
              <a:rPr lang="en-GB" sz="1350" b="1" dirty="0">
                <a:solidFill>
                  <a:schemeClr val="bg1"/>
                </a:solidFill>
                <a:latin typeface="Arial Narrow" panose="020B0606020202030204" pitchFamily="34" charset="0"/>
              </a:rPr>
              <a:t>Next</a:t>
            </a:r>
            <a:br>
              <a:rPr lang="en-GB" sz="1350" b="1" dirty="0">
                <a:solidFill>
                  <a:schemeClr val="bg1"/>
                </a:solidFill>
                <a:latin typeface="Arial Narrow" panose="020B0606020202030204" pitchFamily="34" charset="0"/>
              </a:rPr>
            </a:br>
            <a:r>
              <a:rPr lang="en-GB" sz="1350" b="1" dirty="0">
                <a:solidFill>
                  <a:schemeClr val="bg1"/>
                </a:solidFill>
                <a:latin typeface="Arial Narrow" panose="020B0606020202030204" pitchFamily="34" charset="0"/>
              </a:rPr>
              <a:t>Generation</a:t>
            </a:r>
          </a:p>
          <a:p>
            <a:pPr algn="ctr" defTabSz="274320">
              <a:defRPr/>
            </a:pPr>
            <a:r>
              <a:rPr lang="en-GB" sz="1350" b="1" dirty="0">
                <a:solidFill>
                  <a:schemeClr val="bg1"/>
                </a:solidFill>
                <a:latin typeface="Arial Narrow" panose="020B0606020202030204" pitchFamily="34" charset="0"/>
              </a:rPr>
              <a:t>SAS User</a:t>
            </a:r>
          </a:p>
        </p:txBody>
      </p:sp>
      <p:sp>
        <p:nvSpPr>
          <p:cNvPr id="44" name="Rectangle 43"/>
          <p:cNvSpPr/>
          <p:nvPr/>
        </p:nvSpPr>
        <p:spPr>
          <a:xfrm>
            <a:off x="1848021" y="1096853"/>
            <a:ext cx="551433" cy="415498"/>
          </a:xfrm>
          <a:prstGeom prst="rect">
            <a:avLst/>
          </a:prstGeom>
          <a:noFill/>
          <a:ln>
            <a:noFill/>
          </a:ln>
          <a:effectLst/>
        </p:spPr>
        <p:txBody>
          <a:bodyPr spcFirstLastPara="0" vert="horz" wrap="none" lIns="0" tIns="0" rIns="0" bIns="0" numCol="1" spcCol="1270" anchor="ctr" anchorCtr="0">
            <a:spAutoFit/>
          </a:bodyPr>
          <a:lstStyle/>
          <a:p>
            <a:pPr algn="ctr" defTabSz="274320">
              <a:spcBef>
                <a:spcPct val="0"/>
              </a:spcBef>
              <a:defRPr/>
            </a:pPr>
            <a:r>
              <a:rPr lang="en-US" sz="1350" kern="0" dirty="0">
                <a:solidFill>
                  <a:schemeClr val="bg1"/>
                </a:solidFill>
                <a:latin typeface="Arial Narrow" panose="020B0606020202030204" pitchFamily="34" charset="0"/>
              </a:rPr>
              <a:t>User </a:t>
            </a:r>
            <a:br>
              <a:rPr lang="en-US" sz="1350" kern="0" dirty="0">
                <a:solidFill>
                  <a:schemeClr val="bg1"/>
                </a:solidFill>
                <a:latin typeface="Arial Narrow" panose="020B0606020202030204" pitchFamily="34" charset="0"/>
              </a:rPr>
            </a:br>
            <a:r>
              <a:rPr lang="en-US" sz="1350" kern="0" dirty="0">
                <a:solidFill>
                  <a:schemeClr val="bg1"/>
                </a:solidFill>
                <a:latin typeface="Arial Narrow" panose="020B0606020202030204" pitchFamily="34" charset="0"/>
              </a:rPr>
              <a:t>Interface</a:t>
            </a:r>
            <a:endParaRPr lang="en-US" sz="1350" dirty="0">
              <a:solidFill>
                <a:schemeClr val="bg1"/>
              </a:solidFill>
              <a:latin typeface="Arial Narrow" panose="020B0606020202030204" pitchFamily="34" charset="0"/>
            </a:endParaRPr>
          </a:p>
        </p:txBody>
      </p:sp>
      <p:sp>
        <p:nvSpPr>
          <p:cNvPr id="45" name="Rectangle 44"/>
          <p:cNvSpPr/>
          <p:nvPr/>
        </p:nvSpPr>
        <p:spPr>
          <a:xfrm>
            <a:off x="1827984" y="1924052"/>
            <a:ext cx="591509" cy="207749"/>
          </a:xfrm>
          <a:prstGeom prst="rect">
            <a:avLst/>
          </a:prstGeom>
          <a:noFill/>
          <a:ln>
            <a:noFill/>
          </a:ln>
          <a:effectLst/>
        </p:spPr>
        <p:txBody>
          <a:bodyPr spcFirstLastPara="0" vert="horz" wrap="none" lIns="0" tIns="0" rIns="0" bIns="0" numCol="1" spcCol="1270" anchor="ctr" anchorCtr="0">
            <a:spAutoFit/>
          </a:bodyPr>
          <a:lstStyle/>
          <a:p>
            <a:pPr algn="ctr" defTabSz="274320">
              <a:spcBef>
                <a:spcPct val="0"/>
              </a:spcBef>
              <a:defRPr/>
            </a:pPr>
            <a:r>
              <a:rPr lang="en-US" sz="1350" kern="0" dirty="0">
                <a:solidFill>
                  <a:schemeClr val="bg1"/>
                </a:solidFill>
                <a:latin typeface="Arial Narrow" panose="020B0606020202030204" pitchFamily="34" charset="0"/>
              </a:rPr>
              <a:t>Metadata</a:t>
            </a:r>
            <a:endParaRPr lang="en-US" sz="1350" dirty="0">
              <a:solidFill>
                <a:schemeClr val="bg1"/>
              </a:solidFill>
              <a:latin typeface="Arial Narrow" panose="020B0606020202030204" pitchFamily="34" charset="0"/>
            </a:endParaRPr>
          </a:p>
        </p:txBody>
      </p:sp>
      <p:sp>
        <p:nvSpPr>
          <p:cNvPr id="46" name="Rectangle 45"/>
          <p:cNvSpPr/>
          <p:nvPr/>
        </p:nvSpPr>
        <p:spPr>
          <a:xfrm>
            <a:off x="1896111" y="2357064"/>
            <a:ext cx="455253" cy="415498"/>
          </a:xfrm>
          <a:prstGeom prst="rect">
            <a:avLst/>
          </a:prstGeom>
          <a:noFill/>
          <a:ln>
            <a:noFill/>
          </a:ln>
          <a:effectLst/>
        </p:spPr>
        <p:txBody>
          <a:bodyPr spcFirstLastPara="0" vert="horz" wrap="none" lIns="0" tIns="0" rIns="0" bIns="0" numCol="1" spcCol="1270" anchor="ctr" anchorCtr="0">
            <a:spAutoFit/>
          </a:bodyPr>
          <a:lstStyle/>
          <a:p>
            <a:pPr algn="ctr" defTabSz="274320">
              <a:spcBef>
                <a:spcPct val="0"/>
              </a:spcBef>
              <a:defRPr/>
            </a:pPr>
            <a:r>
              <a:rPr lang="en-US" sz="1350" kern="0" dirty="0">
                <a:solidFill>
                  <a:schemeClr val="bg1"/>
                </a:solidFill>
                <a:latin typeface="Arial Narrow" panose="020B0606020202030204" pitchFamily="34" charset="0"/>
              </a:rPr>
              <a:t>Data </a:t>
            </a:r>
            <a:br>
              <a:rPr lang="en-US" sz="1350" kern="0" dirty="0">
                <a:solidFill>
                  <a:schemeClr val="bg1"/>
                </a:solidFill>
                <a:latin typeface="Arial Narrow" panose="020B0606020202030204" pitchFamily="34" charset="0"/>
              </a:rPr>
            </a:br>
            <a:r>
              <a:rPr lang="en-US" sz="1350" kern="0" dirty="0">
                <a:solidFill>
                  <a:schemeClr val="bg1"/>
                </a:solidFill>
                <a:latin typeface="Arial Narrow" panose="020B0606020202030204" pitchFamily="34" charset="0"/>
              </a:rPr>
              <a:t>Access</a:t>
            </a:r>
            <a:endParaRPr lang="en-US" sz="1350" dirty="0">
              <a:solidFill>
                <a:schemeClr val="bg1"/>
              </a:solidFill>
              <a:latin typeface="Arial Narrow" panose="020B0606020202030204" pitchFamily="34" charset="0"/>
            </a:endParaRPr>
          </a:p>
        </p:txBody>
      </p:sp>
      <p:sp>
        <p:nvSpPr>
          <p:cNvPr id="47" name="Rectangle 46"/>
          <p:cNvSpPr/>
          <p:nvPr/>
        </p:nvSpPr>
        <p:spPr>
          <a:xfrm>
            <a:off x="1731134" y="3212097"/>
            <a:ext cx="698910" cy="415498"/>
          </a:xfrm>
          <a:prstGeom prst="rect">
            <a:avLst/>
          </a:prstGeom>
          <a:noFill/>
          <a:ln>
            <a:noFill/>
          </a:ln>
          <a:effectLst/>
        </p:spPr>
        <p:txBody>
          <a:bodyPr spcFirstLastPara="0" vert="horz" wrap="none" lIns="0" tIns="0" rIns="0" bIns="0" numCol="1" spcCol="1270" anchor="ctr" anchorCtr="0">
            <a:spAutoFit/>
          </a:bodyPr>
          <a:lstStyle/>
          <a:p>
            <a:pPr algn="ctr" defTabSz="274320">
              <a:spcBef>
                <a:spcPct val="0"/>
              </a:spcBef>
              <a:defRPr/>
            </a:pPr>
            <a:r>
              <a:rPr lang="en-US" sz="1350" kern="0" dirty="0">
                <a:solidFill>
                  <a:schemeClr val="bg1"/>
                </a:solidFill>
                <a:latin typeface="Arial Narrow" panose="020B0606020202030204" pitchFamily="34" charset="0"/>
              </a:rPr>
              <a:t>Data</a:t>
            </a:r>
            <a:br>
              <a:rPr lang="en-US" sz="1350" kern="0" dirty="0">
                <a:solidFill>
                  <a:schemeClr val="bg1"/>
                </a:solidFill>
                <a:latin typeface="Arial Narrow" panose="020B0606020202030204" pitchFamily="34" charset="0"/>
              </a:rPr>
            </a:br>
            <a:r>
              <a:rPr lang="en-US" sz="1350" kern="0" dirty="0">
                <a:solidFill>
                  <a:schemeClr val="bg1"/>
                </a:solidFill>
                <a:latin typeface="Arial Narrow" panose="020B0606020202030204" pitchFamily="34" charset="0"/>
              </a:rPr>
              <a:t>Processing</a:t>
            </a:r>
            <a:endParaRPr lang="en-US" sz="1350" dirty="0">
              <a:solidFill>
                <a:schemeClr val="bg1"/>
              </a:solidFill>
              <a:latin typeface="Arial Narrow" panose="020B0606020202030204" pitchFamily="34" charset="0"/>
            </a:endParaRPr>
          </a:p>
        </p:txBody>
      </p:sp>
      <p:sp>
        <p:nvSpPr>
          <p:cNvPr id="48" name="Rectangle 47"/>
          <p:cNvSpPr/>
          <p:nvPr/>
        </p:nvSpPr>
        <p:spPr>
          <a:xfrm>
            <a:off x="1887295" y="4482629"/>
            <a:ext cx="472886" cy="415498"/>
          </a:xfrm>
          <a:prstGeom prst="rect">
            <a:avLst/>
          </a:prstGeom>
          <a:noFill/>
          <a:ln>
            <a:noFill/>
          </a:ln>
          <a:effectLst/>
        </p:spPr>
        <p:txBody>
          <a:bodyPr spcFirstLastPara="0" vert="horz" wrap="none" lIns="0" tIns="0" rIns="0" bIns="0" numCol="1" spcCol="1270" anchor="ctr" anchorCtr="0">
            <a:spAutoFit/>
          </a:bodyPr>
          <a:lstStyle/>
          <a:p>
            <a:pPr algn="ctr" defTabSz="274320">
              <a:spcBef>
                <a:spcPct val="0"/>
              </a:spcBef>
              <a:defRPr/>
            </a:pPr>
            <a:r>
              <a:rPr lang="en-US" sz="1350" kern="0" dirty="0">
                <a:solidFill>
                  <a:schemeClr val="bg1"/>
                </a:solidFill>
                <a:latin typeface="Arial Narrow" panose="020B0606020202030204" pitchFamily="34" charset="0"/>
              </a:rPr>
              <a:t>File</a:t>
            </a:r>
            <a:br>
              <a:rPr lang="en-US" sz="1350" kern="0" dirty="0">
                <a:solidFill>
                  <a:schemeClr val="bg1"/>
                </a:solidFill>
                <a:latin typeface="Arial Narrow" panose="020B0606020202030204" pitchFamily="34" charset="0"/>
              </a:rPr>
            </a:br>
            <a:r>
              <a:rPr lang="en-US" sz="1350" kern="0" dirty="0">
                <a:solidFill>
                  <a:schemeClr val="bg1"/>
                </a:solidFill>
                <a:latin typeface="Arial Narrow" panose="020B0606020202030204" pitchFamily="34" charset="0"/>
              </a:rPr>
              <a:t>System</a:t>
            </a:r>
            <a:endParaRPr lang="en-US" sz="1350" dirty="0">
              <a:solidFill>
                <a:schemeClr val="bg1"/>
              </a:solidFill>
              <a:latin typeface="Arial Narrow" panose="020B0606020202030204" pitchFamily="34" charset="0"/>
            </a:endParaRPr>
          </a:p>
        </p:txBody>
      </p:sp>
      <p:sp>
        <p:nvSpPr>
          <p:cNvPr id="49" name="Rectangle 15">
            <a:hlinkClick r:id="" action="ppaction://noaction"/>
          </p:cNvPr>
          <p:cNvSpPr>
            <a:spLocks noChangeArrowheads="1"/>
          </p:cNvSpPr>
          <p:nvPr/>
        </p:nvSpPr>
        <p:spPr bwMode="ltGray">
          <a:xfrm>
            <a:off x="1364649" y="1698852"/>
            <a:ext cx="314189" cy="415498"/>
          </a:xfrm>
          <a:prstGeom prst="rect">
            <a:avLst/>
          </a:prstGeom>
          <a:noFill/>
          <a:ln>
            <a:noFill/>
          </a:ln>
          <a:effectLst/>
        </p:spPr>
        <p:txBody>
          <a:bodyPr wrap="none" lIns="0" tIns="0" rIns="0" bIns="0" anchor="ctr">
            <a:spAutoFit/>
          </a:bodyPr>
          <a:lstStyle/>
          <a:p>
            <a:pPr algn="ctr" defTabSz="274320">
              <a:defRPr/>
            </a:pPr>
            <a:r>
              <a:rPr lang="en-GB" sz="1350" b="1" dirty="0">
                <a:solidFill>
                  <a:schemeClr val="bg1"/>
                </a:solidFill>
                <a:latin typeface="Arial Narrow" panose="020B0606020202030204" pitchFamily="34" charset="0"/>
              </a:rPr>
              <a:t>SAS</a:t>
            </a:r>
            <a:br>
              <a:rPr lang="en-GB" sz="1350" b="1" dirty="0">
                <a:solidFill>
                  <a:schemeClr val="bg1"/>
                </a:solidFill>
                <a:latin typeface="Arial Narrow" panose="020B0606020202030204" pitchFamily="34" charset="0"/>
              </a:rPr>
            </a:br>
            <a:r>
              <a:rPr lang="en-GB" sz="1350" b="1" dirty="0">
                <a:solidFill>
                  <a:schemeClr val="bg1"/>
                </a:solidFill>
                <a:latin typeface="Arial Narrow" panose="020B0606020202030204" pitchFamily="34" charset="0"/>
              </a:rPr>
              <a:t>User</a:t>
            </a:r>
          </a:p>
        </p:txBody>
      </p:sp>
      <p:sp>
        <p:nvSpPr>
          <p:cNvPr id="4" name="Rectangle 3"/>
          <p:cNvSpPr/>
          <p:nvPr/>
        </p:nvSpPr>
        <p:spPr>
          <a:xfrm>
            <a:off x="5657268" y="3500602"/>
            <a:ext cx="1010848" cy="207749"/>
          </a:xfrm>
          <a:prstGeom prst="rect">
            <a:avLst/>
          </a:prstGeom>
        </p:spPr>
        <p:txBody>
          <a:bodyPr wrap="square">
            <a:spAutoFit/>
          </a:bodyPr>
          <a:lstStyle/>
          <a:p>
            <a:pPr algn="ctr" defTabSz="274320">
              <a:buClr>
                <a:srgbClr val="000000"/>
              </a:buClr>
              <a:defRPr/>
            </a:pPr>
            <a:r>
              <a:rPr lang="en-US" sz="750" i="1" dirty="0">
                <a:solidFill>
                  <a:schemeClr val="bg1"/>
                </a:solidFill>
                <a:latin typeface="Arial" panose="020B0604020202020204" pitchFamily="34" charset="0"/>
              </a:rPr>
              <a:t>MPI Based</a:t>
            </a:r>
          </a:p>
        </p:txBody>
      </p:sp>
      <p:grpSp>
        <p:nvGrpSpPr>
          <p:cNvPr id="6" name="Group 5"/>
          <p:cNvGrpSpPr/>
          <p:nvPr/>
        </p:nvGrpSpPr>
        <p:grpSpPr>
          <a:xfrm>
            <a:off x="2481959" y="868076"/>
            <a:ext cx="4713287" cy="4088337"/>
            <a:chOff x="1981200" y="400846"/>
            <a:chExt cx="5581026" cy="4667415"/>
          </a:xfrm>
        </p:grpSpPr>
        <p:grpSp>
          <p:nvGrpSpPr>
            <p:cNvPr id="7" name="Group 6"/>
            <p:cNvGrpSpPr/>
            <p:nvPr/>
          </p:nvGrpSpPr>
          <p:grpSpPr>
            <a:xfrm>
              <a:off x="1981200" y="400846"/>
              <a:ext cx="5581026" cy="4667415"/>
              <a:chOff x="1570643" y="469205"/>
              <a:chExt cx="5990571" cy="4591260"/>
            </a:xfrm>
          </p:grpSpPr>
          <p:sp>
            <p:nvSpPr>
              <p:cNvPr id="51" name="Rectangle 50"/>
              <p:cNvSpPr/>
              <p:nvPr/>
            </p:nvSpPr>
            <p:spPr bwMode="auto">
              <a:xfrm>
                <a:off x="2388560" y="2725405"/>
                <a:ext cx="869166" cy="1233213"/>
              </a:xfrm>
              <a:prstGeom prst="rect">
                <a:avLst/>
              </a:prstGeom>
              <a:solidFill>
                <a:srgbClr val="FFCC00"/>
              </a:solidFill>
              <a:ln w="57150" cap="flat" cmpd="sng" algn="ctr">
                <a:solidFill>
                  <a:schemeClr val="bg1"/>
                </a:solidFill>
                <a:prstDash val="solid"/>
                <a:round/>
                <a:headEnd type="none" w="med" len="med"/>
                <a:tailEnd type="none" w="med" len="med"/>
              </a:ln>
              <a:effectLst/>
            </p:spPr>
            <p:style>
              <a:lnRef idx="3">
                <a:schemeClr val="lt1"/>
              </a:lnRef>
              <a:fillRef idx="1">
                <a:schemeClr val="accent4"/>
              </a:fillRef>
              <a:effectRef idx="1">
                <a:schemeClr val="accent4"/>
              </a:effectRef>
              <a:fontRef idx="minor">
                <a:schemeClr val="lt1"/>
              </a:fontRef>
            </p:style>
            <p:txBody>
              <a:bodyPr vert="horz" wrap="none" lIns="68580" tIns="102870" rIns="68580" bIns="34290" numCol="1" rtlCol="0" anchor="ctr" anchorCtr="0" compatLnSpc="1">
                <a:prstTxWarp prst="textNoShape">
                  <a:avLst/>
                </a:prstTxWarp>
                <a:noAutofit/>
              </a:bodyPr>
              <a:lstStyle/>
              <a:p>
                <a:pPr algn="ctr" defTabSz="274320" fontAlgn="base">
                  <a:buClr>
                    <a:srgbClr val="000000"/>
                  </a:buClr>
                  <a:defRPr/>
                </a:pPr>
                <a:r>
                  <a:rPr lang="en-US" sz="1350" b="1" dirty="0">
                    <a:solidFill>
                      <a:schemeClr val="bg1"/>
                    </a:solidFill>
                    <a:latin typeface="Arial Narrow"/>
                  </a:rPr>
                  <a:t>Hive</a:t>
                </a:r>
              </a:p>
            </p:txBody>
          </p:sp>
          <p:sp>
            <p:nvSpPr>
              <p:cNvPr id="32" name="Rectangle 31"/>
              <p:cNvSpPr/>
              <p:nvPr/>
            </p:nvSpPr>
            <p:spPr bwMode="auto">
              <a:xfrm>
                <a:off x="5680721" y="2748873"/>
                <a:ext cx="1880493" cy="1762951"/>
              </a:xfrm>
              <a:prstGeom prst="rect">
                <a:avLst/>
              </a:prstGeom>
              <a:blipFill rotWithShape="1">
                <a:blip r:embed="rId5"/>
                <a:stretch>
                  <a:fillRect/>
                </a:stretch>
              </a:blipFill>
              <a:ln w="57150" cap="flat" cmpd="sng" algn="ctr">
                <a:solidFill>
                  <a:schemeClr val="bg1"/>
                </a:solidFill>
                <a:prstDash val="solid"/>
                <a:round/>
                <a:headEnd type="none" w="med" len="med"/>
                <a:tailEnd type="none" w="med" len="med"/>
              </a:ln>
              <a:effectLst/>
            </p:spPr>
            <p:style>
              <a:lnRef idx="3">
                <a:schemeClr val="lt1"/>
              </a:lnRef>
              <a:fillRef idx="1">
                <a:schemeClr val="accent4"/>
              </a:fillRef>
              <a:effectRef idx="1">
                <a:schemeClr val="accent4"/>
              </a:effectRef>
              <a:fontRef idx="minor">
                <a:schemeClr val="lt1"/>
              </a:fontRef>
            </p:style>
            <p:txBody>
              <a:bodyPr vert="horz" wrap="none" lIns="68580" tIns="34290" rIns="68580" bIns="34290" numCol="1" rtlCol="0" anchor="ctr" anchorCtr="0" compatLnSpc="1">
                <a:prstTxWarp prst="textNoShape">
                  <a:avLst/>
                </a:prstTxWarp>
                <a:noAutofit/>
              </a:bodyPr>
              <a:lstStyle/>
              <a:p>
                <a:pPr algn="ctr" defTabSz="274320">
                  <a:buClr>
                    <a:srgbClr val="000000"/>
                  </a:buClr>
                  <a:defRPr/>
                </a:pPr>
                <a:r>
                  <a:rPr lang="en-US" sz="1350" dirty="0">
                    <a:solidFill>
                      <a:schemeClr val="bg1"/>
                    </a:solidFill>
                    <a:latin typeface="Arial Narrow"/>
                  </a:rPr>
                  <a:t> SAS LASR</a:t>
                </a:r>
              </a:p>
              <a:p>
                <a:pPr algn="ctr" defTabSz="274320">
                  <a:buClr>
                    <a:srgbClr val="000000"/>
                  </a:buClr>
                  <a:defRPr/>
                </a:pPr>
                <a:r>
                  <a:rPr lang="en-US" sz="1350" dirty="0">
                    <a:solidFill>
                      <a:schemeClr val="bg1"/>
                    </a:solidFill>
                    <a:latin typeface="Arial Narrow"/>
                  </a:rPr>
                  <a:t>Analytic</a:t>
                </a:r>
              </a:p>
              <a:p>
                <a:pPr algn="ctr" defTabSz="274320">
                  <a:buClr>
                    <a:srgbClr val="000000"/>
                  </a:buClr>
                  <a:defRPr/>
                </a:pPr>
                <a:r>
                  <a:rPr lang="en-US" sz="1350" dirty="0">
                    <a:solidFill>
                      <a:schemeClr val="bg1"/>
                    </a:solidFill>
                    <a:latin typeface="Arial Narrow"/>
                  </a:rPr>
                  <a:t>Server</a:t>
                </a:r>
              </a:p>
              <a:p>
                <a:pPr algn="ctr" defTabSz="274320">
                  <a:buClr>
                    <a:srgbClr val="000000"/>
                  </a:buClr>
                  <a:defRPr/>
                </a:pPr>
                <a:endParaRPr lang="en-US" sz="1350" dirty="0">
                  <a:solidFill>
                    <a:schemeClr val="bg1"/>
                  </a:solidFill>
                  <a:latin typeface="Arial Narrow"/>
                </a:endParaRPr>
              </a:p>
              <a:p>
                <a:pPr algn="ctr" defTabSz="274320">
                  <a:buClr>
                    <a:srgbClr val="000000"/>
                  </a:buClr>
                  <a:defRPr/>
                </a:pPr>
                <a:r>
                  <a:rPr lang="en-US" sz="1350" dirty="0">
                    <a:solidFill>
                      <a:schemeClr val="bg1"/>
                    </a:solidFill>
                    <a:latin typeface="Arial Narrow"/>
                  </a:rPr>
                  <a:t>SAS</a:t>
                </a:r>
                <a:r>
                  <a:rPr lang="en-US" sz="1350" baseline="30000" dirty="0">
                    <a:solidFill>
                      <a:schemeClr val="bg1"/>
                    </a:solidFill>
                    <a:latin typeface="Arial Narrow"/>
                  </a:rPr>
                  <a:t> </a:t>
                </a:r>
                <a:br>
                  <a:rPr lang="en-US" sz="1350" baseline="30000" dirty="0">
                    <a:solidFill>
                      <a:schemeClr val="bg1"/>
                    </a:solidFill>
                    <a:latin typeface="Arial Narrow"/>
                  </a:rPr>
                </a:br>
                <a:r>
                  <a:rPr lang="en-US" sz="1350" dirty="0">
                    <a:solidFill>
                      <a:schemeClr val="bg1"/>
                    </a:solidFill>
                    <a:latin typeface="Arial Narrow"/>
                  </a:rPr>
                  <a:t>High-Performance</a:t>
                </a:r>
              </a:p>
              <a:p>
                <a:pPr algn="ctr" defTabSz="274320">
                  <a:buClr>
                    <a:srgbClr val="000000"/>
                  </a:buClr>
                  <a:defRPr/>
                </a:pPr>
                <a:r>
                  <a:rPr lang="en-US" sz="1350" dirty="0">
                    <a:solidFill>
                      <a:schemeClr val="bg1"/>
                    </a:solidFill>
                    <a:latin typeface="Arial Narrow"/>
                  </a:rPr>
                  <a:t>Analytic Procedures</a:t>
                </a:r>
              </a:p>
            </p:txBody>
          </p:sp>
          <p:sp>
            <p:nvSpPr>
              <p:cNvPr id="28" name="Rectangle 27"/>
              <p:cNvSpPr/>
              <p:nvPr/>
            </p:nvSpPr>
            <p:spPr bwMode="auto">
              <a:xfrm>
                <a:off x="1581696" y="4511825"/>
                <a:ext cx="5978426" cy="548640"/>
              </a:xfrm>
              <a:prstGeom prst="rect">
                <a:avLst/>
              </a:prstGeom>
              <a:solidFill>
                <a:srgbClr val="FFCC00"/>
              </a:solidFill>
              <a:ln w="57150" cap="flat" cmpd="sng" algn="ctr">
                <a:solidFill>
                  <a:schemeClr val="bg1"/>
                </a:solidFill>
                <a:prstDash val="solid"/>
                <a:round/>
                <a:headEnd type="none" w="med" len="med"/>
                <a:tailEnd type="none" w="med" len="med"/>
              </a:ln>
              <a:effectLst/>
            </p:spPr>
            <p:style>
              <a:lnRef idx="3">
                <a:schemeClr val="lt1"/>
              </a:lnRef>
              <a:fillRef idx="1">
                <a:schemeClr val="accent4"/>
              </a:fillRef>
              <a:effectRef idx="1">
                <a:schemeClr val="accent4"/>
              </a:effectRef>
              <a:fontRef idx="minor">
                <a:schemeClr val="lt1"/>
              </a:fontRef>
            </p:style>
            <p:txBody>
              <a:bodyPr vert="horz" wrap="none" lIns="68580" tIns="34290" rIns="68580" bIns="34290" numCol="1" rtlCol="0" anchor="ctr" anchorCtr="0" compatLnSpc="1">
                <a:prstTxWarp prst="textNoShape">
                  <a:avLst/>
                </a:prstTxWarp>
                <a:noAutofit/>
              </a:bodyPr>
              <a:lstStyle/>
              <a:p>
                <a:pPr algn="ctr" defTabSz="274320" fontAlgn="base">
                  <a:buClr>
                    <a:srgbClr val="000000"/>
                  </a:buClr>
                  <a:defRPr/>
                </a:pPr>
                <a:r>
                  <a:rPr lang="en-US" sz="1350" b="1" dirty="0">
                    <a:solidFill>
                      <a:schemeClr val="bg1"/>
                    </a:solidFill>
                    <a:latin typeface="Arial Narrow"/>
                  </a:rPr>
                  <a:t>HDFS</a:t>
                </a:r>
              </a:p>
            </p:txBody>
          </p:sp>
          <p:sp>
            <p:nvSpPr>
              <p:cNvPr id="33" name="Rectangle 32"/>
              <p:cNvSpPr/>
              <p:nvPr/>
            </p:nvSpPr>
            <p:spPr bwMode="auto">
              <a:xfrm>
                <a:off x="1599736" y="1965987"/>
                <a:ext cx="2968225" cy="822418"/>
              </a:xfrm>
              <a:prstGeom prst="rect">
                <a:avLst/>
              </a:prstGeom>
              <a:blipFill rotWithShape="1">
                <a:blip r:embed="rId6"/>
                <a:stretch>
                  <a:fillRect/>
                </a:stretch>
              </a:blipFill>
              <a:ln w="57150" cap="flat" cmpd="sng" algn="ctr">
                <a:solidFill>
                  <a:schemeClr val="bg1"/>
                </a:solidFill>
                <a:prstDash val="solid"/>
                <a:round/>
                <a:headEnd type="none" w="med" len="med"/>
                <a:tailEnd type="none" w="med" len="med"/>
              </a:ln>
              <a:effectLst/>
            </p:spPr>
            <p:style>
              <a:lnRef idx="3">
                <a:schemeClr val="lt1"/>
              </a:lnRef>
              <a:fillRef idx="1">
                <a:schemeClr val="accent4"/>
              </a:fillRef>
              <a:effectRef idx="1">
                <a:schemeClr val="accent4"/>
              </a:effectRef>
              <a:fontRef idx="minor">
                <a:schemeClr val="lt1"/>
              </a:fontRef>
            </p:style>
            <p:txBody>
              <a:bodyPr vert="horz" wrap="none" lIns="68580" tIns="34290" rIns="68580" bIns="34290" numCol="1" rtlCol="0" anchor="ctr" anchorCtr="0" compatLnSpc="1">
                <a:prstTxWarp prst="textNoShape">
                  <a:avLst/>
                </a:prstTxWarp>
                <a:noAutofit/>
              </a:bodyPr>
              <a:lstStyle/>
              <a:p>
                <a:pPr algn="ctr" defTabSz="274320">
                  <a:buClr>
                    <a:srgbClr val="000000"/>
                  </a:buClr>
                  <a:defRPr/>
                </a:pPr>
                <a:r>
                  <a:rPr lang="en-US" sz="1350" dirty="0">
                    <a:solidFill>
                      <a:schemeClr val="bg1"/>
                    </a:solidFill>
                    <a:latin typeface="Arial Narrow"/>
                  </a:rPr>
                  <a:t>Base SAS and </a:t>
                </a:r>
              </a:p>
              <a:p>
                <a:pPr algn="ctr" defTabSz="274320">
                  <a:buClr>
                    <a:srgbClr val="000000"/>
                  </a:buClr>
                  <a:defRPr/>
                </a:pPr>
                <a:r>
                  <a:rPr lang="en-US" sz="1350" dirty="0">
                    <a:solidFill>
                      <a:schemeClr val="bg1"/>
                    </a:solidFill>
                    <a:latin typeface="Arial Narrow"/>
                  </a:rPr>
                  <a:t>SAS/ACCESS Interface to Hadoop</a:t>
                </a:r>
              </a:p>
            </p:txBody>
          </p:sp>
          <p:sp>
            <p:nvSpPr>
              <p:cNvPr id="35" name="Rectangle 34"/>
              <p:cNvSpPr/>
              <p:nvPr/>
            </p:nvSpPr>
            <p:spPr bwMode="auto">
              <a:xfrm>
                <a:off x="1588684" y="1486044"/>
                <a:ext cx="5972530" cy="548640"/>
              </a:xfrm>
              <a:prstGeom prst="rect">
                <a:avLst/>
              </a:prstGeom>
              <a:blipFill rotWithShape="1">
                <a:blip r:embed="rId6"/>
                <a:stretch>
                  <a:fillRect/>
                </a:stretch>
              </a:blipFill>
              <a:ln w="57150" cap="flat" cmpd="sng" algn="ctr">
                <a:solidFill>
                  <a:schemeClr val="bg1"/>
                </a:solidFill>
                <a:prstDash val="solid"/>
                <a:round/>
                <a:headEnd type="none" w="med" len="med"/>
                <a:tailEnd type="none" w="med" len="med"/>
              </a:ln>
              <a:effectLst/>
            </p:spPr>
            <p:style>
              <a:lnRef idx="3">
                <a:schemeClr val="lt1"/>
              </a:lnRef>
              <a:fillRef idx="1">
                <a:schemeClr val="accent4"/>
              </a:fillRef>
              <a:effectRef idx="1">
                <a:schemeClr val="accent4"/>
              </a:effectRef>
              <a:fontRef idx="minor">
                <a:schemeClr val="lt1"/>
              </a:fontRef>
            </p:style>
            <p:txBody>
              <a:bodyPr vert="horz" wrap="square" lIns="68580" tIns="34290" rIns="68580" bIns="34290" numCol="1" rtlCol="0" anchor="ctr" anchorCtr="0" compatLnSpc="1">
                <a:prstTxWarp prst="textNoShape">
                  <a:avLst/>
                </a:prstTxWarp>
                <a:noAutofit/>
              </a:bodyPr>
              <a:lstStyle/>
              <a:p>
                <a:pPr algn="ctr" defTabSz="274320">
                  <a:buClr>
                    <a:srgbClr val="000000"/>
                  </a:buClr>
                  <a:defRPr/>
                </a:pPr>
                <a:r>
                  <a:rPr lang="en-US" sz="1350" dirty="0">
                    <a:solidFill>
                      <a:schemeClr val="bg1"/>
                    </a:solidFill>
                    <a:latin typeface="Arial Narrow"/>
                  </a:rPr>
                  <a:t>SAS Metadata</a:t>
                </a:r>
              </a:p>
            </p:txBody>
          </p:sp>
          <p:sp>
            <p:nvSpPr>
              <p:cNvPr id="30" name="Rectangle 29"/>
              <p:cNvSpPr/>
              <p:nvPr/>
            </p:nvSpPr>
            <p:spPr bwMode="auto">
              <a:xfrm>
                <a:off x="1570643" y="2788405"/>
                <a:ext cx="839013" cy="1154728"/>
              </a:xfrm>
              <a:prstGeom prst="rect">
                <a:avLst/>
              </a:prstGeom>
              <a:solidFill>
                <a:srgbClr val="FFCC00"/>
              </a:solidFill>
              <a:ln w="57150" cap="flat" cmpd="sng" algn="ctr">
                <a:solidFill>
                  <a:schemeClr val="bg1"/>
                </a:solidFill>
                <a:prstDash val="solid"/>
                <a:round/>
                <a:headEnd type="none" w="med" len="med"/>
                <a:tailEnd type="none" w="med" len="med"/>
              </a:ln>
              <a:effectLst/>
            </p:spPr>
            <p:style>
              <a:lnRef idx="3">
                <a:schemeClr val="lt1"/>
              </a:lnRef>
              <a:fillRef idx="1">
                <a:schemeClr val="accent4"/>
              </a:fillRef>
              <a:effectRef idx="1">
                <a:schemeClr val="accent4"/>
              </a:effectRef>
              <a:fontRef idx="minor">
                <a:schemeClr val="lt1"/>
              </a:fontRef>
            </p:style>
            <p:txBody>
              <a:bodyPr vert="horz" wrap="none" lIns="68580" tIns="102870" rIns="68580" bIns="34290" numCol="1" rtlCol="0" anchor="ctr" anchorCtr="0" compatLnSpc="1">
                <a:prstTxWarp prst="textNoShape">
                  <a:avLst/>
                </a:prstTxWarp>
                <a:noAutofit/>
              </a:bodyPr>
              <a:lstStyle/>
              <a:p>
                <a:pPr algn="ctr" defTabSz="274320" fontAlgn="base">
                  <a:buClr>
                    <a:srgbClr val="000000"/>
                  </a:buClr>
                  <a:defRPr/>
                </a:pPr>
                <a:r>
                  <a:rPr lang="en-US" sz="1350" b="1" dirty="0">
                    <a:solidFill>
                      <a:schemeClr val="bg1"/>
                    </a:solidFill>
                    <a:latin typeface="Arial Narrow"/>
                  </a:rPr>
                  <a:t>Pig</a:t>
                </a:r>
              </a:p>
            </p:txBody>
          </p:sp>
          <p:sp>
            <p:nvSpPr>
              <p:cNvPr id="36" name="Rectangle 35"/>
              <p:cNvSpPr/>
              <p:nvPr/>
            </p:nvSpPr>
            <p:spPr bwMode="auto">
              <a:xfrm>
                <a:off x="1570643" y="3903284"/>
                <a:ext cx="4081903" cy="608539"/>
              </a:xfrm>
              <a:prstGeom prst="rect">
                <a:avLst/>
              </a:prstGeom>
              <a:solidFill>
                <a:srgbClr val="FFCC00"/>
              </a:solidFill>
              <a:ln w="57150" cap="flat" cmpd="sng" algn="ctr">
                <a:solidFill>
                  <a:schemeClr val="bg1"/>
                </a:solidFill>
                <a:prstDash val="solid"/>
                <a:round/>
                <a:headEnd type="none" w="med" len="med"/>
                <a:tailEnd type="none" w="med" len="med"/>
              </a:ln>
              <a:effectLst/>
            </p:spPr>
            <p:style>
              <a:lnRef idx="3">
                <a:schemeClr val="lt1"/>
              </a:lnRef>
              <a:fillRef idx="1">
                <a:schemeClr val="accent4"/>
              </a:fillRef>
              <a:effectRef idx="1">
                <a:schemeClr val="accent4"/>
              </a:effectRef>
              <a:fontRef idx="minor">
                <a:schemeClr val="lt1"/>
              </a:fontRef>
            </p:style>
            <p:txBody>
              <a:bodyPr vert="horz" wrap="none" lIns="68580" tIns="102870" rIns="68580" bIns="34290" numCol="1" rtlCol="0" anchor="ctr" anchorCtr="0" compatLnSpc="1">
                <a:prstTxWarp prst="textNoShape">
                  <a:avLst/>
                </a:prstTxWarp>
                <a:noAutofit/>
              </a:bodyPr>
              <a:lstStyle/>
              <a:p>
                <a:pPr algn="ctr" defTabSz="274320" fontAlgn="base">
                  <a:buClr>
                    <a:srgbClr val="000000"/>
                  </a:buClr>
                  <a:defRPr/>
                </a:pPr>
                <a:r>
                  <a:rPr lang="en-US" sz="1350" b="1" dirty="0">
                    <a:solidFill>
                      <a:schemeClr val="bg1"/>
                    </a:solidFill>
                    <a:latin typeface="Arial Narrow"/>
                  </a:rPr>
                  <a:t>Map Reduce</a:t>
                </a:r>
              </a:p>
            </p:txBody>
          </p:sp>
          <p:sp>
            <p:nvSpPr>
              <p:cNvPr id="37" name="Rectangle 36"/>
              <p:cNvSpPr/>
              <p:nvPr/>
            </p:nvSpPr>
            <p:spPr bwMode="auto">
              <a:xfrm>
                <a:off x="4574949" y="2034684"/>
                <a:ext cx="2986265" cy="753720"/>
              </a:xfrm>
              <a:prstGeom prst="rect">
                <a:avLst/>
              </a:prstGeom>
              <a:blipFill rotWithShape="1">
                <a:blip r:embed="rId5"/>
                <a:stretch>
                  <a:fillRect/>
                </a:stretch>
              </a:blipFill>
              <a:ln w="57150" cap="flat" cmpd="sng" algn="ctr">
                <a:solidFill>
                  <a:schemeClr val="bg1"/>
                </a:solidFill>
                <a:prstDash val="solid"/>
                <a:round/>
                <a:headEnd type="none" w="med" len="med"/>
                <a:tailEnd type="none" w="med" len="med"/>
              </a:ln>
              <a:effectLst/>
            </p:spPr>
            <p:style>
              <a:lnRef idx="3">
                <a:schemeClr val="lt1"/>
              </a:lnRef>
              <a:fillRef idx="1">
                <a:schemeClr val="accent4"/>
              </a:fillRef>
              <a:effectRef idx="1">
                <a:schemeClr val="accent4"/>
              </a:effectRef>
              <a:fontRef idx="minor">
                <a:schemeClr val="lt1"/>
              </a:fontRef>
            </p:style>
            <p:txBody>
              <a:bodyPr vert="horz" wrap="none" lIns="68580" tIns="34290" rIns="68580" bIns="34290" numCol="1" rtlCol="0" anchor="ctr" anchorCtr="0" compatLnSpc="1">
                <a:prstTxWarp prst="textNoShape">
                  <a:avLst/>
                </a:prstTxWarp>
                <a:noAutofit/>
              </a:bodyPr>
              <a:lstStyle/>
              <a:p>
                <a:pPr algn="ctr" defTabSz="274320">
                  <a:buClr>
                    <a:srgbClr val="000000"/>
                  </a:buClr>
                  <a:defRPr/>
                </a:pPr>
                <a:r>
                  <a:rPr lang="en-US" sz="1350" dirty="0">
                    <a:solidFill>
                      <a:schemeClr val="bg1"/>
                    </a:solidFill>
                    <a:latin typeface="Arial Narrow"/>
                  </a:rPr>
                  <a:t>In-Memory</a:t>
                </a:r>
              </a:p>
              <a:p>
                <a:pPr algn="ctr" defTabSz="274320">
                  <a:buClr>
                    <a:srgbClr val="000000"/>
                  </a:buClr>
                  <a:defRPr/>
                </a:pPr>
                <a:r>
                  <a:rPr lang="en-US" sz="1350" dirty="0">
                    <a:solidFill>
                      <a:schemeClr val="bg1"/>
                    </a:solidFill>
                    <a:latin typeface="Arial Narrow"/>
                  </a:rPr>
                  <a:t>Data Access</a:t>
                </a:r>
              </a:p>
            </p:txBody>
          </p:sp>
          <p:sp>
            <p:nvSpPr>
              <p:cNvPr id="38" name="Rectangle 37"/>
              <p:cNvSpPr/>
              <p:nvPr/>
            </p:nvSpPr>
            <p:spPr bwMode="auto">
              <a:xfrm>
                <a:off x="1588684" y="469205"/>
                <a:ext cx="5972530" cy="1016838"/>
              </a:xfrm>
              <a:prstGeom prst="rect">
                <a:avLst/>
              </a:prstGeom>
              <a:gradFill flip="none" rotWithShape="1">
                <a:gsLst>
                  <a:gs pos="0">
                    <a:schemeClr val="accent3"/>
                  </a:gs>
                  <a:gs pos="0">
                    <a:schemeClr val="accent3">
                      <a:alpha val="91000"/>
                    </a:schemeClr>
                  </a:gs>
                  <a:gs pos="16000">
                    <a:schemeClr val="accent1"/>
                  </a:gs>
                  <a:gs pos="77000">
                    <a:schemeClr val="accent1">
                      <a:alpha val="80000"/>
                    </a:schemeClr>
                  </a:gs>
                </a:gsLst>
                <a:lin ang="10800000" scaled="1"/>
                <a:tileRect/>
              </a:gradFill>
              <a:ln w="57150" cap="flat" cmpd="sng" algn="ctr">
                <a:solidFill>
                  <a:schemeClr val="bg1"/>
                </a:solidFill>
                <a:prstDash val="solid"/>
                <a:round/>
                <a:headEnd type="none" w="med" len="med"/>
                <a:tailEnd type="none" w="med" len="med"/>
              </a:ln>
              <a:effectLst/>
            </p:spPr>
            <p:style>
              <a:lnRef idx="3">
                <a:schemeClr val="lt1"/>
              </a:lnRef>
              <a:fillRef idx="1">
                <a:schemeClr val="accent4"/>
              </a:fillRef>
              <a:effectRef idx="1">
                <a:schemeClr val="accent4"/>
              </a:effectRef>
              <a:fontRef idx="minor">
                <a:schemeClr val="lt1"/>
              </a:fontRef>
            </p:style>
            <p:txBody>
              <a:bodyPr vert="horz" wrap="none" lIns="68580" tIns="34290" rIns="68580" bIns="34290" numCol="1" rtlCol="0" anchor="ctr" anchorCtr="0" compatLnSpc="1">
                <a:prstTxWarp prst="textNoShape">
                  <a:avLst/>
                </a:prstTxWarp>
                <a:noAutofit/>
              </a:bodyPr>
              <a:lstStyle/>
              <a:p>
                <a:pPr algn="ctr" defTabSz="274320">
                  <a:buClr>
                    <a:srgbClr val="000000"/>
                  </a:buClr>
                  <a:defRPr/>
                </a:pPr>
                <a:endParaRPr lang="en-US" sz="1350" dirty="0">
                  <a:solidFill>
                    <a:schemeClr val="bg1"/>
                  </a:solidFill>
                  <a:latin typeface="Arial Narrow"/>
                </a:endParaRPr>
              </a:p>
            </p:txBody>
          </p:sp>
          <p:pic>
            <p:nvPicPr>
              <p:cNvPr id="27" name="Picture 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925488" y="3691568"/>
                <a:ext cx="430752" cy="162554"/>
              </a:xfrm>
              <a:prstGeom prst="rect">
                <a:avLst/>
              </a:prstGeom>
            </p:spPr>
          </p:pic>
          <p:sp>
            <p:nvSpPr>
              <p:cNvPr id="39" name="Rectangle 38"/>
              <p:cNvSpPr/>
              <p:nvPr/>
            </p:nvSpPr>
            <p:spPr>
              <a:xfrm>
                <a:off x="4841184" y="561986"/>
                <a:ext cx="1289833" cy="544379"/>
              </a:xfrm>
              <a:prstGeom prst="rect">
                <a:avLst/>
              </a:prstGeom>
              <a:noFill/>
              <a:ln>
                <a:noFill/>
              </a:ln>
              <a:effectLst/>
            </p:spPr>
            <p:txBody>
              <a:bodyPr spcFirstLastPara="0" vert="horz" wrap="square" lIns="34290" tIns="34290" rIns="34290" bIns="34290" numCol="1" spcCol="1270" anchor="ctr" anchorCtr="0">
                <a:spAutoFit/>
              </a:bodyPr>
              <a:lstStyle/>
              <a:p>
                <a:pPr algn="ctr" defTabSz="274320">
                  <a:spcBef>
                    <a:spcPct val="0"/>
                  </a:spcBef>
                  <a:defRPr/>
                </a:pPr>
                <a:r>
                  <a:rPr lang="en-US" sz="1350" kern="0" dirty="0">
                    <a:solidFill>
                      <a:schemeClr val="bg1"/>
                    </a:solidFill>
                    <a:latin typeface="Arial Narrow"/>
                  </a:rPr>
                  <a:t>SAS</a:t>
                </a:r>
                <a:r>
                  <a:rPr lang="en-US" sz="1350" kern="0" baseline="30000" dirty="0">
                    <a:solidFill>
                      <a:schemeClr val="bg1"/>
                    </a:solidFill>
                    <a:latin typeface="Arial Narrow"/>
                  </a:rPr>
                  <a:t> </a:t>
                </a:r>
                <a:r>
                  <a:rPr lang="en-US" sz="1350" kern="0" dirty="0">
                    <a:solidFill>
                      <a:schemeClr val="bg1"/>
                    </a:solidFill>
                    <a:latin typeface="Arial Narrow"/>
                  </a:rPr>
                  <a:t>Visual</a:t>
                </a:r>
                <a:br>
                  <a:rPr lang="en-US" sz="1350" kern="0" dirty="0">
                    <a:solidFill>
                      <a:schemeClr val="bg1"/>
                    </a:solidFill>
                    <a:latin typeface="Arial Narrow"/>
                  </a:rPr>
                </a:br>
                <a:r>
                  <a:rPr lang="en-US" sz="1350" kern="0" dirty="0">
                    <a:solidFill>
                      <a:schemeClr val="bg1"/>
                    </a:solidFill>
                    <a:latin typeface="Arial Narrow"/>
                  </a:rPr>
                  <a:t>Analytics</a:t>
                </a:r>
                <a:endParaRPr lang="en-US" sz="1350" dirty="0">
                  <a:solidFill>
                    <a:schemeClr val="bg1"/>
                  </a:solidFill>
                  <a:latin typeface="Arial Narrow"/>
                </a:endParaRPr>
              </a:p>
            </p:txBody>
          </p:sp>
          <p:sp>
            <p:nvSpPr>
              <p:cNvPr id="40" name="Rectangle 39"/>
              <p:cNvSpPr/>
              <p:nvPr/>
            </p:nvSpPr>
            <p:spPr>
              <a:xfrm>
                <a:off x="3915395" y="585618"/>
                <a:ext cx="963877" cy="777684"/>
              </a:xfrm>
              <a:prstGeom prst="rect">
                <a:avLst/>
              </a:prstGeom>
              <a:noFill/>
              <a:ln>
                <a:noFill/>
              </a:ln>
              <a:effectLst/>
            </p:spPr>
            <p:txBody>
              <a:bodyPr spcFirstLastPara="0" vert="horz" wrap="square" lIns="34290" tIns="34290" rIns="34290" bIns="34290" numCol="1" spcCol="1270" anchor="ctr" anchorCtr="0">
                <a:spAutoFit/>
              </a:bodyPr>
              <a:lstStyle/>
              <a:p>
                <a:pPr algn="ctr" defTabSz="274320">
                  <a:spcBef>
                    <a:spcPct val="0"/>
                  </a:spcBef>
                  <a:defRPr/>
                </a:pPr>
                <a:r>
                  <a:rPr lang="en-US" sz="1350" kern="0" dirty="0">
                    <a:solidFill>
                      <a:schemeClr val="bg1"/>
                    </a:solidFill>
                    <a:latin typeface="Arial Narrow"/>
                  </a:rPr>
                  <a:t>SAS</a:t>
                </a:r>
                <a:r>
                  <a:rPr lang="en-US" sz="1350" kern="0" baseline="30000" dirty="0">
                    <a:solidFill>
                      <a:schemeClr val="bg1"/>
                    </a:solidFill>
                    <a:latin typeface="Arial Narrow"/>
                  </a:rPr>
                  <a:t> </a:t>
                </a:r>
                <a:r>
                  <a:rPr lang="en-US" sz="1350" kern="0" dirty="0">
                    <a:solidFill>
                      <a:schemeClr val="bg1"/>
                    </a:solidFill>
                    <a:latin typeface="Arial Narrow"/>
                  </a:rPr>
                  <a:t>Enterprise Miner</a:t>
                </a:r>
                <a:endParaRPr lang="en-US" sz="1350" dirty="0">
                  <a:solidFill>
                    <a:schemeClr val="bg1"/>
                  </a:solidFill>
                  <a:latin typeface="Arial Narrow"/>
                </a:endParaRPr>
              </a:p>
            </p:txBody>
          </p:sp>
          <p:sp>
            <p:nvSpPr>
              <p:cNvPr id="41" name="Rectangle 40"/>
              <p:cNvSpPr/>
              <p:nvPr/>
            </p:nvSpPr>
            <p:spPr>
              <a:xfrm>
                <a:off x="2735762" y="593838"/>
                <a:ext cx="1121781" cy="544379"/>
              </a:xfrm>
              <a:prstGeom prst="rect">
                <a:avLst/>
              </a:prstGeom>
              <a:noFill/>
              <a:ln>
                <a:noFill/>
              </a:ln>
              <a:effectLst/>
            </p:spPr>
            <p:txBody>
              <a:bodyPr spcFirstLastPara="0" vert="horz" wrap="square" lIns="34290" tIns="34290" rIns="34290" bIns="34290" numCol="1" spcCol="1270" anchor="ctr" anchorCtr="0">
                <a:spAutoFit/>
              </a:bodyPr>
              <a:lstStyle/>
              <a:p>
                <a:pPr algn="ctr" defTabSz="274320">
                  <a:spcBef>
                    <a:spcPct val="0"/>
                  </a:spcBef>
                  <a:defRPr/>
                </a:pPr>
                <a:r>
                  <a:rPr lang="en-US" sz="1350" kern="0" dirty="0">
                    <a:solidFill>
                      <a:schemeClr val="bg1"/>
                    </a:solidFill>
                    <a:latin typeface="Arial Narrow"/>
                  </a:rPr>
                  <a:t>SAS</a:t>
                </a:r>
                <a:r>
                  <a:rPr lang="en-US" sz="1350" kern="0" baseline="30000" dirty="0">
                    <a:solidFill>
                      <a:schemeClr val="bg1"/>
                    </a:solidFill>
                    <a:latin typeface="Arial Narrow"/>
                  </a:rPr>
                  <a:t> </a:t>
                </a:r>
                <a:r>
                  <a:rPr lang="en-US" sz="1350" kern="0" dirty="0">
                    <a:solidFill>
                      <a:schemeClr val="bg1"/>
                    </a:solidFill>
                    <a:latin typeface="Arial Narrow"/>
                  </a:rPr>
                  <a:t>Data Integration</a:t>
                </a:r>
                <a:endParaRPr lang="en-US" sz="1350" baseline="30000" dirty="0">
                  <a:solidFill>
                    <a:schemeClr val="bg1"/>
                  </a:solidFill>
                  <a:latin typeface="Arial Narrow"/>
                </a:endParaRPr>
              </a:p>
            </p:txBody>
          </p:sp>
          <p:sp>
            <p:nvSpPr>
              <p:cNvPr id="42" name="Rectangle 41"/>
              <p:cNvSpPr/>
              <p:nvPr/>
            </p:nvSpPr>
            <p:spPr>
              <a:xfrm>
                <a:off x="1723680" y="593838"/>
                <a:ext cx="984008" cy="777684"/>
              </a:xfrm>
              <a:prstGeom prst="rect">
                <a:avLst/>
              </a:prstGeom>
              <a:noFill/>
              <a:ln>
                <a:noFill/>
              </a:ln>
              <a:effectLst/>
            </p:spPr>
            <p:txBody>
              <a:bodyPr spcFirstLastPara="0" vert="horz" wrap="square" lIns="34290" tIns="34290" rIns="34290" bIns="34290" numCol="1" spcCol="1270" anchor="ctr" anchorCtr="0">
                <a:spAutoFit/>
              </a:bodyPr>
              <a:lstStyle/>
              <a:p>
                <a:pPr algn="ctr" defTabSz="274320">
                  <a:spcBef>
                    <a:spcPct val="0"/>
                  </a:spcBef>
                  <a:defRPr/>
                </a:pPr>
                <a:r>
                  <a:rPr lang="en-US" sz="1350" kern="0" dirty="0">
                    <a:solidFill>
                      <a:schemeClr val="bg1"/>
                    </a:solidFill>
                    <a:latin typeface="Arial Narrow"/>
                  </a:rPr>
                  <a:t>SAS</a:t>
                </a:r>
                <a:r>
                  <a:rPr lang="en-US" sz="1350" kern="0" baseline="30000" dirty="0">
                    <a:solidFill>
                      <a:schemeClr val="bg1"/>
                    </a:solidFill>
                    <a:latin typeface="Arial Narrow"/>
                  </a:rPr>
                  <a:t> </a:t>
                </a:r>
                <a:r>
                  <a:rPr lang="en-US" sz="1350" kern="0" dirty="0">
                    <a:solidFill>
                      <a:schemeClr val="bg1"/>
                    </a:solidFill>
                    <a:latin typeface="Arial Narrow"/>
                  </a:rPr>
                  <a:t>Enterprise</a:t>
                </a:r>
              </a:p>
              <a:p>
                <a:pPr algn="ctr" defTabSz="274320">
                  <a:spcBef>
                    <a:spcPct val="0"/>
                  </a:spcBef>
                  <a:defRPr/>
                </a:pPr>
                <a:r>
                  <a:rPr lang="en-US" sz="1350" kern="0" dirty="0">
                    <a:solidFill>
                      <a:schemeClr val="bg1"/>
                    </a:solidFill>
                    <a:latin typeface="Arial Narrow"/>
                  </a:rPr>
                  <a:t>Guide</a:t>
                </a:r>
                <a:endParaRPr lang="en-US" sz="1350" baseline="30000" dirty="0">
                  <a:solidFill>
                    <a:schemeClr val="bg1"/>
                  </a:solidFill>
                  <a:latin typeface="Arial Narrow"/>
                </a:endParaRPr>
              </a:p>
            </p:txBody>
          </p:sp>
        </p:grpSp>
        <p:sp>
          <p:nvSpPr>
            <p:cNvPr id="55" name="Rectangle 54"/>
            <p:cNvSpPr/>
            <p:nvPr/>
          </p:nvSpPr>
          <p:spPr bwMode="auto">
            <a:xfrm>
              <a:off x="3552946" y="2758513"/>
              <a:ext cx="2231099" cy="1133372"/>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0800000" scaled="1"/>
              <a:tileRect/>
            </a:gradFill>
            <a:ln w="57150" cap="flat" cmpd="sng" algn="ctr">
              <a:solidFill>
                <a:schemeClr val="bg1"/>
              </a:solidFill>
              <a:prstDash val="solid"/>
              <a:round/>
              <a:headEnd type="none" w="med" len="med"/>
              <a:tailEnd type="none" w="med" len="med"/>
            </a:ln>
            <a:effectLst/>
          </p:spPr>
          <p:style>
            <a:lnRef idx="3">
              <a:schemeClr val="lt1"/>
            </a:lnRef>
            <a:fillRef idx="1">
              <a:schemeClr val="accent4"/>
            </a:fillRef>
            <a:effectRef idx="1">
              <a:schemeClr val="accent4"/>
            </a:effectRef>
            <a:fontRef idx="minor">
              <a:schemeClr val="lt1"/>
            </a:fontRef>
          </p:style>
          <p:txBody>
            <a:bodyPr vert="horz" wrap="none" lIns="68580" tIns="102870" rIns="68580" bIns="34290" numCol="1" rtlCol="0" anchor="ctr" anchorCtr="0" compatLnSpc="1">
              <a:prstTxWarp prst="textNoShape">
                <a:avLst/>
              </a:prstTxWarp>
              <a:noAutofit/>
            </a:bodyPr>
            <a:lstStyle/>
            <a:p>
              <a:pPr algn="ctr" defTabSz="274320">
                <a:buClr>
                  <a:srgbClr val="000000"/>
                </a:buClr>
                <a:defRPr/>
              </a:pPr>
              <a:r>
                <a:rPr lang="en-US" sz="1350" dirty="0">
                  <a:solidFill>
                    <a:schemeClr val="bg1"/>
                  </a:solidFill>
                  <a:latin typeface="Arial Narrow"/>
                </a:rPr>
                <a:t>SAS Embedded </a:t>
              </a:r>
            </a:p>
            <a:p>
              <a:pPr algn="ctr" defTabSz="274320">
                <a:buClr>
                  <a:srgbClr val="000000"/>
                </a:buClr>
                <a:defRPr/>
              </a:pPr>
              <a:r>
                <a:rPr lang="en-US" sz="1350" dirty="0">
                  <a:solidFill>
                    <a:schemeClr val="bg1"/>
                  </a:solidFill>
                  <a:latin typeface="Arial Narrow"/>
                </a:rPr>
                <a:t>Process </a:t>
              </a:r>
            </a:p>
            <a:p>
              <a:pPr algn="ctr" defTabSz="274320">
                <a:buClr>
                  <a:srgbClr val="000000"/>
                </a:buClr>
                <a:defRPr/>
              </a:pPr>
              <a:r>
                <a:rPr lang="en-US" sz="1350" dirty="0">
                  <a:solidFill>
                    <a:schemeClr val="bg1"/>
                  </a:solidFill>
                  <a:latin typeface="Arial Narrow"/>
                </a:rPr>
                <a:t>Accelerators </a:t>
              </a:r>
            </a:p>
          </p:txBody>
        </p:sp>
      </p:grpSp>
      <p:sp>
        <p:nvSpPr>
          <p:cNvPr id="50" name="Rectangle 49"/>
          <p:cNvSpPr/>
          <p:nvPr/>
        </p:nvSpPr>
        <p:spPr>
          <a:xfrm>
            <a:off x="6019569" y="856568"/>
            <a:ext cx="987628" cy="900246"/>
          </a:xfrm>
          <a:prstGeom prst="rect">
            <a:avLst/>
          </a:prstGeom>
          <a:noFill/>
          <a:ln>
            <a:noFill/>
          </a:ln>
          <a:effectLst/>
        </p:spPr>
        <p:txBody>
          <a:bodyPr spcFirstLastPara="0" vert="horz" wrap="square" lIns="34290" tIns="34290" rIns="34290" bIns="34290" numCol="1" spcCol="1270" anchor="ctr" anchorCtr="0">
            <a:spAutoFit/>
          </a:bodyPr>
          <a:lstStyle/>
          <a:p>
            <a:pPr algn="ctr" defTabSz="274320">
              <a:spcBef>
                <a:spcPct val="0"/>
              </a:spcBef>
              <a:defRPr/>
            </a:pPr>
            <a:r>
              <a:rPr lang="en-US" sz="1350" kern="0" dirty="0">
                <a:solidFill>
                  <a:schemeClr val="bg1"/>
                </a:solidFill>
                <a:latin typeface="Arial Narrow"/>
              </a:rPr>
              <a:t>SAS</a:t>
            </a:r>
            <a:br>
              <a:rPr lang="en-US" sz="1350" kern="0" baseline="30000" dirty="0">
                <a:solidFill>
                  <a:schemeClr val="bg1"/>
                </a:solidFill>
                <a:latin typeface="Arial Narrow"/>
              </a:rPr>
            </a:br>
            <a:r>
              <a:rPr lang="en-US" sz="1350" kern="0" dirty="0">
                <a:solidFill>
                  <a:schemeClr val="bg1"/>
                </a:solidFill>
                <a:latin typeface="Arial Narrow"/>
              </a:rPr>
              <a:t>In-Memory Statistics for Hadoop</a:t>
            </a:r>
            <a:endParaRPr lang="en-US" sz="1350" dirty="0">
              <a:solidFill>
                <a:schemeClr val="bg1"/>
              </a:solidFill>
              <a:latin typeface="Arial Narrow"/>
            </a:endParaRPr>
          </a:p>
        </p:txBody>
      </p:sp>
      <p:pic>
        <p:nvPicPr>
          <p:cNvPr id="34" name="Picture 33"/>
          <p:cNvPicPr/>
          <p:nvPr/>
        </p:nvPicPr>
        <p:blipFill rotWithShape="1">
          <a:blip r:embed="rId8">
            <a:clrChange>
              <a:clrFrom>
                <a:srgbClr val="FFFFFF"/>
              </a:clrFrom>
              <a:clrTo>
                <a:srgbClr val="FFFFFF">
                  <a:alpha val="0"/>
                </a:srgbClr>
              </a:clrTo>
            </a:clrChange>
          </a:blip>
          <a:srcRect l="17971" t="45955" r="44209" b="6881"/>
          <a:stretch/>
        </p:blipFill>
        <p:spPr>
          <a:xfrm>
            <a:off x="2504849" y="3882212"/>
            <a:ext cx="1042671" cy="819131"/>
          </a:xfrm>
          <a:prstGeom prst="rect">
            <a:avLst/>
          </a:prstGeom>
        </p:spPr>
      </p:pic>
    </p:spTree>
    <p:extLst>
      <p:ext uri="{BB962C8B-B14F-4D97-AF65-F5344CB8AC3E}">
        <p14:creationId xmlns:p14="http://schemas.microsoft.com/office/powerpoint/2010/main" val="1331537086"/>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Major Releases – V1.x and V2.x</a:t>
            </a:r>
            <a:endParaRPr lang="en-US" dirty="0"/>
          </a:p>
        </p:txBody>
      </p:sp>
      <p:sp>
        <p:nvSpPr>
          <p:cNvPr id="3" name="Content Placeholder 2"/>
          <p:cNvSpPr>
            <a:spLocks noGrp="1"/>
          </p:cNvSpPr>
          <p:nvPr>
            <p:ph idx="1"/>
          </p:nvPr>
        </p:nvSpPr>
        <p:spPr>
          <a:xfrm>
            <a:off x="557939" y="857250"/>
            <a:ext cx="8458200" cy="3630781"/>
          </a:xfrm>
        </p:spPr>
        <p:txBody>
          <a:bodyPr>
            <a:noAutofit/>
          </a:bodyPr>
          <a:lstStyle/>
          <a:p>
            <a:r>
              <a:rPr lang="en-US" sz="2000" dirty="0">
                <a:solidFill>
                  <a:schemeClr val="bg1"/>
                </a:solidFill>
              </a:rPr>
              <a:t>2005 – V1.x</a:t>
            </a:r>
          </a:p>
          <a:p>
            <a:pPr lvl="1"/>
            <a:r>
              <a:rPr lang="en-US" sz="2000" dirty="0">
                <a:solidFill>
                  <a:schemeClr val="bg1"/>
                </a:solidFill>
              </a:rPr>
              <a:t>Hadoop Common – libraries and utilities</a:t>
            </a:r>
          </a:p>
          <a:p>
            <a:pPr lvl="1"/>
            <a:r>
              <a:rPr lang="en-US" sz="2000" dirty="0">
                <a:solidFill>
                  <a:schemeClr val="bg1"/>
                </a:solidFill>
              </a:rPr>
              <a:t>Hadoop Distributed File System – (HDFS) distributed file system that stores data</a:t>
            </a:r>
          </a:p>
          <a:p>
            <a:pPr lvl="1"/>
            <a:r>
              <a:rPr lang="en-US" sz="2000" dirty="0">
                <a:solidFill>
                  <a:schemeClr val="bg1"/>
                </a:solidFill>
              </a:rPr>
              <a:t>Hadoop Map Reduce – programming model</a:t>
            </a:r>
          </a:p>
          <a:p>
            <a:endParaRPr lang="en-US" sz="2000" dirty="0">
              <a:solidFill>
                <a:schemeClr val="bg1"/>
              </a:solidFill>
            </a:endParaRPr>
          </a:p>
          <a:p>
            <a:r>
              <a:rPr lang="en-US" sz="2000" dirty="0">
                <a:solidFill>
                  <a:schemeClr val="bg1"/>
                </a:solidFill>
              </a:rPr>
              <a:t>2013 – V2.x</a:t>
            </a:r>
          </a:p>
          <a:p>
            <a:pPr lvl="1"/>
            <a:r>
              <a:rPr lang="en-US" sz="2000" dirty="0">
                <a:solidFill>
                  <a:schemeClr val="bg1"/>
                </a:solidFill>
              </a:rPr>
              <a:t>Hadoop Common</a:t>
            </a:r>
          </a:p>
          <a:p>
            <a:pPr lvl="1"/>
            <a:r>
              <a:rPr lang="en-US" sz="2000" dirty="0">
                <a:solidFill>
                  <a:schemeClr val="bg1"/>
                </a:solidFill>
              </a:rPr>
              <a:t>Hadoop Distributed File System</a:t>
            </a:r>
          </a:p>
          <a:p>
            <a:pPr lvl="1"/>
            <a:r>
              <a:rPr lang="en-US" sz="2000" dirty="0">
                <a:solidFill>
                  <a:schemeClr val="bg1"/>
                </a:solidFill>
              </a:rPr>
              <a:t>Hadoop YARN – resource management platform </a:t>
            </a:r>
            <a:br>
              <a:rPr lang="en-US" sz="2000" dirty="0">
                <a:solidFill>
                  <a:schemeClr val="bg1"/>
                </a:solidFill>
              </a:rPr>
            </a:br>
            <a:r>
              <a:rPr lang="en-US" sz="2000" dirty="0">
                <a:solidFill>
                  <a:schemeClr val="bg1"/>
                </a:solidFill>
              </a:rPr>
              <a:t>(</a:t>
            </a:r>
            <a:r>
              <a:rPr lang="en-US" sz="2000" b="1" dirty="0">
                <a:solidFill>
                  <a:schemeClr val="bg1"/>
                </a:solidFill>
              </a:rPr>
              <a:t>Y</a:t>
            </a:r>
            <a:r>
              <a:rPr lang="en-US" sz="2000" dirty="0">
                <a:solidFill>
                  <a:schemeClr val="bg1"/>
                </a:solidFill>
              </a:rPr>
              <a:t>et </a:t>
            </a:r>
            <a:r>
              <a:rPr lang="en-US" sz="2000" b="1" dirty="0">
                <a:solidFill>
                  <a:schemeClr val="bg1"/>
                </a:solidFill>
              </a:rPr>
              <a:t>A</a:t>
            </a:r>
            <a:r>
              <a:rPr lang="en-US" sz="2000" dirty="0">
                <a:solidFill>
                  <a:schemeClr val="bg1"/>
                </a:solidFill>
              </a:rPr>
              <a:t>nother </a:t>
            </a:r>
            <a:r>
              <a:rPr lang="en-US" sz="2000" b="1" dirty="0">
                <a:solidFill>
                  <a:schemeClr val="bg1"/>
                </a:solidFill>
              </a:rPr>
              <a:t>R</a:t>
            </a:r>
            <a:r>
              <a:rPr lang="en-US" sz="2000" dirty="0">
                <a:solidFill>
                  <a:schemeClr val="bg1"/>
                </a:solidFill>
              </a:rPr>
              <a:t>esource </a:t>
            </a:r>
            <a:r>
              <a:rPr lang="en-US" sz="2000" b="1" dirty="0">
                <a:solidFill>
                  <a:schemeClr val="bg1"/>
                </a:solidFill>
              </a:rPr>
              <a:t>N</a:t>
            </a:r>
            <a:r>
              <a:rPr lang="en-US" sz="2000" dirty="0">
                <a:solidFill>
                  <a:schemeClr val="bg1"/>
                </a:solidFill>
              </a:rPr>
              <a:t>egotiator)</a:t>
            </a:r>
          </a:p>
          <a:p>
            <a:pPr lvl="1"/>
            <a:r>
              <a:rPr lang="en-US" sz="2000" dirty="0">
                <a:solidFill>
                  <a:schemeClr val="bg1"/>
                </a:solidFill>
              </a:rPr>
              <a:t>Hadoop Map Reduce</a:t>
            </a:r>
          </a:p>
        </p:txBody>
      </p:sp>
    </p:spTree>
    <p:extLst>
      <p:ext uri="{BB962C8B-B14F-4D97-AF65-F5344CB8AC3E}">
        <p14:creationId xmlns:p14="http://schemas.microsoft.com/office/powerpoint/2010/main" val="22782810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Grasping Hadoop Essentials</a:t>
            </a:r>
          </a:p>
        </p:txBody>
      </p:sp>
      <p:sp>
        <p:nvSpPr>
          <p:cNvPr id="10" name="Content Placeholder 9"/>
          <p:cNvSpPr>
            <a:spLocks noGrp="1"/>
          </p:cNvSpPr>
          <p:nvPr>
            <p:ph idx="1"/>
          </p:nvPr>
        </p:nvSpPr>
        <p:spPr/>
        <p:txBody>
          <a:bodyPr/>
          <a:lstStyle/>
          <a:p>
            <a:r>
              <a:rPr lang="en-US" dirty="0">
                <a:solidFill>
                  <a:schemeClr val="bg1"/>
                </a:solidFill>
              </a:rPr>
              <a:t>To gain a perspective of Hadoop and some of the key parts that are involved, this section discusses five main topics.</a:t>
            </a:r>
          </a:p>
          <a:p>
            <a:endParaRPr lang="en-US" dirty="0">
              <a:solidFill>
                <a:schemeClr val="bg1"/>
              </a:solidFill>
            </a:endParaRPr>
          </a:p>
        </p:txBody>
      </p:sp>
      <p:grpSp>
        <p:nvGrpSpPr>
          <p:cNvPr id="4" name="Group 3"/>
          <p:cNvGrpSpPr/>
          <p:nvPr/>
        </p:nvGrpSpPr>
        <p:grpSpPr>
          <a:xfrm>
            <a:off x="2293070" y="1598386"/>
            <a:ext cx="4572001" cy="3048000"/>
            <a:chOff x="1523999" y="1397000"/>
            <a:chExt cx="6096001" cy="4064000"/>
          </a:xfrm>
        </p:grpSpPr>
        <p:sp>
          <p:nvSpPr>
            <p:cNvPr id="5" name="Freeform 4"/>
            <p:cNvSpPr/>
            <p:nvPr/>
          </p:nvSpPr>
          <p:spPr>
            <a:xfrm rot="21600000">
              <a:off x="1523999" y="1397000"/>
              <a:ext cx="3048001" cy="2032001"/>
            </a:xfrm>
            <a:custGeom>
              <a:avLst/>
              <a:gdLst>
                <a:gd name="connsiteX0" fmla="*/ 0 w 2032000"/>
                <a:gd name="connsiteY0" fmla="*/ 0 h 3048000"/>
                <a:gd name="connsiteX1" fmla="*/ 1693327 w 2032000"/>
                <a:gd name="connsiteY1" fmla="*/ 0 h 3048000"/>
                <a:gd name="connsiteX2" fmla="*/ 2032000 w 2032000"/>
                <a:gd name="connsiteY2" fmla="*/ 338673 h 3048000"/>
                <a:gd name="connsiteX3" fmla="*/ 2032000 w 2032000"/>
                <a:gd name="connsiteY3" fmla="*/ 3048000 h 3048000"/>
                <a:gd name="connsiteX4" fmla="*/ 0 w 2032000"/>
                <a:gd name="connsiteY4" fmla="*/ 3048000 h 3048000"/>
                <a:gd name="connsiteX5" fmla="*/ 0 w 2032000"/>
                <a:gd name="connsiteY5" fmla="*/ 0 h 30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2000" h="3048000">
                  <a:moveTo>
                    <a:pt x="0" y="3048000"/>
                  </a:moveTo>
                  <a:lnTo>
                    <a:pt x="0" y="508009"/>
                  </a:lnTo>
                  <a:cubicBezTo>
                    <a:pt x="0" y="227443"/>
                    <a:pt x="101086" y="0"/>
                    <a:pt x="225782" y="0"/>
                  </a:cubicBezTo>
                  <a:lnTo>
                    <a:pt x="2032000" y="0"/>
                  </a:lnTo>
                  <a:lnTo>
                    <a:pt x="2032000" y="3048000"/>
                  </a:lnTo>
                  <a:lnTo>
                    <a:pt x="0" y="3048000"/>
                  </a:lnTo>
                  <a:close/>
                </a:path>
              </a:pathLst>
            </a:custGeom>
            <a:solidFill>
              <a:schemeClr val="tx2"/>
            </a:solidFill>
            <a:ln w="38100">
              <a:solidFill>
                <a:srgbClr val="FFFFFF"/>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690" tIns="186689" rIns="186690" bIns="567691" numCol="1" spcCol="1270" anchor="ctr" anchorCtr="0">
              <a:noAutofit/>
            </a:bodyPr>
            <a:lstStyle/>
            <a:p>
              <a:pPr algn="ctr" defTabSz="1166813">
                <a:lnSpc>
                  <a:spcPct val="90000"/>
                </a:lnSpc>
                <a:spcBef>
                  <a:spcPct val="0"/>
                </a:spcBef>
                <a:spcAft>
                  <a:spcPct val="35000"/>
                </a:spcAft>
                <a:defRPr/>
              </a:pPr>
              <a:r>
                <a:rPr lang="en-US" sz="2625" dirty="0">
                  <a:solidFill>
                    <a:schemeClr val="bg1"/>
                  </a:solidFill>
                  <a:latin typeface="Arial"/>
                </a:rPr>
                <a:t>HDFS</a:t>
              </a:r>
            </a:p>
          </p:txBody>
        </p:sp>
        <p:sp>
          <p:nvSpPr>
            <p:cNvPr id="6" name="Freeform 5"/>
            <p:cNvSpPr/>
            <p:nvPr/>
          </p:nvSpPr>
          <p:spPr>
            <a:xfrm>
              <a:off x="4572000" y="1397000"/>
              <a:ext cx="3048000" cy="2032000"/>
            </a:xfrm>
            <a:custGeom>
              <a:avLst/>
              <a:gdLst>
                <a:gd name="connsiteX0" fmla="*/ 0 w 3048000"/>
                <a:gd name="connsiteY0" fmla="*/ 0 h 2032000"/>
                <a:gd name="connsiteX1" fmla="*/ 2709327 w 3048000"/>
                <a:gd name="connsiteY1" fmla="*/ 0 h 2032000"/>
                <a:gd name="connsiteX2" fmla="*/ 3048000 w 3048000"/>
                <a:gd name="connsiteY2" fmla="*/ 338673 h 2032000"/>
                <a:gd name="connsiteX3" fmla="*/ 3048000 w 3048000"/>
                <a:gd name="connsiteY3" fmla="*/ 2032000 h 2032000"/>
                <a:gd name="connsiteX4" fmla="*/ 0 w 3048000"/>
                <a:gd name="connsiteY4" fmla="*/ 2032000 h 2032000"/>
                <a:gd name="connsiteX5" fmla="*/ 0 w 3048000"/>
                <a:gd name="connsiteY5" fmla="*/ 0 h 20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000" h="2032000">
                  <a:moveTo>
                    <a:pt x="0" y="0"/>
                  </a:moveTo>
                  <a:lnTo>
                    <a:pt x="2709327" y="0"/>
                  </a:lnTo>
                  <a:cubicBezTo>
                    <a:pt x="2896371" y="0"/>
                    <a:pt x="3048000" y="151629"/>
                    <a:pt x="3048000" y="338673"/>
                  </a:cubicBezTo>
                  <a:lnTo>
                    <a:pt x="3048000" y="2032000"/>
                  </a:lnTo>
                  <a:lnTo>
                    <a:pt x="0" y="2032000"/>
                  </a:lnTo>
                  <a:lnTo>
                    <a:pt x="0" y="0"/>
                  </a:lnTo>
                  <a:close/>
                </a:path>
              </a:pathLst>
            </a:custGeom>
            <a:solidFill>
              <a:schemeClr val="tx2"/>
            </a:solidFill>
            <a:ln w="38100">
              <a:solidFill>
                <a:srgbClr val="FFFFFF"/>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690" tIns="186690" rIns="186690" bIns="567690" numCol="1" spcCol="1270" anchor="ctr" anchorCtr="0">
              <a:noAutofit/>
            </a:bodyPr>
            <a:lstStyle/>
            <a:p>
              <a:pPr algn="ctr" defTabSz="1166813">
                <a:lnSpc>
                  <a:spcPct val="90000"/>
                </a:lnSpc>
                <a:spcBef>
                  <a:spcPct val="0"/>
                </a:spcBef>
                <a:spcAft>
                  <a:spcPct val="35000"/>
                </a:spcAft>
                <a:defRPr/>
              </a:pPr>
              <a:r>
                <a:rPr lang="en-US" sz="2625" dirty="0">
                  <a:solidFill>
                    <a:schemeClr val="bg1"/>
                  </a:solidFill>
                  <a:latin typeface="Arial"/>
                </a:rPr>
                <a:t>HUE</a:t>
              </a:r>
            </a:p>
          </p:txBody>
        </p:sp>
        <p:sp>
          <p:nvSpPr>
            <p:cNvPr id="7" name="Freeform 6"/>
            <p:cNvSpPr/>
            <p:nvPr/>
          </p:nvSpPr>
          <p:spPr>
            <a:xfrm rot="21600000">
              <a:off x="1524000" y="3428999"/>
              <a:ext cx="3048000" cy="2032001"/>
            </a:xfrm>
            <a:custGeom>
              <a:avLst/>
              <a:gdLst>
                <a:gd name="connsiteX0" fmla="*/ 0 w 3048000"/>
                <a:gd name="connsiteY0" fmla="*/ 0 h 2032000"/>
                <a:gd name="connsiteX1" fmla="*/ 2709327 w 3048000"/>
                <a:gd name="connsiteY1" fmla="*/ 0 h 2032000"/>
                <a:gd name="connsiteX2" fmla="*/ 3048000 w 3048000"/>
                <a:gd name="connsiteY2" fmla="*/ 338673 h 2032000"/>
                <a:gd name="connsiteX3" fmla="*/ 3048000 w 3048000"/>
                <a:gd name="connsiteY3" fmla="*/ 2032000 h 2032000"/>
                <a:gd name="connsiteX4" fmla="*/ 0 w 3048000"/>
                <a:gd name="connsiteY4" fmla="*/ 2032000 h 2032000"/>
                <a:gd name="connsiteX5" fmla="*/ 0 w 3048000"/>
                <a:gd name="connsiteY5" fmla="*/ 0 h 20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000" h="2032000">
                  <a:moveTo>
                    <a:pt x="3048000" y="2031999"/>
                  </a:moveTo>
                  <a:lnTo>
                    <a:pt x="338673" y="2031999"/>
                  </a:lnTo>
                  <a:cubicBezTo>
                    <a:pt x="151629" y="2031999"/>
                    <a:pt x="0" y="1880370"/>
                    <a:pt x="0" y="1693326"/>
                  </a:cubicBezTo>
                  <a:lnTo>
                    <a:pt x="0" y="1"/>
                  </a:lnTo>
                  <a:lnTo>
                    <a:pt x="3048000" y="1"/>
                  </a:lnTo>
                  <a:lnTo>
                    <a:pt x="3048000" y="2031999"/>
                  </a:lnTo>
                  <a:close/>
                </a:path>
              </a:pathLst>
            </a:custGeom>
            <a:solidFill>
              <a:schemeClr val="tx2"/>
            </a:solidFill>
            <a:ln w="38100">
              <a:solidFill>
                <a:srgbClr val="FFFFFF"/>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689" tIns="567690" rIns="186690" bIns="186691" numCol="1" spcCol="1270" anchor="ctr" anchorCtr="0">
              <a:noAutofit/>
            </a:bodyPr>
            <a:lstStyle/>
            <a:p>
              <a:pPr algn="ctr" defTabSz="1166813">
                <a:lnSpc>
                  <a:spcPct val="90000"/>
                </a:lnSpc>
                <a:spcBef>
                  <a:spcPct val="0"/>
                </a:spcBef>
                <a:spcAft>
                  <a:spcPct val="35000"/>
                </a:spcAft>
                <a:defRPr/>
              </a:pPr>
              <a:r>
                <a:rPr lang="en-US" sz="2625" dirty="0">
                  <a:solidFill>
                    <a:schemeClr val="bg1"/>
                  </a:solidFill>
                  <a:latin typeface="Arial"/>
                </a:rPr>
                <a:t>SQOOP</a:t>
              </a:r>
            </a:p>
          </p:txBody>
        </p:sp>
        <p:sp>
          <p:nvSpPr>
            <p:cNvPr id="8" name="Freeform 7"/>
            <p:cNvSpPr/>
            <p:nvPr/>
          </p:nvSpPr>
          <p:spPr>
            <a:xfrm>
              <a:off x="4572000" y="3428999"/>
              <a:ext cx="3048000" cy="2032000"/>
            </a:xfrm>
            <a:custGeom>
              <a:avLst/>
              <a:gdLst>
                <a:gd name="connsiteX0" fmla="*/ 0 w 2032000"/>
                <a:gd name="connsiteY0" fmla="*/ 0 h 3048000"/>
                <a:gd name="connsiteX1" fmla="*/ 1693327 w 2032000"/>
                <a:gd name="connsiteY1" fmla="*/ 0 h 3048000"/>
                <a:gd name="connsiteX2" fmla="*/ 2032000 w 2032000"/>
                <a:gd name="connsiteY2" fmla="*/ 338673 h 3048000"/>
                <a:gd name="connsiteX3" fmla="*/ 2032000 w 2032000"/>
                <a:gd name="connsiteY3" fmla="*/ 3048000 h 3048000"/>
                <a:gd name="connsiteX4" fmla="*/ 0 w 2032000"/>
                <a:gd name="connsiteY4" fmla="*/ 3048000 h 3048000"/>
                <a:gd name="connsiteX5" fmla="*/ 0 w 2032000"/>
                <a:gd name="connsiteY5" fmla="*/ 0 h 30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2000" h="3048000">
                  <a:moveTo>
                    <a:pt x="2032000" y="1"/>
                  </a:moveTo>
                  <a:lnTo>
                    <a:pt x="2032000" y="2539990"/>
                  </a:lnTo>
                  <a:cubicBezTo>
                    <a:pt x="2032000" y="2820556"/>
                    <a:pt x="1930914" y="3047999"/>
                    <a:pt x="1806218" y="3047999"/>
                  </a:cubicBezTo>
                  <a:lnTo>
                    <a:pt x="0" y="3047999"/>
                  </a:lnTo>
                  <a:lnTo>
                    <a:pt x="0" y="1"/>
                  </a:lnTo>
                  <a:lnTo>
                    <a:pt x="2032000" y="1"/>
                  </a:lnTo>
                  <a:close/>
                </a:path>
              </a:pathLst>
            </a:custGeom>
            <a:solidFill>
              <a:schemeClr val="tx2"/>
            </a:solidFill>
            <a:ln w="38100">
              <a:solidFill>
                <a:srgbClr val="FFFFFF"/>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690" tIns="567690" rIns="186690" bIns="186690" numCol="1" spcCol="1270" anchor="ctr" anchorCtr="0">
              <a:noAutofit/>
            </a:bodyPr>
            <a:lstStyle/>
            <a:p>
              <a:pPr algn="ctr" defTabSz="1166813">
                <a:lnSpc>
                  <a:spcPct val="90000"/>
                </a:lnSpc>
                <a:spcBef>
                  <a:spcPct val="0"/>
                </a:spcBef>
                <a:spcAft>
                  <a:spcPct val="35000"/>
                </a:spcAft>
                <a:defRPr/>
              </a:pPr>
              <a:r>
                <a:rPr lang="en-US" sz="2625" dirty="0">
                  <a:solidFill>
                    <a:schemeClr val="bg1"/>
                  </a:solidFill>
                  <a:latin typeface="Arial"/>
                </a:rPr>
                <a:t>MapReduce</a:t>
              </a:r>
            </a:p>
          </p:txBody>
        </p:sp>
        <p:sp>
          <p:nvSpPr>
            <p:cNvPr id="9" name="Freeform 8"/>
            <p:cNvSpPr/>
            <p:nvPr/>
          </p:nvSpPr>
          <p:spPr>
            <a:xfrm>
              <a:off x="3019926" y="2646944"/>
              <a:ext cx="2887572" cy="1564111"/>
            </a:xfrm>
            <a:custGeom>
              <a:avLst/>
              <a:gdLst>
                <a:gd name="connsiteX0" fmla="*/ 0 w 2670998"/>
                <a:gd name="connsiteY0" fmla="*/ 260690 h 1564111"/>
                <a:gd name="connsiteX1" fmla="*/ 260690 w 2670998"/>
                <a:gd name="connsiteY1" fmla="*/ 0 h 1564111"/>
                <a:gd name="connsiteX2" fmla="*/ 2410308 w 2670998"/>
                <a:gd name="connsiteY2" fmla="*/ 0 h 1564111"/>
                <a:gd name="connsiteX3" fmla="*/ 2670998 w 2670998"/>
                <a:gd name="connsiteY3" fmla="*/ 260690 h 1564111"/>
                <a:gd name="connsiteX4" fmla="*/ 2670998 w 2670998"/>
                <a:gd name="connsiteY4" fmla="*/ 1303421 h 1564111"/>
                <a:gd name="connsiteX5" fmla="*/ 2410308 w 2670998"/>
                <a:gd name="connsiteY5" fmla="*/ 1564111 h 1564111"/>
                <a:gd name="connsiteX6" fmla="*/ 260690 w 2670998"/>
                <a:gd name="connsiteY6" fmla="*/ 1564111 h 1564111"/>
                <a:gd name="connsiteX7" fmla="*/ 0 w 2670998"/>
                <a:gd name="connsiteY7" fmla="*/ 1303421 h 1564111"/>
                <a:gd name="connsiteX8" fmla="*/ 0 w 2670998"/>
                <a:gd name="connsiteY8" fmla="*/ 260690 h 1564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70998" h="1564111">
                  <a:moveTo>
                    <a:pt x="0" y="260690"/>
                  </a:moveTo>
                  <a:cubicBezTo>
                    <a:pt x="0" y="116715"/>
                    <a:pt x="116715" y="0"/>
                    <a:pt x="260690" y="0"/>
                  </a:cubicBezTo>
                  <a:lnTo>
                    <a:pt x="2410308" y="0"/>
                  </a:lnTo>
                  <a:cubicBezTo>
                    <a:pt x="2554283" y="0"/>
                    <a:pt x="2670998" y="116715"/>
                    <a:pt x="2670998" y="260690"/>
                  </a:cubicBezTo>
                  <a:lnTo>
                    <a:pt x="2670998" y="1303421"/>
                  </a:lnTo>
                  <a:cubicBezTo>
                    <a:pt x="2670998" y="1447396"/>
                    <a:pt x="2554283" y="1564111"/>
                    <a:pt x="2410308" y="1564111"/>
                  </a:cubicBezTo>
                  <a:lnTo>
                    <a:pt x="260690" y="1564111"/>
                  </a:lnTo>
                  <a:cubicBezTo>
                    <a:pt x="116715" y="1564111"/>
                    <a:pt x="0" y="1447396"/>
                    <a:pt x="0" y="1303421"/>
                  </a:cubicBezTo>
                  <a:lnTo>
                    <a:pt x="0" y="260690"/>
                  </a:lnTo>
                  <a:close/>
                </a:path>
              </a:pathLst>
            </a:custGeom>
            <a:solidFill>
              <a:schemeClr val="tx2">
                <a:lumMod val="20000"/>
                <a:lumOff val="80000"/>
              </a:schemeClr>
            </a:solidFill>
            <a:ln>
              <a:solidFill>
                <a:srgbClr val="FFFFFF"/>
              </a:solidFill>
            </a:ln>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txBody>
            <a:bodyPr spcFirstLastPara="0" vert="horz" wrap="square" lIns="157278" tIns="157278" rIns="157278" bIns="157278" numCol="1" spcCol="1270" anchor="ctr" anchorCtr="0">
              <a:noAutofit/>
            </a:bodyPr>
            <a:lstStyle/>
            <a:p>
              <a:pPr algn="ctr" defTabSz="1166813">
                <a:lnSpc>
                  <a:spcPct val="90000"/>
                </a:lnSpc>
                <a:spcBef>
                  <a:spcPct val="0"/>
                </a:spcBef>
                <a:spcAft>
                  <a:spcPct val="35000"/>
                </a:spcAft>
                <a:defRPr/>
              </a:pPr>
              <a:r>
                <a:rPr lang="en-US" sz="2625" b="1" dirty="0">
                  <a:solidFill>
                    <a:schemeClr val="tx1"/>
                  </a:solidFill>
                  <a:latin typeface="Arial"/>
                </a:rPr>
                <a:t>Hadoop Ecosystem</a:t>
              </a:r>
            </a:p>
          </p:txBody>
        </p:sp>
      </p:grpSp>
    </p:spTree>
    <p:extLst>
      <p:ext uri="{BB962C8B-B14F-4D97-AF65-F5344CB8AC3E}">
        <p14:creationId xmlns:p14="http://schemas.microsoft.com/office/powerpoint/2010/main" val="35071220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Hadoop Ecosystem</a:t>
            </a:r>
          </a:p>
        </p:txBody>
      </p:sp>
      <p:sp>
        <p:nvSpPr>
          <p:cNvPr id="3" name="Content Placeholder 2"/>
          <p:cNvSpPr>
            <a:spLocks noGrp="1"/>
          </p:cNvSpPr>
          <p:nvPr>
            <p:ph idx="1"/>
          </p:nvPr>
        </p:nvSpPr>
        <p:spPr>
          <a:xfrm>
            <a:off x="1657350" y="809245"/>
            <a:ext cx="5886450" cy="1094753"/>
          </a:xfrm>
        </p:spPr>
        <p:txBody>
          <a:bodyPr/>
          <a:lstStyle/>
          <a:p>
            <a:r>
              <a:rPr lang="en-US" dirty="0">
                <a:solidFill>
                  <a:schemeClr val="bg1"/>
                </a:solidFill>
              </a:rPr>
              <a:t>Multiple software components operate within a distributed Hadoop framework.</a:t>
            </a:r>
          </a:p>
        </p:txBody>
      </p:sp>
      <p:grpSp>
        <p:nvGrpSpPr>
          <p:cNvPr id="14" name="Group 13"/>
          <p:cNvGrpSpPr/>
          <p:nvPr/>
        </p:nvGrpSpPr>
        <p:grpSpPr>
          <a:xfrm>
            <a:off x="2286000" y="1598386"/>
            <a:ext cx="4572001" cy="3048000"/>
            <a:chOff x="1523999" y="1914360"/>
            <a:chExt cx="6096001" cy="4064000"/>
          </a:xfrm>
        </p:grpSpPr>
        <p:sp>
          <p:nvSpPr>
            <p:cNvPr id="10" name="Freeform 9"/>
            <p:cNvSpPr/>
            <p:nvPr/>
          </p:nvSpPr>
          <p:spPr>
            <a:xfrm>
              <a:off x="1523999" y="1914360"/>
              <a:ext cx="3048001" cy="2032001"/>
            </a:xfrm>
            <a:custGeom>
              <a:avLst/>
              <a:gdLst>
                <a:gd name="connsiteX0" fmla="*/ 0 w 2032000"/>
                <a:gd name="connsiteY0" fmla="*/ 0 h 3048000"/>
                <a:gd name="connsiteX1" fmla="*/ 1693327 w 2032000"/>
                <a:gd name="connsiteY1" fmla="*/ 0 h 3048000"/>
                <a:gd name="connsiteX2" fmla="*/ 2032000 w 2032000"/>
                <a:gd name="connsiteY2" fmla="*/ 338673 h 3048000"/>
                <a:gd name="connsiteX3" fmla="*/ 2032000 w 2032000"/>
                <a:gd name="connsiteY3" fmla="*/ 3048000 h 3048000"/>
                <a:gd name="connsiteX4" fmla="*/ 0 w 2032000"/>
                <a:gd name="connsiteY4" fmla="*/ 3048000 h 3048000"/>
                <a:gd name="connsiteX5" fmla="*/ 0 w 2032000"/>
                <a:gd name="connsiteY5" fmla="*/ 0 h 30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2000" h="3048000">
                  <a:moveTo>
                    <a:pt x="0" y="3048000"/>
                  </a:moveTo>
                  <a:lnTo>
                    <a:pt x="0" y="508009"/>
                  </a:lnTo>
                  <a:cubicBezTo>
                    <a:pt x="0" y="227443"/>
                    <a:pt x="101086" y="0"/>
                    <a:pt x="225782" y="0"/>
                  </a:cubicBezTo>
                  <a:lnTo>
                    <a:pt x="2032000" y="0"/>
                  </a:lnTo>
                  <a:lnTo>
                    <a:pt x="2032000" y="3048000"/>
                  </a:lnTo>
                  <a:lnTo>
                    <a:pt x="0" y="3048000"/>
                  </a:lnTo>
                  <a:close/>
                </a:path>
              </a:pathLst>
            </a:custGeom>
            <a:solidFill>
              <a:schemeClr val="bg2">
                <a:lumMod val="75000"/>
              </a:schemeClr>
            </a:solidFill>
            <a:ln w="38100">
              <a:solidFill>
                <a:srgbClr val="FFFFFF"/>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690" tIns="186689" rIns="186690" bIns="567691" numCol="1" spcCol="1270" anchor="ctr" anchorCtr="0">
              <a:noAutofit/>
            </a:bodyPr>
            <a:lstStyle/>
            <a:p>
              <a:pPr algn="ctr" defTabSz="1166813">
                <a:lnSpc>
                  <a:spcPct val="90000"/>
                </a:lnSpc>
                <a:spcBef>
                  <a:spcPct val="0"/>
                </a:spcBef>
                <a:spcAft>
                  <a:spcPct val="35000"/>
                </a:spcAft>
                <a:defRPr/>
              </a:pPr>
              <a:r>
                <a:rPr lang="en-US" sz="2625" dirty="0">
                  <a:solidFill>
                    <a:schemeClr val="bg1"/>
                  </a:solidFill>
                  <a:latin typeface="Arial"/>
                </a:rPr>
                <a:t>HDFS</a:t>
              </a:r>
            </a:p>
          </p:txBody>
        </p:sp>
        <p:sp>
          <p:nvSpPr>
            <p:cNvPr id="11" name="Freeform 10"/>
            <p:cNvSpPr/>
            <p:nvPr/>
          </p:nvSpPr>
          <p:spPr>
            <a:xfrm>
              <a:off x="4572000" y="1914360"/>
              <a:ext cx="3048000" cy="2032000"/>
            </a:xfrm>
            <a:custGeom>
              <a:avLst/>
              <a:gdLst>
                <a:gd name="connsiteX0" fmla="*/ 0 w 3048000"/>
                <a:gd name="connsiteY0" fmla="*/ 0 h 2032000"/>
                <a:gd name="connsiteX1" fmla="*/ 2709327 w 3048000"/>
                <a:gd name="connsiteY1" fmla="*/ 0 h 2032000"/>
                <a:gd name="connsiteX2" fmla="*/ 3048000 w 3048000"/>
                <a:gd name="connsiteY2" fmla="*/ 338673 h 2032000"/>
                <a:gd name="connsiteX3" fmla="*/ 3048000 w 3048000"/>
                <a:gd name="connsiteY3" fmla="*/ 2032000 h 2032000"/>
                <a:gd name="connsiteX4" fmla="*/ 0 w 3048000"/>
                <a:gd name="connsiteY4" fmla="*/ 2032000 h 2032000"/>
                <a:gd name="connsiteX5" fmla="*/ 0 w 3048000"/>
                <a:gd name="connsiteY5" fmla="*/ 0 h 20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000" h="2032000">
                  <a:moveTo>
                    <a:pt x="0" y="0"/>
                  </a:moveTo>
                  <a:lnTo>
                    <a:pt x="2709327" y="0"/>
                  </a:lnTo>
                  <a:cubicBezTo>
                    <a:pt x="2896371" y="0"/>
                    <a:pt x="3048000" y="151629"/>
                    <a:pt x="3048000" y="338673"/>
                  </a:cubicBezTo>
                  <a:lnTo>
                    <a:pt x="3048000" y="2032000"/>
                  </a:lnTo>
                  <a:lnTo>
                    <a:pt x="0" y="2032000"/>
                  </a:lnTo>
                  <a:lnTo>
                    <a:pt x="0" y="0"/>
                  </a:lnTo>
                  <a:close/>
                </a:path>
              </a:pathLst>
            </a:custGeom>
            <a:solidFill>
              <a:schemeClr val="bg2">
                <a:lumMod val="75000"/>
              </a:schemeClr>
            </a:solidFill>
            <a:ln w="38100">
              <a:solidFill>
                <a:srgbClr val="FFFFFF"/>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690" tIns="186690" rIns="186690" bIns="567690" numCol="1" spcCol="1270" anchor="ctr" anchorCtr="0">
              <a:noAutofit/>
            </a:bodyPr>
            <a:lstStyle/>
            <a:p>
              <a:pPr algn="ctr" defTabSz="1166813">
                <a:lnSpc>
                  <a:spcPct val="90000"/>
                </a:lnSpc>
                <a:spcBef>
                  <a:spcPct val="0"/>
                </a:spcBef>
                <a:spcAft>
                  <a:spcPct val="35000"/>
                </a:spcAft>
                <a:defRPr/>
              </a:pPr>
              <a:r>
                <a:rPr lang="en-US" sz="2625" dirty="0">
                  <a:solidFill>
                    <a:schemeClr val="bg1"/>
                  </a:solidFill>
                  <a:latin typeface="Arial"/>
                </a:rPr>
                <a:t>HUE</a:t>
              </a:r>
            </a:p>
          </p:txBody>
        </p:sp>
        <p:sp>
          <p:nvSpPr>
            <p:cNvPr id="12" name="Freeform 11"/>
            <p:cNvSpPr/>
            <p:nvPr/>
          </p:nvSpPr>
          <p:spPr>
            <a:xfrm>
              <a:off x="1524000" y="3946359"/>
              <a:ext cx="3048000" cy="2032001"/>
            </a:xfrm>
            <a:custGeom>
              <a:avLst/>
              <a:gdLst>
                <a:gd name="connsiteX0" fmla="*/ 0 w 3048000"/>
                <a:gd name="connsiteY0" fmla="*/ 0 h 2032000"/>
                <a:gd name="connsiteX1" fmla="*/ 2709327 w 3048000"/>
                <a:gd name="connsiteY1" fmla="*/ 0 h 2032000"/>
                <a:gd name="connsiteX2" fmla="*/ 3048000 w 3048000"/>
                <a:gd name="connsiteY2" fmla="*/ 338673 h 2032000"/>
                <a:gd name="connsiteX3" fmla="*/ 3048000 w 3048000"/>
                <a:gd name="connsiteY3" fmla="*/ 2032000 h 2032000"/>
                <a:gd name="connsiteX4" fmla="*/ 0 w 3048000"/>
                <a:gd name="connsiteY4" fmla="*/ 2032000 h 2032000"/>
                <a:gd name="connsiteX5" fmla="*/ 0 w 3048000"/>
                <a:gd name="connsiteY5" fmla="*/ 0 h 20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000" h="2032000">
                  <a:moveTo>
                    <a:pt x="3048000" y="2031999"/>
                  </a:moveTo>
                  <a:lnTo>
                    <a:pt x="338673" y="2031999"/>
                  </a:lnTo>
                  <a:cubicBezTo>
                    <a:pt x="151629" y="2031999"/>
                    <a:pt x="0" y="1880370"/>
                    <a:pt x="0" y="1693326"/>
                  </a:cubicBezTo>
                  <a:lnTo>
                    <a:pt x="0" y="1"/>
                  </a:lnTo>
                  <a:lnTo>
                    <a:pt x="3048000" y="1"/>
                  </a:lnTo>
                  <a:lnTo>
                    <a:pt x="3048000" y="2031999"/>
                  </a:lnTo>
                  <a:close/>
                </a:path>
              </a:pathLst>
            </a:custGeom>
            <a:solidFill>
              <a:schemeClr val="bg2">
                <a:lumMod val="75000"/>
              </a:schemeClr>
            </a:solidFill>
            <a:ln w="38100">
              <a:solidFill>
                <a:srgbClr val="FFFFFF"/>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689" tIns="567690" rIns="186690" bIns="186691" numCol="1" spcCol="1270" anchor="ctr" anchorCtr="0">
              <a:noAutofit/>
            </a:bodyPr>
            <a:lstStyle/>
            <a:p>
              <a:pPr algn="ctr" defTabSz="1166813">
                <a:lnSpc>
                  <a:spcPct val="90000"/>
                </a:lnSpc>
                <a:spcBef>
                  <a:spcPct val="0"/>
                </a:spcBef>
                <a:spcAft>
                  <a:spcPct val="35000"/>
                </a:spcAft>
                <a:defRPr/>
              </a:pPr>
              <a:r>
                <a:rPr lang="en-US" sz="2625" dirty="0">
                  <a:solidFill>
                    <a:schemeClr val="bg1"/>
                  </a:solidFill>
                  <a:latin typeface="Arial"/>
                </a:rPr>
                <a:t>SQOOP</a:t>
              </a:r>
            </a:p>
          </p:txBody>
        </p:sp>
        <p:sp>
          <p:nvSpPr>
            <p:cNvPr id="13" name="Freeform 12"/>
            <p:cNvSpPr/>
            <p:nvPr/>
          </p:nvSpPr>
          <p:spPr>
            <a:xfrm>
              <a:off x="4572000" y="3946359"/>
              <a:ext cx="3048000" cy="2032000"/>
            </a:xfrm>
            <a:custGeom>
              <a:avLst/>
              <a:gdLst>
                <a:gd name="connsiteX0" fmla="*/ 0 w 2032000"/>
                <a:gd name="connsiteY0" fmla="*/ 0 h 3048000"/>
                <a:gd name="connsiteX1" fmla="*/ 1693327 w 2032000"/>
                <a:gd name="connsiteY1" fmla="*/ 0 h 3048000"/>
                <a:gd name="connsiteX2" fmla="*/ 2032000 w 2032000"/>
                <a:gd name="connsiteY2" fmla="*/ 338673 h 3048000"/>
                <a:gd name="connsiteX3" fmla="*/ 2032000 w 2032000"/>
                <a:gd name="connsiteY3" fmla="*/ 3048000 h 3048000"/>
                <a:gd name="connsiteX4" fmla="*/ 0 w 2032000"/>
                <a:gd name="connsiteY4" fmla="*/ 3048000 h 3048000"/>
                <a:gd name="connsiteX5" fmla="*/ 0 w 2032000"/>
                <a:gd name="connsiteY5" fmla="*/ 0 h 30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2000" h="3048000">
                  <a:moveTo>
                    <a:pt x="2032000" y="1"/>
                  </a:moveTo>
                  <a:lnTo>
                    <a:pt x="2032000" y="2539990"/>
                  </a:lnTo>
                  <a:cubicBezTo>
                    <a:pt x="2032000" y="2820556"/>
                    <a:pt x="1930914" y="3047999"/>
                    <a:pt x="1806218" y="3047999"/>
                  </a:cubicBezTo>
                  <a:lnTo>
                    <a:pt x="0" y="3047999"/>
                  </a:lnTo>
                  <a:lnTo>
                    <a:pt x="0" y="1"/>
                  </a:lnTo>
                  <a:lnTo>
                    <a:pt x="2032000" y="1"/>
                  </a:lnTo>
                  <a:close/>
                </a:path>
              </a:pathLst>
            </a:custGeom>
            <a:solidFill>
              <a:schemeClr val="bg2">
                <a:lumMod val="75000"/>
              </a:schemeClr>
            </a:solidFill>
            <a:ln w="38100">
              <a:solidFill>
                <a:srgbClr val="FFFFFF"/>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690" tIns="567690" rIns="186690" bIns="186690" numCol="1" spcCol="1270" anchor="ctr" anchorCtr="0">
              <a:noAutofit/>
            </a:bodyPr>
            <a:lstStyle/>
            <a:p>
              <a:pPr algn="ctr" defTabSz="1166813">
                <a:lnSpc>
                  <a:spcPct val="90000"/>
                </a:lnSpc>
                <a:spcBef>
                  <a:spcPct val="0"/>
                </a:spcBef>
                <a:spcAft>
                  <a:spcPct val="35000"/>
                </a:spcAft>
                <a:defRPr/>
              </a:pPr>
              <a:r>
                <a:rPr lang="en-US" sz="2625" dirty="0">
                  <a:solidFill>
                    <a:schemeClr val="bg1"/>
                  </a:solidFill>
                  <a:latin typeface="Arial"/>
                </a:rPr>
                <a:t>MapReduce</a:t>
              </a:r>
            </a:p>
          </p:txBody>
        </p:sp>
        <p:sp>
          <p:nvSpPr>
            <p:cNvPr id="9" name="Freeform 8"/>
            <p:cNvSpPr/>
            <p:nvPr/>
          </p:nvSpPr>
          <p:spPr>
            <a:xfrm>
              <a:off x="3019926" y="3164304"/>
              <a:ext cx="2887572" cy="1564111"/>
            </a:xfrm>
            <a:custGeom>
              <a:avLst/>
              <a:gdLst>
                <a:gd name="connsiteX0" fmla="*/ 0 w 2670998"/>
                <a:gd name="connsiteY0" fmla="*/ 260690 h 1564111"/>
                <a:gd name="connsiteX1" fmla="*/ 260690 w 2670998"/>
                <a:gd name="connsiteY1" fmla="*/ 0 h 1564111"/>
                <a:gd name="connsiteX2" fmla="*/ 2410308 w 2670998"/>
                <a:gd name="connsiteY2" fmla="*/ 0 h 1564111"/>
                <a:gd name="connsiteX3" fmla="*/ 2670998 w 2670998"/>
                <a:gd name="connsiteY3" fmla="*/ 260690 h 1564111"/>
                <a:gd name="connsiteX4" fmla="*/ 2670998 w 2670998"/>
                <a:gd name="connsiteY4" fmla="*/ 1303421 h 1564111"/>
                <a:gd name="connsiteX5" fmla="*/ 2410308 w 2670998"/>
                <a:gd name="connsiteY5" fmla="*/ 1564111 h 1564111"/>
                <a:gd name="connsiteX6" fmla="*/ 260690 w 2670998"/>
                <a:gd name="connsiteY6" fmla="*/ 1564111 h 1564111"/>
                <a:gd name="connsiteX7" fmla="*/ 0 w 2670998"/>
                <a:gd name="connsiteY7" fmla="*/ 1303421 h 1564111"/>
                <a:gd name="connsiteX8" fmla="*/ 0 w 2670998"/>
                <a:gd name="connsiteY8" fmla="*/ 260690 h 1564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70998" h="1564111">
                  <a:moveTo>
                    <a:pt x="0" y="260690"/>
                  </a:moveTo>
                  <a:cubicBezTo>
                    <a:pt x="0" y="116715"/>
                    <a:pt x="116715" y="0"/>
                    <a:pt x="260690" y="0"/>
                  </a:cubicBezTo>
                  <a:lnTo>
                    <a:pt x="2410308" y="0"/>
                  </a:lnTo>
                  <a:cubicBezTo>
                    <a:pt x="2554283" y="0"/>
                    <a:pt x="2670998" y="116715"/>
                    <a:pt x="2670998" y="260690"/>
                  </a:cubicBezTo>
                  <a:lnTo>
                    <a:pt x="2670998" y="1303421"/>
                  </a:lnTo>
                  <a:cubicBezTo>
                    <a:pt x="2670998" y="1447396"/>
                    <a:pt x="2554283" y="1564111"/>
                    <a:pt x="2410308" y="1564111"/>
                  </a:cubicBezTo>
                  <a:lnTo>
                    <a:pt x="260690" y="1564111"/>
                  </a:lnTo>
                  <a:cubicBezTo>
                    <a:pt x="116715" y="1564111"/>
                    <a:pt x="0" y="1447396"/>
                    <a:pt x="0" y="1303421"/>
                  </a:cubicBezTo>
                  <a:lnTo>
                    <a:pt x="0" y="260690"/>
                  </a:lnTo>
                  <a:close/>
                </a:path>
              </a:pathLst>
            </a:custGeom>
            <a:solidFill>
              <a:schemeClr val="tx2">
                <a:lumMod val="20000"/>
                <a:lumOff val="80000"/>
              </a:schemeClr>
            </a:solidFill>
            <a:ln>
              <a:solidFill>
                <a:srgbClr val="FFFFFF"/>
              </a:solidFill>
            </a:ln>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txBody>
            <a:bodyPr spcFirstLastPara="0" vert="horz" wrap="square" lIns="157278" tIns="157278" rIns="157278" bIns="157278" numCol="1" spcCol="1270" anchor="ctr" anchorCtr="0">
              <a:noAutofit/>
            </a:bodyPr>
            <a:lstStyle/>
            <a:p>
              <a:pPr algn="ctr" defTabSz="1166813">
                <a:lnSpc>
                  <a:spcPct val="90000"/>
                </a:lnSpc>
                <a:spcBef>
                  <a:spcPct val="0"/>
                </a:spcBef>
                <a:spcAft>
                  <a:spcPct val="35000"/>
                </a:spcAft>
                <a:defRPr/>
              </a:pPr>
              <a:r>
                <a:rPr lang="en-US" sz="2625" b="1" dirty="0">
                  <a:solidFill>
                    <a:schemeClr val="tx1"/>
                  </a:solidFill>
                  <a:latin typeface="Arial"/>
                </a:rPr>
                <a:t>Hadoop Ecosystem</a:t>
              </a:r>
            </a:p>
          </p:txBody>
        </p:sp>
      </p:grpSp>
    </p:spTree>
    <p:extLst>
      <p:ext uri="{BB962C8B-B14F-4D97-AF65-F5344CB8AC3E}">
        <p14:creationId xmlns:p14="http://schemas.microsoft.com/office/powerpoint/2010/main" val="10341143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Hadoop – Name Node (NN)</a:t>
            </a:r>
            <a:endParaRPr lang="en-US" dirty="0"/>
          </a:p>
        </p:txBody>
      </p:sp>
      <p:sp>
        <p:nvSpPr>
          <p:cNvPr id="3" name="Content Placeholder 2"/>
          <p:cNvSpPr>
            <a:spLocks noGrp="1"/>
          </p:cNvSpPr>
          <p:nvPr>
            <p:ph idx="1"/>
          </p:nvPr>
        </p:nvSpPr>
        <p:spPr/>
        <p:txBody>
          <a:bodyPr>
            <a:normAutofit/>
          </a:bodyPr>
          <a:lstStyle/>
          <a:p>
            <a:r>
              <a:rPr lang="en-US" sz="2000" dirty="0">
                <a:solidFill>
                  <a:schemeClr val="bg1"/>
                </a:solidFill>
              </a:rPr>
              <a:t>In the Hadoop ecosystem, the Name node</a:t>
            </a:r>
          </a:p>
          <a:p>
            <a:pPr lvl="1"/>
            <a:r>
              <a:rPr lang="en-US" sz="2000" dirty="0">
                <a:solidFill>
                  <a:schemeClr val="bg1"/>
                </a:solidFill>
              </a:rPr>
              <a:t>is the centerpiece of an HDFS file system</a:t>
            </a:r>
          </a:p>
          <a:p>
            <a:pPr lvl="1"/>
            <a:r>
              <a:rPr lang="en-US" sz="2000" dirty="0">
                <a:solidFill>
                  <a:schemeClr val="bg1"/>
                </a:solidFill>
              </a:rPr>
              <a:t>has RAM, CPU, and storage</a:t>
            </a:r>
          </a:p>
          <a:p>
            <a:pPr lvl="1"/>
            <a:r>
              <a:rPr lang="en-US" sz="2000" dirty="0">
                <a:solidFill>
                  <a:schemeClr val="bg1"/>
                </a:solidFill>
              </a:rPr>
              <a:t>is usually more powerful (CPU, RAM) than a Data node</a:t>
            </a:r>
          </a:p>
          <a:p>
            <a:pPr lvl="1"/>
            <a:r>
              <a:rPr lang="en-US" sz="2000" dirty="0">
                <a:solidFill>
                  <a:schemeClr val="bg1"/>
                </a:solidFill>
              </a:rPr>
              <a:t>stores HDFS file metadata to keep track of data </a:t>
            </a:r>
            <a:br>
              <a:rPr lang="en-US" sz="2000" dirty="0">
                <a:solidFill>
                  <a:schemeClr val="bg1"/>
                </a:solidFill>
              </a:rPr>
            </a:br>
            <a:r>
              <a:rPr lang="en-US" sz="2000" dirty="0">
                <a:solidFill>
                  <a:schemeClr val="bg1"/>
                </a:solidFill>
              </a:rPr>
              <a:t>in the HDFS directories across the Data nodes</a:t>
            </a:r>
          </a:p>
          <a:p>
            <a:pPr lvl="1"/>
            <a:r>
              <a:rPr lang="en-US" sz="2000" dirty="0">
                <a:solidFill>
                  <a:schemeClr val="bg1"/>
                </a:solidFill>
              </a:rPr>
              <a:t>does not store the data</a:t>
            </a:r>
          </a:p>
          <a:p>
            <a:pPr lvl="1"/>
            <a:r>
              <a:rPr lang="en-US" sz="2000" dirty="0">
                <a:solidFill>
                  <a:schemeClr val="bg1"/>
                </a:solidFill>
              </a:rPr>
              <a:t>can host a Job Tracker.</a:t>
            </a:r>
          </a:p>
        </p:txBody>
      </p:sp>
      <p:grpSp>
        <p:nvGrpSpPr>
          <p:cNvPr id="14" name="Group 13"/>
          <p:cNvGrpSpPr/>
          <p:nvPr/>
        </p:nvGrpSpPr>
        <p:grpSpPr>
          <a:xfrm>
            <a:off x="1657350" y="3706666"/>
            <a:ext cx="1097280" cy="1097280"/>
            <a:chOff x="685800" y="3873516"/>
            <a:chExt cx="1463040" cy="1463040"/>
          </a:xfrm>
        </p:grpSpPr>
        <p:sp>
          <p:nvSpPr>
            <p:cNvPr id="15" name="Rounded Rectangle 14"/>
            <p:cNvSpPr/>
            <p:nvPr/>
          </p:nvSpPr>
          <p:spPr>
            <a:xfrm>
              <a:off x="685800" y="3873516"/>
              <a:ext cx="1463040" cy="1463040"/>
            </a:xfrm>
            <a:prstGeom prst="roundRect">
              <a:avLst/>
            </a:prstGeom>
            <a:solidFill>
              <a:srgbClr val="9BBB59"/>
            </a:solidFill>
            <a:ln w="25400" cap="flat" cmpd="sng" algn="ctr">
              <a:solidFill>
                <a:srgbClr val="9BBB59">
                  <a:shade val="50000"/>
                </a:srgbClr>
              </a:solidFill>
              <a:prstDash val="solid"/>
            </a:ln>
            <a:effectLst/>
          </p:spPr>
          <p:txBody>
            <a:bodyPr rtlCol="0" anchor="ctr"/>
            <a:lstStyle/>
            <a:p>
              <a:pPr defTabSz="685800">
                <a:defRPr/>
              </a:pPr>
              <a:endParaRPr lang="en-US" sz="1500" kern="0" dirty="0">
                <a:solidFill>
                  <a:schemeClr val="bg1"/>
                </a:solidFill>
                <a:latin typeface="Arial" panose="020B0604020202020204" pitchFamily="34" charset="0"/>
              </a:endParaRPr>
            </a:p>
          </p:txBody>
        </p:sp>
        <p:sp>
          <p:nvSpPr>
            <p:cNvPr id="16" name="Oval 15"/>
            <p:cNvSpPr/>
            <p:nvPr/>
          </p:nvSpPr>
          <p:spPr>
            <a:xfrm>
              <a:off x="868680" y="4056396"/>
              <a:ext cx="1097280" cy="1097280"/>
            </a:xfrm>
            <a:prstGeom prst="ellipse">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defTabSz="685800">
                <a:defRPr/>
              </a:pPr>
              <a:r>
                <a:rPr lang="en-US" sz="1500" b="1" dirty="0">
                  <a:solidFill>
                    <a:schemeClr val="bg1"/>
                  </a:solidFill>
                  <a:latin typeface="Arial" panose="020B0604020202020204" pitchFamily="34" charset="0"/>
                  <a:ea typeface="Times New Roman" panose="02020603050405020304" pitchFamily="18" charset="0"/>
                  <a:cs typeface="Times New Roman" panose="02020603050405020304" pitchFamily="18" charset="0"/>
                </a:rPr>
                <a:t>NN</a:t>
              </a:r>
              <a:endParaRPr lang="en-US" sz="1500" kern="0" dirty="0">
                <a:solidFill>
                  <a:schemeClr val="bg1"/>
                </a:solidFill>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1240523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7632"/>
            <a:ext cx="8458200" cy="514350"/>
          </a:xfrm>
        </p:spPr>
        <p:txBody>
          <a:bodyPr>
            <a:normAutofit fontScale="90000"/>
          </a:bodyPr>
          <a:lstStyle/>
          <a:p>
            <a:r>
              <a:rPr lang="en-US"/>
              <a:t>Hadoop – Data Node (DN)</a:t>
            </a:r>
            <a:endParaRPr lang="en-US" dirty="0"/>
          </a:p>
        </p:txBody>
      </p:sp>
      <p:sp>
        <p:nvSpPr>
          <p:cNvPr id="3" name="Content Placeholder 2"/>
          <p:cNvSpPr>
            <a:spLocks noGrp="1"/>
          </p:cNvSpPr>
          <p:nvPr>
            <p:ph idx="1"/>
          </p:nvPr>
        </p:nvSpPr>
        <p:spPr>
          <a:xfrm>
            <a:off x="685800" y="1075195"/>
            <a:ext cx="7848600" cy="3200400"/>
          </a:xfrm>
        </p:spPr>
        <p:txBody>
          <a:bodyPr/>
          <a:lstStyle/>
          <a:p>
            <a:r>
              <a:rPr lang="en-US" sz="2000" dirty="0">
                <a:solidFill>
                  <a:schemeClr val="bg1"/>
                </a:solidFill>
              </a:rPr>
              <a:t>In the Hadoop ecosystem, the Data node</a:t>
            </a:r>
          </a:p>
          <a:p>
            <a:pPr lvl="1"/>
            <a:r>
              <a:rPr lang="en-US" sz="2000" dirty="0">
                <a:solidFill>
                  <a:schemeClr val="bg1"/>
                </a:solidFill>
              </a:rPr>
              <a:t>has RAM, CPU, and storage</a:t>
            </a:r>
          </a:p>
          <a:p>
            <a:pPr lvl="1"/>
            <a:r>
              <a:rPr lang="en-US" sz="2000" dirty="0">
                <a:solidFill>
                  <a:schemeClr val="bg1"/>
                </a:solidFill>
              </a:rPr>
              <a:t>stores and processes data locally</a:t>
            </a:r>
          </a:p>
          <a:p>
            <a:pPr lvl="1"/>
            <a:r>
              <a:rPr lang="en-US" sz="2000" dirty="0">
                <a:solidFill>
                  <a:schemeClr val="bg1"/>
                </a:solidFill>
              </a:rPr>
              <a:t>has data that can be replicated to it (optional)</a:t>
            </a:r>
          </a:p>
          <a:p>
            <a:pPr lvl="1"/>
            <a:r>
              <a:rPr lang="en-US" sz="2000" dirty="0">
                <a:solidFill>
                  <a:schemeClr val="bg1"/>
                </a:solidFill>
              </a:rPr>
              <a:t>hosts a Task Tracker.</a:t>
            </a:r>
          </a:p>
          <a:p>
            <a:pPr lvl="1"/>
            <a:endParaRPr lang="en-US" sz="2000" dirty="0">
              <a:solidFill>
                <a:schemeClr val="bg1"/>
              </a:solidFill>
            </a:endParaRPr>
          </a:p>
          <a:p>
            <a:pPr lvl="1"/>
            <a:endParaRPr lang="en-US" dirty="0">
              <a:solidFill>
                <a:schemeClr val="bg1"/>
              </a:solidFill>
            </a:endParaRPr>
          </a:p>
          <a:p>
            <a:pPr lvl="1"/>
            <a:endParaRPr lang="en-US" dirty="0">
              <a:solidFill>
                <a:schemeClr val="bg1"/>
              </a:solidFill>
            </a:endParaRPr>
          </a:p>
        </p:txBody>
      </p:sp>
      <p:sp>
        <p:nvSpPr>
          <p:cNvPr id="13" name="TextBox 12"/>
          <p:cNvSpPr txBox="1"/>
          <p:nvPr/>
        </p:nvSpPr>
        <p:spPr bwMode="auto">
          <a:xfrm>
            <a:off x="4325136" y="3049524"/>
            <a:ext cx="3675865"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defTabSz="685800">
              <a:defRPr/>
            </a:pPr>
            <a:r>
              <a:rPr lang="en-US" dirty="0">
                <a:solidFill>
                  <a:schemeClr val="bg1"/>
                </a:solidFill>
                <a:latin typeface="Arial" panose="020B0604020202020204" pitchFamily="34" charset="0"/>
              </a:rPr>
              <a:t>The Name node and Data node should always be configured on separate machines.</a:t>
            </a:r>
          </a:p>
          <a:p>
            <a:pPr defTabSz="685800">
              <a:defRPr/>
            </a:pPr>
            <a:endParaRPr lang="en-US" dirty="0">
              <a:solidFill>
                <a:schemeClr val="bg1"/>
              </a:solidFill>
              <a:latin typeface="Arial" panose="020B0604020202020204" pitchFamily="34" charset="0"/>
            </a:endParaRPr>
          </a:p>
        </p:txBody>
      </p:sp>
      <p:grpSp>
        <p:nvGrpSpPr>
          <p:cNvPr id="20" name="Group 19"/>
          <p:cNvGrpSpPr/>
          <p:nvPr/>
        </p:nvGrpSpPr>
        <p:grpSpPr>
          <a:xfrm>
            <a:off x="1788395" y="2957096"/>
            <a:ext cx="2254416" cy="1097280"/>
            <a:chOff x="685800" y="4759341"/>
            <a:chExt cx="3005888" cy="1463040"/>
          </a:xfrm>
        </p:grpSpPr>
        <p:grpSp>
          <p:nvGrpSpPr>
            <p:cNvPr id="14" name="Group 13"/>
            <p:cNvGrpSpPr/>
            <p:nvPr/>
          </p:nvGrpSpPr>
          <p:grpSpPr>
            <a:xfrm>
              <a:off x="685800" y="4759341"/>
              <a:ext cx="1463040" cy="1463040"/>
              <a:chOff x="685800" y="3873516"/>
              <a:chExt cx="1463040" cy="1463040"/>
            </a:xfrm>
          </p:grpSpPr>
          <p:sp>
            <p:nvSpPr>
              <p:cNvPr id="15" name="Rounded Rectangle 14"/>
              <p:cNvSpPr/>
              <p:nvPr/>
            </p:nvSpPr>
            <p:spPr>
              <a:xfrm>
                <a:off x="685800" y="3873516"/>
                <a:ext cx="1463040" cy="1463040"/>
              </a:xfrm>
              <a:prstGeom prst="roundRect">
                <a:avLst/>
              </a:prstGeom>
              <a:solidFill>
                <a:srgbClr val="9BBB59"/>
              </a:solidFill>
              <a:ln w="25400" cap="flat" cmpd="sng" algn="ctr">
                <a:solidFill>
                  <a:srgbClr val="9BBB59">
                    <a:shade val="50000"/>
                  </a:srgbClr>
                </a:solidFill>
                <a:prstDash val="solid"/>
              </a:ln>
              <a:effectLst/>
            </p:spPr>
            <p:txBody>
              <a:bodyPr rtlCol="0" anchor="ctr"/>
              <a:lstStyle/>
              <a:p>
                <a:pPr defTabSz="685800">
                  <a:defRPr/>
                </a:pPr>
                <a:endParaRPr lang="en-US" sz="1500" kern="0" dirty="0">
                  <a:solidFill>
                    <a:schemeClr val="bg1"/>
                  </a:solidFill>
                  <a:latin typeface="Arial" panose="020B0604020202020204" pitchFamily="34" charset="0"/>
                </a:endParaRPr>
              </a:p>
            </p:txBody>
          </p:sp>
          <p:sp>
            <p:nvSpPr>
              <p:cNvPr id="16" name="Oval 15"/>
              <p:cNvSpPr/>
              <p:nvPr/>
            </p:nvSpPr>
            <p:spPr>
              <a:xfrm>
                <a:off x="868680" y="4056396"/>
                <a:ext cx="1097280" cy="1097280"/>
              </a:xfrm>
              <a:prstGeom prst="ellipse">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defTabSz="685800">
                  <a:defRPr/>
                </a:pPr>
                <a:r>
                  <a:rPr lang="en-US" sz="1500" b="1" dirty="0">
                    <a:solidFill>
                      <a:schemeClr val="bg1"/>
                    </a:solidFill>
                    <a:latin typeface="Arial" panose="020B0604020202020204" pitchFamily="34" charset="0"/>
                    <a:ea typeface="Times New Roman" panose="02020603050405020304" pitchFamily="18" charset="0"/>
                    <a:cs typeface="Times New Roman" panose="02020603050405020304" pitchFamily="18" charset="0"/>
                  </a:rPr>
                  <a:t>NN</a:t>
                </a:r>
                <a:endParaRPr lang="en-US" sz="1500" kern="0" dirty="0">
                  <a:solidFill>
                    <a:schemeClr val="bg1"/>
                  </a:solidFill>
                  <a:latin typeface="Times New Roman" panose="02020603050405020304" pitchFamily="18" charset="0"/>
                  <a:ea typeface="Times New Roman" panose="02020603050405020304" pitchFamily="18" charset="0"/>
                </a:endParaRPr>
              </a:p>
            </p:txBody>
          </p:sp>
        </p:grpSp>
        <p:grpSp>
          <p:nvGrpSpPr>
            <p:cNvPr id="17" name="Group 16"/>
            <p:cNvGrpSpPr/>
            <p:nvPr/>
          </p:nvGrpSpPr>
          <p:grpSpPr>
            <a:xfrm>
              <a:off x="2228648" y="4759341"/>
              <a:ext cx="1463040" cy="1463040"/>
              <a:chOff x="2228648" y="3873516"/>
              <a:chExt cx="1463040" cy="1463040"/>
            </a:xfrm>
          </p:grpSpPr>
          <p:sp>
            <p:nvSpPr>
              <p:cNvPr id="18" name="Rounded Rectangle 17"/>
              <p:cNvSpPr/>
              <p:nvPr/>
            </p:nvSpPr>
            <p:spPr>
              <a:xfrm>
                <a:off x="2228648" y="3873516"/>
                <a:ext cx="1463040" cy="1463040"/>
              </a:xfrm>
              <a:prstGeom prst="roundRect">
                <a:avLst/>
              </a:prstGeom>
              <a:solidFill>
                <a:srgbClr val="4F81BD"/>
              </a:solidFill>
              <a:ln w="25400" cap="flat" cmpd="sng" algn="ctr">
                <a:solidFill>
                  <a:srgbClr val="4F81BD">
                    <a:shade val="50000"/>
                  </a:srgbClr>
                </a:solidFill>
                <a:prstDash val="solid"/>
              </a:ln>
              <a:effectLst/>
            </p:spPr>
            <p:txBody>
              <a:bodyPr rtlCol="0" anchor="ctr"/>
              <a:lstStyle/>
              <a:p>
                <a:pPr defTabSz="685800">
                  <a:defRPr/>
                </a:pPr>
                <a:endParaRPr lang="en-US" sz="1500" kern="0" dirty="0">
                  <a:solidFill>
                    <a:schemeClr val="bg1"/>
                  </a:solidFill>
                  <a:latin typeface="Arial" panose="020B0604020202020204" pitchFamily="34" charset="0"/>
                </a:endParaRPr>
              </a:p>
            </p:txBody>
          </p:sp>
          <p:sp>
            <p:nvSpPr>
              <p:cNvPr id="19" name="Oval 18"/>
              <p:cNvSpPr/>
              <p:nvPr/>
            </p:nvSpPr>
            <p:spPr>
              <a:xfrm>
                <a:off x="2411528" y="4056396"/>
                <a:ext cx="1097280" cy="1097280"/>
              </a:xfrm>
              <a:prstGeom prst="ellipse">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rtlCol="0" anchor="ctr" anchorCtr="1"/>
              <a:lstStyle/>
              <a:p>
                <a:pPr algn="ctr" defTabSz="685800">
                  <a:lnSpc>
                    <a:spcPct val="115000"/>
                  </a:lnSpc>
                  <a:spcAft>
                    <a:spcPts val="750"/>
                  </a:spcAft>
                  <a:defRPr/>
                </a:pPr>
                <a:r>
                  <a:rPr lang="en-US" sz="1500" b="1" kern="0" dirty="0">
                    <a:solidFill>
                      <a:schemeClr val="bg1"/>
                    </a:solidFill>
                    <a:latin typeface="Arial" panose="020B0604020202020204" pitchFamily="34" charset="0"/>
                    <a:ea typeface="Calibri" panose="020F0502020204030204" pitchFamily="34" charset="0"/>
                    <a:cs typeface="Times New Roman" panose="02020603050405020304" pitchFamily="18" charset="0"/>
                  </a:rPr>
                  <a:t>DN </a:t>
                </a:r>
              </a:p>
            </p:txBody>
          </p:sp>
        </p:grpSp>
      </p:grpSp>
    </p:spTree>
    <p:extLst>
      <p:ext uri="{BB962C8B-B14F-4D97-AF65-F5344CB8AC3E}">
        <p14:creationId xmlns:p14="http://schemas.microsoft.com/office/powerpoint/2010/main" val="42446422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Hadoop – Client Node (C)</a:t>
            </a:r>
            <a:endParaRPr lang="en-US" dirty="0"/>
          </a:p>
        </p:txBody>
      </p:sp>
      <p:sp>
        <p:nvSpPr>
          <p:cNvPr id="3" name="Content Placeholder 2"/>
          <p:cNvSpPr>
            <a:spLocks noGrp="1"/>
          </p:cNvSpPr>
          <p:nvPr>
            <p:ph idx="1"/>
          </p:nvPr>
        </p:nvSpPr>
        <p:spPr/>
        <p:txBody>
          <a:bodyPr>
            <a:normAutofit/>
          </a:bodyPr>
          <a:lstStyle/>
          <a:p>
            <a:r>
              <a:rPr lang="en-US" sz="2000" dirty="0">
                <a:solidFill>
                  <a:schemeClr val="bg1"/>
                </a:solidFill>
              </a:rPr>
              <a:t>The Client node, also called the Edge node or Access node, has the following attributes:</a:t>
            </a:r>
          </a:p>
          <a:p>
            <a:pPr lvl="1"/>
            <a:r>
              <a:rPr lang="en-US" sz="2000" dirty="0">
                <a:solidFill>
                  <a:schemeClr val="bg1"/>
                </a:solidFill>
              </a:rPr>
              <a:t>is an access point for non-administrative Hadoop users, such as developers</a:t>
            </a:r>
          </a:p>
          <a:p>
            <a:pPr lvl="1"/>
            <a:r>
              <a:rPr lang="en-US" sz="2000" dirty="0">
                <a:solidFill>
                  <a:schemeClr val="bg1"/>
                </a:solidFill>
              </a:rPr>
              <a:t>contains the Hadoop access components (for example, JAR and XML files) that identify and connect to the Hadoop cluster</a:t>
            </a:r>
          </a:p>
          <a:p>
            <a:pPr lvl="1"/>
            <a:r>
              <a:rPr lang="en-US" sz="2000" dirty="0">
                <a:solidFill>
                  <a:schemeClr val="bg1"/>
                </a:solidFill>
              </a:rPr>
              <a:t>does not have any role in the Hadoop cluster, such as running Hadoop services</a:t>
            </a:r>
          </a:p>
        </p:txBody>
      </p:sp>
      <p:sp>
        <p:nvSpPr>
          <p:cNvPr id="25" name="TextBox 24"/>
          <p:cNvSpPr txBox="1"/>
          <p:nvPr/>
        </p:nvSpPr>
        <p:spPr bwMode="auto">
          <a:xfrm>
            <a:off x="4283483" y="3737910"/>
            <a:ext cx="330318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rtlCol="0" anchor="b">
            <a:spAutoFit/>
          </a:bodyPr>
          <a:lstStyle/>
          <a:p>
            <a:pPr defTabSz="685800">
              <a:defRPr/>
            </a:pPr>
            <a:r>
              <a:rPr lang="en-US" dirty="0">
                <a:solidFill>
                  <a:schemeClr val="bg1"/>
                </a:solidFill>
                <a:latin typeface="Arial" panose="020B0604020202020204" pitchFamily="34" charset="0"/>
              </a:rPr>
              <a:t>Training environment where the client node resides on the data node.</a:t>
            </a:r>
          </a:p>
        </p:txBody>
      </p:sp>
      <p:grpSp>
        <p:nvGrpSpPr>
          <p:cNvPr id="13" name="Group 12"/>
          <p:cNvGrpSpPr/>
          <p:nvPr/>
        </p:nvGrpSpPr>
        <p:grpSpPr>
          <a:xfrm>
            <a:off x="1657350" y="3569506"/>
            <a:ext cx="1097280" cy="1097280"/>
            <a:chOff x="685800" y="3873516"/>
            <a:chExt cx="1463040" cy="1463040"/>
          </a:xfrm>
        </p:grpSpPr>
        <p:sp>
          <p:nvSpPr>
            <p:cNvPr id="14" name="Rounded Rectangle 13"/>
            <p:cNvSpPr/>
            <p:nvPr/>
          </p:nvSpPr>
          <p:spPr>
            <a:xfrm>
              <a:off x="685800" y="3873516"/>
              <a:ext cx="1463040" cy="1463040"/>
            </a:xfrm>
            <a:prstGeom prst="roundRect">
              <a:avLst/>
            </a:prstGeom>
            <a:solidFill>
              <a:srgbClr val="9BBB59"/>
            </a:solidFill>
            <a:ln w="25400" cap="flat" cmpd="sng" algn="ctr">
              <a:solidFill>
                <a:srgbClr val="9BBB59">
                  <a:shade val="50000"/>
                </a:srgbClr>
              </a:solidFill>
              <a:prstDash val="solid"/>
            </a:ln>
            <a:effectLst/>
          </p:spPr>
          <p:txBody>
            <a:bodyPr rtlCol="0" anchor="ctr"/>
            <a:lstStyle/>
            <a:p>
              <a:pPr defTabSz="685800">
                <a:defRPr/>
              </a:pPr>
              <a:endParaRPr lang="en-US" sz="1500" kern="0" dirty="0">
                <a:solidFill>
                  <a:schemeClr val="bg1"/>
                </a:solidFill>
                <a:latin typeface="Arial" panose="020B0604020202020204" pitchFamily="34" charset="0"/>
              </a:endParaRPr>
            </a:p>
          </p:txBody>
        </p:sp>
        <p:sp>
          <p:nvSpPr>
            <p:cNvPr id="20" name="Oval 19"/>
            <p:cNvSpPr/>
            <p:nvPr/>
          </p:nvSpPr>
          <p:spPr>
            <a:xfrm>
              <a:off x="868680" y="4056396"/>
              <a:ext cx="1097280" cy="1097280"/>
            </a:xfrm>
            <a:prstGeom prst="ellipse">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defTabSz="685800">
                <a:defRPr/>
              </a:pPr>
              <a:r>
                <a:rPr lang="en-US" sz="1500" b="1" dirty="0">
                  <a:solidFill>
                    <a:schemeClr val="bg1"/>
                  </a:solidFill>
                  <a:latin typeface="Arial" panose="020B0604020202020204" pitchFamily="34" charset="0"/>
                  <a:ea typeface="Times New Roman" panose="02020603050405020304" pitchFamily="18" charset="0"/>
                  <a:cs typeface="Times New Roman" panose="02020603050405020304" pitchFamily="18" charset="0"/>
                </a:rPr>
                <a:t>NN</a:t>
              </a:r>
              <a:endParaRPr lang="en-US" sz="1500" kern="0" dirty="0">
                <a:solidFill>
                  <a:schemeClr val="bg1"/>
                </a:solidFill>
                <a:latin typeface="Times New Roman" panose="02020603050405020304" pitchFamily="18" charset="0"/>
                <a:ea typeface="Times New Roman" panose="02020603050405020304" pitchFamily="18" charset="0"/>
              </a:endParaRPr>
            </a:p>
          </p:txBody>
        </p:sp>
      </p:grpSp>
      <p:grpSp>
        <p:nvGrpSpPr>
          <p:cNvPr id="21" name="Group 20"/>
          <p:cNvGrpSpPr/>
          <p:nvPr/>
        </p:nvGrpSpPr>
        <p:grpSpPr>
          <a:xfrm>
            <a:off x="2814486" y="3569506"/>
            <a:ext cx="1097280" cy="1097280"/>
            <a:chOff x="2228648" y="3873516"/>
            <a:chExt cx="1463040" cy="1463040"/>
          </a:xfrm>
        </p:grpSpPr>
        <p:sp>
          <p:nvSpPr>
            <p:cNvPr id="22" name="Rounded Rectangle 21"/>
            <p:cNvSpPr/>
            <p:nvPr/>
          </p:nvSpPr>
          <p:spPr>
            <a:xfrm>
              <a:off x="2228648" y="3873516"/>
              <a:ext cx="1463040" cy="1463040"/>
            </a:xfrm>
            <a:prstGeom prst="roundRect">
              <a:avLst/>
            </a:prstGeom>
            <a:solidFill>
              <a:srgbClr val="4F81BD"/>
            </a:solidFill>
            <a:ln w="25400" cap="flat" cmpd="sng" algn="ctr">
              <a:solidFill>
                <a:srgbClr val="4F81BD">
                  <a:shade val="50000"/>
                </a:srgbClr>
              </a:solidFill>
              <a:prstDash val="solid"/>
            </a:ln>
            <a:effectLst/>
          </p:spPr>
          <p:txBody>
            <a:bodyPr rtlCol="0" anchor="ctr"/>
            <a:lstStyle/>
            <a:p>
              <a:pPr defTabSz="685800">
                <a:defRPr/>
              </a:pPr>
              <a:endParaRPr lang="en-US" sz="1500" kern="0" dirty="0">
                <a:solidFill>
                  <a:schemeClr val="bg1"/>
                </a:solidFill>
                <a:latin typeface="Arial" panose="020B0604020202020204" pitchFamily="34" charset="0"/>
              </a:endParaRPr>
            </a:p>
          </p:txBody>
        </p:sp>
        <p:sp>
          <p:nvSpPr>
            <p:cNvPr id="23" name="Oval 22"/>
            <p:cNvSpPr/>
            <p:nvPr/>
          </p:nvSpPr>
          <p:spPr>
            <a:xfrm>
              <a:off x="2411528" y="4056396"/>
              <a:ext cx="1097280" cy="1097280"/>
            </a:xfrm>
            <a:prstGeom prst="ellipse">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rtlCol="0" anchor="ctr" anchorCtr="1"/>
            <a:lstStyle/>
            <a:p>
              <a:pPr algn="ctr" defTabSz="685800">
                <a:lnSpc>
                  <a:spcPct val="115000"/>
                </a:lnSpc>
                <a:spcAft>
                  <a:spcPts val="750"/>
                </a:spcAft>
                <a:defRPr/>
              </a:pPr>
              <a:r>
                <a:rPr lang="en-US" sz="1500" b="1" kern="0" dirty="0">
                  <a:solidFill>
                    <a:schemeClr val="bg1"/>
                  </a:solidFill>
                  <a:latin typeface="Arial" panose="020B0604020202020204" pitchFamily="34" charset="0"/>
                  <a:ea typeface="Calibri" panose="020F0502020204030204" pitchFamily="34" charset="0"/>
                  <a:cs typeface="Times New Roman" panose="02020603050405020304" pitchFamily="18" charset="0"/>
                </a:rPr>
                <a:t>DN </a:t>
              </a:r>
            </a:p>
          </p:txBody>
        </p:sp>
      </p:grpSp>
      <p:sp>
        <p:nvSpPr>
          <p:cNvPr id="26" name="Oval 25"/>
          <p:cNvSpPr/>
          <p:nvPr/>
        </p:nvSpPr>
        <p:spPr bwMode="auto">
          <a:xfrm>
            <a:off x="3415676" y="4322071"/>
            <a:ext cx="393185" cy="307835"/>
          </a:xfrm>
          <a:prstGeom prst="ellipse">
            <a:avLst/>
          </a:prstGeom>
          <a:solidFill>
            <a:srgbClr val="C0504D"/>
          </a:solidFill>
          <a:ln w="25400" cap="flat" cmpd="sng" algn="ctr">
            <a:solidFill>
              <a:srgbClr val="C0504D">
                <a:shade val="50000"/>
              </a:srgbClr>
            </a:solidFill>
            <a:prstDash val="solid"/>
          </a:ln>
          <a:effectLst/>
        </p:spPr>
        <p:txBody>
          <a:bodyPr wrap="square" rtlCol="0" anchor="ctr">
            <a:noAutofit/>
          </a:bodyPr>
          <a:lstStyle/>
          <a:p>
            <a:pPr algn="ctr" defTabSz="685800">
              <a:defRPr/>
            </a:pPr>
            <a:r>
              <a:rPr lang="en-US" dirty="0">
                <a:ln w="18415" cap="flat" cmpd="sng" algn="ctr">
                  <a:solidFill>
                    <a:srgbClr val="FFFFFF"/>
                  </a:solidFill>
                  <a:prstDash val="solid"/>
                  <a:round/>
                </a:ln>
                <a:solidFill>
                  <a:schemeClr val="bg1"/>
                </a:solidFill>
                <a:effectLst>
                  <a:outerShdw blurRad="63500" dir="3600000" algn="tl">
                    <a:srgbClr val="000000">
                      <a:alpha val="70000"/>
                    </a:srgbClr>
                  </a:outerShdw>
                </a:effectLst>
                <a:latin typeface="Arial"/>
                <a:ea typeface="Times New Roman" panose="02020603050405020304" pitchFamily="18" charset="0"/>
                <a:cs typeface="Times New Roman" panose="02020603050405020304" pitchFamily="18" charset="0"/>
              </a:rPr>
              <a:t>C</a:t>
            </a:r>
          </a:p>
        </p:txBody>
      </p:sp>
    </p:spTree>
    <p:extLst>
      <p:ext uri="{BB962C8B-B14F-4D97-AF65-F5344CB8AC3E}">
        <p14:creationId xmlns:p14="http://schemas.microsoft.com/office/powerpoint/2010/main" val="2474492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Hadoop Architectures</a:t>
            </a:r>
          </a:p>
        </p:txBody>
      </p:sp>
      <p:sp>
        <p:nvSpPr>
          <p:cNvPr id="16" name="TextBox 15"/>
          <p:cNvSpPr txBox="1"/>
          <p:nvPr/>
        </p:nvSpPr>
        <p:spPr bwMode="auto">
          <a:xfrm>
            <a:off x="1674246" y="4169383"/>
            <a:ext cx="5553893" cy="795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nchor="b">
            <a:spAutoFit/>
          </a:bodyPr>
          <a:lstStyle/>
          <a:p>
            <a:pPr defTabSz="685800">
              <a:spcBef>
                <a:spcPts val="19"/>
              </a:spcBef>
              <a:spcAft>
                <a:spcPts val="368"/>
              </a:spcAft>
              <a:defRPr/>
            </a:pPr>
            <a:r>
              <a:rPr lang="en-US" sz="1500" b="1" u="sng" dirty="0">
                <a:solidFill>
                  <a:schemeClr val="bg1"/>
                </a:solidFill>
                <a:latin typeface="Arial" panose="020B0604020202020204" pitchFamily="34" charset="0"/>
              </a:rPr>
              <a:t>Ex 1</a:t>
            </a:r>
            <a:r>
              <a:rPr lang="en-US" sz="1500" dirty="0">
                <a:solidFill>
                  <a:schemeClr val="bg1"/>
                </a:solidFill>
                <a:latin typeface="Arial" panose="020B0604020202020204" pitchFamily="34" charset="0"/>
              </a:rPr>
              <a:t>: 1 Name Node, 1 Data Node, and 1 External Client</a:t>
            </a:r>
          </a:p>
          <a:p>
            <a:pPr defTabSz="685800">
              <a:spcBef>
                <a:spcPts val="19"/>
              </a:spcBef>
              <a:spcAft>
                <a:spcPts val="368"/>
              </a:spcAft>
              <a:defRPr/>
            </a:pPr>
            <a:r>
              <a:rPr lang="en-US" sz="1500" b="1" u="sng" dirty="0">
                <a:solidFill>
                  <a:schemeClr val="bg1"/>
                </a:solidFill>
                <a:latin typeface="Arial" panose="020B0604020202020204" pitchFamily="34" charset="0"/>
              </a:rPr>
              <a:t>Ex 2</a:t>
            </a:r>
            <a:r>
              <a:rPr lang="en-US" sz="1500" dirty="0">
                <a:solidFill>
                  <a:schemeClr val="bg1"/>
                </a:solidFill>
                <a:latin typeface="Arial" panose="020B0604020202020204" pitchFamily="34" charset="0"/>
              </a:rPr>
              <a:t>: 1 Name Node, 3 Data Nodes, and 1 External Client</a:t>
            </a:r>
          </a:p>
          <a:p>
            <a:pPr defTabSz="685800">
              <a:spcBef>
                <a:spcPts val="19"/>
              </a:spcBef>
              <a:spcAft>
                <a:spcPts val="368"/>
              </a:spcAft>
              <a:defRPr/>
            </a:pPr>
            <a:r>
              <a:rPr lang="en-US" sz="1500" b="1" u="sng" dirty="0">
                <a:solidFill>
                  <a:schemeClr val="bg1"/>
                </a:solidFill>
                <a:latin typeface="Arial" panose="020B0604020202020204" pitchFamily="34" charset="0"/>
              </a:rPr>
              <a:t>Ex 3</a:t>
            </a:r>
            <a:r>
              <a:rPr lang="en-US" sz="1500" dirty="0">
                <a:solidFill>
                  <a:schemeClr val="bg1"/>
                </a:solidFill>
                <a:latin typeface="Arial" panose="020B0604020202020204" pitchFamily="34" charset="0"/>
              </a:rPr>
              <a:t>: 1 Name Node, 1 Data Node serving as Client (Test Cluster)</a:t>
            </a:r>
          </a:p>
        </p:txBody>
      </p:sp>
      <p:sp>
        <p:nvSpPr>
          <p:cNvPr id="6" name="Rectangle 5"/>
          <p:cNvSpPr/>
          <p:nvPr/>
        </p:nvSpPr>
        <p:spPr bwMode="auto">
          <a:xfrm>
            <a:off x="4502239" y="1425888"/>
            <a:ext cx="2976007" cy="2416223"/>
          </a:xfrm>
          <a:prstGeom prst="rect">
            <a:avLst/>
          </a:prstGeom>
          <a:solidFill>
            <a:schemeClr val="bg2">
              <a:lumMod val="20000"/>
              <a:lumOff val="80000"/>
            </a:schemeClr>
          </a:solidFill>
          <a:ln w="38100" cap="flat" cmpd="sng" algn="ctr">
            <a:solidFill>
              <a:srgbClr val="000000"/>
            </a:solidFill>
            <a:prstDash val="solid"/>
            <a:round/>
            <a:headEnd type="none" w="med" len="med"/>
            <a:tailEnd type="none" w="med" len="med"/>
          </a:ln>
          <a:effectLst/>
        </p:spPr>
        <p:txBody>
          <a:bodyPr vert="horz" wrap="none" lIns="66675" tIns="66675" rIns="66675" bIns="66675" numCol="1" rtlCol="0" anchor="ctr" anchorCtr="0" compatLnSpc="1">
            <a:prstTxWarp prst="textNoShape">
              <a:avLst/>
            </a:prstTxWarp>
            <a:noAutofit/>
          </a:bodyPr>
          <a:lstStyle/>
          <a:p>
            <a:pPr algn="ctr" defTabSz="685800">
              <a:defRPr/>
            </a:pPr>
            <a:endParaRPr lang="en-US">
              <a:solidFill>
                <a:srgbClr val="000000"/>
              </a:solidFill>
              <a:latin typeface="Arial" panose="020B0604020202020204" pitchFamily="34" charset="0"/>
            </a:endParaRPr>
          </a:p>
        </p:txBody>
      </p:sp>
      <p:sp>
        <p:nvSpPr>
          <p:cNvPr id="32" name="Oval 31"/>
          <p:cNvSpPr/>
          <p:nvPr/>
        </p:nvSpPr>
        <p:spPr bwMode="auto">
          <a:xfrm>
            <a:off x="4551578" y="2431638"/>
            <a:ext cx="468602" cy="425425"/>
          </a:xfrm>
          <a:prstGeom prst="ellipse">
            <a:avLst/>
          </a:prstGeom>
          <a:solidFill>
            <a:srgbClr val="C0504D"/>
          </a:solidFill>
          <a:ln w="25400" cap="flat" cmpd="sng" algn="ctr">
            <a:solidFill>
              <a:srgbClr val="C0504D">
                <a:shade val="50000"/>
              </a:srgbClr>
            </a:solidFill>
            <a:prstDash val="solid"/>
          </a:ln>
          <a:effectLst/>
        </p:spPr>
        <p:txBody>
          <a:bodyPr wrap="square" rtlCol="0" anchor="ctr">
            <a:noAutofit/>
          </a:bodyPr>
          <a:lstStyle/>
          <a:p>
            <a:pPr algn="ctr" defTabSz="685800">
              <a:defRPr/>
            </a:pPr>
            <a:r>
              <a:rPr lang="en-US" dirty="0">
                <a:ln w="18415" cap="flat" cmpd="sng" algn="ctr">
                  <a:solidFill>
                    <a:srgbClr val="FFFFFF"/>
                  </a:solidFill>
                  <a:prstDash val="solid"/>
                  <a:round/>
                </a:ln>
                <a:solidFill>
                  <a:srgbClr val="FFFFFF"/>
                </a:solidFill>
                <a:effectLst>
                  <a:outerShdw blurRad="63500" dir="3600000" algn="tl">
                    <a:srgbClr val="000000">
                      <a:alpha val="70000"/>
                    </a:srgbClr>
                  </a:outerShdw>
                </a:effectLst>
                <a:latin typeface="Arial"/>
                <a:ea typeface="Times New Roman" panose="02020603050405020304" pitchFamily="18" charset="0"/>
                <a:cs typeface="Times New Roman" panose="02020603050405020304" pitchFamily="18" charset="0"/>
              </a:rPr>
              <a:t>C</a:t>
            </a:r>
          </a:p>
        </p:txBody>
      </p:sp>
      <p:sp>
        <p:nvSpPr>
          <p:cNvPr id="49" name="Rectangle 48"/>
          <p:cNvSpPr/>
          <p:nvPr/>
        </p:nvSpPr>
        <p:spPr bwMode="auto">
          <a:xfrm>
            <a:off x="1668845" y="1035299"/>
            <a:ext cx="2468880" cy="1534158"/>
          </a:xfrm>
          <a:prstGeom prst="rect">
            <a:avLst/>
          </a:prstGeom>
          <a:solidFill>
            <a:schemeClr val="bg2">
              <a:lumMod val="20000"/>
              <a:lumOff val="80000"/>
            </a:schemeClr>
          </a:solidFill>
          <a:ln w="38100" cap="flat" cmpd="sng" algn="ctr">
            <a:solidFill>
              <a:srgbClr val="000000"/>
            </a:solidFill>
            <a:prstDash val="solid"/>
            <a:round/>
            <a:headEnd type="none" w="med" len="med"/>
            <a:tailEnd type="none" w="med" len="med"/>
          </a:ln>
          <a:effectLst/>
        </p:spPr>
        <p:txBody>
          <a:bodyPr vert="horz" wrap="none" lIns="66675" tIns="66675" rIns="66675" bIns="66675" numCol="1" rtlCol="0" anchor="ctr" anchorCtr="0" compatLnSpc="1">
            <a:prstTxWarp prst="textNoShape">
              <a:avLst/>
            </a:prstTxWarp>
            <a:noAutofit/>
          </a:bodyPr>
          <a:lstStyle/>
          <a:p>
            <a:pPr algn="ctr" defTabSz="685800">
              <a:defRPr/>
            </a:pPr>
            <a:endParaRPr lang="en-US">
              <a:solidFill>
                <a:srgbClr val="000000"/>
              </a:solidFill>
              <a:latin typeface="Arial" panose="020B0604020202020204" pitchFamily="34" charset="0"/>
            </a:endParaRPr>
          </a:p>
        </p:txBody>
      </p:sp>
      <p:sp>
        <p:nvSpPr>
          <p:cNvPr id="50" name="Rectangle 49"/>
          <p:cNvSpPr/>
          <p:nvPr/>
        </p:nvSpPr>
        <p:spPr bwMode="auto">
          <a:xfrm>
            <a:off x="1668845" y="2881144"/>
            <a:ext cx="2468880" cy="1188698"/>
          </a:xfrm>
          <a:prstGeom prst="rect">
            <a:avLst/>
          </a:prstGeom>
          <a:solidFill>
            <a:schemeClr val="bg2">
              <a:lumMod val="20000"/>
              <a:lumOff val="80000"/>
            </a:schemeClr>
          </a:solidFill>
          <a:ln w="38100" cap="flat" cmpd="sng" algn="ctr">
            <a:solidFill>
              <a:srgbClr val="000000"/>
            </a:solidFill>
            <a:prstDash val="solid"/>
            <a:round/>
            <a:headEnd type="none" w="med" len="med"/>
            <a:tailEnd type="none" w="med" len="med"/>
          </a:ln>
          <a:effectLst/>
        </p:spPr>
        <p:txBody>
          <a:bodyPr vert="horz" wrap="none" lIns="66675" tIns="66675" rIns="66675" bIns="66675" numCol="1" rtlCol="0" anchor="ctr" anchorCtr="0" compatLnSpc="1">
            <a:prstTxWarp prst="textNoShape">
              <a:avLst/>
            </a:prstTxWarp>
            <a:noAutofit/>
          </a:bodyPr>
          <a:lstStyle/>
          <a:p>
            <a:pPr algn="ctr" defTabSz="685800">
              <a:defRPr/>
            </a:pPr>
            <a:endParaRPr lang="en-US">
              <a:solidFill>
                <a:srgbClr val="000000"/>
              </a:solidFill>
              <a:latin typeface="Arial" panose="020B0604020202020204" pitchFamily="34" charset="0"/>
            </a:endParaRPr>
          </a:p>
        </p:txBody>
      </p:sp>
      <p:grpSp>
        <p:nvGrpSpPr>
          <p:cNvPr id="51" name="Group 50"/>
          <p:cNvGrpSpPr/>
          <p:nvPr/>
        </p:nvGrpSpPr>
        <p:grpSpPr>
          <a:xfrm>
            <a:off x="1764506" y="1162062"/>
            <a:ext cx="2254416" cy="1097280"/>
            <a:chOff x="685800" y="4759341"/>
            <a:chExt cx="3005888" cy="1463040"/>
          </a:xfrm>
        </p:grpSpPr>
        <p:grpSp>
          <p:nvGrpSpPr>
            <p:cNvPr id="52" name="Group 51"/>
            <p:cNvGrpSpPr/>
            <p:nvPr/>
          </p:nvGrpSpPr>
          <p:grpSpPr>
            <a:xfrm>
              <a:off x="685800" y="4759341"/>
              <a:ext cx="1463040" cy="1463040"/>
              <a:chOff x="685800" y="3873516"/>
              <a:chExt cx="1463040" cy="1463040"/>
            </a:xfrm>
          </p:grpSpPr>
          <p:sp>
            <p:nvSpPr>
              <p:cNvPr id="56" name="Rounded Rectangle 55"/>
              <p:cNvSpPr/>
              <p:nvPr/>
            </p:nvSpPr>
            <p:spPr>
              <a:xfrm>
                <a:off x="685800" y="3873516"/>
                <a:ext cx="1463040" cy="1463040"/>
              </a:xfrm>
              <a:prstGeom prst="roundRect">
                <a:avLst/>
              </a:prstGeom>
              <a:solidFill>
                <a:srgbClr val="9BBB59"/>
              </a:solidFill>
              <a:ln w="25400" cap="flat" cmpd="sng" algn="ctr">
                <a:solidFill>
                  <a:srgbClr val="9BBB59">
                    <a:shade val="50000"/>
                  </a:srgbClr>
                </a:solidFill>
                <a:prstDash val="solid"/>
              </a:ln>
              <a:effectLst/>
            </p:spPr>
            <p:txBody>
              <a:bodyPr rtlCol="0" anchor="ctr"/>
              <a:lstStyle/>
              <a:p>
                <a:pPr defTabSz="685800">
                  <a:defRPr/>
                </a:pPr>
                <a:endParaRPr lang="en-US" sz="1500" kern="0" dirty="0">
                  <a:solidFill>
                    <a:sysClr val="window" lastClr="FFFFFF"/>
                  </a:solidFill>
                  <a:latin typeface="Arial" panose="020B0604020202020204" pitchFamily="34" charset="0"/>
                </a:endParaRPr>
              </a:p>
            </p:txBody>
          </p:sp>
          <p:sp>
            <p:nvSpPr>
              <p:cNvPr id="57" name="Oval 56"/>
              <p:cNvSpPr/>
              <p:nvPr/>
            </p:nvSpPr>
            <p:spPr>
              <a:xfrm>
                <a:off x="868680" y="4056396"/>
                <a:ext cx="1097280" cy="1097280"/>
              </a:xfrm>
              <a:prstGeom prst="ellipse">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defTabSz="685800">
                  <a:defRPr/>
                </a:pPr>
                <a:r>
                  <a:rPr lang="en-US" sz="15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NN</a:t>
                </a:r>
                <a:endParaRPr lang="en-US" sz="1500" kern="0" dirty="0">
                  <a:solidFill>
                    <a:sysClr val="windowText" lastClr="000000"/>
                  </a:solidFill>
                  <a:latin typeface="Times New Roman" panose="02020603050405020304" pitchFamily="18" charset="0"/>
                  <a:ea typeface="Times New Roman" panose="02020603050405020304" pitchFamily="18" charset="0"/>
                </a:endParaRPr>
              </a:p>
            </p:txBody>
          </p:sp>
        </p:grpSp>
        <p:grpSp>
          <p:nvGrpSpPr>
            <p:cNvPr id="53" name="Group 52"/>
            <p:cNvGrpSpPr/>
            <p:nvPr/>
          </p:nvGrpSpPr>
          <p:grpSpPr>
            <a:xfrm>
              <a:off x="2228648" y="4759341"/>
              <a:ext cx="1463040" cy="1463040"/>
              <a:chOff x="2228648" y="3873516"/>
              <a:chExt cx="1463040" cy="1463040"/>
            </a:xfrm>
          </p:grpSpPr>
          <p:sp>
            <p:nvSpPr>
              <p:cNvPr id="54" name="Rounded Rectangle 53"/>
              <p:cNvSpPr/>
              <p:nvPr/>
            </p:nvSpPr>
            <p:spPr>
              <a:xfrm>
                <a:off x="2228648" y="3873516"/>
                <a:ext cx="1463040" cy="1463040"/>
              </a:xfrm>
              <a:prstGeom prst="roundRect">
                <a:avLst/>
              </a:prstGeom>
              <a:solidFill>
                <a:srgbClr val="4F81BD"/>
              </a:solidFill>
              <a:ln w="25400" cap="flat" cmpd="sng" algn="ctr">
                <a:solidFill>
                  <a:srgbClr val="4F81BD">
                    <a:shade val="50000"/>
                  </a:srgbClr>
                </a:solidFill>
                <a:prstDash val="solid"/>
              </a:ln>
              <a:effectLst/>
            </p:spPr>
            <p:txBody>
              <a:bodyPr rtlCol="0" anchor="ctr"/>
              <a:lstStyle/>
              <a:p>
                <a:pPr defTabSz="685800">
                  <a:defRPr/>
                </a:pPr>
                <a:endParaRPr lang="en-US" sz="1500" kern="0" dirty="0">
                  <a:solidFill>
                    <a:sysClr val="window" lastClr="FFFFFF"/>
                  </a:solidFill>
                  <a:latin typeface="Arial" panose="020B0604020202020204" pitchFamily="34" charset="0"/>
                </a:endParaRPr>
              </a:p>
            </p:txBody>
          </p:sp>
          <p:sp>
            <p:nvSpPr>
              <p:cNvPr id="55" name="Oval 54"/>
              <p:cNvSpPr/>
              <p:nvPr/>
            </p:nvSpPr>
            <p:spPr>
              <a:xfrm>
                <a:off x="2411528" y="4056396"/>
                <a:ext cx="1097280" cy="1097280"/>
              </a:xfrm>
              <a:prstGeom prst="ellipse">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rtlCol="0" anchor="ctr" anchorCtr="1"/>
              <a:lstStyle/>
              <a:p>
                <a:pPr algn="ctr" defTabSz="685800">
                  <a:lnSpc>
                    <a:spcPct val="115000"/>
                  </a:lnSpc>
                  <a:spcAft>
                    <a:spcPts val="750"/>
                  </a:spcAft>
                  <a:defRPr/>
                </a:pPr>
                <a:r>
                  <a:rPr lang="en-US" sz="1500" b="1" kern="0" dirty="0">
                    <a:solidFill>
                      <a:sysClr val="windowText" lastClr="000000"/>
                    </a:solidFill>
                    <a:latin typeface="Arial" panose="020B0604020202020204" pitchFamily="34" charset="0"/>
                    <a:ea typeface="Calibri" panose="020F0502020204030204" pitchFamily="34" charset="0"/>
                    <a:cs typeface="Times New Roman" panose="02020603050405020304" pitchFamily="18" charset="0"/>
                  </a:rPr>
                  <a:t>DN </a:t>
                </a:r>
              </a:p>
            </p:txBody>
          </p:sp>
        </p:grpSp>
      </p:grpSp>
      <p:sp>
        <p:nvSpPr>
          <p:cNvPr id="3" name="Oval 2"/>
          <p:cNvSpPr/>
          <p:nvPr/>
        </p:nvSpPr>
        <p:spPr bwMode="auto">
          <a:xfrm>
            <a:off x="2676459" y="2110232"/>
            <a:ext cx="437955" cy="404542"/>
          </a:xfrm>
          <a:prstGeom prst="ellipse">
            <a:avLst/>
          </a:prstGeom>
          <a:solidFill>
            <a:srgbClr val="C0504D"/>
          </a:solidFill>
          <a:ln w="25400" cap="flat" cmpd="sng" algn="ctr">
            <a:solidFill>
              <a:srgbClr val="C0504D">
                <a:shade val="50000"/>
              </a:srgbClr>
            </a:solidFill>
            <a:prstDash val="solid"/>
          </a:ln>
          <a:effectLst/>
        </p:spPr>
        <p:txBody>
          <a:bodyPr wrap="square" rtlCol="0" anchor="ctr">
            <a:noAutofit/>
          </a:bodyPr>
          <a:lstStyle/>
          <a:p>
            <a:pPr algn="ctr" defTabSz="685800">
              <a:defRPr/>
            </a:pPr>
            <a:r>
              <a:rPr lang="en-US" dirty="0">
                <a:ln w="18415" cap="flat" cmpd="sng" algn="ctr">
                  <a:solidFill>
                    <a:srgbClr val="FFFFFF"/>
                  </a:solidFill>
                  <a:prstDash val="solid"/>
                  <a:round/>
                </a:ln>
                <a:solidFill>
                  <a:srgbClr val="FFFFFF"/>
                </a:solidFill>
                <a:effectLst>
                  <a:outerShdw blurRad="63500" dir="3600000" algn="tl">
                    <a:srgbClr val="000000">
                      <a:alpha val="70000"/>
                    </a:srgbClr>
                  </a:outerShdw>
                </a:effectLst>
                <a:latin typeface="Arial"/>
                <a:ea typeface="Times New Roman" panose="02020603050405020304" pitchFamily="18" charset="0"/>
                <a:cs typeface="Times New Roman" panose="02020603050405020304" pitchFamily="18" charset="0"/>
              </a:rPr>
              <a:t>C</a:t>
            </a:r>
          </a:p>
        </p:txBody>
      </p:sp>
      <p:sp>
        <p:nvSpPr>
          <p:cNvPr id="47" name="8-Point Star 46"/>
          <p:cNvSpPr/>
          <p:nvPr/>
        </p:nvSpPr>
        <p:spPr bwMode="auto">
          <a:xfrm>
            <a:off x="1681384" y="849707"/>
            <a:ext cx="778161" cy="359467"/>
          </a:xfrm>
          <a:prstGeom prst="star8">
            <a:avLst/>
          </a:prstGeom>
          <a:solidFill>
            <a:schemeClr val="accent2">
              <a:lumMod val="20000"/>
              <a:lumOff val="80000"/>
            </a:schemeClr>
          </a:solidFill>
          <a:ln w="38100" cap="flat" cmpd="sng" algn="ctr">
            <a:solidFill>
              <a:srgbClr val="000000"/>
            </a:solidFill>
            <a:prstDash val="solid"/>
            <a:round/>
            <a:headEnd type="none" w="med" len="med"/>
            <a:tailEnd type="none" w="med" len="med"/>
          </a:ln>
          <a:effectLst/>
        </p:spPr>
        <p:txBody>
          <a:bodyPr vert="horz" wrap="none" lIns="66675" tIns="66675" rIns="66675" bIns="66675" numCol="1" rtlCol="0" anchor="ctr" anchorCtr="0" compatLnSpc="1">
            <a:prstTxWarp prst="textNoShape">
              <a:avLst/>
            </a:prstTxWarp>
            <a:noAutofit/>
          </a:bodyPr>
          <a:lstStyle/>
          <a:p>
            <a:pPr algn="ctr" defTabSz="685800">
              <a:defRPr/>
            </a:pPr>
            <a:r>
              <a:rPr lang="en-US" dirty="0">
                <a:solidFill>
                  <a:srgbClr val="000000"/>
                </a:solidFill>
                <a:latin typeface="Arial" panose="020B0604020202020204" pitchFamily="34" charset="0"/>
              </a:rPr>
              <a:t>Ex 1</a:t>
            </a:r>
          </a:p>
        </p:txBody>
      </p:sp>
      <p:grpSp>
        <p:nvGrpSpPr>
          <p:cNvPr id="58" name="Group 57"/>
          <p:cNvGrpSpPr/>
          <p:nvPr/>
        </p:nvGrpSpPr>
        <p:grpSpPr>
          <a:xfrm>
            <a:off x="1764506" y="2926568"/>
            <a:ext cx="2254416" cy="1097280"/>
            <a:chOff x="685800" y="4759341"/>
            <a:chExt cx="3005888" cy="1463040"/>
          </a:xfrm>
        </p:grpSpPr>
        <p:grpSp>
          <p:nvGrpSpPr>
            <p:cNvPr id="59" name="Group 58"/>
            <p:cNvGrpSpPr/>
            <p:nvPr/>
          </p:nvGrpSpPr>
          <p:grpSpPr>
            <a:xfrm>
              <a:off x="685800" y="4759341"/>
              <a:ext cx="1463040" cy="1463040"/>
              <a:chOff x="685800" y="3873516"/>
              <a:chExt cx="1463040" cy="1463040"/>
            </a:xfrm>
          </p:grpSpPr>
          <p:sp>
            <p:nvSpPr>
              <p:cNvPr id="63" name="Rounded Rectangle 62"/>
              <p:cNvSpPr/>
              <p:nvPr/>
            </p:nvSpPr>
            <p:spPr>
              <a:xfrm>
                <a:off x="685800" y="3873516"/>
                <a:ext cx="1463040" cy="1463040"/>
              </a:xfrm>
              <a:prstGeom prst="roundRect">
                <a:avLst/>
              </a:prstGeom>
              <a:solidFill>
                <a:srgbClr val="9BBB59"/>
              </a:solidFill>
              <a:ln w="25400" cap="flat" cmpd="sng" algn="ctr">
                <a:solidFill>
                  <a:srgbClr val="9BBB59">
                    <a:shade val="50000"/>
                  </a:srgbClr>
                </a:solidFill>
                <a:prstDash val="solid"/>
              </a:ln>
              <a:effectLst/>
            </p:spPr>
            <p:txBody>
              <a:bodyPr rtlCol="0" anchor="ctr"/>
              <a:lstStyle/>
              <a:p>
                <a:pPr defTabSz="685800">
                  <a:defRPr/>
                </a:pPr>
                <a:endParaRPr lang="en-US" sz="1500" kern="0" dirty="0">
                  <a:solidFill>
                    <a:sysClr val="window" lastClr="FFFFFF"/>
                  </a:solidFill>
                  <a:latin typeface="Arial" panose="020B0604020202020204" pitchFamily="34" charset="0"/>
                </a:endParaRPr>
              </a:p>
            </p:txBody>
          </p:sp>
          <p:sp>
            <p:nvSpPr>
              <p:cNvPr id="64" name="Oval 63"/>
              <p:cNvSpPr/>
              <p:nvPr/>
            </p:nvSpPr>
            <p:spPr>
              <a:xfrm>
                <a:off x="868680" y="4056396"/>
                <a:ext cx="1097280" cy="1097280"/>
              </a:xfrm>
              <a:prstGeom prst="ellipse">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defTabSz="685800">
                  <a:defRPr/>
                </a:pPr>
                <a:r>
                  <a:rPr lang="en-US" sz="15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NN</a:t>
                </a:r>
                <a:endParaRPr lang="en-US" sz="1500" kern="0" dirty="0">
                  <a:solidFill>
                    <a:sysClr val="windowText" lastClr="000000"/>
                  </a:solidFill>
                  <a:latin typeface="Times New Roman" panose="02020603050405020304" pitchFamily="18" charset="0"/>
                  <a:ea typeface="Times New Roman" panose="02020603050405020304" pitchFamily="18" charset="0"/>
                </a:endParaRPr>
              </a:p>
            </p:txBody>
          </p:sp>
        </p:grpSp>
        <p:grpSp>
          <p:nvGrpSpPr>
            <p:cNvPr id="60" name="Group 59"/>
            <p:cNvGrpSpPr/>
            <p:nvPr/>
          </p:nvGrpSpPr>
          <p:grpSpPr>
            <a:xfrm>
              <a:off x="2228648" y="4759341"/>
              <a:ext cx="1463040" cy="1463040"/>
              <a:chOff x="2228648" y="3873516"/>
              <a:chExt cx="1463040" cy="1463040"/>
            </a:xfrm>
          </p:grpSpPr>
          <p:sp>
            <p:nvSpPr>
              <p:cNvPr id="61" name="Rounded Rectangle 60"/>
              <p:cNvSpPr/>
              <p:nvPr/>
            </p:nvSpPr>
            <p:spPr>
              <a:xfrm>
                <a:off x="2228648" y="3873516"/>
                <a:ext cx="1463040" cy="1463040"/>
              </a:xfrm>
              <a:prstGeom prst="roundRect">
                <a:avLst/>
              </a:prstGeom>
              <a:solidFill>
                <a:srgbClr val="4F81BD"/>
              </a:solidFill>
              <a:ln w="25400" cap="flat" cmpd="sng" algn="ctr">
                <a:solidFill>
                  <a:srgbClr val="4F81BD">
                    <a:shade val="50000"/>
                  </a:srgbClr>
                </a:solidFill>
                <a:prstDash val="solid"/>
              </a:ln>
              <a:effectLst/>
            </p:spPr>
            <p:txBody>
              <a:bodyPr rtlCol="0" anchor="ctr"/>
              <a:lstStyle/>
              <a:p>
                <a:pPr defTabSz="685800">
                  <a:defRPr/>
                </a:pPr>
                <a:endParaRPr lang="en-US" sz="1500" kern="0" dirty="0">
                  <a:solidFill>
                    <a:sysClr val="window" lastClr="FFFFFF"/>
                  </a:solidFill>
                  <a:latin typeface="Arial" panose="020B0604020202020204" pitchFamily="34" charset="0"/>
                </a:endParaRPr>
              </a:p>
            </p:txBody>
          </p:sp>
          <p:sp>
            <p:nvSpPr>
              <p:cNvPr id="62" name="Oval 61"/>
              <p:cNvSpPr/>
              <p:nvPr/>
            </p:nvSpPr>
            <p:spPr>
              <a:xfrm>
                <a:off x="2411528" y="4056396"/>
                <a:ext cx="1097280" cy="1097280"/>
              </a:xfrm>
              <a:prstGeom prst="ellipse">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rtlCol="0" anchor="ctr" anchorCtr="1"/>
              <a:lstStyle/>
              <a:p>
                <a:pPr algn="ctr" defTabSz="685800">
                  <a:lnSpc>
                    <a:spcPct val="115000"/>
                  </a:lnSpc>
                  <a:spcAft>
                    <a:spcPts val="750"/>
                  </a:spcAft>
                  <a:defRPr/>
                </a:pPr>
                <a:r>
                  <a:rPr lang="en-US" sz="1500" b="1" kern="0" dirty="0">
                    <a:solidFill>
                      <a:sysClr val="windowText" lastClr="000000"/>
                    </a:solidFill>
                    <a:latin typeface="Arial" panose="020B0604020202020204" pitchFamily="34" charset="0"/>
                    <a:ea typeface="Calibri" panose="020F0502020204030204" pitchFamily="34" charset="0"/>
                    <a:cs typeface="Times New Roman" panose="02020603050405020304" pitchFamily="18" charset="0"/>
                  </a:rPr>
                  <a:t>DN </a:t>
                </a:r>
              </a:p>
            </p:txBody>
          </p:sp>
        </p:grpSp>
      </p:grpSp>
      <p:sp>
        <p:nvSpPr>
          <p:cNvPr id="33" name="Oval 32"/>
          <p:cNvSpPr/>
          <p:nvPr/>
        </p:nvSpPr>
        <p:spPr bwMode="auto">
          <a:xfrm>
            <a:off x="3268745" y="3588567"/>
            <a:ext cx="393185" cy="307835"/>
          </a:xfrm>
          <a:prstGeom prst="ellipse">
            <a:avLst/>
          </a:prstGeom>
          <a:solidFill>
            <a:srgbClr val="C0504D"/>
          </a:solidFill>
          <a:ln w="25400" cap="flat" cmpd="sng" algn="ctr">
            <a:solidFill>
              <a:srgbClr val="C0504D">
                <a:shade val="50000"/>
              </a:srgbClr>
            </a:solidFill>
            <a:prstDash val="solid"/>
          </a:ln>
          <a:effectLst/>
        </p:spPr>
        <p:txBody>
          <a:bodyPr wrap="square" rtlCol="0" anchor="ctr">
            <a:noAutofit/>
          </a:bodyPr>
          <a:lstStyle/>
          <a:p>
            <a:pPr algn="ctr" defTabSz="685800">
              <a:defRPr/>
            </a:pPr>
            <a:r>
              <a:rPr lang="en-US" dirty="0">
                <a:ln w="18415" cap="flat" cmpd="sng" algn="ctr">
                  <a:solidFill>
                    <a:srgbClr val="FFFFFF"/>
                  </a:solidFill>
                  <a:prstDash val="solid"/>
                  <a:round/>
                </a:ln>
                <a:solidFill>
                  <a:srgbClr val="FFFFFF"/>
                </a:solidFill>
                <a:effectLst>
                  <a:outerShdw blurRad="63500" dir="3600000" algn="tl">
                    <a:srgbClr val="000000">
                      <a:alpha val="70000"/>
                    </a:srgbClr>
                  </a:outerShdw>
                </a:effectLst>
                <a:latin typeface="Arial"/>
                <a:ea typeface="Times New Roman" panose="02020603050405020304" pitchFamily="18" charset="0"/>
                <a:cs typeface="Times New Roman" panose="02020603050405020304" pitchFamily="18" charset="0"/>
              </a:rPr>
              <a:t>C</a:t>
            </a:r>
          </a:p>
        </p:txBody>
      </p:sp>
      <p:sp>
        <p:nvSpPr>
          <p:cNvPr id="48" name="8-Point Star 47"/>
          <p:cNvSpPr/>
          <p:nvPr/>
        </p:nvSpPr>
        <p:spPr bwMode="auto">
          <a:xfrm>
            <a:off x="1688533" y="2704235"/>
            <a:ext cx="778161" cy="359467"/>
          </a:xfrm>
          <a:prstGeom prst="star8">
            <a:avLst/>
          </a:prstGeom>
          <a:solidFill>
            <a:schemeClr val="accent2">
              <a:lumMod val="20000"/>
              <a:lumOff val="80000"/>
            </a:schemeClr>
          </a:solidFill>
          <a:ln w="38100" cap="flat" cmpd="sng" algn="ctr">
            <a:solidFill>
              <a:srgbClr val="000000"/>
            </a:solidFill>
            <a:prstDash val="solid"/>
            <a:round/>
            <a:headEnd type="none" w="med" len="med"/>
            <a:tailEnd type="none" w="med" len="med"/>
          </a:ln>
          <a:effectLst/>
        </p:spPr>
        <p:txBody>
          <a:bodyPr vert="horz" wrap="none" lIns="66675" tIns="66675" rIns="66675" bIns="66675" numCol="1" rtlCol="0" anchor="ctr" anchorCtr="0" compatLnSpc="1">
            <a:prstTxWarp prst="textNoShape">
              <a:avLst/>
            </a:prstTxWarp>
            <a:noAutofit/>
          </a:bodyPr>
          <a:lstStyle/>
          <a:p>
            <a:pPr algn="ctr" defTabSz="685800">
              <a:defRPr/>
            </a:pPr>
            <a:r>
              <a:rPr lang="en-US" dirty="0">
                <a:solidFill>
                  <a:srgbClr val="000000"/>
                </a:solidFill>
                <a:latin typeface="Arial" panose="020B0604020202020204" pitchFamily="34" charset="0"/>
              </a:rPr>
              <a:t>Ex 3</a:t>
            </a:r>
          </a:p>
        </p:txBody>
      </p:sp>
      <p:grpSp>
        <p:nvGrpSpPr>
          <p:cNvPr id="66" name="Group 65"/>
          <p:cNvGrpSpPr/>
          <p:nvPr/>
        </p:nvGrpSpPr>
        <p:grpSpPr>
          <a:xfrm>
            <a:off x="5053850" y="1518388"/>
            <a:ext cx="1097280" cy="1097280"/>
            <a:chOff x="685800" y="3873516"/>
            <a:chExt cx="1463040" cy="1463040"/>
          </a:xfrm>
        </p:grpSpPr>
        <p:sp>
          <p:nvSpPr>
            <p:cNvPr id="70" name="Rounded Rectangle 69"/>
            <p:cNvSpPr/>
            <p:nvPr/>
          </p:nvSpPr>
          <p:spPr>
            <a:xfrm>
              <a:off x="685800" y="3873516"/>
              <a:ext cx="1463040" cy="1463040"/>
            </a:xfrm>
            <a:prstGeom prst="roundRect">
              <a:avLst/>
            </a:prstGeom>
            <a:solidFill>
              <a:srgbClr val="9BBB59"/>
            </a:solidFill>
            <a:ln w="25400" cap="flat" cmpd="sng" algn="ctr">
              <a:solidFill>
                <a:srgbClr val="9BBB59">
                  <a:shade val="50000"/>
                </a:srgbClr>
              </a:solidFill>
              <a:prstDash val="solid"/>
            </a:ln>
            <a:effectLst/>
          </p:spPr>
          <p:txBody>
            <a:bodyPr rtlCol="0" anchor="ctr"/>
            <a:lstStyle/>
            <a:p>
              <a:pPr defTabSz="685800">
                <a:defRPr/>
              </a:pPr>
              <a:endParaRPr lang="en-US" sz="1500" kern="0" dirty="0">
                <a:solidFill>
                  <a:sysClr val="window" lastClr="FFFFFF"/>
                </a:solidFill>
                <a:latin typeface="Arial" panose="020B0604020202020204" pitchFamily="34" charset="0"/>
              </a:endParaRPr>
            </a:p>
          </p:txBody>
        </p:sp>
        <p:sp>
          <p:nvSpPr>
            <p:cNvPr id="71" name="Oval 70"/>
            <p:cNvSpPr/>
            <p:nvPr/>
          </p:nvSpPr>
          <p:spPr>
            <a:xfrm>
              <a:off x="868680" y="4056396"/>
              <a:ext cx="1097280" cy="1097280"/>
            </a:xfrm>
            <a:prstGeom prst="ellipse">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defTabSz="685800">
                <a:defRPr/>
              </a:pPr>
              <a:r>
                <a:rPr lang="en-US" sz="15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NN</a:t>
              </a:r>
              <a:endParaRPr lang="en-US" sz="1500" kern="0" dirty="0">
                <a:solidFill>
                  <a:sysClr val="windowText" lastClr="000000"/>
                </a:solidFill>
                <a:latin typeface="Times New Roman" panose="02020603050405020304" pitchFamily="18" charset="0"/>
                <a:ea typeface="Times New Roman" panose="02020603050405020304" pitchFamily="18" charset="0"/>
              </a:endParaRPr>
            </a:p>
          </p:txBody>
        </p:sp>
      </p:grpSp>
      <p:grpSp>
        <p:nvGrpSpPr>
          <p:cNvPr id="67" name="Group 66"/>
          <p:cNvGrpSpPr/>
          <p:nvPr/>
        </p:nvGrpSpPr>
        <p:grpSpPr>
          <a:xfrm>
            <a:off x="6206814" y="1518388"/>
            <a:ext cx="1097280" cy="1097280"/>
            <a:chOff x="2228648" y="3873516"/>
            <a:chExt cx="1463040" cy="1463040"/>
          </a:xfrm>
        </p:grpSpPr>
        <p:sp>
          <p:nvSpPr>
            <p:cNvPr id="68" name="Rounded Rectangle 67"/>
            <p:cNvSpPr/>
            <p:nvPr/>
          </p:nvSpPr>
          <p:spPr>
            <a:xfrm>
              <a:off x="2228648" y="3873516"/>
              <a:ext cx="1463040" cy="1463040"/>
            </a:xfrm>
            <a:prstGeom prst="roundRect">
              <a:avLst/>
            </a:prstGeom>
            <a:solidFill>
              <a:srgbClr val="4F81BD"/>
            </a:solidFill>
            <a:ln w="25400" cap="flat" cmpd="sng" algn="ctr">
              <a:solidFill>
                <a:srgbClr val="4F81BD">
                  <a:shade val="50000"/>
                </a:srgbClr>
              </a:solidFill>
              <a:prstDash val="solid"/>
            </a:ln>
            <a:effectLst/>
          </p:spPr>
          <p:txBody>
            <a:bodyPr rtlCol="0" anchor="ctr"/>
            <a:lstStyle/>
            <a:p>
              <a:pPr defTabSz="685800">
                <a:defRPr/>
              </a:pPr>
              <a:endParaRPr lang="en-US" sz="1500" kern="0" dirty="0">
                <a:solidFill>
                  <a:sysClr val="window" lastClr="FFFFFF"/>
                </a:solidFill>
                <a:latin typeface="Arial" panose="020B0604020202020204" pitchFamily="34" charset="0"/>
              </a:endParaRPr>
            </a:p>
          </p:txBody>
        </p:sp>
        <p:sp>
          <p:nvSpPr>
            <p:cNvPr id="69" name="Oval 68"/>
            <p:cNvSpPr/>
            <p:nvPr/>
          </p:nvSpPr>
          <p:spPr>
            <a:xfrm>
              <a:off x="2411528" y="4056396"/>
              <a:ext cx="1097280" cy="1097280"/>
            </a:xfrm>
            <a:prstGeom prst="ellipse">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rtlCol="0" anchor="ctr" anchorCtr="1"/>
            <a:lstStyle/>
            <a:p>
              <a:pPr algn="ctr" defTabSz="685800">
                <a:lnSpc>
                  <a:spcPct val="115000"/>
                </a:lnSpc>
                <a:spcAft>
                  <a:spcPts val="750"/>
                </a:spcAft>
                <a:defRPr/>
              </a:pPr>
              <a:r>
                <a:rPr lang="en-US" sz="1500" b="1" kern="0" dirty="0">
                  <a:solidFill>
                    <a:sysClr val="windowText" lastClr="000000"/>
                  </a:solidFill>
                  <a:latin typeface="Arial" panose="020B0604020202020204" pitchFamily="34" charset="0"/>
                  <a:ea typeface="Calibri" panose="020F0502020204030204" pitchFamily="34" charset="0"/>
                  <a:cs typeface="Times New Roman" panose="02020603050405020304" pitchFamily="18" charset="0"/>
                </a:rPr>
                <a:t>DN </a:t>
              </a:r>
            </a:p>
          </p:txBody>
        </p:sp>
      </p:grpSp>
      <p:sp>
        <p:nvSpPr>
          <p:cNvPr id="46" name="8-Point Star 45"/>
          <p:cNvSpPr/>
          <p:nvPr/>
        </p:nvSpPr>
        <p:spPr bwMode="auto">
          <a:xfrm>
            <a:off x="4545159" y="1239880"/>
            <a:ext cx="832614" cy="378023"/>
          </a:xfrm>
          <a:prstGeom prst="star8">
            <a:avLst/>
          </a:prstGeom>
          <a:solidFill>
            <a:schemeClr val="accent2">
              <a:lumMod val="20000"/>
              <a:lumOff val="80000"/>
            </a:schemeClr>
          </a:solidFill>
          <a:ln w="38100" cap="flat" cmpd="sng" algn="ctr">
            <a:solidFill>
              <a:srgbClr val="000000"/>
            </a:solidFill>
            <a:prstDash val="solid"/>
            <a:round/>
            <a:headEnd type="none" w="med" len="med"/>
            <a:tailEnd type="none" w="med" len="med"/>
          </a:ln>
          <a:effectLst/>
        </p:spPr>
        <p:txBody>
          <a:bodyPr vert="horz" wrap="none" lIns="66675" tIns="66675" rIns="66675" bIns="66675" numCol="1" rtlCol="0" anchor="ctr" anchorCtr="0" compatLnSpc="1">
            <a:prstTxWarp prst="textNoShape">
              <a:avLst/>
            </a:prstTxWarp>
            <a:noAutofit/>
          </a:bodyPr>
          <a:lstStyle/>
          <a:p>
            <a:pPr algn="ctr" defTabSz="685800">
              <a:defRPr/>
            </a:pPr>
            <a:r>
              <a:rPr lang="en-US" dirty="0">
                <a:solidFill>
                  <a:srgbClr val="000000"/>
                </a:solidFill>
                <a:latin typeface="Arial" panose="020B0604020202020204" pitchFamily="34" charset="0"/>
              </a:rPr>
              <a:t>Ex 2</a:t>
            </a:r>
          </a:p>
        </p:txBody>
      </p:sp>
      <p:grpSp>
        <p:nvGrpSpPr>
          <p:cNvPr id="73" name="Group 72"/>
          <p:cNvGrpSpPr/>
          <p:nvPr/>
        </p:nvGrpSpPr>
        <p:grpSpPr>
          <a:xfrm>
            <a:off x="6206814" y="2679508"/>
            <a:ext cx="1097280" cy="1097280"/>
            <a:chOff x="2228648" y="3873516"/>
            <a:chExt cx="1463040" cy="1463040"/>
          </a:xfrm>
        </p:grpSpPr>
        <p:sp>
          <p:nvSpPr>
            <p:cNvPr id="74" name="Rounded Rectangle 73"/>
            <p:cNvSpPr/>
            <p:nvPr/>
          </p:nvSpPr>
          <p:spPr>
            <a:xfrm>
              <a:off x="2228648" y="3873516"/>
              <a:ext cx="1463040" cy="1463040"/>
            </a:xfrm>
            <a:prstGeom prst="roundRect">
              <a:avLst/>
            </a:prstGeom>
            <a:solidFill>
              <a:srgbClr val="4F81BD"/>
            </a:solidFill>
            <a:ln w="25400" cap="flat" cmpd="sng" algn="ctr">
              <a:solidFill>
                <a:srgbClr val="4F81BD">
                  <a:shade val="50000"/>
                </a:srgbClr>
              </a:solidFill>
              <a:prstDash val="solid"/>
            </a:ln>
            <a:effectLst/>
          </p:spPr>
          <p:txBody>
            <a:bodyPr rtlCol="0" anchor="ctr"/>
            <a:lstStyle/>
            <a:p>
              <a:pPr defTabSz="685800">
                <a:defRPr/>
              </a:pPr>
              <a:endParaRPr lang="en-US" sz="1500" kern="0" dirty="0">
                <a:solidFill>
                  <a:sysClr val="window" lastClr="FFFFFF"/>
                </a:solidFill>
                <a:latin typeface="Arial" panose="020B0604020202020204" pitchFamily="34" charset="0"/>
              </a:endParaRPr>
            </a:p>
          </p:txBody>
        </p:sp>
        <p:sp>
          <p:nvSpPr>
            <p:cNvPr id="75" name="Oval 74"/>
            <p:cNvSpPr/>
            <p:nvPr/>
          </p:nvSpPr>
          <p:spPr>
            <a:xfrm>
              <a:off x="2411528" y="4056396"/>
              <a:ext cx="1097280" cy="1097280"/>
            </a:xfrm>
            <a:prstGeom prst="ellipse">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rtlCol="0" anchor="ctr" anchorCtr="1"/>
            <a:lstStyle/>
            <a:p>
              <a:pPr algn="ctr" defTabSz="685800">
                <a:lnSpc>
                  <a:spcPct val="115000"/>
                </a:lnSpc>
                <a:spcAft>
                  <a:spcPts val="750"/>
                </a:spcAft>
                <a:defRPr/>
              </a:pPr>
              <a:r>
                <a:rPr lang="en-US" sz="1500" b="1" kern="0" dirty="0">
                  <a:solidFill>
                    <a:sysClr val="windowText" lastClr="000000"/>
                  </a:solidFill>
                  <a:latin typeface="Arial" panose="020B0604020202020204" pitchFamily="34" charset="0"/>
                  <a:ea typeface="Calibri" panose="020F0502020204030204" pitchFamily="34" charset="0"/>
                  <a:cs typeface="Times New Roman" panose="02020603050405020304" pitchFamily="18" charset="0"/>
                </a:rPr>
                <a:t>DN </a:t>
              </a:r>
            </a:p>
          </p:txBody>
        </p:sp>
      </p:grpSp>
      <p:grpSp>
        <p:nvGrpSpPr>
          <p:cNvPr id="76" name="Group 75"/>
          <p:cNvGrpSpPr/>
          <p:nvPr/>
        </p:nvGrpSpPr>
        <p:grpSpPr>
          <a:xfrm>
            <a:off x="5053850" y="2680109"/>
            <a:ext cx="1097280" cy="1097280"/>
            <a:chOff x="2228648" y="3873516"/>
            <a:chExt cx="1463040" cy="1463040"/>
          </a:xfrm>
        </p:grpSpPr>
        <p:sp>
          <p:nvSpPr>
            <p:cNvPr id="77" name="Rounded Rectangle 76"/>
            <p:cNvSpPr/>
            <p:nvPr/>
          </p:nvSpPr>
          <p:spPr>
            <a:xfrm>
              <a:off x="2228648" y="3873516"/>
              <a:ext cx="1463040" cy="1463040"/>
            </a:xfrm>
            <a:prstGeom prst="roundRect">
              <a:avLst/>
            </a:prstGeom>
            <a:solidFill>
              <a:srgbClr val="4F81BD"/>
            </a:solidFill>
            <a:ln w="25400" cap="flat" cmpd="sng" algn="ctr">
              <a:solidFill>
                <a:srgbClr val="4F81BD">
                  <a:shade val="50000"/>
                </a:srgbClr>
              </a:solidFill>
              <a:prstDash val="solid"/>
            </a:ln>
            <a:effectLst/>
          </p:spPr>
          <p:txBody>
            <a:bodyPr rtlCol="0" anchor="ctr"/>
            <a:lstStyle/>
            <a:p>
              <a:pPr defTabSz="685800">
                <a:defRPr/>
              </a:pPr>
              <a:endParaRPr lang="en-US" sz="1500" kern="0" dirty="0">
                <a:solidFill>
                  <a:sysClr val="window" lastClr="FFFFFF"/>
                </a:solidFill>
                <a:latin typeface="Arial" panose="020B0604020202020204" pitchFamily="34" charset="0"/>
              </a:endParaRPr>
            </a:p>
          </p:txBody>
        </p:sp>
        <p:sp>
          <p:nvSpPr>
            <p:cNvPr id="78" name="Oval 77"/>
            <p:cNvSpPr/>
            <p:nvPr/>
          </p:nvSpPr>
          <p:spPr>
            <a:xfrm>
              <a:off x="2411528" y="4056396"/>
              <a:ext cx="1097280" cy="1097280"/>
            </a:xfrm>
            <a:prstGeom prst="ellipse">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rtlCol="0" anchor="ctr" anchorCtr="1"/>
            <a:lstStyle/>
            <a:p>
              <a:pPr algn="ctr" defTabSz="685800">
                <a:lnSpc>
                  <a:spcPct val="115000"/>
                </a:lnSpc>
                <a:spcAft>
                  <a:spcPts val="750"/>
                </a:spcAft>
                <a:defRPr/>
              </a:pPr>
              <a:r>
                <a:rPr lang="en-US" sz="1500" b="1" kern="0" dirty="0">
                  <a:solidFill>
                    <a:sysClr val="windowText" lastClr="000000"/>
                  </a:solidFill>
                  <a:latin typeface="Arial" panose="020B0604020202020204" pitchFamily="34" charset="0"/>
                  <a:ea typeface="Calibri" panose="020F0502020204030204" pitchFamily="34" charset="0"/>
                  <a:cs typeface="Times New Roman" panose="02020603050405020304" pitchFamily="18" charset="0"/>
                </a:rPr>
                <a:t>DN </a:t>
              </a:r>
            </a:p>
          </p:txBody>
        </p:sp>
      </p:grpSp>
    </p:spTree>
    <p:extLst>
      <p:ext uri="{BB962C8B-B14F-4D97-AF65-F5344CB8AC3E}">
        <p14:creationId xmlns:p14="http://schemas.microsoft.com/office/powerpoint/2010/main" val="8519049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HDFS – Hadoop Distributed File System</a:t>
            </a:r>
          </a:p>
        </p:txBody>
      </p:sp>
      <p:sp>
        <p:nvSpPr>
          <p:cNvPr id="5" name="Content Placeholder 4"/>
          <p:cNvSpPr>
            <a:spLocks noGrp="1"/>
          </p:cNvSpPr>
          <p:nvPr>
            <p:ph idx="1"/>
          </p:nvPr>
        </p:nvSpPr>
        <p:spPr>
          <a:xfrm>
            <a:off x="1657350" y="3501104"/>
            <a:ext cx="5886450" cy="865000"/>
          </a:xfrm>
        </p:spPr>
        <p:txBody>
          <a:bodyPr/>
          <a:lstStyle/>
          <a:p>
            <a:pPr marL="342900" indent="-342900">
              <a:buFont typeface="+mj-lt"/>
              <a:buAutoNum type="arabicPeriod"/>
            </a:pPr>
            <a:r>
              <a:rPr lang="en-US" dirty="0">
                <a:solidFill>
                  <a:schemeClr val="bg1"/>
                </a:solidFill>
              </a:rPr>
              <a:t>HDFS client node checks in with the Name node.</a:t>
            </a:r>
          </a:p>
          <a:p>
            <a:pPr marL="342900" indent="-342900">
              <a:buFont typeface="+mj-lt"/>
              <a:buAutoNum type="arabicPeriod"/>
            </a:pPr>
            <a:r>
              <a:rPr lang="en-US" dirty="0">
                <a:solidFill>
                  <a:schemeClr val="bg1"/>
                </a:solidFill>
              </a:rPr>
              <a:t>HDFS transfers file split to the Data node.</a:t>
            </a:r>
          </a:p>
        </p:txBody>
      </p:sp>
      <p:pic>
        <p:nvPicPr>
          <p:cNvPr id="34"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8681" y="1675792"/>
            <a:ext cx="1026382" cy="295403"/>
          </a:xfrm>
          <a:prstGeom prst="rect">
            <a:avLst/>
          </a:prstGeom>
        </p:spPr>
      </p:pic>
      <p:sp>
        <p:nvSpPr>
          <p:cNvPr id="37" name="Curved Up Arrow 36"/>
          <p:cNvSpPr/>
          <p:nvPr/>
        </p:nvSpPr>
        <p:spPr>
          <a:xfrm>
            <a:off x="2677521" y="2508651"/>
            <a:ext cx="3802889" cy="561326"/>
          </a:xfrm>
          <a:prstGeom prst="curvedUpArrow">
            <a:avLst/>
          </a:prstGeom>
          <a:solidFill>
            <a:srgbClr val="4F81BD"/>
          </a:solidFill>
          <a:ln w="25400" cap="flat" cmpd="sng" algn="ctr">
            <a:noFill/>
            <a:prstDash val="solid"/>
          </a:ln>
          <a:effectLst/>
        </p:spPr>
        <p:txBody>
          <a:bodyPr rot="0" spcFirstLastPara="0" vert="horz" wrap="square" lIns="68580" tIns="34290" rIns="68580" bIns="34290" numCol="1" spcCol="0" rtlCol="0" fromWordArt="0" anchor="b" anchorCtr="0" forceAA="0" compatLnSpc="1">
            <a:prstTxWarp prst="textNoShape">
              <a:avLst/>
            </a:prstTxWarp>
            <a:noAutofit/>
          </a:bodyPr>
          <a:lstStyle/>
          <a:p>
            <a:pPr algn="ctr" defTabSz="685800">
              <a:defRPr/>
            </a:pPr>
            <a:r>
              <a:rPr lang="en-US" sz="1350" kern="0" dirty="0">
                <a:solidFill>
                  <a:srgbClr val="000000"/>
                </a:solidFill>
                <a:latin typeface="Arial" panose="020B0604020202020204" pitchFamily="34" charset="0"/>
              </a:rPr>
              <a:t>2</a:t>
            </a:r>
          </a:p>
        </p:txBody>
      </p:sp>
      <p:sp>
        <p:nvSpPr>
          <p:cNvPr id="3" name="TextBox 2"/>
          <p:cNvSpPr txBox="1"/>
          <p:nvPr/>
        </p:nvSpPr>
        <p:spPr bwMode="auto">
          <a:xfrm>
            <a:off x="3868302" y="1391358"/>
            <a:ext cx="31290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rtlCol="0" anchor="b">
            <a:spAutoFit/>
          </a:bodyPr>
          <a:lstStyle/>
          <a:p>
            <a:pPr defTabSz="685800">
              <a:defRPr/>
            </a:pPr>
            <a:r>
              <a:rPr lang="en-US" dirty="0">
                <a:solidFill>
                  <a:srgbClr val="000000"/>
                </a:solidFill>
                <a:latin typeface="Arial" panose="020B0604020202020204" pitchFamily="34" charset="0"/>
              </a:rPr>
              <a:t>1</a:t>
            </a:r>
          </a:p>
        </p:txBody>
      </p:sp>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6887" y="1056334"/>
            <a:ext cx="1501964" cy="1281694"/>
          </a:xfrm>
          <a:prstGeom prst="rect">
            <a:avLst/>
          </a:prstGeom>
        </p:spPr>
      </p:pic>
      <p:sp>
        <p:nvSpPr>
          <p:cNvPr id="17" name="Rectangle 16"/>
          <p:cNvSpPr/>
          <p:nvPr/>
        </p:nvSpPr>
        <p:spPr>
          <a:xfrm>
            <a:off x="2352473" y="1448041"/>
            <a:ext cx="813043" cy="646331"/>
          </a:xfrm>
          <a:prstGeom prst="rect">
            <a:avLst/>
          </a:prstGeom>
        </p:spPr>
        <p:txBody>
          <a:bodyPr wrap="none">
            <a:spAutoFit/>
          </a:bodyPr>
          <a:lstStyle/>
          <a:p>
            <a:pPr algn="ctr" defTabSz="685800">
              <a:defRPr/>
            </a:pPr>
            <a:r>
              <a:rPr lang="en-US" dirty="0">
                <a:solidFill>
                  <a:srgbClr val="000000"/>
                </a:solidFill>
                <a:latin typeface="Arial" panose="020B0604020202020204" pitchFamily="34" charset="0"/>
              </a:rPr>
              <a:t>HDFS</a:t>
            </a:r>
          </a:p>
          <a:p>
            <a:pPr algn="ctr" defTabSz="685800">
              <a:defRPr/>
            </a:pPr>
            <a:r>
              <a:rPr lang="en-US" dirty="0">
                <a:solidFill>
                  <a:srgbClr val="000000"/>
                </a:solidFill>
                <a:latin typeface="Arial" panose="020B0604020202020204" pitchFamily="34" charset="0"/>
              </a:rPr>
              <a:t>Client</a:t>
            </a:r>
          </a:p>
        </p:txBody>
      </p:sp>
      <p:grpSp>
        <p:nvGrpSpPr>
          <p:cNvPr id="14" name="Group 13"/>
          <p:cNvGrpSpPr/>
          <p:nvPr/>
        </p:nvGrpSpPr>
        <p:grpSpPr>
          <a:xfrm>
            <a:off x="4829175" y="1280393"/>
            <a:ext cx="2254416" cy="1097280"/>
            <a:chOff x="685800" y="4759341"/>
            <a:chExt cx="3005888" cy="1463040"/>
          </a:xfrm>
        </p:grpSpPr>
        <p:grpSp>
          <p:nvGrpSpPr>
            <p:cNvPr id="15" name="Group 14"/>
            <p:cNvGrpSpPr/>
            <p:nvPr/>
          </p:nvGrpSpPr>
          <p:grpSpPr>
            <a:xfrm>
              <a:off x="685800" y="4759341"/>
              <a:ext cx="1463040" cy="1463040"/>
              <a:chOff x="685800" y="3873516"/>
              <a:chExt cx="1463040" cy="1463040"/>
            </a:xfrm>
          </p:grpSpPr>
          <p:sp>
            <p:nvSpPr>
              <p:cNvPr id="21" name="Rounded Rectangle 20"/>
              <p:cNvSpPr/>
              <p:nvPr/>
            </p:nvSpPr>
            <p:spPr>
              <a:xfrm>
                <a:off x="685800" y="3873516"/>
                <a:ext cx="1463040" cy="1463040"/>
              </a:xfrm>
              <a:prstGeom prst="roundRect">
                <a:avLst/>
              </a:prstGeom>
              <a:solidFill>
                <a:srgbClr val="9BBB59"/>
              </a:solidFill>
              <a:ln w="25400" cap="flat" cmpd="sng" algn="ctr">
                <a:solidFill>
                  <a:srgbClr val="9BBB59">
                    <a:shade val="50000"/>
                  </a:srgbClr>
                </a:solidFill>
                <a:prstDash val="solid"/>
              </a:ln>
              <a:effectLst/>
            </p:spPr>
            <p:txBody>
              <a:bodyPr rtlCol="0" anchor="ctr"/>
              <a:lstStyle/>
              <a:p>
                <a:pPr defTabSz="685800">
                  <a:defRPr/>
                </a:pPr>
                <a:endParaRPr lang="en-US" sz="1500" kern="0" dirty="0">
                  <a:solidFill>
                    <a:sysClr val="window" lastClr="FFFFFF"/>
                  </a:solidFill>
                  <a:latin typeface="Arial" panose="020B0604020202020204" pitchFamily="34" charset="0"/>
                </a:endParaRPr>
              </a:p>
            </p:txBody>
          </p:sp>
          <p:sp>
            <p:nvSpPr>
              <p:cNvPr id="22" name="Oval 21"/>
              <p:cNvSpPr/>
              <p:nvPr/>
            </p:nvSpPr>
            <p:spPr>
              <a:xfrm>
                <a:off x="868680" y="4056396"/>
                <a:ext cx="1097280" cy="1097280"/>
              </a:xfrm>
              <a:prstGeom prst="ellipse">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defTabSz="685800">
                  <a:defRPr/>
                </a:pPr>
                <a:r>
                  <a:rPr lang="en-US" sz="15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NN</a:t>
                </a:r>
                <a:endParaRPr lang="en-US" sz="1500" kern="0" dirty="0">
                  <a:solidFill>
                    <a:sysClr val="windowText" lastClr="000000"/>
                  </a:solidFill>
                  <a:latin typeface="Times New Roman" panose="02020603050405020304" pitchFamily="18" charset="0"/>
                  <a:ea typeface="Times New Roman" panose="02020603050405020304" pitchFamily="18" charset="0"/>
                </a:endParaRPr>
              </a:p>
            </p:txBody>
          </p:sp>
        </p:grpSp>
        <p:grpSp>
          <p:nvGrpSpPr>
            <p:cNvPr id="18" name="Group 17"/>
            <p:cNvGrpSpPr/>
            <p:nvPr/>
          </p:nvGrpSpPr>
          <p:grpSpPr>
            <a:xfrm>
              <a:off x="2228648" y="4759341"/>
              <a:ext cx="1463040" cy="1463040"/>
              <a:chOff x="2228648" y="3873516"/>
              <a:chExt cx="1463040" cy="1463040"/>
            </a:xfrm>
          </p:grpSpPr>
          <p:sp>
            <p:nvSpPr>
              <p:cNvPr id="19" name="Rounded Rectangle 18"/>
              <p:cNvSpPr/>
              <p:nvPr/>
            </p:nvSpPr>
            <p:spPr>
              <a:xfrm>
                <a:off x="2228648" y="3873516"/>
                <a:ext cx="1463040" cy="1463040"/>
              </a:xfrm>
              <a:prstGeom prst="roundRect">
                <a:avLst/>
              </a:prstGeom>
              <a:solidFill>
                <a:srgbClr val="4F81BD"/>
              </a:solidFill>
              <a:ln w="25400" cap="flat" cmpd="sng" algn="ctr">
                <a:solidFill>
                  <a:srgbClr val="4F81BD">
                    <a:shade val="50000"/>
                  </a:srgbClr>
                </a:solidFill>
                <a:prstDash val="solid"/>
              </a:ln>
              <a:effectLst/>
            </p:spPr>
            <p:txBody>
              <a:bodyPr rtlCol="0" anchor="ctr"/>
              <a:lstStyle/>
              <a:p>
                <a:pPr defTabSz="685800">
                  <a:defRPr/>
                </a:pPr>
                <a:endParaRPr lang="en-US" sz="1500" kern="0" dirty="0">
                  <a:solidFill>
                    <a:sysClr val="window" lastClr="FFFFFF"/>
                  </a:solidFill>
                  <a:latin typeface="Arial" panose="020B0604020202020204" pitchFamily="34" charset="0"/>
                </a:endParaRPr>
              </a:p>
            </p:txBody>
          </p:sp>
          <p:sp>
            <p:nvSpPr>
              <p:cNvPr id="20" name="Oval 19"/>
              <p:cNvSpPr/>
              <p:nvPr/>
            </p:nvSpPr>
            <p:spPr>
              <a:xfrm>
                <a:off x="2411528" y="4056396"/>
                <a:ext cx="1097280" cy="1097280"/>
              </a:xfrm>
              <a:prstGeom prst="ellipse">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rtlCol="0" anchor="ctr" anchorCtr="1"/>
              <a:lstStyle/>
              <a:p>
                <a:pPr algn="ctr" defTabSz="685800">
                  <a:lnSpc>
                    <a:spcPct val="115000"/>
                  </a:lnSpc>
                  <a:spcAft>
                    <a:spcPts val="750"/>
                  </a:spcAft>
                  <a:defRPr/>
                </a:pPr>
                <a:r>
                  <a:rPr lang="en-US" sz="1500" b="1" kern="0" dirty="0">
                    <a:solidFill>
                      <a:sysClr val="windowText" lastClr="000000"/>
                    </a:solidFill>
                    <a:latin typeface="Arial" panose="020B0604020202020204" pitchFamily="34" charset="0"/>
                    <a:ea typeface="Calibri" panose="020F0502020204030204" pitchFamily="34" charset="0"/>
                    <a:cs typeface="Times New Roman" panose="02020603050405020304" pitchFamily="18" charset="0"/>
                  </a:rPr>
                  <a:t>DN </a:t>
                </a:r>
              </a:p>
            </p:txBody>
          </p:sp>
        </p:grpSp>
      </p:grpSp>
    </p:spTree>
    <p:extLst>
      <p:ext uri="{BB962C8B-B14F-4D97-AF65-F5344CB8AC3E}">
        <p14:creationId xmlns:p14="http://schemas.microsoft.com/office/powerpoint/2010/main" val="22333747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Arial Narrow" panose="020B0606020202030204" pitchFamily="34" charset="0"/>
                <a:ea typeface="Calibri" panose="020F0502020204030204" pitchFamily="34" charset="0"/>
                <a:cs typeface="Times New Roman" panose="02020603050405020304" pitchFamily="18" charset="0"/>
              </a:rPr>
              <a:t>Splits and Replication</a:t>
            </a:r>
            <a:br>
              <a:rPr lang="en-US" dirty="0">
                <a:latin typeface="Arial Narrow" panose="020B0606020202030204" pitchFamily="34" charset="0"/>
              </a:rPr>
            </a:br>
            <a:endParaRPr lang="en-US" dirty="0">
              <a:latin typeface="Arial Narrow" panose="020B0606020202030204" pitchFamily="34" charset="0"/>
            </a:endParaRPr>
          </a:p>
        </p:txBody>
      </p:sp>
      <p:sp>
        <p:nvSpPr>
          <p:cNvPr id="3" name="Content Placeholder 2"/>
          <p:cNvSpPr>
            <a:spLocks noGrp="1"/>
          </p:cNvSpPr>
          <p:nvPr>
            <p:ph idx="1"/>
          </p:nvPr>
        </p:nvSpPr>
        <p:spPr>
          <a:xfrm>
            <a:off x="3789408" y="1054331"/>
            <a:ext cx="3757930" cy="3797859"/>
          </a:xfrm>
        </p:spPr>
        <p:txBody>
          <a:bodyPr>
            <a:normAutofit fontScale="77500" lnSpcReduction="20000"/>
          </a:bodyPr>
          <a:lstStyle/>
          <a:p>
            <a:pPr lvl="1"/>
            <a:r>
              <a:rPr lang="en-US" dirty="0">
                <a:solidFill>
                  <a:schemeClr val="bg1"/>
                </a:solidFill>
              </a:rPr>
              <a:t>A file is split into small chunks (64MB, 128MB, and so on) and copied across the cluster.</a:t>
            </a:r>
          </a:p>
          <a:p>
            <a:pPr lvl="1"/>
            <a:r>
              <a:rPr lang="en-US" dirty="0">
                <a:solidFill>
                  <a:schemeClr val="bg1"/>
                </a:solidFill>
              </a:rPr>
              <a:t>Data can be replicated. (optional)</a:t>
            </a:r>
          </a:p>
          <a:p>
            <a:pPr lvl="1"/>
            <a:r>
              <a:rPr lang="en-US" dirty="0">
                <a:solidFill>
                  <a:schemeClr val="bg1"/>
                </a:solidFill>
              </a:rPr>
              <a:t>The recommended replication </a:t>
            </a:r>
            <a:br>
              <a:rPr lang="en-US" dirty="0">
                <a:solidFill>
                  <a:schemeClr val="bg1"/>
                </a:solidFill>
              </a:rPr>
            </a:br>
            <a:r>
              <a:rPr lang="en-US" dirty="0">
                <a:solidFill>
                  <a:schemeClr val="bg1"/>
                </a:solidFill>
              </a:rPr>
              <a:t>is 3 for production systems.</a:t>
            </a:r>
          </a:p>
          <a:p>
            <a:pPr marL="88106" lvl="1" indent="0">
              <a:spcAft>
                <a:spcPts val="900"/>
              </a:spcAft>
              <a:buNone/>
            </a:pPr>
            <a:endParaRPr lang="en-US" dirty="0">
              <a:solidFill>
                <a:schemeClr val="bg1"/>
              </a:solidFill>
            </a:endParaRPr>
          </a:p>
          <a:p>
            <a:pPr marL="342900" lvl="1" indent="0">
              <a:spcAft>
                <a:spcPts val="900"/>
              </a:spcAft>
              <a:buNone/>
            </a:pPr>
            <a:r>
              <a:rPr lang="en-US" dirty="0">
                <a:solidFill>
                  <a:schemeClr val="bg1"/>
                </a:solidFill>
              </a:rPr>
              <a:t>- 5 chunks A2, A5, B1, B3, B3</a:t>
            </a:r>
          </a:p>
          <a:p>
            <a:pPr marL="342900" lvl="1" indent="0">
              <a:spcAft>
                <a:spcPts val="900"/>
              </a:spcAft>
              <a:buNone/>
            </a:pPr>
            <a:r>
              <a:rPr lang="en-US" dirty="0">
                <a:solidFill>
                  <a:schemeClr val="bg1"/>
                </a:solidFill>
              </a:rPr>
              <a:t>- 2 chunks A5, B1</a:t>
            </a:r>
          </a:p>
        </p:txBody>
      </p:sp>
      <p:grpSp>
        <p:nvGrpSpPr>
          <p:cNvPr id="4" name="Group 3"/>
          <p:cNvGrpSpPr/>
          <p:nvPr/>
        </p:nvGrpSpPr>
        <p:grpSpPr>
          <a:xfrm>
            <a:off x="1904289" y="1085988"/>
            <a:ext cx="845702" cy="709531"/>
            <a:chOff x="1015051" y="1447984"/>
            <a:chExt cx="1127603" cy="946041"/>
          </a:xfrm>
        </p:grpSpPr>
        <p:sp>
          <p:nvSpPr>
            <p:cNvPr id="41" name="Rounded Rectangle 40"/>
            <p:cNvSpPr/>
            <p:nvPr/>
          </p:nvSpPr>
          <p:spPr>
            <a:xfrm>
              <a:off x="1015051" y="1447984"/>
              <a:ext cx="1127603" cy="946041"/>
            </a:xfrm>
            <a:prstGeom prst="roundRect">
              <a:avLst/>
            </a:prstGeom>
            <a:solidFill>
              <a:srgbClr val="9BBB59"/>
            </a:solidFill>
            <a:ln w="25400" cap="flat" cmpd="sng" algn="ctr">
              <a:solidFill>
                <a:srgbClr val="9BBB59">
                  <a:shade val="50000"/>
                </a:srgbClr>
              </a:solidFill>
              <a:prstDash val="solid"/>
            </a:ln>
            <a:effectLst/>
          </p:spPr>
          <p:txBody>
            <a:bodyPr rtlCol="0" anchor="ctr"/>
            <a:lstStyle/>
            <a:p>
              <a:pPr defTabSz="685800">
                <a:defRPr/>
              </a:pPr>
              <a:endParaRPr lang="en-US" kern="0">
                <a:solidFill>
                  <a:schemeClr val="bg1"/>
                </a:solidFill>
                <a:latin typeface="Arial"/>
              </a:endParaRPr>
            </a:p>
          </p:txBody>
        </p:sp>
        <p:sp>
          <p:nvSpPr>
            <p:cNvPr id="42" name="Oval 41"/>
            <p:cNvSpPr/>
            <p:nvPr/>
          </p:nvSpPr>
          <p:spPr>
            <a:xfrm>
              <a:off x="1203948" y="1550471"/>
              <a:ext cx="749808" cy="709531"/>
            </a:xfrm>
            <a:prstGeom prst="ellipse">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lIns="0" rIns="0" rtlCol="0" anchor="ctr"/>
            <a:lstStyle/>
            <a:p>
              <a:pPr algn="ctr" defTabSz="685800">
                <a:defRPr/>
              </a:pPr>
              <a:r>
                <a:rPr lang="en-US" b="1" dirty="0">
                  <a:latin typeface="Arial"/>
                  <a:ea typeface="Times New Roman" panose="02020603050405020304" pitchFamily="18" charset="0"/>
                  <a:cs typeface="Times New Roman" panose="02020603050405020304" pitchFamily="18" charset="0"/>
                </a:rPr>
                <a:t>NN</a:t>
              </a:r>
              <a:endParaRPr lang="en-US" kern="0" dirty="0">
                <a:latin typeface="Arial"/>
                <a:ea typeface="Times New Roman" panose="02020603050405020304" pitchFamily="18" charset="0"/>
              </a:endParaRPr>
            </a:p>
          </p:txBody>
        </p:sp>
      </p:grpSp>
      <p:grpSp>
        <p:nvGrpSpPr>
          <p:cNvPr id="10" name="Group 9"/>
          <p:cNvGrpSpPr/>
          <p:nvPr/>
        </p:nvGrpSpPr>
        <p:grpSpPr>
          <a:xfrm>
            <a:off x="2834561" y="1822866"/>
            <a:ext cx="845702" cy="709531"/>
            <a:chOff x="2255414" y="2430487"/>
            <a:chExt cx="1127603" cy="946041"/>
          </a:xfrm>
        </p:grpSpPr>
        <p:sp>
          <p:nvSpPr>
            <p:cNvPr id="47" name="Rounded Rectangle 46"/>
            <p:cNvSpPr/>
            <p:nvPr/>
          </p:nvSpPr>
          <p:spPr>
            <a:xfrm>
              <a:off x="2255414" y="2430487"/>
              <a:ext cx="1127603" cy="946041"/>
            </a:xfrm>
            <a:prstGeom prst="roundRect">
              <a:avLst/>
            </a:prstGeom>
            <a:solidFill>
              <a:srgbClr val="4F81BD"/>
            </a:solidFill>
            <a:ln w="25400" cap="flat" cmpd="sng" algn="ctr">
              <a:solidFill>
                <a:srgbClr val="4F81BD">
                  <a:shade val="50000"/>
                </a:srgbClr>
              </a:solidFill>
              <a:prstDash val="solid"/>
            </a:ln>
            <a:effectLst/>
          </p:spPr>
          <p:txBody>
            <a:bodyPr rtlCol="0" anchor="ctr"/>
            <a:lstStyle/>
            <a:p>
              <a:pPr defTabSz="685800">
                <a:defRPr/>
              </a:pPr>
              <a:endParaRPr lang="en-US" kern="0">
                <a:solidFill>
                  <a:schemeClr val="bg1"/>
                </a:solidFill>
                <a:latin typeface="Arial"/>
              </a:endParaRPr>
            </a:p>
          </p:txBody>
        </p:sp>
        <p:sp>
          <p:nvSpPr>
            <p:cNvPr id="48" name="Oval 47"/>
            <p:cNvSpPr/>
            <p:nvPr/>
          </p:nvSpPr>
          <p:spPr>
            <a:xfrm>
              <a:off x="2443347" y="2535931"/>
              <a:ext cx="751736" cy="709531"/>
            </a:xfrm>
            <a:prstGeom prst="ellipse">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rtlCol="0" anchor="ctr"/>
            <a:lstStyle/>
            <a:p>
              <a:pPr defTabSz="685800">
                <a:defRPr/>
              </a:pPr>
              <a:endParaRPr lang="en-US" kern="0">
                <a:solidFill>
                  <a:schemeClr val="bg1"/>
                </a:solidFill>
                <a:latin typeface="Arial"/>
              </a:endParaRPr>
            </a:p>
          </p:txBody>
        </p:sp>
      </p:grpSp>
      <p:grpSp>
        <p:nvGrpSpPr>
          <p:cNvPr id="9" name="Group 8"/>
          <p:cNvGrpSpPr/>
          <p:nvPr/>
        </p:nvGrpSpPr>
        <p:grpSpPr>
          <a:xfrm>
            <a:off x="1904289" y="2559518"/>
            <a:ext cx="845702" cy="709531"/>
            <a:chOff x="1015051" y="3412990"/>
            <a:chExt cx="1127603" cy="946041"/>
          </a:xfrm>
        </p:grpSpPr>
        <p:sp>
          <p:nvSpPr>
            <p:cNvPr id="49" name="Rounded Rectangle 48"/>
            <p:cNvSpPr/>
            <p:nvPr/>
          </p:nvSpPr>
          <p:spPr>
            <a:xfrm>
              <a:off x="1015051" y="3412990"/>
              <a:ext cx="1127603" cy="946041"/>
            </a:xfrm>
            <a:prstGeom prst="roundRect">
              <a:avLst/>
            </a:prstGeom>
            <a:solidFill>
              <a:srgbClr val="4F81BD"/>
            </a:solidFill>
            <a:ln w="25400" cap="flat" cmpd="sng" algn="ctr">
              <a:solidFill>
                <a:srgbClr val="4F81BD">
                  <a:shade val="50000"/>
                </a:srgbClr>
              </a:solidFill>
              <a:prstDash val="solid"/>
            </a:ln>
            <a:effectLst/>
          </p:spPr>
          <p:txBody>
            <a:bodyPr rtlCol="0" anchor="ctr"/>
            <a:lstStyle/>
            <a:p>
              <a:pPr defTabSz="685800">
                <a:defRPr/>
              </a:pPr>
              <a:endParaRPr lang="en-US" kern="0">
                <a:solidFill>
                  <a:schemeClr val="bg1"/>
                </a:solidFill>
                <a:latin typeface="Arial"/>
              </a:endParaRPr>
            </a:p>
          </p:txBody>
        </p:sp>
        <p:sp>
          <p:nvSpPr>
            <p:cNvPr id="50" name="Oval 49"/>
            <p:cNvSpPr/>
            <p:nvPr/>
          </p:nvSpPr>
          <p:spPr>
            <a:xfrm>
              <a:off x="1202984" y="3529274"/>
              <a:ext cx="751736" cy="709531"/>
            </a:xfrm>
            <a:prstGeom prst="ellipse">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rtlCol="0" anchor="ctr"/>
            <a:lstStyle/>
            <a:p>
              <a:pPr defTabSz="685800">
                <a:defRPr/>
              </a:pPr>
              <a:endParaRPr lang="en-US" kern="0">
                <a:solidFill>
                  <a:schemeClr val="bg1"/>
                </a:solidFill>
                <a:latin typeface="Arial"/>
              </a:endParaRPr>
            </a:p>
          </p:txBody>
        </p:sp>
      </p:grpSp>
      <p:grpSp>
        <p:nvGrpSpPr>
          <p:cNvPr id="8" name="Group 7"/>
          <p:cNvGrpSpPr/>
          <p:nvPr/>
        </p:nvGrpSpPr>
        <p:grpSpPr>
          <a:xfrm>
            <a:off x="1904289" y="3303765"/>
            <a:ext cx="845702" cy="709531"/>
            <a:chOff x="1015051" y="4395494"/>
            <a:chExt cx="1127603" cy="946041"/>
          </a:xfrm>
        </p:grpSpPr>
        <p:sp>
          <p:nvSpPr>
            <p:cNvPr id="53" name="Rounded Rectangle 52"/>
            <p:cNvSpPr/>
            <p:nvPr/>
          </p:nvSpPr>
          <p:spPr>
            <a:xfrm>
              <a:off x="1015051" y="4395494"/>
              <a:ext cx="1127603" cy="946041"/>
            </a:xfrm>
            <a:prstGeom prst="roundRect">
              <a:avLst/>
            </a:prstGeom>
            <a:solidFill>
              <a:srgbClr val="4F81BD"/>
            </a:solidFill>
            <a:ln w="25400" cap="flat" cmpd="sng" algn="ctr">
              <a:solidFill>
                <a:srgbClr val="4F81BD">
                  <a:shade val="50000"/>
                </a:srgbClr>
              </a:solidFill>
              <a:prstDash val="solid"/>
            </a:ln>
            <a:effectLst/>
          </p:spPr>
          <p:txBody>
            <a:bodyPr rtlCol="0" anchor="ctr"/>
            <a:lstStyle/>
            <a:p>
              <a:pPr defTabSz="685800">
                <a:defRPr/>
              </a:pPr>
              <a:endParaRPr lang="en-US" kern="0">
                <a:solidFill>
                  <a:schemeClr val="bg1"/>
                </a:solidFill>
                <a:latin typeface="Arial"/>
              </a:endParaRPr>
            </a:p>
          </p:txBody>
        </p:sp>
        <p:sp>
          <p:nvSpPr>
            <p:cNvPr id="54" name="Oval 53"/>
            <p:cNvSpPr/>
            <p:nvPr/>
          </p:nvSpPr>
          <p:spPr>
            <a:xfrm>
              <a:off x="1202984" y="4498967"/>
              <a:ext cx="751736" cy="709531"/>
            </a:xfrm>
            <a:prstGeom prst="ellipse">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rtlCol="0" anchor="ctr"/>
            <a:lstStyle/>
            <a:p>
              <a:pPr defTabSz="685800">
                <a:defRPr/>
              </a:pPr>
              <a:endParaRPr lang="en-US" kern="0">
                <a:solidFill>
                  <a:schemeClr val="bg1"/>
                </a:solidFill>
                <a:latin typeface="Arial"/>
              </a:endParaRPr>
            </a:p>
          </p:txBody>
        </p:sp>
      </p:grpSp>
      <p:grpSp>
        <p:nvGrpSpPr>
          <p:cNvPr id="7" name="Group 6"/>
          <p:cNvGrpSpPr/>
          <p:nvPr/>
        </p:nvGrpSpPr>
        <p:grpSpPr>
          <a:xfrm>
            <a:off x="2834561" y="3303765"/>
            <a:ext cx="845702" cy="709531"/>
            <a:chOff x="2255414" y="4395494"/>
            <a:chExt cx="1127603" cy="946041"/>
          </a:xfrm>
        </p:grpSpPr>
        <p:sp>
          <p:nvSpPr>
            <p:cNvPr id="55" name="Rounded Rectangle 54"/>
            <p:cNvSpPr/>
            <p:nvPr/>
          </p:nvSpPr>
          <p:spPr>
            <a:xfrm>
              <a:off x="2255414" y="4395494"/>
              <a:ext cx="1127603" cy="946041"/>
            </a:xfrm>
            <a:prstGeom prst="roundRect">
              <a:avLst/>
            </a:prstGeom>
            <a:solidFill>
              <a:srgbClr val="4F81BD"/>
            </a:solidFill>
            <a:ln w="25400" cap="flat" cmpd="sng" algn="ctr">
              <a:solidFill>
                <a:srgbClr val="4F81BD">
                  <a:shade val="50000"/>
                </a:srgbClr>
              </a:solidFill>
              <a:prstDash val="solid"/>
            </a:ln>
            <a:effectLst/>
          </p:spPr>
          <p:txBody>
            <a:bodyPr rtlCol="0" anchor="ctr"/>
            <a:lstStyle/>
            <a:p>
              <a:pPr defTabSz="685800">
                <a:defRPr/>
              </a:pPr>
              <a:endParaRPr lang="en-US" kern="0">
                <a:solidFill>
                  <a:schemeClr val="bg1"/>
                </a:solidFill>
                <a:latin typeface="Arial"/>
              </a:endParaRPr>
            </a:p>
          </p:txBody>
        </p:sp>
        <p:sp>
          <p:nvSpPr>
            <p:cNvPr id="56" name="Oval 55"/>
            <p:cNvSpPr/>
            <p:nvPr/>
          </p:nvSpPr>
          <p:spPr>
            <a:xfrm>
              <a:off x="2443347" y="4513749"/>
              <a:ext cx="751736" cy="709531"/>
            </a:xfrm>
            <a:prstGeom prst="ellipse">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rtlCol="0" anchor="ctr"/>
            <a:lstStyle/>
            <a:p>
              <a:pPr defTabSz="685800">
                <a:defRPr/>
              </a:pPr>
              <a:endParaRPr lang="en-US" kern="0">
                <a:solidFill>
                  <a:schemeClr val="bg1"/>
                </a:solidFill>
                <a:latin typeface="Arial"/>
              </a:endParaRPr>
            </a:p>
          </p:txBody>
        </p:sp>
      </p:grpSp>
      <p:grpSp>
        <p:nvGrpSpPr>
          <p:cNvPr id="5" name="Group 4"/>
          <p:cNvGrpSpPr/>
          <p:nvPr/>
        </p:nvGrpSpPr>
        <p:grpSpPr>
          <a:xfrm>
            <a:off x="2834561" y="4040642"/>
            <a:ext cx="845702" cy="709531"/>
            <a:chOff x="2255414" y="5377997"/>
            <a:chExt cx="1127603" cy="946041"/>
          </a:xfrm>
        </p:grpSpPr>
        <p:sp>
          <p:nvSpPr>
            <p:cNvPr id="59" name="Rounded Rectangle 58"/>
            <p:cNvSpPr/>
            <p:nvPr/>
          </p:nvSpPr>
          <p:spPr>
            <a:xfrm>
              <a:off x="2255414" y="5377997"/>
              <a:ext cx="1127603" cy="946041"/>
            </a:xfrm>
            <a:prstGeom prst="roundRect">
              <a:avLst/>
            </a:prstGeom>
            <a:solidFill>
              <a:srgbClr val="4F81BD"/>
            </a:solidFill>
            <a:ln w="25400" cap="flat" cmpd="sng" algn="ctr">
              <a:solidFill>
                <a:srgbClr val="4F81BD">
                  <a:shade val="50000"/>
                </a:srgbClr>
              </a:solidFill>
              <a:prstDash val="solid"/>
            </a:ln>
            <a:effectLst/>
          </p:spPr>
          <p:txBody>
            <a:bodyPr rtlCol="0" anchor="ctr"/>
            <a:lstStyle/>
            <a:p>
              <a:pPr defTabSz="685800">
                <a:defRPr/>
              </a:pPr>
              <a:endParaRPr lang="en-US" kern="0">
                <a:solidFill>
                  <a:schemeClr val="bg1"/>
                </a:solidFill>
                <a:latin typeface="Arial"/>
              </a:endParaRPr>
            </a:p>
          </p:txBody>
        </p:sp>
        <p:sp>
          <p:nvSpPr>
            <p:cNvPr id="60" name="Oval 59"/>
            <p:cNvSpPr/>
            <p:nvPr/>
          </p:nvSpPr>
          <p:spPr>
            <a:xfrm>
              <a:off x="2443347" y="5496252"/>
              <a:ext cx="751736" cy="709531"/>
            </a:xfrm>
            <a:prstGeom prst="ellipse">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rtlCol="0" anchor="ctr"/>
            <a:lstStyle/>
            <a:p>
              <a:pPr defTabSz="685800">
                <a:defRPr/>
              </a:pPr>
              <a:endParaRPr lang="en-US" kern="0">
                <a:solidFill>
                  <a:schemeClr val="bg1"/>
                </a:solidFill>
                <a:latin typeface="Arial"/>
              </a:endParaRPr>
            </a:p>
          </p:txBody>
        </p:sp>
      </p:grpSp>
      <p:grpSp>
        <p:nvGrpSpPr>
          <p:cNvPr id="11" name="Group 10"/>
          <p:cNvGrpSpPr/>
          <p:nvPr/>
        </p:nvGrpSpPr>
        <p:grpSpPr>
          <a:xfrm>
            <a:off x="2834561" y="1085988"/>
            <a:ext cx="845702" cy="709531"/>
            <a:chOff x="2255414" y="1447984"/>
            <a:chExt cx="1127603" cy="946041"/>
          </a:xfrm>
        </p:grpSpPr>
        <p:sp>
          <p:nvSpPr>
            <p:cNvPr id="43" name="Rounded Rectangle 42"/>
            <p:cNvSpPr/>
            <p:nvPr/>
          </p:nvSpPr>
          <p:spPr>
            <a:xfrm>
              <a:off x="2255414" y="1447984"/>
              <a:ext cx="1127603" cy="946041"/>
            </a:xfrm>
            <a:prstGeom prst="roundRect">
              <a:avLst/>
            </a:prstGeom>
            <a:solidFill>
              <a:srgbClr val="4F81BD"/>
            </a:solidFill>
            <a:ln w="25400" cap="flat" cmpd="sng" algn="ctr">
              <a:solidFill>
                <a:srgbClr val="4F81BD">
                  <a:shade val="50000"/>
                </a:srgbClr>
              </a:solidFill>
              <a:prstDash val="solid"/>
            </a:ln>
            <a:effectLst/>
          </p:spPr>
          <p:txBody>
            <a:bodyPr rtlCol="0" anchor="ctr"/>
            <a:lstStyle/>
            <a:p>
              <a:pPr defTabSz="685800">
                <a:defRPr/>
              </a:pPr>
              <a:endParaRPr lang="en-US" kern="0">
                <a:solidFill>
                  <a:schemeClr val="bg1"/>
                </a:solidFill>
                <a:latin typeface="Arial"/>
              </a:endParaRPr>
            </a:p>
          </p:txBody>
        </p:sp>
        <p:sp>
          <p:nvSpPr>
            <p:cNvPr id="44" name="Oval 43"/>
            <p:cNvSpPr/>
            <p:nvPr/>
          </p:nvSpPr>
          <p:spPr>
            <a:xfrm>
              <a:off x="2443347" y="1566239"/>
              <a:ext cx="751736" cy="709531"/>
            </a:xfrm>
            <a:prstGeom prst="ellipse">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rtlCol="0" anchor="ctr"/>
            <a:lstStyle/>
            <a:p>
              <a:pPr defTabSz="685800">
                <a:defRPr/>
              </a:pPr>
              <a:endParaRPr lang="en-US" kern="0">
                <a:solidFill>
                  <a:schemeClr val="bg1"/>
                </a:solidFill>
                <a:latin typeface="Arial"/>
              </a:endParaRPr>
            </a:p>
          </p:txBody>
        </p:sp>
        <p:sp>
          <p:nvSpPr>
            <p:cNvPr id="61" name="Rectangle 60"/>
            <p:cNvSpPr/>
            <p:nvPr/>
          </p:nvSpPr>
          <p:spPr>
            <a:xfrm>
              <a:off x="2800423" y="1944655"/>
              <a:ext cx="175677" cy="157674"/>
            </a:xfrm>
            <a:prstGeom prst="rect">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defTabSz="685800">
                <a:defRPr/>
              </a:pPr>
              <a:endParaRPr lang="en-US" kern="0">
                <a:solidFill>
                  <a:schemeClr val="bg1"/>
                </a:solidFill>
                <a:latin typeface="Arial"/>
              </a:endParaRPr>
            </a:p>
          </p:txBody>
        </p:sp>
        <p:sp>
          <p:nvSpPr>
            <p:cNvPr id="63" name="Rectangle 62"/>
            <p:cNvSpPr/>
            <p:nvPr/>
          </p:nvSpPr>
          <p:spPr>
            <a:xfrm>
              <a:off x="2581030" y="1944655"/>
              <a:ext cx="175677" cy="157674"/>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defTabSz="685800">
                <a:defRPr/>
              </a:pPr>
              <a:endParaRPr lang="en-US" kern="0">
                <a:solidFill>
                  <a:schemeClr val="bg1"/>
                </a:solidFill>
                <a:latin typeface="Arial"/>
              </a:endParaRPr>
            </a:p>
          </p:txBody>
        </p:sp>
      </p:grpSp>
      <p:grpSp>
        <p:nvGrpSpPr>
          <p:cNvPr id="6" name="Group 5"/>
          <p:cNvGrpSpPr/>
          <p:nvPr/>
        </p:nvGrpSpPr>
        <p:grpSpPr>
          <a:xfrm>
            <a:off x="1904289" y="4040642"/>
            <a:ext cx="845702" cy="709531"/>
            <a:chOff x="1015051" y="5377997"/>
            <a:chExt cx="1127603" cy="946041"/>
          </a:xfrm>
        </p:grpSpPr>
        <p:sp>
          <p:nvSpPr>
            <p:cNvPr id="57" name="Rounded Rectangle 56"/>
            <p:cNvSpPr/>
            <p:nvPr/>
          </p:nvSpPr>
          <p:spPr>
            <a:xfrm>
              <a:off x="1015051" y="5377997"/>
              <a:ext cx="1127603" cy="946041"/>
            </a:xfrm>
            <a:prstGeom prst="roundRect">
              <a:avLst/>
            </a:prstGeom>
            <a:solidFill>
              <a:srgbClr val="4F81BD"/>
            </a:solidFill>
            <a:ln w="25400" cap="flat" cmpd="sng" algn="ctr">
              <a:solidFill>
                <a:srgbClr val="4F81BD">
                  <a:shade val="50000"/>
                </a:srgbClr>
              </a:solidFill>
              <a:prstDash val="solid"/>
            </a:ln>
            <a:effectLst/>
          </p:spPr>
          <p:txBody>
            <a:bodyPr rtlCol="0" anchor="ctr"/>
            <a:lstStyle/>
            <a:p>
              <a:pPr defTabSz="685800">
                <a:defRPr/>
              </a:pPr>
              <a:endParaRPr lang="en-US" kern="0">
                <a:solidFill>
                  <a:schemeClr val="bg1"/>
                </a:solidFill>
                <a:latin typeface="Arial"/>
              </a:endParaRPr>
            </a:p>
          </p:txBody>
        </p:sp>
        <p:sp>
          <p:nvSpPr>
            <p:cNvPr id="58" name="Oval 57"/>
            <p:cNvSpPr/>
            <p:nvPr/>
          </p:nvSpPr>
          <p:spPr>
            <a:xfrm>
              <a:off x="1202984" y="5496252"/>
              <a:ext cx="751736" cy="709531"/>
            </a:xfrm>
            <a:prstGeom prst="ellipse">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rtlCol="0" anchor="ctr"/>
            <a:lstStyle/>
            <a:p>
              <a:pPr defTabSz="685800">
                <a:defRPr/>
              </a:pPr>
              <a:endParaRPr lang="en-US" kern="0">
                <a:solidFill>
                  <a:schemeClr val="bg1"/>
                </a:solidFill>
                <a:latin typeface="Arial"/>
              </a:endParaRPr>
            </a:p>
          </p:txBody>
        </p:sp>
        <p:sp>
          <p:nvSpPr>
            <p:cNvPr id="62" name="Rectangle 61"/>
            <p:cNvSpPr/>
            <p:nvPr/>
          </p:nvSpPr>
          <p:spPr>
            <a:xfrm>
              <a:off x="1721892" y="5851017"/>
              <a:ext cx="175677" cy="157674"/>
            </a:xfrm>
            <a:prstGeom prst="rect">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defTabSz="685800">
                <a:defRPr/>
              </a:pPr>
              <a:endParaRPr lang="en-US" kern="0">
                <a:solidFill>
                  <a:schemeClr val="bg1"/>
                </a:solidFill>
                <a:latin typeface="Arial"/>
              </a:endParaRPr>
            </a:p>
          </p:txBody>
        </p:sp>
        <p:sp>
          <p:nvSpPr>
            <p:cNvPr id="64" name="Rectangle 63"/>
            <p:cNvSpPr/>
            <p:nvPr/>
          </p:nvSpPr>
          <p:spPr>
            <a:xfrm>
              <a:off x="1459195" y="5890436"/>
              <a:ext cx="175677" cy="157674"/>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defTabSz="685800">
                <a:defRPr/>
              </a:pPr>
              <a:endParaRPr lang="en-US" kern="0">
                <a:solidFill>
                  <a:schemeClr val="bg1"/>
                </a:solidFill>
                <a:latin typeface="Arial"/>
              </a:endParaRPr>
            </a:p>
          </p:txBody>
        </p:sp>
      </p:grpSp>
      <p:grpSp>
        <p:nvGrpSpPr>
          <p:cNvPr id="14" name="Group 13"/>
          <p:cNvGrpSpPr/>
          <p:nvPr/>
        </p:nvGrpSpPr>
        <p:grpSpPr>
          <a:xfrm>
            <a:off x="1904289" y="1822866"/>
            <a:ext cx="845702" cy="709531"/>
            <a:chOff x="1015051" y="2430487"/>
            <a:chExt cx="1127603" cy="946041"/>
          </a:xfrm>
        </p:grpSpPr>
        <p:sp>
          <p:nvSpPr>
            <p:cNvPr id="45" name="Rounded Rectangle 44"/>
            <p:cNvSpPr/>
            <p:nvPr/>
          </p:nvSpPr>
          <p:spPr>
            <a:xfrm>
              <a:off x="1015051" y="2430487"/>
              <a:ext cx="1127603" cy="946041"/>
            </a:xfrm>
            <a:prstGeom prst="roundRect">
              <a:avLst/>
            </a:prstGeom>
            <a:solidFill>
              <a:srgbClr val="4F81BD"/>
            </a:solidFill>
            <a:ln w="25400" cap="flat" cmpd="sng" algn="ctr">
              <a:solidFill>
                <a:srgbClr val="4F81BD">
                  <a:shade val="50000"/>
                </a:srgbClr>
              </a:solidFill>
              <a:prstDash val="solid"/>
            </a:ln>
            <a:effectLst/>
          </p:spPr>
          <p:txBody>
            <a:bodyPr rtlCol="0" anchor="ctr"/>
            <a:lstStyle/>
            <a:p>
              <a:pPr defTabSz="685800">
                <a:defRPr/>
              </a:pPr>
              <a:endParaRPr lang="en-US" kern="0">
                <a:solidFill>
                  <a:schemeClr val="bg1"/>
                </a:solidFill>
                <a:latin typeface="Arial"/>
              </a:endParaRPr>
            </a:p>
          </p:txBody>
        </p:sp>
        <p:sp>
          <p:nvSpPr>
            <p:cNvPr id="46" name="Oval 45"/>
            <p:cNvSpPr/>
            <p:nvPr/>
          </p:nvSpPr>
          <p:spPr>
            <a:xfrm>
              <a:off x="1202984" y="2535931"/>
              <a:ext cx="751736" cy="709531"/>
            </a:xfrm>
            <a:prstGeom prst="ellipse">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rtlCol="0" anchor="ctr"/>
            <a:lstStyle/>
            <a:p>
              <a:pPr defTabSz="685800">
                <a:defRPr/>
              </a:pPr>
              <a:endParaRPr lang="en-US" kern="0">
                <a:solidFill>
                  <a:schemeClr val="bg1"/>
                </a:solidFill>
                <a:latin typeface="Arial"/>
              </a:endParaRPr>
            </a:p>
          </p:txBody>
        </p:sp>
        <p:sp>
          <p:nvSpPr>
            <p:cNvPr id="65" name="Rectangle 64"/>
            <p:cNvSpPr/>
            <p:nvPr/>
          </p:nvSpPr>
          <p:spPr>
            <a:xfrm>
              <a:off x="1691205" y="2930115"/>
              <a:ext cx="175677" cy="157674"/>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defTabSz="685800">
                <a:defRPr/>
              </a:pPr>
              <a:endParaRPr lang="en-US" kern="0">
                <a:solidFill>
                  <a:schemeClr val="bg1"/>
                </a:solidFill>
                <a:latin typeface="Arial"/>
              </a:endParaRPr>
            </a:p>
          </p:txBody>
        </p:sp>
      </p:grpSp>
      <p:grpSp>
        <p:nvGrpSpPr>
          <p:cNvPr id="12" name="Group 11"/>
          <p:cNvGrpSpPr/>
          <p:nvPr/>
        </p:nvGrpSpPr>
        <p:grpSpPr>
          <a:xfrm>
            <a:off x="2834561" y="2559518"/>
            <a:ext cx="845702" cy="709531"/>
            <a:chOff x="2255414" y="3412990"/>
            <a:chExt cx="1127603" cy="946041"/>
          </a:xfrm>
        </p:grpSpPr>
        <p:sp>
          <p:nvSpPr>
            <p:cNvPr id="51" name="Rounded Rectangle 50"/>
            <p:cNvSpPr/>
            <p:nvPr/>
          </p:nvSpPr>
          <p:spPr>
            <a:xfrm>
              <a:off x="2255414" y="3412990"/>
              <a:ext cx="1127603" cy="946041"/>
            </a:xfrm>
            <a:prstGeom prst="roundRect">
              <a:avLst/>
            </a:prstGeom>
            <a:solidFill>
              <a:srgbClr val="4F81BD"/>
            </a:solidFill>
            <a:ln w="25400" cap="flat" cmpd="sng" algn="ctr">
              <a:solidFill>
                <a:srgbClr val="4F81BD">
                  <a:shade val="50000"/>
                </a:srgbClr>
              </a:solidFill>
              <a:prstDash val="solid"/>
            </a:ln>
            <a:effectLst/>
          </p:spPr>
          <p:txBody>
            <a:bodyPr rtlCol="0" anchor="ctr"/>
            <a:lstStyle/>
            <a:p>
              <a:pPr defTabSz="685800">
                <a:defRPr/>
              </a:pPr>
              <a:endParaRPr lang="en-US" kern="0">
                <a:solidFill>
                  <a:schemeClr val="bg1"/>
                </a:solidFill>
                <a:latin typeface="Arial"/>
              </a:endParaRPr>
            </a:p>
          </p:txBody>
        </p:sp>
        <p:sp>
          <p:nvSpPr>
            <p:cNvPr id="52" name="Oval 51"/>
            <p:cNvSpPr/>
            <p:nvPr/>
          </p:nvSpPr>
          <p:spPr>
            <a:xfrm>
              <a:off x="2443347" y="3529274"/>
              <a:ext cx="751736" cy="709531"/>
            </a:xfrm>
            <a:prstGeom prst="ellipse">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rtlCol="0" anchor="ctr"/>
            <a:lstStyle/>
            <a:p>
              <a:pPr defTabSz="685800">
                <a:defRPr/>
              </a:pPr>
              <a:endParaRPr lang="en-US" kern="0">
                <a:solidFill>
                  <a:schemeClr val="bg1"/>
                </a:solidFill>
                <a:latin typeface="Arial"/>
              </a:endParaRPr>
            </a:p>
          </p:txBody>
        </p:sp>
        <p:sp>
          <p:nvSpPr>
            <p:cNvPr id="66" name="Rectangle 65"/>
            <p:cNvSpPr/>
            <p:nvPr/>
          </p:nvSpPr>
          <p:spPr>
            <a:xfrm>
              <a:off x="2867352" y="3986528"/>
              <a:ext cx="175677" cy="157674"/>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defTabSz="685800">
                <a:defRPr/>
              </a:pPr>
              <a:endParaRPr lang="en-US" kern="0">
                <a:solidFill>
                  <a:schemeClr val="bg1"/>
                </a:solidFill>
                <a:latin typeface="Arial"/>
              </a:endParaRPr>
            </a:p>
          </p:txBody>
        </p:sp>
        <p:sp>
          <p:nvSpPr>
            <p:cNvPr id="67" name="Rectangle 66"/>
            <p:cNvSpPr/>
            <p:nvPr/>
          </p:nvSpPr>
          <p:spPr>
            <a:xfrm>
              <a:off x="2582187" y="3986528"/>
              <a:ext cx="175677" cy="157674"/>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defTabSz="685800">
                <a:defRPr/>
              </a:pPr>
              <a:endParaRPr lang="en-US" kern="0">
                <a:solidFill>
                  <a:schemeClr val="bg1"/>
                </a:solidFill>
                <a:latin typeface="Arial"/>
              </a:endParaRPr>
            </a:p>
          </p:txBody>
        </p:sp>
      </p:grpSp>
      <p:sp>
        <p:nvSpPr>
          <p:cNvPr id="68" name="TextBox 3"/>
          <p:cNvSpPr txBox="1"/>
          <p:nvPr/>
        </p:nvSpPr>
        <p:spPr>
          <a:xfrm>
            <a:off x="2251370" y="811526"/>
            <a:ext cx="166712" cy="276999"/>
          </a:xfrm>
          <a:prstGeom prst="rect">
            <a:avLst/>
          </a:prstGeom>
          <a:noFill/>
        </p:spPr>
        <p:txBody>
          <a:bodyPr wrap="none" lIns="0" tIns="0" rIns="0" bIns="0" rtlCol="0">
            <a:spAutoFit/>
          </a:bodyPr>
          <a:lstStyle/>
          <a:p>
            <a:pPr defTabSz="685800">
              <a:defRPr/>
            </a:pPr>
            <a:r>
              <a:rPr lang="en-US" b="1" dirty="0">
                <a:solidFill>
                  <a:schemeClr val="bg1"/>
                </a:solidFill>
                <a:latin typeface="Arial"/>
                <a:ea typeface="Times New Roman" panose="02020603050405020304" pitchFamily="18" charset="0"/>
                <a:cs typeface="Times New Roman" panose="02020603050405020304" pitchFamily="18" charset="0"/>
              </a:rPr>
              <a:t>A</a:t>
            </a:r>
            <a:endParaRPr lang="en-US" kern="0" dirty="0">
              <a:solidFill>
                <a:schemeClr val="bg1"/>
              </a:solidFill>
              <a:latin typeface="Arial"/>
              <a:ea typeface="Times New Roman" panose="02020603050405020304" pitchFamily="18" charset="0"/>
            </a:endParaRPr>
          </a:p>
        </p:txBody>
      </p:sp>
      <p:sp>
        <p:nvSpPr>
          <p:cNvPr id="69" name="TextBox 141"/>
          <p:cNvSpPr txBox="1"/>
          <p:nvPr/>
        </p:nvSpPr>
        <p:spPr>
          <a:xfrm>
            <a:off x="3153592" y="811526"/>
            <a:ext cx="166712" cy="276999"/>
          </a:xfrm>
          <a:prstGeom prst="rect">
            <a:avLst/>
          </a:prstGeom>
          <a:noFill/>
        </p:spPr>
        <p:txBody>
          <a:bodyPr wrap="none" lIns="0" tIns="0" rIns="0" bIns="0" rtlCol="0">
            <a:spAutoFit/>
          </a:bodyPr>
          <a:lstStyle/>
          <a:p>
            <a:pPr defTabSz="685800">
              <a:defRPr/>
            </a:pPr>
            <a:r>
              <a:rPr lang="en-US" b="1">
                <a:solidFill>
                  <a:schemeClr val="bg1"/>
                </a:solidFill>
                <a:latin typeface="Arial"/>
                <a:ea typeface="Times New Roman" panose="02020603050405020304" pitchFamily="18" charset="0"/>
                <a:cs typeface="Times New Roman" panose="02020603050405020304" pitchFamily="18" charset="0"/>
              </a:rPr>
              <a:t>B</a:t>
            </a:r>
            <a:endParaRPr lang="en-US" kern="0">
              <a:solidFill>
                <a:schemeClr val="bg1"/>
              </a:solidFill>
              <a:latin typeface="Arial"/>
              <a:ea typeface="Times New Roman" panose="02020603050405020304" pitchFamily="18" charset="0"/>
            </a:endParaRPr>
          </a:p>
        </p:txBody>
      </p:sp>
      <p:sp>
        <p:nvSpPr>
          <p:cNvPr id="70" name="TextBox 153"/>
          <p:cNvSpPr txBox="1"/>
          <p:nvPr/>
        </p:nvSpPr>
        <p:spPr>
          <a:xfrm>
            <a:off x="1666985" y="2039131"/>
            <a:ext cx="128240" cy="276999"/>
          </a:xfrm>
          <a:prstGeom prst="rect">
            <a:avLst/>
          </a:prstGeom>
          <a:noFill/>
        </p:spPr>
        <p:txBody>
          <a:bodyPr wrap="none" lIns="0" tIns="0" rIns="0" bIns="0" rtlCol="0">
            <a:spAutoFit/>
          </a:bodyPr>
          <a:lstStyle/>
          <a:p>
            <a:pPr defTabSz="685800">
              <a:defRPr/>
            </a:pPr>
            <a:r>
              <a:rPr lang="en-US" b="1">
                <a:solidFill>
                  <a:schemeClr val="bg1"/>
                </a:solidFill>
                <a:latin typeface="Arial"/>
                <a:ea typeface="Times New Roman" panose="02020603050405020304" pitchFamily="18" charset="0"/>
                <a:cs typeface="Times New Roman" panose="02020603050405020304" pitchFamily="18" charset="0"/>
              </a:rPr>
              <a:t>2</a:t>
            </a:r>
            <a:endParaRPr lang="en-US" kern="0">
              <a:solidFill>
                <a:schemeClr val="bg1"/>
              </a:solidFill>
              <a:latin typeface="Arial"/>
              <a:ea typeface="Times New Roman" panose="02020603050405020304" pitchFamily="18" charset="0"/>
            </a:endParaRPr>
          </a:p>
        </p:txBody>
      </p:sp>
      <p:sp>
        <p:nvSpPr>
          <p:cNvPr id="71" name="TextBox 154"/>
          <p:cNvSpPr txBox="1"/>
          <p:nvPr/>
        </p:nvSpPr>
        <p:spPr>
          <a:xfrm>
            <a:off x="1666985" y="1302254"/>
            <a:ext cx="128240" cy="276999"/>
          </a:xfrm>
          <a:prstGeom prst="rect">
            <a:avLst/>
          </a:prstGeom>
          <a:noFill/>
        </p:spPr>
        <p:txBody>
          <a:bodyPr wrap="none" lIns="0" tIns="0" rIns="0" bIns="0" rtlCol="0">
            <a:spAutoFit/>
          </a:bodyPr>
          <a:lstStyle/>
          <a:p>
            <a:pPr defTabSz="685800">
              <a:defRPr/>
            </a:pPr>
            <a:r>
              <a:rPr lang="en-US" b="1">
                <a:solidFill>
                  <a:schemeClr val="bg1"/>
                </a:solidFill>
                <a:latin typeface="Arial"/>
                <a:ea typeface="Times New Roman" panose="02020603050405020304" pitchFamily="18" charset="0"/>
                <a:cs typeface="Times New Roman" panose="02020603050405020304" pitchFamily="18" charset="0"/>
              </a:rPr>
              <a:t>1</a:t>
            </a:r>
            <a:endParaRPr lang="en-US" kern="0">
              <a:solidFill>
                <a:schemeClr val="bg1"/>
              </a:solidFill>
              <a:latin typeface="Arial"/>
              <a:ea typeface="Times New Roman" panose="02020603050405020304" pitchFamily="18" charset="0"/>
            </a:endParaRPr>
          </a:p>
        </p:txBody>
      </p:sp>
      <p:sp>
        <p:nvSpPr>
          <p:cNvPr id="72" name="TextBox 158"/>
          <p:cNvSpPr txBox="1"/>
          <p:nvPr/>
        </p:nvSpPr>
        <p:spPr>
          <a:xfrm>
            <a:off x="1666985" y="3520030"/>
            <a:ext cx="128240" cy="276999"/>
          </a:xfrm>
          <a:prstGeom prst="rect">
            <a:avLst/>
          </a:prstGeom>
          <a:noFill/>
        </p:spPr>
        <p:txBody>
          <a:bodyPr wrap="none" lIns="0" tIns="0" rIns="0" bIns="0" rtlCol="0">
            <a:spAutoFit/>
          </a:bodyPr>
          <a:lstStyle/>
          <a:p>
            <a:pPr defTabSz="685800">
              <a:defRPr/>
            </a:pPr>
            <a:r>
              <a:rPr lang="en-US" b="1" dirty="0">
                <a:solidFill>
                  <a:schemeClr val="bg1"/>
                </a:solidFill>
                <a:latin typeface="Arial"/>
                <a:ea typeface="Times New Roman" panose="02020603050405020304" pitchFamily="18" charset="0"/>
                <a:cs typeface="Times New Roman" panose="02020603050405020304" pitchFamily="18" charset="0"/>
              </a:rPr>
              <a:t>4</a:t>
            </a:r>
            <a:endParaRPr lang="en-US" kern="0" dirty="0">
              <a:solidFill>
                <a:schemeClr val="bg1"/>
              </a:solidFill>
              <a:latin typeface="Arial"/>
              <a:ea typeface="Times New Roman" panose="02020603050405020304" pitchFamily="18" charset="0"/>
            </a:endParaRPr>
          </a:p>
        </p:txBody>
      </p:sp>
      <p:sp>
        <p:nvSpPr>
          <p:cNvPr id="73" name="TextBox 159"/>
          <p:cNvSpPr txBox="1"/>
          <p:nvPr/>
        </p:nvSpPr>
        <p:spPr>
          <a:xfrm>
            <a:off x="1666985" y="2775784"/>
            <a:ext cx="128240" cy="276999"/>
          </a:xfrm>
          <a:prstGeom prst="rect">
            <a:avLst/>
          </a:prstGeom>
          <a:noFill/>
        </p:spPr>
        <p:txBody>
          <a:bodyPr wrap="none" lIns="0" tIns="0" rIns="0" bIns="0" rtlCol="0">
            <a:spAutoFit/>
          </a:bodyPr>
          <a:lstStyle/>
          <a:p>
            <a:pPr defTabSz="685800">
              <a:defRPr/>
            </a:pPr>
            <a:r>
              <a:rPr lang="en-US" b="1">
                <a:solidFill>
                  <a:schemeClr val="bg1"/>
                </a:solidFill>
                <a:latin typeface="Arial"/>
                <a:ea typeface="Times New Roman" panose="02020603050405020304" pitchFamily="18" charset="0"/>
                <a:cs typeface="Times New Roman" panose="02020603050405020304" pitchFamily="18" charset="0"/>
              </a:rPr>
              <a:t>3</a:t>
            </a:r>
            <a:endParaRPr lang="en-US" kern="0">
              <a:solidFill>
                <a:schemeClr val="bg1"/>
              </a:solidFill>
              <a:latin typeface="Arial"/>
              <a:ea typeface="Times New Roman" panose="02020603050405020304" pitchFamily="18" charset="0"/>
            </a:endParaRPr>
          </a:p>
        </p:txBody>
      </p:sp>
      <p:sp>
        <p:nvSpPr>
          <p:cNvPr id="74" name="TextBox 176"/>
          <p:cNvSpPr txBox="1"/>
          <p:nvPr/>
        </p:nvSpPr>
        <p:spPr>
          <a:xfrm>
            <a:off x="1666985" y="4256908"/>
            <a:ext cx="128240" cy="276999"/>
          </a:xfrm>
          <a:prstGeom prst="rect">
            <a:avLst/>
          </a:prstGeom>
          <a:noFill/>
        </p:spPr>
        <p:txBody>
          <a:bodyPr wrap="none" lIns="0" tIns="0" rIns="0" bIns="0" rtlCol="0">
            <a:spAutoFit/>
          </a:bodyPr>
          <a:lstStyle/>
          <a:p>
            <a:pPr defTabSz="685800">
              <a:defRPr/>
            </a:pPr>
            <a:r>
              <a:rPr lang="en-US" b="1">
                <a:solidFill>
                  <a:schemeClr val="bg1"/>
                </a:solidFill>
                <a:latin typeface="Arial"/>
                <a:ea typeface="Times New Roman" panose="02020603050405020304" pitchFamily="18" charset="0"/>
                <a:cs typeface="Times New Roman" panose="02020603050405020304" pitchFamily="18" charset="0"/>
              </a:rPr>
              <a:t>5</a:t>
            </a:r>
            <a:endParaRPr lang="en-US" kern="0">
              <a:solidFill>
                <a:schemeClr val="bg1"/>
              </a:solidFill>
              <a:latin typeface="Arial"/>
              <a:ea typeface="Times New Roman" panose="02020603050405020304" pitchFamily="18" charset="0"/>
            </a:endParaRPr>
          </a:p>
        </p:txBody>
      </p:sp>
      <p:sp>
        <p:nvSpPr>
          <p:cNvPr id="39" name="Rectangle 38"/>
          <p:cNvSpPr/>
          <p:nvPr/>
        </p:nvSpPr>
        <p:spPr>
          <a:xfrm>
            <a:off x="3874585" y="3326642"/>
            <a:ext cx="131758" cy="118256"/>
          </a:xfrm>
          <a:prstGeom prst="rect">
            <a:avLst/>
          </a:prstGeom>
          <a:gradFill rotWithShape="1">
            <a:gsLst>
              <a:gs pos="0">
                <a:sysClr val="windowText" lastClr="000000">
                  <a:tint val="50000"/>
                  <a:satMod val="300000"/>
                </a:sysClr>
              </a:gs>
              <a:gs pos="35000">
                <a:sysClr val="windowText" lastClr="000000">
                  <a:tint val="37000"/>
                  <a:satMod val="300000"/>
                </a:sysClr>
              </a:gs>
              <a:gs pos="100000">
                <a:sysClr val="windowText" lastClr="000000">
                  <a:tint val="15000"/>
                  <a:satMod val="350000"/>
                </a:sysClr>
              </a:gs>
            </a:gsLst>
            <a:lin ang="16200000" scaled="1"/>
          </a:gradFill>
          <a:ln w="9525" cap="flat" cmpd="sng" algn="ctr">
            <a:solidFill>
              <a:sysClr val="windowText" lastClr="000000">
                <a:shade val="95000"/>
                <a:satMod val="105000"/>
              </a:sysClr>
            </a:solidFill>
            <a:prstDash val="solid"/>
          </a:ln>
          <a:effectLst>
            <a:outerShdw blurRad="40000" dist="20000" dir="5400000" rotWithShape="0">
              <a:srgbClr val="000000">
                <a:alpha val="38000"/>
              </a:srgbClr>
            </a:outerShdw>
          </a:effectLst>
        </p:spPr>
        <p:txBody>
          <a:bodyPr rtlCol="0" anchor="ctr"/>
          <a:lstStyle/>
          <a:p>
            <a:pPr defTabSz="685800">
              <a:defRPr/>
            </a:pPr>
            <a:endParaRPr lang="en-US" kern="0">
              <a:solidFill>
                <a:schemeClr val="bg1"/>
              </a:solidFill>
              <a:latin typeface="Arial"/>
            </a:endParaRPr>
          </a:p>
        </p:txBody>
      </p:sp>
      <p:sp>
        <p:nvSpPr>
          <p:cNvPr id="75" name="Rectangle 74"/>
          <p:cNvSpPr/>
          <p:nvPr/>
        </p:nvSpPr>
        <p:spPr>
          <a:xfrm>
            <a:off x="3874586" y="3732710"/>
            <a:ext cx="131758" cy="118256"/>
          </a:xfrm>
          <a:prstGeom prst="rect">
            <a:avLst/>
          </a:prstGeom>
          <a:gradFill rotWithShape="1">
            <a:gsLst>
              <a:gs pos="0">
                <a:sysClr val="windowText" lastClr="000000">
                  <a:shade val="51000"/>
                  <a:satMod val="130000"/>
                </a:sysClr>
              </a:gs>
              <a:gs pos="80000">
                <a:sysClr val="windowText" lastClr="000000">
                  <a:shade val="93000"/>
                  <a:satMod val="130000"/>
                </a:sysClr>
              </a:gs>
              <a:gs pos="100000">
                <a:sysClr val="windowText" lastClr="000000">
                  <a:shade val="94000"/>
                  <a:satMod val="135000"/>
                </a:sys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defTabSz="685800">
              <a:defRPr/>
            </a:pPr>
            <a:endParaRPr lang="en-US" kern="0">
              <a:solidFill>
                <a:schemeClr val="bg1"/>
              </a:solidFill>
              <a:latin typeface="Arial"/>
            </a:endParaRPr>
          </a:p>
        </p:txBody>
      </p:sp>
    </p:spTree>
    <p:extLst>
      <p:ext uri="{BB962C8B-B14F-4D97-AF65-F5344CB8AC3E}">
        <p14:creationId xmlns:p14="http://schemas.microsoft.com/office/powerpoint/2010/main" val="22330084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93387" y="287791"/>
            <a:ext cx="8229600" cy="857250"/>
          </a:xfrm>
        </p:spPr>
        <p:txBody>
          <a:bodyPr/>
          <a:lstStyle/>
          <a:p>
            <a:r>
              <a:rPr lang="en-CA" sz="2700" dirty="0"/>
              <a:t>What Is Big Data?</a:t>
            </a:r>
          </a:p>
        </p:txBody>
      </p:sp>
      <p:sp>
        <p:nvSpPr>
          <p:cNvPr id="6" name="Content Placeholder 5"/>
          <p:cNvSpPr>
            <a:spLocks noGrp="1"/>
          </p:cNvSpPr>
          <p:nvPr>
            <p:ph idx="1"/>
          </p:nvPr>
        </p:nvSpPr>
        <p:spPr>
          <a:xfrm>
            <a:off x="457200" y="2420028"/>
            <a:ext cx="8229600" cy="1898650"/>
          </a:xfrm>
        </p:spPr>
        <p:txBody>
          <a:bodyPr/>
          <a:lstStyle/>
          <a:p>
            <a:r>
              <a:rPr lang="en-US" dirty="0"/>
              <a:t>Definitions for </a:t>
            </a:r>
            <a:r>
              <a:rPr lang="en-US" i="1" dirty="0"/>
              <a:t>big data</a:t>
            </a:r>
            <a:r>
              <a:rPr lang="en-US" dirty="0"/>
              <a:t> found on Wikipedia:</a:t>
            </a:r>
          </a:p>
          <a:p>
            <a:endParaRPr lang="en-US" dirty="0"/>
          </a:p>
        </p:txBody>
      </p:sp>
      <p:sp>
        <p:nvSpPr>
          <p:cNvPr id="2" name="Slide Number Placeholder 1"/>
          <p:cNvSpPr>
            <a:spLocks noGrp="1"/>
          </p:cNvSpPr>
          <p:nvPr>
            <p:ph type="sldNum" sz="quarter" idx="10"/>
          </p:nvPr>
        </p:nvSpPr>
        <p:spPr>
          <a:xfrm>
            <a:off x="0" y="6770688"/>
            <a:ext cx="98425" cy="87312"/>
          </a:xfrm>
          <a:prstGeom prst="rect">
            <a:avLst/>
          </a:prstGeom>
          <a:ln/>
        </p:spPr>
        <p:txBody>
          <a:bodyPr vert="horz" wrap="square" lIns="0" tIns="0" rIns="0" bIns="0" numCol="1" anchor="ctr" anchorCtr="0" compatLnSpc="1">
            <a:prstTxWarp prst="textNoShape">
              <a:avLst/>
            </a:prstTxWarp>
          </a:bodyPr>
          <a:lstStyle>
            <a:defPPr>
              <a:defRPr lang="en-US"/>
            </a:defPPr>
            <a:lvl1pPr algn="l" rtl="0" eaLnBrk="1" fontAlgn="base" hangingPunct="1">
              <a:spcBef>
                <a:spcPct val="0"/>
              </a:spcBef>
              <a:spcAft>
                <a:spcPct val="0"/>
              </a:spcAft>
              <a:defRPr sz="100"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1600" kern="1200">
                <a:solidFill>
                  <a:schemeClr val="tx1"/>
                </a:solidFill>
                <a:latin typeface="Times New Roman" pitchFamily="18" charset="0"/>
                <a:ea typeface="+mn-ea"/>
                <a:cs typeface="Arial" charset="0"/>
              </a:defRPr>
            </a:lvl2pPr>
            <a:lvl3pPr marL="914400" algn="l" rtl="0" eaLnBrk="0" fontAlgn="base" hangingPunct="0">
              <a:spcBef>
                <a:spcPct val="0"/>
              </a:spcBef>
              <a:spcAft>
                <a:spcPct val="0"/>
              </a:spcAft>
              <a:defRPr sz="1600" kern="1200">
                <a:solidFill>
                  <a:schemeClr val="tx1"/>
                </a:solidFill>
                <a:latin typeface="Times New Roman" pitchFamily="18" charset="0"/>
                <a:ea typeface="+mn-ea"/>
                <a:cs typeface="Arial" charset="0"/>
              </a:defRPr>
            </a:lvl3pPr>
            <a:lvl4pPr marL="1371600" algn="l" rtl="0" eaLnBrk="0" fontAlgn="base" hangingPunct="0">
              <a:spcBef>
                <a:spcPct val="0"/>
              </a:spcBef>
              <a:spcAft>
                <a:spcPct val="0"/>
              </a:spcAft>
              <a:defRPr sz="1600" kern="1200">
                <a:solidFill>
                  <a:schemeClr val="tx1"/>
                </a:solidFill>
                <a:latin typeface="Times New Roman" pitchFamily="18" charset="0"/>
                <a:ea typeface="+mn-ea"/>
                <a:cs typeface="Arial" charset="0"/>
              </a:defRPr>
            </a:lvl4pPr>
            <a:lvl5pPr marL="1828800" algn="l" rtl="0" eaLnBrk="0" fontAlgn="base" hangingPunct="0">
              <a:spcBef>
                <a:spcPct val="0"/>
              </a:spcBef>
              <a:spcAft>
                <a:spcPct val="0"/>
              </a:spcAft>
              <a:defRPr sz="1600" kern="1200">
                <a:solidFill>
                  <a:schemeClr val="tx1"/>
                </a:solidFill>
                <a:latin typeface="Times New Roman" pitchFamily="18" charset="0"/>
                <a:ea typeface="+mn-ea"/>
                <a:cs typeface="Arial" charset="0"/>
              </a:defRPr>
            </a:lvl5pPr>
            <a:lvl6pPr marL="2286000" algn="l" defTabSz="914400" rtl="0" eaLnBrk="1" latinLnBrk="0" hangingPunct="1">
              <a:defRPr sz="1600" kern="1200">
                <a:solidFill>
                  <a:schemeClr val="tx1"/>
                </a:solidFill>
                <a:latin typeface="Times New Roman" pitchFamily="18" charset="0"/>
                <a:ea typeface="+mn-ea"/>
                <a:cs typeface="Arial" charset="0"/>
              </a:defRPr>
            </a:lvl6pPr>
            <a:lvl7pPr marL="2743200" algn="l" defTabSz="914400" rtl="0" eaLnBrk="1" latinLnBrk="0" hangingPunct="1">
              <a:defRPr sz="1600" kern="1200">
                <a:solidFill>
                  <a:schemeClr val="tx1"/>
                </a:solidFill>
                <a:latin typeface="Times New Roman" pitchFamily="18" charset="0"/>
                <a:ea typeface="+mn-ea"/>
                <a:cs typeface="Arial" charset="0"/>
              </a:defRPr>
            </a:lvl7pPr>
            <a:lvl8pPr marL="3200400" algn="l" defTabSz="914400" rtl="0" eaLnBrk="1" latinLnBrk="0" hangingPunct="1">
              <a:defRPr sz="1600" kern="1200">
                <a:solidFill>
                  <a:schemeClr val="tx1"/>
                </a:solidFill>
                <a:latin typeface="Times New Roman" pitchFamily="18" charset="0"/>
                <a:ea typeface="+mn-ea"/>
                <a:cs typeface="Arial" charset="0"/>
              </a:defRPr>
            </a:lvl8pPr>
            <a:lvl9pPr marL="3657600" algn="l" defTabSz="914400" rtl="0" eaLnBrk="1" latinLnBrk="0" hangingPunct="1">
              <a:defRPr sz="1600" kern="1200">
                <a:solidFill>
                  <a:schemeClr val="tx1"/>
                </a:solidFill>
                <a:latin typeface="Times New Roman" pitchFamily="18" charset="0"/>
                <a:ea typeface="+mn-ea"/>
                <a:cs typeface="Arial" charset="0"/>
              </a:defRPr>
            </a:lvl9pPr>
          </a:lstStyle>
          <a:p>
            <a:pPr defTabSz="685800">
              <a:defRPr/>
            </a:pPr>
            <a:fld id="{EE5879D5-BCD8-4A9F-8918-49E8FE0461E0}" type="slidenum">
              <a:rPr lang="en-US" altLang="en-US" smtClean="0"/>
              <a:pPr defTabSz="685800">
                <a:defRPr/>
              </a:pPr>
              <a:t>5</a:t>
            </a:fld>
            <a:endParaRPr lang="en-US" sz="100" dirty="0">
              <a:solidFill>
                <a:srgbClr val="FFFFFF"/>
              </a:solidFill>
              <a:latin typeface="Arial" panose="020B0604020202020204" pitchFamily="34" charset="0"/>
              <a:cs typeface="Arial" panose="020B0604020202020204" pitchFamily="34" charset="0"/>
            </a:endParaRPr>
          </a:p>
        </p:txBody>
      </p:sp>
      <p:sp>
        <p:nvSpPr>
          <p:cNvPr id="5" name="TextBox 4"/>
          <p:cNvSpPr txBox="1"/>
          <p:nvPr/>
        </p:nvSpPr>
        <p:spPr>
          <a:xfrm>
            <a:off x="1669384" y="4318678"/>
            <a:ext cx="6077606" cy="646331"/>
          </a:xfrm>
          <a:prstGeom prst="rect">
            <a:avLst/>
          </a:prstGeom>
          <a:noFill/>
        </p:spPr>
        <p:txBody>
          <a:bodyPr wrap="square" rtlCol="0">
            <a:spAutoFit/>
          </a:bodyPr>
          <a:lstStyle/>
          <a:p>
            <a:pPr defTabSz="685800">
              <a:defRPr/>
            </a:pPr>
            <a:endParaRPr lang="en-US" dirty="0">
              <a:solidFill>
                <a:srgbClr val="000000"/>
              </a:solidFill>
              <a:latin typeface="Arial" panose="020B0604020202020204" pitchFamily="34" charset="0"/>
            </a:endParaRPr>
          </a:p>
          <a:p>
            <a:pPr defTabSz="685800">
              <a:defRPr/>
            </a:pPr>
            <a:endParaRPr lang="en-US" dirty="0">
              <a:solidFill>
                <a:srgbClr val="000000"/>
              </a:solidFill>
              <a:latin typeface="Arial" panose="020B0604020202020204" pitchFamily="34" charset="0"/>
            </a:endParaRPr>
          </a:p>
        </p:txBody>
      </p:sp>
      <p:sp>
        <p:nvSpPr>
          <p:cNvPr id="10" name="Snip Diagonal Corner Rectangle 9"/>
          <p:cNvSpPr/>
          <p:nvPr/>
        </p:nvSpPr>
        <p:spPr bwMode="auto">
          <a:xfrm>
            <a:off x="1708473" y="1323594"/>
            <a:ext cx="5723476" cy="998746"/>
          </a:xfrm>
          <a:prstGeom prst="snip2DiagRect">
            <a:avLst/>
          </a:prstGeom>
          <a:solidFill>
            <a:schemeClr val="accent3"/>
          </a:solidFill>
          <a:ln w="38100" cap="flat" cmpd="sng" algn="ctr">
            <a:solidFill>
              <a:srgbClr val="000000"/>
            </a:solidFill>
            <a:prstDash val="solid"/>
            <a:round/>
            <a:headEnd type="none" w="med" len="med"/>
            <a:tailEnd type="none" w="med" len="med"/>
          </a:ln>
          <a:effectLst>
            <a:outerShdw blurRad="50800" dist="38100" dir="8100000" algn="tr" rotWithShape="0">
              <a:prstClr val="black"/>
            </a:outerShdw>
          </a:effectLst>
        </p:spPr>
        <p:txBody>
          <a:bodyPr vert="horz" wrap="none" lIns="66675" tIns="66675" rIns="66675" bIns="66675" numCol="1" rtlCol="0" anchor="ctr" anchorCtr="0" compatLnSpc="1">
            <a:prstTxWarp prst="textNoShape">
              <a:avLst/>
            </a:prstTxWarp>
            <a:noAutofit/>
          </a:bodyPr>
          <a:lstStyle/>
          <a:p>
            <a:pPr algn="ctr" defTabSz="685800">
              <a:defRPr/>
            </a:pPr>
            <a:r>
              <a:rPr lang="en-US" dirty="0">
                <a:solidFill>
                  <a:srgbClr val="000000"/>
                </a:solidFill>
                <a:latin typeface="Arial" panose="020B0604020202020204" pitchFamily="34" charset="0"/>
              </a:rPr>
              <a:t>“Big data is a collection of data sets so large and</a:t>
            </a:r>
            <a:br>
              <a:rPr lang="en-US" dirty="0">
                <a:solidFill>
                  <a:srgbClr val="000000"/>
                </a:solidFill>
                <a:latin typeface="Arial" panose="020B0604020202020204" pitchFamily="34" charset="0"/>
              </a:rPr>
            </a:br>
            <a:r>
              <a:rPr lang="en-US" dirty="0">
                <a:solidFill>
                  <a:srgbClr val="000000"/>
                </a:solidFill>
                <a:latin typeface="Arial" panose="020B0604020202020204" pitchFamily="34" charset="0"/>
              </a:rPr>
              <a:t>complex that it becomes difficult to process</a:t>
            </a:r>
            <a:br>
              <a:rPr lang="en-US" dirty="0">
                <a:solidFill>
                  <a:srgbClr val="000000"/>
                </a:solidFill>
                <a:latin typeface="Arial" panose="020B0604020202020204" pitchFamily="34" charset="0"/>
              </a:rPr>
            </a:br>
            <a:r>
              <a:rPr lang="en-US" dirty="0">
                <a:solidFill>
                  <a:srgbClr val="000000"/>
                </a:solidFill>
                <a:latin typeface="Arial" panose="020B0604020202020204" pitchFamily="34" charset="0"/>
              </a:rPr>
              <a:t>using on-hand database management tools.”</a:t>
            </a:r>
          </a:p>
        </p:txBody>
      </p:sp>
      <p:sp>
        <p:nvSpPr>
          <p:cNvPr id="11" name="Snip Diagonal Corner Rectangle 10"/>
          <p:cNvSpPr/>
          <p:nvPr/>
        </p:nvSpPr>
        <p:spPr bwMode="auto">
          <a:xfrm>
            <a:off x="1765382" y="2746112"/>
            <a:ext cx="5609659" cy="1152428"/>
          </a:xfrm>
          <a:prstGeom prst="snip2DiagRect">
            <a:avLst/>
          </a:prstGeom>
          <a:solidFill>
            <a:schemeClr val="bg2">
              <a:lumMod val="20000"/>
              <a:lumOff val="80000"/>
            </a:schemeClr>
          </a:solidFill>
          <a:ln w="38100" cap="flat" cmpd="sng" algn="ctr">
            <a:solidFill>
              <a:srgbClr val="000000"/>
            </a:solidFill>
            <a:prstDash val="solid"/>
            <a:round/>
            <a:headEnd type="none" w="med" len="med"/>
            <a:tailEnd type="none" w="med" len="med"/>
          </a:ln>
          <a:effectLst>
            <a:outerShdw blurRad="50800" dist="38100" dir="8100000" algn="tr" rotWithShape="0">
              <a:prstClr val="black"/>
            </a:outerShdw>
          </a:effectLst>
        </p:spPr>
        <p:txBody>
          <a:bodyPr vert="horz" wrap="none" lIns="68580" tIns="66675" rIns="34290" bIns="66675" numCol="1" rtlCol="0" anchor="ctr" anchorCtr="0" compatLnSpc="1">
            <a:prstTxWarp prst="textNoShape">
              <a:avLst/>
            </a:prstTxWarp>
            <a:spAutoFit/>
          </a:bodyPr>
          <a:lstStyle/>
          <a:p>
            <a:pPr marL="0" lvl="1" algn="ctr" defTabSz="685800">
              <a:defRPr/>
            </a:pPr>
            <a:r>
              <a:rPr lang="en-US" dirty="0">
                <a:solidFill>
                  <a:srgbClr val="000000"/>
                </a:solidFill>
                <a:latin typeface="Arial" panose="020B0604020202020204" pitchFamily="34" charset="0"/>
              </a:rPr>
              <a:t>“Big data is a term used to describe data that cannot</a:t>
            </a:r>
            <a:br>
              <a:rPr lang="en-US" dirty="0">
                <a:solidFill>
                  <a:srgbClr val="000000"/>
                </a:solidFill>
                <a:latin typeface="Arial" panose="020B0604020202020204" pitchFamily="34" charset="0"/>
              </a:rPr>
            </a:br>
            <a:r>
              <a:rPr lang="en-US" dirty="0">
                <a:solidFill>
                  <a:srgbClr val="000000"/>
                </a:solidFill>
                <a:latin typeface="Arial" panose="020B0604020202020204" pitchFamily="34" charset="0"/>
              </a:rPr>
              <a:t>be managed and analyzed using traditional</a:t>
            </a:r>
            <a:br>
              <a:rPr lang="en-US" dirty="0">
                <a:solidFill>
                  <a:srgbClr val="000000"/>
                </a:solidFill>
                <a:latin typeface="Arial" panose="020B0604020202020204" pitchFamily="34" charset="0"/>
              </a:rPr>
            </a:br>
            <a:r>
              <a:rPr lang="en-US" dirty="0">
                <a:solidFill>
                  <a:srgbClr val="000000"/>
                </a:solidFill>
                <a:latin typeface="Arial" panose="020B0604020202020204" pitchFamily="34" charset="0"/>
              </a:rPr>
              <a:t>infrastructure, architecture, and technologies.”</a:t>
            </a:r>
            <a:endParaRPr lang="en-US" i="1" dirty="0">
              <a:solidFill>
                <a:srgbClr val="000000"/>
              </a:solidFill>
              <a:latin typeface="Arial" panose="020B0604020202020204" pitchFamily="34" charset="0"/>
            </a:endParaRPr>
          </a:p>
        </p:txBody>
      </p:sp>
    </p:spTree>
    <p:extLst>
      <p:ext uri="{BB962C8B-B14F-4D97-AF65-F5344CB8AC3E}">
        <p14:creationId xmlns:p14="http://schemas.microsoft.com/office/powerpoint/2010/main" val="9219390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Hadoop File System (HDFS)</a:t>
            </a:r>
          </a:p>
        </p:txBody>
      </p:sp>
      <p:sp>
        <p:nvSpPr>
          <p:cNvPr id="3" name="Content Placeholder 2"/>
          <p:cNvSpPr>
            <a:spLocks noGrp="1"/>
          </p:cNvSpPr>
          <p:nvPr>
            <p:ph idx="1"/>
          </p:nvPr>
        </p:nvSpPr>
        <p:spPr/>
        <p:txBody>
          <a:bodyPr/>
          <a:lstStyle/>
          <a:p>
            <a:r>
              <a:rPr lang="en-US" dirty="0">
                <a:solidFill>
                  <a:schemeClr val="bg1"/>
                </a:solidFill>
              </a:rPr>
              <a:t>The file system is based on Java. It provides scalable </a:t>
            </a:r>
            <a:br>
              <a:rPr lang="en-US" dirty="0">
                <a:solidFill>
                  <a:schemeClr val="bg1"/>
                </a:solidFill>
              </a:rPr>
            </a:br>
            <a:r>
              <a:rPr lang="en-US" dirty="0">
                <a:solidFill>
                  <a:schemeClr val="bg1"/>
                </a:solidFill>
              </a:rPr>
              <a:t>and reliable data storage across clusters of commodity servers.</a:t>
            </a:r>
          </a:p>
          <a:p>
            <a:endParaRPr lang="en-US" dirty="0">
              <a:solidFill>
                <a:schemeClr val="bg1"/>
              </a:solidFill>
            </a:endParaRPr>
          </a:p>
        </p:txBody>
      </p:sp>
      <p:grpSp>
        <p:nvGrpSpPr>
          <p:cNvPr id="14" name="Group 13"/>
          <p:cNvGrpSpPr/>
          <p:nvPr/>
        </p:nvGrpSpPr>
        <p:grpSpPr>
          <a:xfrm>
            <a:off x="2286000" y="1635798"/>
            <a:ext cx="4572001" cy="3048000"/>
            <a:chOff x="1523999" y="1914364"/>
            <a:chExt cx="6096001" cy="4064000"/>
          </a:xfrm>
        </p:grpSpPr>
        <p:sp>
          <p:nvSpPr>
            <p:cNvPr id="5" name="Freeform 4"/>
            <p:cNvSpPr/>
            <p:nvPr/>
          </p:nvSpPr>
          <p:spPr>
            <a:xfrm>
              <a:off x="1523999" y="1914364"/>
              <a:ext cx="3048001" cy="2032001"/>
            </a:xfrm>
            <a:custGeom>
              <a:avLst/>
              <a:gdLst>
                <a:gd name="connsiteX0" fmla="*/ 0 w 2032000"/>
                <a:gd name="connsiteY0" fmla="*/ 0 h 3048000"/>
                <a:gd name="connsiteX1" fmla="*/ 1693327 w 2032000"/>
                <a:gd name="connsiteY1" fmla="*/ 0 h 3048000"/>
                <a:gd name="connsiteX2" fmla="*/ 2032000 w 2032000"/>
                <a:gd name="connsiteY2" fmla="*/ 338673 h 3048000"/>
                <a:gd name="connsiteX3" fmla="*/ 2032000 w 2032000"/>
                <a:gd name="connsiteY3" fmla="*/ 3048000 h 3048000"/>
                <a:gd name="connsiteX4" fmla="*/ 0 w 2032000"/>
                <a:gd name="connsiteY4" fmla="*/ 3048000 h 3048000"/>
                <a:gd name="connsiteX5" fmla="*/ 0 w 2032000"/>
                <a:gd name="connsiteY5" fmla="*/ 0 h 30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2000" h="3048000">
                  <a:moveTo>
                    <a:pt x="0" y="3048000"/>
                  </a:moveTo>
                  <a:lnTo>
                    <a:pt x="0" y="508009"/>
                  </a:lnTo>
                  <a:cubicBezTo>
                    <a:pt x="0" y="227443"/>
                    <a:pt x="101086" y="0"/>
                    <a:pt x="225782" y="0"/>
                  </a:cubicBezTo>
                  <a:lnTo>
                    <a:pt x="2032000" y="0"/>
                  </a:lnTo>
                  <a:lnTo>
                    <a:pt x="2032000" y="3048000"/>
                  </a:lnTo>
                  <a:lnTo>
                    <a:pt x="0" y="3048000"/>
                  </a:lnTo>
                  <a:close/>
                </a:path>
              </a:pathLst>
            </a:custGeom>
            <a:solidFill>
              <a:schemeClr val="tx2"/>
            </a:solidFill>
            <a:ln w="38100">
              <a:solidFill>
                <a:srgbClr val="FFFFFF"/>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690" tIns="186689" rIns="186690" bIns="567691" numCol="1" spcCol="1270" anchor="ctr" anchorCtr="0">
              <a:noAutofit/>
            </a:bodyPr>
            <a:lstStyle/>
            <a:p>
              <a:pPr algn="ctr" defTabSz="1166813">
                <a:lnSpc>
                  <a:spcPct val="90000"/>
                </a:lnSpc>
                <a:spcBef>
                  <a:spcPct val="0"/>
                </a:spcBef>
                <a:spcAft>
                  <a:spcPct val="35000"/>
                </a:spcAft>
                <a:defRPr/>
              </a:pPr>
              <a:r>
                <a:rPr lang="en-US" sz="2625" dirty="0">
                  <a:solidFill>
                    <a:schemeClr val="bg1"/>
                  </a:solidFill>
                  <a:latin typeface="Arial"/>
                </a:rPr>
                <a:t>HDFS</a:t>
              </a:r>
            </a:p>
          </p:txBody>
        </p:sp>
        <p:sp>
          <p:nvSpPr>
            <p:cNvPr id="10" name="Freeform 9"/>
            <p:cNvSpPr/>
            <p:nvPr/>
          </p:nvSpPr>
          <p:spPr>
            <a:xfrm>
              <a:off x="4572000" y="1914364"/>
              <a:ext cx="3048000" cy="2032000"/>
            </a:xfrm>
            <a:custGeom>
              <a:avLst/>
              <a:gdLst>
                <a:gd name="connsiteX0" fmla="*/ 0 w 3048000"/>
                <a:gd name="connsiteY0" fmla="*/ 0 h 2032000"/>
                <a:gd name="connsiteX1" fmla="*/ 2709327 w 3048000"/>
                <a:gd name="connsiteY1" fmla="*/ 0 h 2032000"/>
                <a:gd name="connsiteX2" fmla="*/ 3048000 w 3048000"/>
                <a:gd name="connsiteY2" fmla="*/ 338673 h 2032000"/>
                <a:gd name="connsiteX3" fmla="*/ 3048000 w 3048000"/>
                <a:gd name="connsiteY3" fmla="*/ 2032000 h 2032000"/>
                <a:gd name="connsiteX4" fmla="*/ 0 w 3048000"/>
                <a:gd name="connsiteY4" fmla="*/ 2032000 h 2032000"/>
                <a:gd name="connsiteX5" fmla="*/ 0 w 3048000"/>
                <a:gd name="connsiteY5" fmla="*/ 0 h 20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000" h="2032000">
                  <a:moveTo>
                    <a:pt x="0" y="0"/>
                  </a:moveTo>
                  <a:lnTo>
                    <a:pt x="2709327" y="0"/>
                  </a:lnTo>
                  <a:cubicBezTo>
                    <a:pt x="2896371" y="0"/>
                    <a:pt x="3048000" y="151629"/>
                    <a:pt x="3048000" y="338673"/>
                  </a:cubicBezTo>
                  <a:lnTo>
                    <a:pt x="3048000" y="2032000"/>
                  </a:lnTo>
                  <a:lnTo>
                    <a:pt x="0" y="2032000"/>
                  </a:lnTo>
                  <a:lnTo>
                    <a:pt x="0" y="0"/>
                  </a:lnTo>
                  <a:close/>
                </a:path>
              </a:pathLst>
            </a:custGeom>
            <a:solidFill>
              <a:schemeClr val="bg2">
                <a:lumMod val="75000"/>
              </a:schemeClr>
            </a:solidFill>
            <a:ln w="38100">
              <a:solidFill>
                <a:srgbClr val="FFFFFF"/>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690" tIns="186690" rIns="186690" bIns="567690" numCol="1" spcCol="1270" anchor="ctr" anchorCtr="0">
              <a:noAutofit/>
            </a:bodyPr>
            <a:lstStyle/>
            <a:p>
              <a:pPr algn="ctr" defTabSz="1166813">
                <a:lnSpc>
                  <a:spcPct val="90000"/>
                </a:lnSpc>
                <a:spcBef>
                  <a:spcPct val="0"/>
                </a:spcBef>
                <a:spcAft>
                  <a:spcPct val="35000"/>
                </a:spcAft>
                <a:defRPr/>
              </a:pPr>
              <a:r>
                <a:rPr lang="en-US" sz="2625" dirty="0">
                  <a:solidFill>
                    <a:schemeClr val="bg1"/>
                  </a:solidFill>
                  <a:latin typeface="Arial"/>
                </a:rPr>
                <a:t>HUE</a:t>
              </a:r>
            </a:p>
          </p:txBody>
        </p:sp>
        <p:sp>
          <p:nvSpPr>
            <p:cNvPr id="11" name="Freeform 10"/>
            <p:cNvSpPr/>
            <p:nvPr/>
          </p:nvSpPr>
          <p:spPr>
            <a:xfrm>
              <a:off x="1524000" y="3946363"/>
              <a:ext cx="3048000" cy="2032001"/>
            </a:xfrm>
            <a:custGeom>
              <a:avLst/>
              <a:gdLst>
                <a:gd name="connsiteX0" fmla="*/ 0 w 3048000"/>
                <a:gd name="connsiteY0" fmla="*/ 0 h 2032000"/>
                <a:gd name="connsiteX1" fmla="*/ 2709327 w 3048000"/>
                <a:gd name="connsiteY1" fmla="*/ 0 h 2032000"/>
                <a:gd name="connsiteX2" fmla="*/ 3048000 w 3048000"/>
                <a:gd name="connsiteY2" fmla="*/ 338673 h 2032000"/>
                <a:gd name="connsiteX3" fmla="*/ 3048000 w 3048000"/>
                <a:gd name="connsiteY3" fmla="*/ 2032000 h 2032000"/>
                <a:gd name="connsiteX4" fmla="*/ 0 w 3048000"/>
                <a:gd name="connsiteY4" fmla="*/ 2032000 h 2032000"/>
                <a:gd name="connsiteX5" fmla="*/ 0 w 3048000"/>
                <a:gd name="connsiteY5" fmla="*/ 0 h 20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000" h="2032000">
                  <a:moveTo>
                    <a:pt x="3048000" y="2031999"/>
                  </a:moveTo>
                  <a:lnTo>
                    <a:pt x="338673" y="2031999"/>
                  </a:lnTo>
                  <a:cubicBezTo>
                    <a:pt x="151629" y="2031999"/>
                    <a:pt x="0" y="1880370"/>
                    <a:pt x="0" y="1693326"/>
                  </a:cubicBezTo>
                  <a:lnTo>
                    <a:pt x="0" y="1"/>
                  </a:lnTo>
                  <a:lnTo>
                    <a:pt x="3048000" y="1"/>
                  </a:lnTo>
                  <a:lnTo>
                    <a:pt x="3048000" y="2031999"/>
                  </a:lnTo>
                  <a:close/>
                </a:path>
              </a:pathLst>
            </a:custGeom>
            <a:solidFill>
              <a:schemeClr val="bg2">
                <a:lumMod val="75000"/>
              </a:schemeClr>
            </a:solidFill>
            <a:ln w="38100">
              <a:solidFill>
                <a:srgbClr val="FFFFFF"/>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689" tIns="567690" rIns="186690" bIns="186691" numCol="1" spcCol="1270" anchor="ctr" anchorCtr="0">
              <a:noAutofit/>
            </a:bodyPr>
            <a:lstStyle/>
            <a:p>
              <a:pPr algn="ctr" defTabSz="1166813">
                <a:lnSpc>
                  <a:spcPct val="90000"/>
                </a:lnSpc>
                <a:spcBef>
                  <a:spcPct val="0"/>
                </a:spcBef>
                <a:spcAft>
                  <a:spcPct val="35000"/>
                </a:spcAft>
                <a:defRPr/>
              </a:pPr>
              <a:r>
                <a:rPr lang="en-US" sz="2625" dirty="0">
                  <a:solidFill>
                    <a:schemeClr val="bg1"/>
                  </a:solidFill>
                  <a:latin typeface="Arial"/>
                </a:rPr>
                <a:t>SQOOP</a:t>
              </a:r>
            </a:p>
          </p:txBody>
        </p:sp>
        <p:sp>
          <p:nvSpPr>
            <p:cNvPr id="12" name="Freeform 11"/>
            <p:cNvSpPr/>
            <p:nvPr/>
          </p:nvSpPr>
          <p:spPr>
            <a:xfrm>
              <a:off x="4572000" y="3946363"/>
              <a:ext cx="3048000" cy="2032000"/>
            </a:xfrm>
            <a:custGeom>
              <a:avLst/>
              <a:gdLst>
                <a:gd name="connsiteX0" fmla="*/ 0 w 2032000"/>
                <a:gd name="connsiteY0" fmla="*/ 0 h 3048000"/>
                <a:gd name="connsiteX1" fmla="*/ 1693327 w 2032000"/>
                <a:gd name="connsiteY1" fmla="*/ 0 h 3048000"/>
                <a:gd name="connsiteX2" fmla="*/ 2032000 w 2032000"/>
                <a:gd name="connsiteY2" fmla="*/ 338673 h 3048000"/>
                <a:gd name="connsiteX3" fmla="*/ 2032000 w 2032000"/>
                <a:gd name="connsiteY3" fmla="*/ 3048000 h 3048000"/>
                <a:gd name="connsiteX4" fmla="*/ 0 w 2032000"/>
                <a:gd name="connsiteY4" fmla="*/ 3048000 h 3048000"/>
                <a:gd name="connsiteX5" fmla="*/ 0 w 2032000"/>
                <a:gd name="connsiteY5" fmla="*/ 0 h 30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2000" h="3048000">
                  <a:moveTo>
                    <a:pt x="2032000" y="1"/>
                  </a:moveTo>
                  <a:lnTo>
                    <a:pt x="2032000" y="2539990"/>
                  </a:lnTo>
                  <a:cubicBezTo>
                    <a:pt x="2032000" y="2820556"/>
                    <a:pt x="1930914" y="3047999"/>
                    <a:pt x="1806218" y="3047999"/>
                  </a:cubicBezTo>
                  <a:lnTo>
                    <a:pt x="0" y="3047999"/>
                  </a:lnTo>
                  <a:lnTo>
                    <a:pt x="0" y="1"/>
                  </a:lnTo>
                  <a:lnTo>
                    <a:pt x="2032000" y="1"/>
                  </a:lnTo>
                  <a:close/>
                </a:path>
              </a:pathLst>
            </a:custGeom>
            <a:solidFill>
              <a:schemeClr val="bg2">
                <a:lumMod val="75000"/>
              </a:schemeClr>
            </a:solidFill>
            <a:ln w="38100">
              <a:solidFill>
                <a:srgbClr val="FFFFFF"/>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690" tIns="567690" rIns="186690" bIns="186690" numCol="1" spcCol="1270" anchor="ctr" anchorCtr="0">
              <a:noAutofit/>
            </a:bodyPr>
            <a:lstStyle/>
            <a:p>
              <a:pPr algn="ctr" defTabSz="1166813">
                <a:lnSpc>
                  <a:spcPct val="90000"/>
                </a:lnSpc>
                <a:spcBef>
                  <a:spcPct val="0"/>
                </a:spcBef>
                <a:spcAft>
                  <a:spcPct val="35000"/>
                </a:spcAft>
                <a:defRPr/>
              </a:pPr>
              <a:r>
                <a:rPr lang="en-US" sz="2625" dirty="0">
                  <a:solidFill>
                    <a:schemeClr val="bg1"/>
                  </a:solidFill>
                  <a:latin typeface="Arial"/>
                </a:rPr>
                <a:t>MapReduce</a:t>
              </a:r>
            </a:p>
          </p:txBody>
        </p:sp>
        <p:sp>
          <p:nvSpPr>
            <p:cNvPr id="13" name="Freeform 12"/>
            <p:cNvSpPr/>
            <p:nvPr/>
          </p:nvSpPr>
          <p:spPr>
            <a:xfrm>
              <a:off x="3019926" y="3164308"/>
              <a:ext cx="2887572" cy="1564111"/>
            </a:xfrm>
            <a:custGeom>
              <a:avLst/>
              <a:gdLst>
                <a:gd name="connsiteX0" fmla="*/ 0 w 2670998"/>
                <a:gd name="connsiteY0" fmla="*/ 260690 h 1564111"/>
                <a:gd name="connsiteX1" fmla="*/ 260690 w 2670998"/>
                <a:gd name="connsiteY1" fmla="*/ 0 h 1564111"/>
                <a:gd name="connsiteX2" fmla="*/ 2410308 w 2670998"/>
                <a:gd name="connsiteY2" fmla="*/ 0 h 1564111"/>
                <a:gd name="connsiteX3" fmla="*/ 2670998 w 2670998"/>
                <a:gd name="connsiteY3" fmla="*/ 260690 h 1564111"/>
                <a:gd name="connsiteX4" fmla="*/ 2670998 w 2670998"/>
                <a:gd name="connsiteY4" fmla="*/ 1303421 h 1564111"/>
                <a:gd name="connsiteX5" fmla="*/ 2410308 w 2670998"/>
                <a:gd name="connsiteY5" fmla="*/ 1564111 h 1564111"/>
                <a:gd name="connsiteX6" fmla="*/ 260690 w 2670998"/>
                <a:gd name="connsiteY6" fmla="*/ 1564111 h 1564111"/>
                <a:gd name="connsiteX7" fmla="*/ 0 w 2670998"/>
                <a:gd name="connsiteY7" fmla="*/ 1303421 h 1564111"/>
                <a:gd name="connsiteX8" fmla="*/ 0 w 2670998"/>
                <a:gd name="connsiteY8" fmla="*/ 260690 h 1564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70998" h="1564111">
                  <a:moveTo>
                    <a:pt x="0" y="260690"/>
                  </a:moveTo>
                  <a:cubicBezTo>
                    <a:pt x="0" y="116715"/>
                    <a:pt x="116715" y="0"/>
                    <a:pt x="260690" y="0"/>
                  </a:cubicBezTo>
                  <a:lnTo>
                    <a:pt x="2410308" y="0"/>
                  </a:lnTo>
                  <a:cubicBezTo>
                    <a:pt x="2554283" y="0"/>
                    <a:pt x="2670998" y="116715"/>
                    <a:pt x="2670998" y="260690"/>
                  </a:cubicBezTo>
                  <a:lnTo>
                    <a:pt x="2670998" y="1303421"/>
                  </a:lnTo>
                  <a:cubicBezTo>
                    <a:pt x="2670998" y="1447396"/>
                    <a:pt x="2554283" y="1564111"/>
                    <a:pt x="2410308" y="1564111"/>
                  </a:cubicBezTo>
                  <a:lnTo>
                    <a:pt x="260690" y="1564111"/>
                  </a:lnTo>
                  <a:cubicBezTo>
                    <a:pt x="116715" y="1564111"/>
                    <a:pt x="0" y="1447396"/>
                    <a:pt x="0" y="1303421"/>
                  </a:cubicBezTo>
                  <a:lnTo>
                    <a:pt x="0" y="260690"/>
                  </a:lnTo>
                  <a:close/>
                </a:path>
              </a:pathLst>
            </a:custGeom>
            <a:solidFill>
              <a:schemeClr val="bg2">
                <a:lumMod val="60000"/>
                <a:lumOff val="40000"/>
              </a:schemeClr>
            </a:solidFill>
            <a:ln>
              <a:solidFill>
                <a:srgbClr val="FFFFFF"/>
              </a:solidFill>
            </a:ln>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txBody>
            <a:bodyPr spcFirstLastPara="0" vert="horz" wrap="square" lIns="157278" tIns="157278" rIns="157278" bIns="157278" numCol="1" spcCol="1270" anchor="ctr" anchorCtr="0">
              <a:noAutofit/>
            </a:bodyPr>
            <a:lstStyle/>
            <a:p>
              <a:pPr algn="ctr" defTabSz="1166813">
                <a:lnSpc>
                  <a:spcPct val="90000"/>
                </a:lnSpc>
                <a:spcBef>
                  <a:spcPct val="0"/>
                </a:spcBef>
                <a:spcAft>
                  <a:spcPct val="35000"/>
                </a:spcAft>
                <a:defRPr/>
              </a:pPr>
              <a:r>
                <a:rPr lang="en-US" sz="2625" b="1" dirty="0">
                  <a:solidFill>
                    <a:schemeClr val="tx1"/>
                  </a:solidFill>
                  <a:latin typeface="Arial"/>
                </a:rPr>
                <a:t>Hadoop Ecosystem</a:t>
              </a:r>
            </a:p>
          </p:txBody>
        </p:sp>
      </p:grpSp>
    </p:spTree>
    <p:extLst>
      <p:ext uri="{BB962C8B-B14F-4D97-AF65-F5344CB8AC3E}">
        <p14:creationId xmlns:p14="http://schemas.microsoft.com/office/powerpoint/2010/main" val="23624427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814087"/>
            <a:ext cx="8458200" cy="514350"/>
          </a:xfrm>
        </p:spPr>
        <p:txBody>
          <a:bodyPr>
            <a:normAutofit fontScale="90000"/>
          </a:bodyPr>
          <a:lstStyle/>
          <a:p>
            <a:pPr lvl="0"/>
            <a:r>
              <a:rPr lang="en-US" dirty="0"/>
              <a:t>HDFS – Home Folder</a:t>
            </a:r>
            <a:br>
              <a:rPr lang="en-US" dirty="0"/>
            </a:br>
            <a:endParaRPr lang="en-US" dirty="0"/>
          </a:p>
        </p:txBody>
      </p:sp>
      <p:sp>
        <p:nvSpPr>
          <p:cNvPr id="3" name="Content Placeholder 2"/>
          <p:cNvSpPr>
            <a:spLocks noGrp="1"/>
          </p:cNvSpPr>
          <p:nvPr>
            <p:ph idx="1"/>
          </p:nvPr>
        </p:nvSpPr>
        <p:spPr>
          <a:xfrm>
            <a:off x="685800" y="1280431"/>
            <a:ext cx="7848600" cy="3200400"/>
          </a:xfrm>
        </p:spPr>
        <p:txBody>
          <a:bodyPr/>
          <a:lstStyle/>
          <a:p>
            <a:pPr marL="4763" lvl="1" indent="0">
              <a:spcAft>
                <a:spcPts val="900"/>
              </a:spcAft>
              <a:buNone/>
            </a:pPr>
            <a:r>
              <a:rPr lang="en-US" dirty="0">
                <a:solidFill>
                  <a:schemeClr val="bg1"/>
                </a:solidFill>
              </a:rPr>
              <a:t>The HDFS home folder includes the following:</a:t>
            </a:r>
          </a:p>
          <a:p>
            <a:pPr marL="261938" lvl="1">
              <a:spcAft>
                <a:spcPts val="900"/>
              </a:spcAft>
            </a:pPr>
            <a:r>
              <a:rPr lang="en-US" dirty="0">
                <a:solidFill>
                  <a:schemeClr val="bg1"/>
                </a:solidFill>
              </a:rPr>
              <a:t>Each home folder directory contains a .Trash subdirectory to keep deleted files for a period of time.</a:t>
            </a:r>
          </a:p>
          <a:p>
            <a:pPr marL="261938" lvl="1">
              <a:spcAft>
                <a:spcPts val="900"/>
              </a:spcAft>
            </a:pPr>
            <a:r>
              <a:rPr lang="en-US" dirty="0">
                <a:solidFill>
                  <a:schemeClr val="bg1"/>
                </a:solidFill>
              </a:rPr>
              <a:t>Data in .Trash directories can be purged on demand </a:t>
            </a:r>
            <a:br>
              <a:rPr lang="en-US" dirty="0">
                <a:solidFill>
                  <a:schemeClr val="bg1"/>
                </a:solidFill>
              </a:rPr>
            </a:br>
            <a:r>
              <a:rPr lang="en-US" dirty="0">
                <a:solidFill>
                  <a:schemeClr val="bg1"/>
                </a:solidFill>
              </a:rPr>
              <a:t>or purging can be automated.</a:t>
            </a:r>
          </a:p>
        </p:txBody>
      </p:sp>
    </p:spTree>
    <p:extLst>
      <p:ext uri="{BB962C8B-B14F-4D97-AF65-F5344CB8AC3E}">
        <p14:creationId xmlns:p14="http://schemas.microsoft.com/office/powerpoint/2010/main" val="10105249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HDFS – </a:t>
            </a:r>
            <a:r>
              <a:rPr lang="en-US" dirty="0" err="1"/>
              <a:t>lS</a:t>
            </a:r>
            <a:r>
              <a:rPr lang="en-US" dirty="0"/>
              <a:t>, GET, and PUT Commands</a:t>
            </a:r>
          </a:p>
        </p:txBody>
      </p:sp>
      <p:sp>
        <p:nvSpPr>
          <p:cNvPr id="3" name="Content Placeholder 2"/>
          <p:cNvSpPr>
            <a:spLocks noGrp="1"/>
          </p:cNvSpPr>
          <p:nvPr>
            <p:ph idx="1"/>
          </p:nvPr>
        </p:nvSpPr>
        <p:spPr>
          <a:xfrm>
            <a:off x="685800" y="1052379"/>
            <a:ext cx="7848600" cy="3200400"/>
          </a:xfrm>
        </p:spPr>
        <p:txBody>
          <a:bodyPr>
            <a:normAutofit lnSpcReduction="10000"/>
          </a:bodyPr>
          <a:lstStyle/>
          <a:p>
            <a:pPr marL="0" lvl="1" indent="0">
              <a:buNone/>
            </a:pPr>
            <a:r>
              <a:rPr lang="en-US" dirty="0">
                <a:solidFill>
                  <a:schemeClr val="bg1"/>
                </a:solidFill>
                <a:cs typeface="Courier New" panose="02070309020205020404" pitchFamily="49" charset="0"/>
              </a:rPr>
              <a:t>When you list the contents of a directory on HDFS, by default, the “home” directory of the current user is listed.</a:t>
            </a:r>
          </a:p>
          <a:p>
            <a:pPr marL="0" lvl="1" indent="0">
              <a:buNone/>
            </a:pPr>
            <a:endParaRPr lang="en-US" dirty="0">
              <a:solidFill>
                <a:schemeClr val="bg1"/>
              </a:solidFill>
              <a:cs typeface="Courier New" panose="02070309020205020404" pitchFamily="49" charset="0"/>
            </a:endParaRPr>
          </a:p>
          <a:p>
            <a:pPr marL="0" lvl="1" indent="0">
              <a:buNone/>
            </a:pPr>
            <a:endParaRPr lang="en-US" dirty="0">
              <a:solidFill>
                <a:schemeClr val="bg1"/>
              </a:solidFill>
              <a:cs typeface="Courier New" panose="02070309020205020404" pitchFamily="49" charset="0"/>
            </a:endParaRPr>
          </a:p>
          <a:p>
            <a:pPr marL="0" lvl="1" indent="0">
              <a:buNone/>
            </a:pPr>
            <a:r>
              <a:rPr lang="en-US" dirty="0">
                <a:solidFill>
                  <a:schemeClr val="bg1"/>
                </a:solidFill>
                <a:cs typeface="Courier New" panose="02070309020205020404" pitchFamily="49" charset="0"/>
              </a:rPr>
              <a:t>Copy a local file to an HDFS directory.</a:t>
            </a:r>
          </a:p>
          <a:p>
            <a:pPr marL="0" lvl="1" indent="0">
              <a:buNone/>
            </a:pPr>
            <a:endParaRPr lang="en-US" b="1" dirty="0">
              <a:solidFill>
                <a:schemeClr val="bg1"/>
              </a:solidFill>
              <a:latin typeface="Courier New" panose="02070309020205020404" pitchFamily="49" charset="0"/>
              <a:cs typeface="Courier New" panose="02070309020205020404" pitchFamily="49" charset="0"/>
            </a:endParaRPr>
          </a:p>
          <a:p>
            <a:pPr marL="0" lvl="1" indent="0">
              <a:buNone/>
            </a:pPr>
            <a:endParaRPr lang="en-US" dirty="0">
              <a:solidFill>
                <a:schemeClr val="bg1"/>
              </a:solidFill>
              <a:cs typeface="Courier New" panose="02070309020205020404" pitchFamily="49" charset="0"/>
            </a:endParaRPr>
          </a:p>
          <a:p>
            <a:pPr marL="0" lvl="1" indent="0">
              <a:buNone/>
            </a:pPr>
            <a:r>
              <a:rPr lang="en-US" dirty="0">
                <a:solidFill>
                  <a:schemeClr val="bg1"/>
                </a:solidFill>
                <a:cs typeface="Courier New" panose="02070309020205020404" pitchFamily="49" charset="0"/>
              </a:rPr>
              <a:t>Copy an HDFS file to a local directory.</a:t>
            </a:r>
            <a:endParaRPr lang="en-US" b="1" dirty="0">
              <a:solidFill>
                <a:schemeClr val="bg1"/>
              </a:solidFill>
              <a:latin typeface="Courier New" panose="02070309020205020404" pitchFamily="49" charset="0"/>
              <a:cs typeface="Courier New" panose="02070309020205020404" pitchFamily="49" charset="0"/>
            </a:endParaRPr>
          </a:p>
        </p:txBody>
      </p:sp>
      <p:sp>
        <p:nvSpPr>
          <p:cNvPr id="4" name="TextBox 3"/>
          <p:cNvSpPr txBox="1"/>
          <p:nvPr/>
        </p:nvSpPr>
        <p:spPr bwMode="auto">
          <a:xfrm>
            <a:off x="1579858" y="4133933"/>
            <a:ext cx="4984057" cy="339517"/>
          </a:xfrm>
          <a:prstGeom prst="rect">
            <a:avLst/>
          </a:prstGeom>
          <a:solidFill>
            <a:schemeClr val="bg2">
              <a:lumMod val="20000"/>
              <a:lumOff val="80000"/>
            </a:schemeClr>
          </a:solidFill>
          <a:ln w="38100" cmpd="sng">
            <a:solidFill>
              <a:schemeClr val="tx2"/>
            </a:solidFill>
            <a:miter lim="800000"/>
            <a:headEnd/>
            <a:tailEnd/>
          </a:ln>
        </p:spPr>
        <p:txBody>
          <a:bodyPr vert="horz" wrap="none" lIns="66675" tIns="66675" rIns="68580" bIns="66675" rtlCol="0" anchor="b">
            <a:spAutoFit/>
          </a:bodyPr>
          <a:lstStyle/>
          <a:p>
            <a:pPr marL="0" lvl="1" defTabSz="685800">
              <a:lnSpc>
                <a:spcPct val="85000"/>
              </a:lnSpc>
              <a:defRPr/>
            </a:pPr>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hdfs</a:t>
            </a:r>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dfs</a:t>
            </a:r>
            <a:r>
              <a:rPr lang="en-US" sz="1500" b="1" dirty="0">
                <a:latin typeface="Courier New" panose="02070309020205020404" pitchFamily="49" charset="0"/>
                <a:cs typeface="Courier New" panose="02070309020205020404" pitchFamily="49" charset="0"/>
              </a:rPr>
              <a:t> –get &lt;</a:t>
            </a:r>
            <a:r>
              <a:rPr lang="en-US" sz="1500" b="1" i="1" dirty="0">
                <a:latin typeface="Courier New" panose="02070309020205020404" pitchFamily="49" charset="0"/>
                <a:cs typeface="Courier New" panose="02070309020205020404" pitchFamily="49" charset="0"/>
              </a:rPr>
              <a:t>hdfs-file</a:t>
            </a:r>
            <a:r>
              <a:rPr lang="en-US" sz="1500" b="1" dirty="0">
                <a:latin typeface="Courier New" panose="02070309020205020404" pitchFamily="49" charset="0"/>
                <a:cs typeface="Courier New" panose="02070309020205020404" pitchFamily="49" charset="0"/>
              </a:rPr>
              <a:t>&gt; &lt;</a:t>
            </a:r>
            <a:r>
              <a:rPr lang="en-US" sz="1500" b="1" i="1" dirty="0">
                <a:latin typeface="Courier New" panose="02070309020205020404" pitchFamily="49" charset="0"/>
                <a:cs typeface="Courier New" panose="02070309020205020404" pitchFamily="49" charset="0"/>
              </a:rPr>
              <a:t>local-folder</a:t>
            </a:r>
            <a:r>
              <a:rPr lang="en-US" sz="1500" b="1" dirty="0">
                <a:latin typeface="Courier New" panose="02070309020205020404" pitchFamily="49" charset="0"/>
                <a:cs typeface="Courier New" panose="02070309020205020404" pitchFamily="49" charset="0"/>
              </a:rPr>
              <a:t>&gt;</a:t>
            </a:r>
          </a:p>
        </p:txBody>
      </p:sp>
      <p:sp>
        <p:nvSpPr>
          <p:cNvPr id="5" name="TextBox 4"/>
          <p:cNvSpPr txBox="1"/>
          <p:nvPr/>
        </p:nvSpPr>
        <p:spPr bwMode="auto">
          <a:xfrm>
            <a:off x="1579858" y="3204470"/>
            <a:ext cx="4522392" cy="339517"/>
          </a:xfrm>
          <a:prstGeom prst="rect">
            <a:avLst/>
          </a:prstGeom>
          <a:solidFill>
            <a:schemeClr val="bg2">
              <a:lumMod val="20000"/>
              <a:lumOff val="80000"/>
            </a:schemeClr>
          </a:solidFill>
          <a:ln w="38100" cmpd="sng">
            <a:solidFill>
              <a:schemeClr val="tx2"/>
            </a:solidFill>
            <a:miter lim="800000"/>
            <a:headEnd/>
            <a:tailEnd/>
          </a:ln>
        </p:spPr>
        <p:txBody>
          <a:bodyPr vert="horz" wrap="none" lIns="66675" tIns="66675" rIns="68580" bIns="66675" rtlCol="0" anchor="b">
            <a:spAutoFit/>
          </a:bodyPr>
          <a:lstStyle/>
          <a:p>
            <a:pPr marL="0" lvl="1" defTabSz="685800">
              <a:lnSpc>
                <a:spcPct val="85000"/>
              </a:lnSpc>
              <a:defRPr/>
            </a:pPr>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hdfs</a:t>
            </a:r>
            <a:r>
              <a:rPr lang="en-US" sz="1500" b="1" dirty="0">
                <a:latin typeface="Courier New" panose="02070309020205020404" pitchFamily="49" charset="0"/>
                <a:cs typeface="Courier New" panose="02070309020205020404" pitchFamily="49" charset="0"/>
              </a:rPr>
              <a:t> </a:t>
            </a:r>
            <a:r>
              <a:rPr lang="en-US" sz="1500" b="1" dirty="0" err="1">
                <a:latin typeface="Courier New" panose="02070309020205020404" pitchFamily="49" charset="0"/>
                <a:cs typeface="Courier New" panose="02070309020205020404" pitchFamily="49" charset="0"/>
              </a:rPr>
              <a:t>dfs</a:t>
            </a:r>
            <a:r>
              <a:rPr lang="en-US" sz="1500" b="1" dirty="0">
                <a:latin typeface="Courier New" panose="02070309020205020404" pitchFamily="49" charset="0"/>
                <a:cs typeface="Courier New" panose="02070309020205020404" pitchFamily="49" charset="0"/>
              </a:rPr>
              <a:t> –put &lt;</a:t>
            </a:r>
            <a:r>
              <a:rPr lang="en-US" sz="1500" b="1" i="1" dirty="0">
                <a:latin typeface="Courier New" panose="02070309020205020404" pitchFamily="49" charset="0"/>
                <a:cs typeface="Courier New" panose="02070309020205020404" pitchFamily="49" charset="0"/>
              </a:rPr>
              <a:t>localfile</a:t>
            </a:r>
            <a:r>
              <a:rPr lang="en-US" sz="1500" b="1" dirty="0">
                <a:latin typeface="Courier New" panose="02070309020205020404" pitchFamily="49" charset="0"/>
                <a:cs typeface="Courier New" panose="02070309020205020404" pitchFamily="49" charset="0"/>
              </a:rPr>
              <a:t>&gt; &lt;</a:t>
            </a:r>
            <a:r>
              <a:rPr lang="en-US" sz="1500" b="1" i="1" dirty="0" err="1">
                <a:latin typeface="Courier New" panose="02070309020205020404" pitchFamily="49" charset="0"/>
                <a:cs typeface="Courier New" panose="02070309020205020404" pitchFamily="49" charset="0"/>
              </a:rPr>
              <a:t>hdfs-loc</a:t>
            </a:r>
            <a:r>
              <a:rPr lang="en-US" sz="1500" b="1" dirty="0">
                <a:latin typeface="Courier New" panose="02070309020205020404" pitchFamily="49" charset="0"/>
                <a:cs typeface="Courier New" panose="02070309020205020404" pitchFamily="49" charset="0"/>
              </a:rPr>
              <a:t>&gt;</a:t>
            </a:r>
          </a:p>
        </p:txBody>
      </p:sp>
      <p:sp>
        <p:nvSpPr>
          <p:cNvPr id="6" name="TextBox 5"/>
          <p:cNvSpPr txBox="1"/>
          <p:nvPr/>
        </p:nvSpPr>
        <p:spPr bwMode="auto">
          <a:xfrm>
            <a:off x="1579857" y="2226164"/>
            <a:ext cx="1752403" cy="339517"/>
          </a:xfrm>
          <a:prstGeom prst="rect">
            <a:avLst/>
          </a:prstGeom>
          <a:solidFill>
            <a:schemeClr val="bg2">
              <a:lumMod val="20000"/>
              <a:lumOff val="80000"/>
            </a:schemeClr>
          </a:solidFill>
          <a:ln w="38100" cmpd="sng">
            <a:solidFill>
              <a:schemeClr val="tx2"/>
            </a:solidFill>
            <a:miter lim="800000"/>
            <a:headEnd/>
            <a:tailEnd/>
          </a:ln>
        </p:spPr>
        <p:txBody>
          <a:bodyPr vert="horz" wrap="none" lIns="66675" tIns="66675" rIns="68580" bIns="66675" rtlCol="0" anchor="b">
            <a:spAutoFit/>
          </a:bodyPr>
          <a:lstStyle/>
          <a:p>
            <a:pPr marL="0" lvl="1" defTabSz="685800">
              <a:lnSpc>
                <a:spcPct val="85000"/>
              </a:lnSpc>
              <a:defRPr/>
            </a:pPr>
            <a:r>
              <a:rPr lang="en-US" sz="1500" b="1" dirty="0">
                <a:latin typeface="Courier New" panose="02070309020205020404" pitchFamily="49" charset="0"/>
                <a:cs typeface="Courier New" panose="02070309020205020404" pitchFamily="49" charset="0"/>
              </a:rPr>
              <a:t>$ </a:t>
            </a:r>
            <a:r>
              <a:rPr lang="en-US" sz="1500" b="1">
                <a:latin typeface="Courier New" panose="02070309020205020404" pitchFamily="49" charset="0"/>
                <a:cs typeface="Courier New" panose="02070309020205020404" pitchFamily="49" charset="0"/>
              </a:rPr>
              <a:t>hdfs dfs </a:t>
            </a:r>
            <a:r>
              <a:rPr lang="en-US" sz="1500" b="1" dirty="0">
                <a:latin typeface="Courier New" panose="02070309020205020404" pitchFamily="49" charset="0"/>
                <a:cs typeface="Courier New" panose="02070309020205020404" pitchFamily="49" charset="0"/>
              </a:rPr>
              <a:t>–ls</a:t>
            </a:r>
          </a:p>
        </p:txBody>
      </p:sp>
    </p:spTree>
    <p:extLst>
      <p:ext uri="{BB962C8B-B14F-4D97-AF65-F5344CB8AC3E}">
        <p14:creationId xmlns:p14="http://schemas.microsoft.com/office/powerpoint/2010/main" val="21039184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HDFS – More Common Commands</a:t>
            </a:r>
            <a:endParaRPr lang="en-US" b="0" dirty="0"/>
          </a:p>
        </p:txBody>
      </p:sp>
      <p:sp>
        <p:nvSpPr>
          <p:cNvPr id="3" name="Content Placeholder 2"/>
          <p:cNvSpPr>
            <a:spLocks noGrp="1"/>
          </p:cNvSpPr>
          <p:nvPr>
            <p:ph idx="1"/>
          </p:nvPr>
        </p:nvSpPr>
        <p:spPr/>
        <p:txBody>
          <a:bodyPr>
            <a:normAutofit fontScale="85000" lnSpcReduction="20000"/>
          </a:bodyPr>
          <a:lstStyle/>
          <a:p>
            <a:pPr marL="261938" lvl="1">
              <a:buNone/>
            </a:pPr>
            <a:r>
              <a:rPr lang="en-US" dirty="0">
                <a:solidFill>
                  <a:schemeClr val="bg1"/>
                </a:solidFill>
                <a:cs typeface="Courier New" panose="02070309020205020404" pitchFamily="49" charset="0"/>
              </a:rPr>
              <a:t>Access the contents of a file on HDFS.</a:t>
            </a:r>
          </a:p>
          <a:p>
            <a:pPr marL="261938" lvl="1">
              <a:buNone/>
            </a:pPr>
            <a:endParaRPr lang="en-US" dirty="0">
              <a:solidFill>
                <a:schemeClr val="bg1"/>
              </a:solidFill>
              <a:cs typeface="Courier New" panose="02070309020205020404" pitchFamily="49" charset="0"/>
            </a:endParaRPr>
          </a:p>
          <a:p>
            <a:pPr marL="261938" lvl="1">
              <a:buNone/>
            </a:pPr>
            <a:endParaRPr lang="en-US" b="1" dirty="0">
              <a:solidFill>
                <a:schemeClr val="bg1"/>
              </a:solidFill>
              <a:cs typeface="Courier New" panose="02070309020205020404" pitchFamily="49" charset="0"/>
            </a:endParaRPr>
          </a:p>
          <a:p>
            <a:pPr marL="261938" lvl="1">
              <a:buNone/>
            </a:pPr>
            <a:r>
              <a:rPr lang="en-US" dirty="0">
                <a:solidFill>
                  <a:schemeClr val="bg1"/>
                </a:solidFill>
                <a:cs typeface="Courier New" panose="02070309020205020404" pitchFamily="49" charset="0"/>
              </a:rPr>
              <a:t>Access the contents at the bottom of a file.</a:t>
            </a:r>
          </a:p>
          <a:p>
            <a:pPr marL="261938" lvl="1">
              <a:buNone/>
            </a:pPr>
            <a:endParaRPr lang="en-US" b="1" dirty="0">
              <a:solidFill>
                <a:schemeClr val="bg1"/>
              </a:solidFill>
              <a:cs typeface="Courier New" panose="02070309020205020404" pitchFamily="49" charset="0"/>
            </a:endParaRPr>
          </a:p>
          <a:p>
            <a:pPr marL="261938" lvl="1">
              <a:buNone/>
            </a:pPr>
            <a:endParaRPr lang="en-US" dirty="0">
              <a:solidFill>
                <a:schemeClr val="bg1"/>
              </a:solidFill>
              <a:cs typeface="Courier New" panose="02070309020205020404" pitchFamily="49" charset="0"/>
            </a:endParaRPr>
          </a:p>
          <a:p>
            <a:pPr marL="261938" lvl="1">
              <a:buNone/>
            </a:pPr>
            <a:r>
              <a:rPr lang="en-US" dirty="0">
                <a:solidFill>
                  <a:schemeClr val="bg1"/>
                </a:solidFill>
                <a:cs typeface="Courier New" panose="02070309020205020404" pitchFamily="49" charset="0"/>
              </a:rPr>
              <a:t>Remove (delete) a file from Hadoop.</a:t>
            </a:r>
          </a:p>
          <a:p>
            <a:pPr marL="261938" lvl="1">
              <a:buNone/>
            </a:pPr>
            <a:endParaRPr lang="en-US" dirty="0">
              <a:solidFill>
                <a:schemeClr val="bg1"/>
              </a:solidFill>
              <a:cs typeface="Courier New" panose="02070309020205020404" pitchFamily="49" charset="0"/>
            </a:endParaRPr>
          </a:p>
          <a:p>
            <a:pPr marL="261938" lvl="1">
              <a:buNone/>
            </a:pPr>
            <a:endParaRPr lang="en-US" dirty="0">
              <a:solidFill>
                <a:schemeClr val="bg1"/>
              </a:solidFill>
              <a:cs typeface="Courier New" panose="02070309020205020404" pitchFamily="49" charset="0"/>
            </a:endParaRPr>
          </a:p>
          <a:p>
            <a:pPr marL="261938" lvl="1">
              <a:buNone/>
            </a:pPr>
            <a:r>
              <a:rPr lang="en-US" dirty="0">
                <a:solidFill>
                  <a:schemeClr val="bg1"/>
                </a:solidFill>
                <a:cs typeface="Courier New" panose="02070309020205020404" pitchFamily="49" charset="0"/>
              </a:rPr>
              <a:t>Recursively remove a file from Hadoop.</a:t>
            </a:r>
            <a:endParaRPr lang="en-US" b="1" dirty="0">
              <a:solidFill>
                <a:schemeClr val="bg1"/>
              </a:solidFill>
              <a:cs typeface="Courier New" panose="02070309020205020404" pitchFamily="49" charset="0"/>
            </a:endParaRPr>
          </a:p>
        </p:txBody>
      </p:sp>
      <p:sp>
        <p:nvSpPr>
          <p:cNvPr id="4" name="TextBox 3"/>
          <p:cNvSpPr txBox="1"/>
          <p:nvPr/>
        </p:nvSpPr>
        <p:spPr bwMode="auto">
          <a:xfrm>
            <a:off x="1657350" y="1185698"/>
            <a:ext cx="2675732" cy="339517"/>
          </a:xfrm>
          <a:prstGeom prst="rect">
            <a:avLst/>
          </a:prstGeom>
          <a:solidFill>
            <a:schemeClr val="bg2">
              <a:lumMod val="20000"/>
              <a:lumOff val="80000"/>
            </a:schemeClr>
          </a:solidFill>
          <a:ln w="38100" cmpd="sng">
            <a:solidFill>
              <a:schemeClr val="tx2"/>
            </a:solidFill>
            <a:miter lim="800000"/>
            <a:headEnd/>
            <a:tailEnd/>
          </a:ln>
        </p:spPr>
        <p:txBody>
          <a:bodyPr vert="horz" wrap="none" lIns="66675" tIns="66675" rIns="68580" bIns="66675" rtlCol="0" anchor="b">
            <a:spAutoFit/>
          </a:bodyPr>
          <a:lstStyle/>
          <a:p>
            <a:pPr marL="0" lvl="1" defTabSz="685800">
              <a:lnSpc>
                <a:spcPct val="85000"/>
              </a:lnSpc>
              <a:defRPr/>
            </a:pPr>
            <a:r>
              <a:rPr lang="en-US" sz="1500" b="1" dirty="0">
                <a:latin typeface="Courier New" panose="02070309020205020404" pitchFamily="49" charset="0"/>
                <a:cs typeface="Courier New" panose="02070309020205020404" pitchFamily="49" charset="0"/>
              </a:rPr>
              <a:t>$ </a:t>
            </a:r>
            <a:r>
              <a:rPr lang="en-US" sz="1500" b="1">
                <a:latin typeface="Courier New" panose="02070309020205020404" pitchFamily="49" charset="0"/>
                <a:cs typeface="Courier New" panose="02070309020205020404" pitchFamily="49" charset="0"/>
              </a:rPr>
              <a:t>hdfs dfs </a:t>
            </a:r>
            <a:r>
              <a:rPr lang="en-US" sz="1500" b="1" dirty="0">
                <a:latin typeface="Courier New" panose="02070309020205020404" pitchFamily="49" charset="0"/>
                <a:cs typeface="Courier New" panose="02070309020205020404" pitchFamily="49" charset="0"/>
              </a:rPr>
              <a:t>–cat &lt;</a:t>
            </a:r>
            <a:r>
              <a:rPr lang="en-US" sz="1500" b="1" i="1" dirty="0">
                <a:latin typeface="Courier New" panose="02070309020205020404" pitchFamily="49" charset="0"/>
                <a:cs typeface="Courier New" panose="02070309020205020404" pitchFamily="49" charset="0"/>
              </a:rPr>
              <a:t>file</a:t>
            </a:r>
            <a:r>
              <a:rPr lang="en-US" sz="1500" b="1" dirty="0">
                <a:latin typeface="Courier New" panose="02070309020205020404" pitchFamily="49" charset="0"/>
                <a:cs typeface="Courier New" panose="02070309020205020404" pitchFamily="49" charset="0"/>
              </a:rPr>
              <a:t>&gt;</a:t>
            </a:r>
          </a:p>
        </p:txBody>
      </p:sp>
      <p:sp>
        <p:nvSpPr>
          <p:cNvPr id="5" name="TextBox 4"/>
          <p:cNvSpPr txBox="1"/>
          <p:nvPr/>
        </p:nvSpPr>
        <p:spPr bwMode="auto">
          <a:xfrm>
            <a:off x="1657350" y="2129567"/>
            <a:ext cx="2791149" cy="339517"/>
          </a:xfrm>
          <a:prstGeom prst="rect">
            <a:avLst/>
          </a:prstGeom>
          <a:solidFill>
            <a:schemeClr val="bg2">
              <a:lumMod val="20000"/>
              <a:lumOff val="80000"/>
            </a:schemeClr>
          </a:solidFill>
          <a:ln w="38100" cmpd="sng">
            <a:solidFill>
              <a:schemeClr val="tx2"/>
            </a:solidFill>
            <a:miter lim="800000"/>
            <a:headEnd/>
            <a:tailEnd/>
          </a:ln>
        </p:spPr>
        <p:txBody>
          <a:bodyPr vert="horz" wrap="none" lIns="66675" tIns="66675" rIns="68580" bIns="66675" rtlCol="0" anchor="b">
            <a:spAutoFit/>
          </a:bodyPr>
          <a:lstStyle/>
          <a:p>
            <a:pPr marL="0" lvl="1" defTabSz="685800">
              <a:lnSpc>
                <a:spcPct val="85000"/>
              </a:lnSpc>
              <a:defRPr/>
            </a:pPr>
            <a:r>
              <a:rPr lang="en-US" sz="1500" b="1" dirty="0">
                <a:latin typeface="Courier New" panose="02070309020205020404" pitchFamily="49" charset="0"/>
                <a:cs typeface="Courier New" panose="02070309020205020404" pitchFamily="49" charset="0"/>
              </a:rPr>
              <a:t>$ </a:t>
            </a:r>
            <a:r>
              <a:rPr lang="en-US" sz="1500" b="1">
                <a:latin typeface="Courier New" panose="02070309020205020404" pitchFamily="49" charset="0"/>
                <a:cs typeface="Courier New" panose="02070309020205020404" pitchFamily="49" charset="0"/>
              </a:rPr>
              <a:t>hdfs dfs </a:t>
            </a:r>
            <a:r>
              <a:rPr lang="en-US" sz="1500" b="1" dirty="0">
                <a:latin typeface="Courier New" panose="02070309020205020404" pitchFamily="49" charset="0"/>
                <a:cs typeface="Courier New" panose="02070309020205020404" pitchFamily="49" charset="0"/>
              </a:rPr>
              <a:t>–tail &lt;</a:t>
            </a:r>
            <a:r>
              <a:rPr lang="en-US" sz="1500" b="1" i="1" dirty="0">
                <a:latin typeface="Courier New" panose="02070309020205020404" pitchFamily="49" charset="0"/>
                <a:cs typeface="Courier New" panose="02070309020205020404" pitchFamily="49" charset="0"/>
              </a:rPr>
              <a:t>file</a:t>
            </a:r>
            <a:r>
              <a:rPr lang="en-US" sz="1500" b="1" dirty="0">
                <a:latin typeface="Courier New" panose="02070309020205020404" pitchFamily="49" charset="0"/>
              </a:rPr>
              <a:t>&gt;</a:t>
            </a:r>
          </a:p>
        </p:txBody>
      </p:sp>
      <p:sp>
        <p:nvSpPr>
          <p:cNvPr id="6" name="TextBox 5"/>
          <p:cNvSpPr txBox="1"/>
          <p:nvPr/>
        </p:nvSpPr>
        <p:spPr bwMode="auto">
          <a:xfrm>
            <a:off x="1657351" y="3086373"/>
            <a:ext cx="3137397" cy="339517"/>
          </a:xfrm>
          <a:prstGeom prst="rect">
            <a:avLst/>
          </a:prstGeom>
          <a:solidFill>
            <a:schemeClr val="bg2">
              <a:lumMod val="20000"/>
              <a:lumOff val="80000"/>
            </a:schemeClr>
          </a:solidFill>
          <a:ln w="38100" cmpd="sng">
            <a:solidFill>
              <a:schemeClr val="tx2"/>
            </a:solidFill>
            <a:miter lim="800000"/>
            <a:headEnd/>
            <a:tailEnd/>
          </a:ln>
        </p:spPr>
        <p:txBody>
          <a:bodyPr vert="horz" wrap="none" lIns="66675" tIns="66675" rIns="68580" bIns="66675" rtlCol="0" anchor="b">
            <a:spAutoFit/>
          </a:bodyPr>
          <a:lstStyle/>
          <a:p>
            <a:pPr marL="0" lvl="1" defTabSz="685800">
              <a:lnSpc>
                <a:spcPct val="85000"/>
              </a:lnSpc>
              <a:defRPr/>
            </a:pPr>
            <a:r>
              <a:rPr lang="en-US" sz="1500" b="1" dirty="0">
                <a:latin typeface="Courier New" panose="02070309020205020404" pitchFamily="49" charset="0"/>
                <a:cs typeface="Courier New" panose="02070309020205020404" pitchFamily="49" charset="0"/>
              </a:rPr>
              <a:t>$ </a:t>
            </a:r>
            <a:r>
              <a:rPr lang="en-US" sz="1500" b="1">
                <a:latin typeface="Courier New" panose="02070309020205020404" pitchFamily="49" charset="0"/>
                <a:cs typeface="Courier New" panose="02070309020205020404" pitchFamily="49" charset="0"/>
              </a:rPr>
              <a:t>hdfs dfs </a:t>
            </a:r>
            <a:r>
              <a:rPr lang="en-US" sz="1500" b="1" dirty="0">
                <a:latin typeface="Courier New" panose="02070309020205020404" pitchFamily="49" charset="0"/>
                <a:cs typeface="Courier New" panose="02070309020205020404" pitchFamily="49" charset="0"/>
              </a:rPr>
              <a:t>–rm &lt;</a:t>
            </a:r>
            <a:r>
              <a:rPr lang="en-US" sz="1500" b="1" i="1" dirty="0">
                <a:latin typeface="Courier New" panose="02070309020205020404" pitchFamily="49" charset="0"/>
                <a:cs typeface="Courier New" panose="02070309020205020404" pitchFamily="49" charset="0"/>
              </a:rPr>
              <a:t>hdfs-file</a:t>
            </a:r>
            <a:r>
              <a:rPr lang="en-US" sz="1500" b="1" dirty="0">
                <a:latin typeface="Courier New" panose="02070309020205020404" pitchFamily="49" charset="0"/>
                <a:cs typeface="Courier New" panose="02070309020205020404" pitchFamily="49" charset="0"/>
              </a:rPr>
              <a:t>&gt;</a:t>
            </a:r>
          </a:p>
        </p:txBody>
      </p:sp>
      <p:sp>
        <p:nvSpPr>
          <p:cNvPr id="7" name="TextBox 6"/>
          <p:cNvSpPr txBox="1"/>
          <p:nvPr/>
        </p:nvSpPr>
        <p:spPr bwMode="auto">
          <a:xfrm>
            <a:off x="1657351" y="4023177"/>
            <a:ext cx="3483646" cy="339517"/>
          </a:xfrm>
          <a:prstGeom prst="rect">
            <a:avLst/>
          </a:prstGeom>
          <a:solidFill>
            <a:schemeClr val="bg2">
              <a:lumMod val="20000"/>
              <a:lumOff val="80000"/>
            </a:schemeClr>
          </a:solidFill>
          <a:ln w="38100" cmpd="sng">
            <a:solidFill>
              <a:schemeClr val="tx2"/>
            </a:solidFill>
            <a:miter lim="800000"/>
            <a:headEnd/>
            <a:tailEnd/>
          </a:ln>
        </p:spPr>
        <p:txBody>
          <a:bodyPr vert="horz" wrap="none" lIns="66675" tIns="66675" rIns="68580" bIns="66675" rtlCol="0" anchor="b">
            <a:spAutoFit/>
          </a:bodyPr>
          <a:lstStyle/>
          <a:p>
            <a:pPr marL="0" lvl="1" defTabSz="685800">
              <a:lnSpc>
                <a:spcPct val="85000"/>
              </a:lnSpc>
              <a:defRPr/>
            </a:pPr>
            <a:r>
              <a:rPr lang="en-US" sz="1500" b="1" dirty="0">
                <a:latin typeface="Courier New" panose="02070309020205020404" pitchFamily="49" charset="0"/>
                <a:cs typeface="Courier New" panose="02070309020205020404" pitchFamily="49" charset="0"/>
              </a:rPr>
              <a:t>$ </a:t>
            </a:r>
            <a:r>
              <a:rPr lang="en-US" sz="1500" b="1">
                <a:latin typeface="Courier New" panose="02070309020205020404" pitchFamily="49" charset="0"/>
                <a:cs typeface="Courier New" panose="02070309020205020404" pitchFamily="49" charset="0"/>
              </a:rPr>
              <a:t>hdfs dfs </a:t>
            </a:r>
            <a:r>
              <a:rPr lang="en-US" sz="1500" b="1" dirty="0">
                <a:latin typeface="Courier New" panose="02070309020205020404" pitchFamily="49" charset="0"/>
                <a:cs typeface="Courier New" panose="02070309020205020404" pitchFamily="49" charset="0"/>
              </a:rPr>
              <a:t>–rm -r &lt;</a:t>
            </a:r>
            <a:r>
              <a:rPr lang="en-US" sz="1500" b="1" i="1" dirty="0" err="1">
                <a:latin typeface="Courier New" panose="02070309020205020404" pitchFamily="49" charset="0"/>
                <a:cs typeface="Courier New" panose="02070309020205020404" pitchFamily="49" charset="0"/>
              </a:rPr>
              <a:t>hdfs</a:t>
            </a:r>
            <a:r>
              <a:rPr lang="en-US" sz="1500" b="1" i="1" dirty="0">
                <a:latin typeface="Courier New" panose="02070309020205020404" pitchFamily="49" charset="0"/>
                <a:cs typeface="Courier New" panose="02070309020205020404" pitchFamily="49" charset="0"/>
              </a:rPr>
              <a:t>-file</a:t>
            </a:r>
            <a:r>
              <a:rPr lang="en-US" sz="1500" b="1" dirty="0">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22594427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Hadoop User Experience (HUE)</a:t>
            </a:r>
          </a:p>
        </p:txBody>
      </p:sp>
      <p:sp>
        <p:nvSpPr>
          <p:cNvPr id="3" name="Content Placeholder 2"/>
          <p:cNvSpPr>
            <a:spLocks noGrp="1"/>
          </p:cNvSpPr>
          <p:nvPr>
            <p:ph idx="1"/>
          </p:nvPr>
        </p:nvSpPr>
        <p:spPr/>
        <p:txBody>
          <a:bodyPr/>
          <a:lstStyle/>
          <a:p>
            <a:r>
              <a:rPr lang="en-US" dirty="0">
                <a:solidFill>
                  <a:schemeClr val="bg1"/>
                </a:solidFill>
              </a:rPr>
              <a:t>To gain a perspective of Hadoop and all parts involved, this section discusses five main topics.</a:t>
            </a:r>
          </a:p>
          <a:p>
            <a:endParaRPr lang="en-US" dirty="0">
              <a:solidFill>
                <a:schemeClr val="bg1"/>
              </a:solidFill>
            </a:endParaRPr>
          </a:p>
        </p:txBody>
      </p:sp>
      <p:grpSp>
        <p:nvGrpSpPr>
          <p:cNvPr id="14" name="Group 13"/>
          <p:cNvGrpSpPr/>
          <p:nvPr/>
        </p:nvGrpSpPr>
        <p:grpSpPr>
          <a:xfrm>
            <a:off x="2293143" y="1528637"/>
            <a:ext cx="4572001" cy="3048000"/>
            <a:chOff x="1523999" y="1914358"/>
            <a:chExt cx="6096001" cy="4064000"/>
          </a:xfrm>
        </p:grpSpPr>
        <p:sp>
          <p:nvSpPr>
            <p:cNvPr id="6" name="Freeform 5"/>
            <p:cNvSpPr/>
            <p:nvPr/>
          </p:nvSpPr>
          <p:spPr>
            <a:xfrm>
              <a:off x="4572000" y="1914358"/>
              <a:ext cx="3048000" cy="2032000"/>
            </a:xfrm>
            <a:custGeom>
              <a:avLst/>
              <a:gdLst>
                <a:gd name="connsiteX0" fmla="*/ 0 w 3048000"/>
                <a:gd name="connsiteY0" fmla="*/ 0 h 2032000"/>
                <a:gd name="connsiteX1" fmla="*/ 2709327 w 3048000"/>
                <a:gd name="connsiteY1" fmla="*/ 0 h 2032000"/>
                <a:gd name="connsiteX2" fmla="*/ 3048000 w 3048000"/>
                <a:gd name="connsiteY2" fmla="*/ 338673 h 2032000"/>
                <a:gd name="connsiteX3" fmla="*/ 3048000 w 3048000"/>
                <a:gd name="connsiteY3" fmla="*/ 2032000 h 2032000"/>
                <a:gd name="connsiteX4" fmla="*/ 0 w 3048000"/>
                <a:gd name="connsiteY4" fmla="*/ 2032000 h 2032000"/>
                <a:gd name="connsiteX5" fmla="*/ 0 w 3048000"/>
                <a:gd name="connsiteY5" fmla="*/ 0 h 20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000" h="2032000">
                  <a:moveTo>
                    <a:pt x="0" y="0"/>
                  </a:moveTo>
                  <a:lnTo>
                    <a:pt x="2709327" y="0"/>
                  </a:lnTo>
                  <a:cubicBezTo>
                    <a:pt x="2896371" y="0"/>
                    <a:pt x="3048000" y="151629"/>
                    <a:pt x="3048000" y="338673"/>
                  </a:cubicBezTo>
                  <a:lnTo>
                    <a:pt x="3048000" y="2032000"/>
                  </a:lnTo>
                  <a:lnTo>
                    <a:pt x="0" y="2032000"/>
                  </a:lnTo>
                  <a:lnTo>
                    <a:pt x="0" y="0"/>
                  </a:lnTo>
                  <a:close/>
                </a:path>
              </a:pathLst>
            </a:custGeom>
            <a:solidFill>
              <a:schemeClr val="tx2"/>
            </a:solidFill>
            <a:ln w="38100">
              <a:solidFill>
                <a:srgbClr val="FFFFFF"/>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690" tIns="186690" rIns="186690" bIns="567690" numCol="1" spcCol="1270" anchor="ctr" anchorCtr="0">
              <a:noAutofit/>
            </a:bodyPr>
            <a:lstStyle/>
            <a:p>
              <a:pPr algn="ctr" defTabSz="1166813">
                <a:lnSpc>
                  <a:spcPct val="90000"/>
                </a:lnSpc>
                <a:spcBef>
                  <a:spcPct val="0"/>
                </a:spcBef>
                <a:spcAft>
                  <a:spcPct val="35000"/>
                </a:spcAft>
                <a:defRPr/>
              </a:pPr>
              <a:r>
                <a:rPr lang="en-US" sz="2625" dirty="0">
                  <a:solidFill>
                    <a:schemeClr val="bg1"/>
                  </a:solidFill>
                  <a:latin typeface="Arial"/>
                </a:rPr>
                <a:t>HUE</a:t>
              </a:r>
            </a:p>
          </p:txBody>
        </p:sp>
        <p:sp>
          <p:nvSpPr>
            <p:cNvPr id="10" name="Freeform 9"/>
            <p:cNvSpPr/>
            <p:nvPr/>
          </p:nvSpPr>
          <p:spPr>
            <a:xfrm>
              <a:off x="1523999" y="1914358"/>
              <a:ext cx="3048001" cy="2032001"/>
            </a:xfrm>
            <a:custGeom>
              <a:avLst/>
              <a:gdLst>
                <a:gd name="connsiteX0" fmla="*/ 0 w 2032000"/>
                <a:gd name="connsiteY0" fmla="*/ 0 h 3048000"/>
                <a:gd name="connsiteX1" fmla="*/ 1693327 w 2032000"/>
                <a:gd name="connsiteY1" fmla="*/ 0 h 3048000"/>
                <a:gd name="connsiteX2" fmla="*/ 2032000 w 2032000"/>
                <a:gd name="connsiteY2" fmla="*/ 338673 h 3048000"/>
                <a:gd name="connsiteX3" fmla="*/ 2032000 w 2032000"/>
                <a:gd name="connsiteY3" fmla="*/ 3048000 h 3048000"/>
                <a:gd name="connsiteX4" fmla="*/ 0 w 2032000"/>
                <a:gd name="connsiteY4" fmla="*/ 3048000 h 3048000"/>
                <a:gd name="connsiteX5" fmla="*/ 0 w 2032000"/>
                <a:gd name="connsiteY5" fmla="*/ 0 h 30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2000" h="3048000">
                  <a:moveTo>
                    <a:pt x="0" y="3048000"/>
                  </a:moveTo>
                  <a:lnTo>
                    <a:pt x="0" y="508009"/>
                  </a:lnTo>
                  <a:cubicBezTo>
                    <a:pt x="0" y="227443"/>
                    <a:pt x="101086" y="0"/>
                    <a:pt x="225782" y="0"/>
                  </a:cubicBezTo>
                  <a:lnTo>
                    <a:pt x="2032000" y="0"/>
                  </a:lnTo>
                  <a:lnTo>
                    <a:pt x="2032000" y="3048000"/>
                  </a:lnTo>
                  <a:lnTo>
                    <a:pt x="0" y="3048000"/>
                  </a:lnTo>
                  <a:close/>
                </a:path>
              </a:pathLst>
            </a:custGeom>
            <a:solidFill>
              <a:schemeClr val="bg2">
                <a:lumMod val="75000"/>
              </a:schemeClr>
            </a:solidFill>
            <a:ln w="38100">
              <a:solidFill>
                <a:srgbClr val="FFFFFF"/>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690" tIns="186689" rIns="186690" bIns="567691" numCol="1" spcCol="1270" anchor="ctr" anchorCtr="0">
              <a:noAutofit/>
            </a:bodyPr>
            <a:lstStyle/>
            <a:p>
              <a:pPr algn="ctr" defTabSz="1166813">
                <a:lnSpc>
                  <a:spcPct val="90000"/>
                </a:lnSpc>
                <a:spcBef>
                  <a:spcPct val="0"/>
                </a:spcBef>
                <a:spcAft>
                  <a:spcPct val="35000"/>
                </a:spcAft>
                <a:defRPr/>
              </a:pPr>
              <a:r>
                <a:rPr lang="en-US" sz="2625" dirty="0">
                  <a:solidFill>
                    <a:schemeClr val="bg1"/>
                  </a:solidFill>
                  <a:latin typeface="Arial"/>
                </a:rPr>
                <a:t>HDFS</a:t>
              </a:r>
            </a:p>
          </p:txBody>
        </p:sp>
        <p:sp>
          <p:nvSpPr>
            <p:cNvPr id="11" name="Freeform 10"/>
            <p:cNvSpPr/>
            <p:nvPr/>
          </p:nvSpPr>
          <p:spPr>
            <a:xfrm>
              <a:off x="1524000" y="3946357"/>
              <a:ext cx="3048000" cy="2032001"/>
            </a:xfrm>
            <a:custGeom>
              <a:avLst/>
              <a:gdLst>
                <a:gd name="connsiteX0" fmla="*/ 0 w 3048000"/>
                <a:gd name="connsiteY0" fmla="*/ 0 h 2032000"/>
                <a:gd name="connsiteX1" fmla="*/ 2709327 w 3048000"/>
                <a:gd name="connsiteY1" fmla="*/ 0 h 2032000"/>
                <a:gd name="connsiteX2" fmla="*/ 3048000 w 3048000"/>
                <a:gd name="connsiteY2" fmla="*/ 338673 h 2032000"/>
                <a:gd name="connsiteX3" fmla="*/ 3048000 w 3048000"/>
                <a:gd name="connsiteY3" fmla="*/ 2032000 h 2032000"/>
                <a:gd name="connsiteX4" fmla="*/ 0 w 3048000"/>
                <a:gd name="connsiteY4" fmla="*/ 2032000 h 2032000"/>
                <a:gd name="connsiteX5" fmla="*/ 0 w 3048000"/>
                <a:gd name="connsiteY5" fmla="*/ 0 h 20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000" h="2032000">
                  <a:moveTo>
                    <a:pt x="3048000" y="2031999"/>
                  </a:moveTo>
                  <a:lnTo>
                    <a:pt x="338673" y="2031999"/>
                  </a:lnTo>
                  <a:cubicBezTo>
                    <a:pt x="151629" y="2031999"/>
                    <a:pt x="0" y="1880370"/>
                    <a:pt x="0" y="1693326"/>
                  </a:cubicBezTo>
                  <a:lnTo>
                    <a:pt x="0" y="1"/>
                  </a:lnTo>
                  <a:lnTo>
                    <a:pt x="3048000" y="1"/>
                  </a:lnTo>
                  <a:lnTo>
                    <a:pt x="3048000" y="2031999"/>
                  </a:lnTo>
                  <a:close/>
                </a:path>
              </a:pathLst>
            </a:custGeom>
            <a:solidFill>
              <a:schemeClr val="bg2">
                <a:lumMod val="75000"/>
              </a:schemeClr>
            </a:solidFill>
            <a:ln w="38100">
              <a:solidFill>
                <a:srgbClr val="FFFFFF"/>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689" tIns="567690" rIns="186690" bIns="186691" numCol="1" spcCol="1270" anchor="ctr" anchorCtr="0">
              <a:noAutofit/>
            </a:bodyPr>
            <a:lstStyle/>
            <a:p>
              <a:pPr algn="ctr" defTabSz="1166813">
                <a:lnSpc>
                  <a:spcPct val="90000"/>
                </a:lnSpc>
                <a:spcBef>
                  <a:spcPct val="0"/>
                </a:spcBef>
                <a:spcAft>
                  <a:spcPct val="35000"/>
                </a:spcAft>
                <a:defRPr/>
              </a:pPr>
              <a:r>
                <a:rPr lang="en-US" sz="2625" dirty="0">
                  <a:solidFill>
                    <a:schemeClr val="bg1"/>
                  </a:solidFill>
                  <a:latin typeface="Arial"/>
                </a:rPr>
                <a:t>SQOOP</a:t>
              </a:r>
            </a:p>
          </p:txBody>
        </p:sp>
        <p:sp>
          <p:nvSpPr>
            <p:cNvPr id="12" name="Freeform 11"/>
            <p:cNvSpPr/>
            <p:nvPr/>
          </p:nvSpPr>
          <p:spPr>
            <a:xfrm>
              <a:off x="4572000" y="3946357"/>
              <a:ext cx="3048000" cy="2032000"/>
            </a:xfrm>
            <a:custGeom>
              <a:avLst/>
              <a:gdLst>
                <a:gd name="connsiteX0" fmla="*/ 0 w 2032000"/>
                <a:gd name="connsiteY0" fmla="*/ 0 h 3048000"/>
                <a:gd name="connsiteX1" fmla="*/ 1693327 w 2032000"/>
                <a:gd name="connsiteY1" fmla="*/ 0 h 3048000"/>
                <a:gd name="connsiteX2" fmla="*/ 2032000 w 2032000"/>
                <a:gd name="connsiteY2" fmla="*/ 338673 h 3048000"/>
                <a:gd name="connsiteX3" fmla="*/ 2032000 w 2032000"/>
                <a:gd name="connsiteY3" fmla="*/ 3048000 h 3048000"/>
                <a:gd name="connsiteX4" fmla="*/ 0 w 2032000"/>
                <a:gd name="connsiteY4" fmla="*/ 3048000 h 3048000"/>
                <a:gd name="connsiteX5" fmla="*/ 0 w 2032000"/>
                <a:gd name="connsiteY5" fmla="*/ 0 h 30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2000" h="3048000">
                  <a:moveTo>
                    <a:pt x="2032000" y="1"/>
                  </a:moveTo>
                  <a:lnTo>
                    <a:pt x="2032000" y="2539990"/>
                  </a:lnTo>
                  <a:cubicBezTo>
                    <a:pt x="2032000" y="2820556"/>
                    <a:pt x="1930914" y="3047999"/>
                    <a:pt x="1806218" y="3047999"/>
                  </a:cubicBezTo>
                  <a:lnTo>
                    <a:pt x="0" y="3047999"/>
                  </a:lnTo>
                  <a:lnTo>
                    <a:pt x="0" y="1"/>
                  </a:lnTo>
                  <a:lnTo>
                    <a:pt x="2032000" y="1"/>
                  </a:lnTo>
                  <a:close/>
                </a:path>
              </a:pathLst>
            </a:custGeom>
            <a:solidFill>
              <a:schemeClr val="bg2">
                <a:lumMod val="75000"/>
              </a:schemeClr>
            </a:solidFill>
            <a:ln w="38100">
              <a:solidFill>
                <a:srgbClr val="FFFFFF"/>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690" tIns="567690" rIns="186690" bIns="186690" numCol="1" spcCol="1270" anchor="ctr" anchorCtr="0">
              <a:noAutofit/>
            </a:bodyPr>
            <a:lstStyle/>
            <a:p>
              <a:pPr algn="ctr" defTabSz="1166813">
                <a:lnSpc>
                  <a:spcPct val="90000"/>
                </a:lnSpc>
                <a:spcBef>
                  <a:spcPct val="0"/>
                </a:spcBef>
                <a:spcAft>
                  <a:spcPct val="35000"/>
                </a:spcAft>
                <a:defRPr/>
              </a:pPr>
              <a:r>
                <a:rPr lang="en-US" sz="2625" dirty="0">
                  <a:solidFill>
                    <a:schemeClr val="bg1"/>
                  </a:solidFill>
                  <a:latin typeface="Arial"/>
                </a:rPr>
                <a:t>MapReduce</a:t>
              </a:r>
            </a:p>
          </p:txBody>
        </p:sp>
        <p:sp>
          <p:nvSpPr>
            <p:cNvPr id="13" name="Freeform 12"/>
            <p:cNvSpPr/>
            <p:nvPr/>
          </p:nvSpPr>
          <p:spPr>
            <a:xfrm>
              <a:off x="3019926" y="3164302"/>
              <a:ext cx="2887572" cy="1564111"/>
            </a:xfrm>
            <a:custGeom>
              <a:avLst/>
              <a:gdLst>
                <a:gd name="connsiteX0" fmla="*/ 0 w 2670998"/>
                <a:gd name="connsiteY0" fmla="*/ 260690 h 1564111"/>
                <a:gd name="connsiteX1" fmla="*/ 260690 w 2670998"/>
                <a:gd name="connsiteY1" fmla="*/ 0 h 1564111"/>
                <a:gd name="connsiteX2" fmla="*/ 2410308 w 2670998"/>
                <a:gd name="connsiteY2" fmla="*/ 0 h 1564111"/>
                <a:gd name="connsiteX3" fmla="*/ 2670998 w 2670998"/>
                <a:gd name="connsiteY3" fmla="*/ 260690 h 1564111"/>
                <a:gd name="connsiteX4" fmla="*/ 2670998 w 2670998"/>
                <a:gd name="connsiteY4" fmla="*/ 1303421 h 1564111"/>
                <a:gd name="connsiteX5" fmla="*/ 2410308 w 2670998"/>
                <a:gd name="connsiteY5" fmla="*/ 1564111 h 1564111"/>
                <a:gd name="connsiteX6" fmla="*/ 260690 w 2670998"/>
                <a:gd name="connsiteY6" fmla="*/ 1564111 h 1564111"/>
                <a:gd name="connsiteX7" fmla="*/ 0 w 2670998"/>
                <a:gd name="connsiteY7" fmla="*/ 1303421 h 1564111"/>
                <a:gd name="connsiteX8" fmla="*/ 0 w 2670998"/>
                <a:gd name="connsiteY8" fmla="*/ 260690 h 1564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70998" h="1564111">
                  <a:moveTo>
                    <a:pt x="0" y="260690"/>
                  </a:moveTo>
                  <a:cubicBezTo>
                    <a:pt x="0" y="116715"/>
                    <a:pt x="116715" y="0"/>
                    <a:pt x="260690" y="0"/>
                  </a:cubicBezTo>
                  <a:lnTo>
                    <a:pt x="2410308" y="0"/>
                  </a:lnTo>
                  <a:cubicBezTo>
                    <a:pt x="2554283" y="0"/>
                    <a:pt x="2670998" y="116715"/>
                    <a:pt x="2670998" y="260690"/>
                  </a:cubicBezTo>
                  <a:lnTo>
                    <a:pt x="2670998" y="1303421"/>
                  </a:lnTo>
                  <a:cubicBezTo>
                    <a:pt x="2670998" y="1447396"/>
                    <a:pt x="2554283" y="1564111"/>
                    <a:pt x="2410308" y="1564111"/>
                  </a:cubicBezTo>
                  <a:lnTo>
                    <a:pt x="260690" y="1564111"/>
                  </a:lnTo>
                  <a:cubicBezTo>
                    <a:pt x="116715" y="1564111"/>
                    <a:pt x="0" y="1447396"/>
                    <a:pt x="0" y="1303421"/>
                  </a:cubicBezTo>
                  <a:lnTo>
                    <a:pt x="0" y="260690"/>
                  </a:lnTo>
                  <a:close/>
                </a:path>
              </a:pathLst>
            </a:custGeom>
            <a:solidFill>
              <a:schemeClr val="bg2">
                <a:lumMod val="60000"/>
                <a:lumOff val="40000"/>
              </a:schemeClr>
            </a:solidFill>
            <a:ln>
              <a:solidFill>
                <a:srgbClr val="FFFFFF"/>
              </a:solidFill>
            </a:ln>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txBody>
            <a:bodyPr spcFirstLastPara="0" vert="horz" wrap="square" lIns="157278" tIns="157278" rIns="157278" bIns="157278" numCol="1" spcCol="1270" anchor="ctr" anchorCtr="0">
              <a:noAutofit/>
            </a:bodyPr>
            <a:lstStyle/>
            <a:p>
              <a:pPr algn="ctr" defTabSz="1166813">
                <a:lnSpc>
                  <a:spcPct val="90000"/>
                </a:lnSpc>
                <a:spcBef>
                  <a:spcPct val="0"/>
                </a:spcBef>
                <a:spcAft>
                  <a:spcPct val="35000"/>
                </a:spcAft>
                <a:defRPr/>
              </a:pPr>
              <a:r>
                <a:rPr lang="en-US" sz="2625" b="1" dirty="0">
                  <a:solidFill>
                    <a:schemeClr val="tx1"/>
                  </a:solidFill>
                  <a:latin typeface="Arial"/>
                </a:rPr>
                <a:t>Hadoop Ecosystem</a:t>
              </a:r>
            </a:p>
          </p:txBody>
        </p:sp>
      </p:grpSp>
    </p:spTree>
    <p:extLst>
      <p:ext uri="{BB962C8B-B14F-4D97-AF65-F5344CB8AC3E}">
        <p14:creationId xmlns:p14="http://schemas.microsoft.com/office/powerpoint/2010/main" val="267434706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Introduction to Hue</a:t>
            </a:r>
          </a:p>
        </p:txBody>
      </p:sp>
      <p:sp>
        <p:nvSpPr>
          <p:cNvPr id="3" name="Content Placeholder 2"/>
          <p:cNvSpPr>
            <a:spLocks noGrp="1"/>
          </p:cNvSpPr>
          <p:nvPr>
            <p:ph idx="1"/>
          </p:nvPr>
        </p:nvSpPr>
        <p:spPr>
          <a:xfrm>
            <a:off x="685800" y="896450"/>
            <a:ext cx="7848600" cy="3200400"/>
          </a:xfrm>
        </p:spPr>
        <p:txBody>
          <a:bodyPr>
            <a:normAutofit lnSpcReduction="10000"/>
          </a:bodyPr>
          <a:lstStyle/>
          <a:p>
            <a:pPr indent="-257175"/>
            <a:r>
              <a:rPr lang="en-US" dirty="0">
                <a:solidFill>
                  <a:schemeClr val="bg1"/>
                </a:solidFill>
              </a:rPr>
              <a:t>Hue attributes include the following:</a:t>
            </a:r>
          </a:p>
          <a:p>
            <a:pPr lvl="1"/>
            <a:r>
              <a:rPr lang="en-US" dirty="0">
                <a:solidFill>
                  <a:schemeClr val="bg1"/>
                </a:solidFill>
              </a:rPr>
              <a:t>Hue: </a:t>
            </a:r>
            <a:r>
              <a:rPr lang="en-US" b="1" dirty="0">
                <a:solidFill>
                  <a:schemeClr val="bg1"/>
                </a:solidFill>
              </a:rPr>
              <a:t>H</a:t>
            </a:r>
            <a:r>
              <a:rPr lang="en-US" dirty="0">
                <a:solidFill>
                  <a:schemeClr val="bg1"/>
                </a:solidFill>
              </a:rPr>
              <a:t>adoop </a:t>
            </a:r>
            <a:r>
              <a:rPr lang="en-US" b="1" dirty="0">
                <a:solidFill>
                  <a:schemeClr val="bg1"/>
                </a:solidFill>
              </a:rPr>
              <a:t>U</a:t>
            </a:r>
            <a:r>
              <a:rPr lang="en-US" dirty="0">
                <a:solidFill>
                  <a:schemeClr val="bg1"/>
                </a:solidFill>
              </a:rPr>
              <a:t>ser </a:t>
            </a:r>
            <a:r>
              <a:rPr lang="en-US" b="1" dirty="0">
                <a:solidFill>
                  <a:schemeClr val="bg1"/>
                </a:solidFill>
              </a:rPr>
              <a:t>E</a:t>
            </a:r>
            <a:r>
              <a:rPr lang="en-US" dirty="0">
                <a:solidFill>
                  <a:schemeClr val="bg1"/>
                </a:solidFill>
              </a:rPr>
              <a:t>xperience</a:t>
            </a:r>
          </a:p>
          <a:p>
            <a:pPr lvl="1"/>
            <a:r>
              <a:rPr lang="en-US" dirty="0">
                <a:solidFill>
                  <a:schemeClr val="bg1"/>
                </a:solidFill>
              </a:rPr>
              <a:t>a web-based interface that enables users to perform </a:t>
            </a:r>
            <a:br>
              <a:rPr lang="en-US" dirty="0">
                <a:solidFill>
                  <a:schemeClr val="bg1"/>
                </a:solidFill>
              </a:rPr>
            </a:br>
            <a:r>
              <a:rPr lang="en-US" dirty="0">
                <a:solidFill>
                  <a:schemeClr val="bg1"/>
                </a:solidFill>
              </a:rPr>
              <a:t>a variety of tasks in Hadoop</a:t>
            </a:r>
          </a:p>
          <a:p>
            <a:pPr lvl="1"/>
            <a:r>
              <a:rPr lang="en-US" dirty="0">
                <a:solidFill>
                  <a:schemeClr val="bg1"/>
                </a:solidFill>
              </a:rPr>
              <a:t>created by the founders of Cloudera</a:t>
            </a:r>
          </a:p>
          <a:p>
            <a:pPr lvl="1"/>
            <a:r>
              <a:rPr lang="en-US" dirty="0">
                <a:solidFill>
                  <a:schemeClr val="bg1"/>
                </a:solidFill>
              </a:rPr>
              <a:t>now an Apache Open Source</a:t>
            </a:r>
          </a:p>
          <a:p>
            <a:endParaRPr lang="en-US" sz="600" dirty="0">
              <a:solidFill>
                <a:schemeClr val="bg1"/>
              </a:solidFill>
            </a:endParaRPr>
          </a:p>
          <a:p>
            <a:r>
              <a:rPr lang="en-US" dirty="0">
                <a:solidFill>
                  <a:schemeClr val="bg1"/>
                </a:solidFill>
              </a:rPr>
              <a:t>Classroom Environment</a:t>
            </a:r>
          </a:p>
        </p:txBody>
      </p:sp>
      <p:grpSp>
        <p:nvGrpSpPr>
          <p:cNvPr id="6" name="Group 5"/>
          <p:cNvGrpSpPr/>
          <p:nvPr/>
        </p:nvGrpSpPr>
        <p:grpSpPr>
          <a:xfrm>
            <a:off x="4048911" y="3476286"/>
            <a:ext cx="3422372" cy="1499893"/>
            <a:chOff x="2262747" y="4330111"/>
            <a:chExt cx="4563163" cy="1999857"/>
          </a:xfrm>
        </p:grpSpPr>
        <p:grpSp>
          <p:nvGrpSpPr>
            <p:cNvPr id="5" name="Group 4"/>
            <p:cNvGrpSpPr/>
            <p:nvPr/>
          </p:nvGrpSpPr>
          <p:grpSpPr>
            <a:xfrm>
              <a:off x="3812808" y="4330111"/>
              <a:ext cx="1463040" cy="1391686"/>
              <a:chOff x="3820022" y="4330111"/>
              <a:chExt cx="1463040" cy="1391686"/>
            </a:xfrm>
          </p:grpSpPr>
          <p:sp>
            <p:nvSpPr>
              <p:cNvPr id="21" name="Rounded Rectangle 20"/>
              <p:cNvSpPr/>
              <p:nvPr/>
            </p:nvSpPr>
            <p:spPr>
              <a:xfrm>
                <a:off x="3820022" y="4330111"/>
                <a:ext cx="1463040" cy="1391686"/>
              </a:xfrm>
              <a:prstGeom prst="roundRect">
                <a:avLst/>
              </a:prstGeom>
              <a:solidFill>
                <a:srgbClr val="9BBB59"/>
              </a:solidFill>
              <a:ln w="25400" cap="flat" cmpd="sng" algn="ctr">
                <a:solidFill>
                  <a:srgbClr val="9BBB59">
                    <a:shade val="50000"/>
                  </a:srgbClr>
                </a:solidFill>
                <a:prstDash val="solid"/>
              </a:ln>
              <a:effectLst/>
            </p:spPr>
            <p:txBody>
              <a:bodyPr rtlCol="0" anchor="ctr"/>
              <a:lstStyle/>
              <a:p>
                <a:pPr defTabSz="685800">
                  <a:defRPr/>
                </a:pPr>
                <a:endParaRPr lang="en-US" sz="1350" kern="0" dirty="0">
                  <a:latin typeface="Arial" panose="020B0604020202020204" pitchFamily="34" charset="0"/>
                </a:endParaRPr>
              </a:p>
            </p:txBody>
          </p:sp>
          <p:sp>
            <p:nvSpPr>
              <p:cNvPr id="22" name="Oval 21"/>
              <p:cNvSpPr/>
              <p:nvPr/>
            </p:nvSpPr>
            <p:spPr>
              <a:xfrm>
                <a:off x="4002902" y="4504072"/>
                <a:ext cx="1097280" cy="1043765"/>
              </a:xfrm>
              <a:prstGeom prst="ellipse">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rtlCol="0" anchor="ctr"/>
              <a:lstStyle/>
              <a:p>
                <a:pPr algn="ctr" defTabSz="685800">
                  <a:defRPr/>
                </a:pPr>
                <a:r>
                  <a:rPr lang="en-US" b="1" dirty="0">
                    <a:latin typeface="Arial" panose="020B0604020202020204" pitchFamily="34" charset="0"/>
                    <a:ea typeface="Times New Roman" panose="02020603050405020304" pitchFamily="18" charset="0"/>
                    <a:cs typeface="Times New Roman" panose="02020603050405020304" pitchFamily="18" charset="0"/>
                  </a:rPr>
                  <a:t>NN</a:t>
                </a:r>
                <a:endParaRPr lang="en-US" kern="0" dirty="0">
                  <a:latin typeface="Times New Roman" panose="02020603050405020304" pitchFamily="18" charset="0"/>
                  <a:ea typeface="Times New Roman" panose="02020603050405020304" pitchFamily="18" charset="0"/>
                </a:endParaRPr>
              </a:p>
            </p:txBody>
          </p:sp>
        </p:grpSp>
        <p:grpSp>
          <p:nvGrpSpPr>
            <p:cNvPr id="4" name="Group 3"/>
            <p:cNvGrpSpPr/>
            <p:nvPr/>
          </p:nvGrpSpPr>
          <p:grpSpPr>
            <a:xfrm>
              <a:off x="5362870" y="4330111"/>
              <a:ext cx="1463040" cy="1391686"/>
              <a:chOff x="5362870" y="4330111"/>
              <a:chExt cx="1463040" cy="1391686"/>
            </a:xfrm>
          </p:grpSpPr>
          <p:sp>
            <p:nvSpPr>
              <p:cNvPr id="23" name="Rounded Rectangle 22"/>
              <p:cNvSpPr/>
              <p:nvPr/>
            </p:nvSpPr>
            <p:spPr>
              <a:xfrm>
                <a:off x="5362870" y="4330111"/>
                <a:ext cx="1463040" cy="1391686"/>
              </a:xfrm>
              <a:prstGeom prst="roundRect">
                <a:avLst/>
              </a:prstGeom>
              <a:solidFill>
                <a:srgbClr val="4F81BD"/>
              </a:solidFill>
              <a:ln w="25400" cap="flat" cmpd="sng" algn="ctr">
                <a:solidFill>
                  <a:srgbClr val="4F81BD">
                    <a:shade val="50000"/>
                  </a:srgbClr>
                </a:solidFill>
                <a:prstDash val="solid"/>
              </a:ln>
              <a:effectLst/>
            </p:spPr>
            <p:txBody>
              <a:bodyPr rtlCol="0" anchor="ctr"/>
              <a:lstStyle/>
              <a:p>
                <a:pPr defTabSz="685800">
                  <a:defRPr/>
                </a:pPr>
                <a:endParaRPr lang="en-US" sz="1350" kern="0" dirty="0">
                  <a:latin typeface="Arial" panose="020B0604020202020204" pitchFamily="34" charset="0"/>
                </a:endParaRPr>
              </a:p>
            </p:txBody>
          </p:sp>
          <p:sp>
            <p:nvSpPr>
              <p:cNvPr id="24" name="Oval 23"/>
              <p:cNvSpPr/>
              <p:nvPr/>
            </p:nvSpPr>
            <p:spPr>
              <a:xfrm>
                <a:off x="5545750" y="4504072"/>
                <a:ext cx="1097280" cy="1043765"/>
              </a:xfrm>
              <a:prstGeom prst="ellipse">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rtlCol="0" anchor="ctr" anchorCtr="1"/>
              <a:lstStyle/>
              <a:p>
                <a:pPr algn="ctr" defTabSz="685800">
                  <a:lnSpc>
                    <a:spcPct val="115000"/>
                  </a:lnSpc>
                  <a:spcAft>
                    <a:spcPts val="750"/>
                  </a:spcAft>
                  <a:defRPr/>
                </a:pPr>
                <a:r>
                  <a:rPr lang="en-US" b="1" kern="0" dirty="0">
                    <a:latin typeface="Arial" panose="020B0604020202020204" pitchFamily="34" charset="0"/>
                    <a:ea typeface="Calibri" panose="020F0502020204030204" pitchFamily="34" charset="0"/>
                    <a:cs typeface="Times New Roman" panose="02020603050405020304" pitchFamily="18" charset="0"/>
                  </a:rPr>
                  <a:t>DN </a:t>
                </a:r>
              </a:p>
            </p:txBody>
          </p:sp>
          <p:sp>
            <p:nvSpPr>
              <p:cNvPr id="20" name="Oval 19"/>
              <p:cNvSpPr/>
              <p:nvPr/>
            </p:nvSpPr>
            <p:spPr bwMode="auto">
              <a:xfrm>
                <a:off x="5832267" y="5224529"/>
                <a:ext cx="524247" cy="410447"/>
              </a:xfrm>
              <a:prstGeom prst="ellipse">
                <a:avLst/>
              </a:prstGeom>
              <a:solidFill>
                <a:srgbClr val="C0504D"/>
              </a:solidFill>
              <a:ln w="25400" cap="flat" cmpd="sng" algn="ctr">
                <a:solidFill>
                  <a:srgbClr val="C0504D">
                    <a:shade val="50000"/>
                  </a:srgbClr>
                </a:solidFill>
                <a:prstDash val="solid"/>
              </a:ln>
              <a:effectLst/>
            </p:spPr>
            <p:txBody>
              <a:bodyPr wrap="square" rtlCol="0" anchor="ctr">
                <a:noAutofit/>
              </a:bodyPr>
              <a:lstStyle/>
              <a:p>
                <a:pPr algn="ctr" defTabSz="685800">
                  <a:defRPr/>
                </a:pPr>
                <a:r>
                  <a:rPr lang="en-US" dirty="0">
                    <a:ln w="18415" cap="flat" cmpd="sng" algn="ctr">
                      <a:solidFill>
                        <a:srgbClr val="FFFFFF"/>
                      </a:solidFill>
                      <a:prstDash val="solid"/>
                      <a:round/>
                    </a:ln>
                    <a:effectLst>
                      <a:outerShdw blurRad="63500" dir="3600000" algn="tl">
                        <a:srgbClr val="000000">
                          <a:alpha val="70000"/>
                        </a:srgbClr>
                      </a:outerShdw>
                    </a:effectLst>
                    <a:latin typeface="Arial"/>
                    <a:ea typeface="Times New Roman" panose="02020603050405020304" pitchFamily="18" charset="0"/>
                    <a:cs typeface="Times New Roman" panose="02020603050405020304" pitchFamily="18" charset="0"/>
                  </a:rPr>
                  <a:t>C</a:t>
                </a:r>
              </a:p>
            </p:txBody>
          </p:sp>
        </p:grpSp>
        <p:sp>
          <p:nvSpPr>
            <p:cNvPr id="18" name="Rounded Rectangle 17"/>
            <p:cNvSpPr/>
            <p:nvPr/>
          </p:nvSpPr>
          <p:spPr bwMode="auto">
            <a:xfrm>
              <a:off x="2262747" y="4331010"/>
              <a:ext cx="1463040" cy="1389888"/>
            </a:xfrm>
            <a:prstGeom prst="roundRect">
              <a:avLst/>
            </a:prstGeom>
            <a:solidFill>
              <a:schemeClr val="bg2">
                <a:lumMod val="20000"/>
                <a:lumOff val="80000"/>
              </a:schemeClr>
            </a:solidFill>
            <a:ln w="38100" cap="flat" cmpd="sng" algn="ctr">
              <a:solidFill>
                <a:srgbClr val="000000"/>
              </a:solidFill>
              <a:prstDash val="solid"/>
              <a:round/>
              <a:headEnd type="none" w="med" len="med"/>
              <a:tailEnd type="none" w="med" len="med"/>
            </a:ln>
            <a:effectLst/>
          </p:spPr>
          <p:txBody>
            <a:bodyPr vert="horz" wrap="none" lIns="66675" tIns="66675" rIns="66675" bIns="66675" numCol="1" rtlCol="0" anchor="ctr" anchorCtr="0" compatLnSpc="1">
              <a:prstTxWarp prst="textNoShape">
                <a:avLst/>
              </a:prstTxWarp>
              <a:noAutofit/>
            </a:bodyPr>
            <a:lstStyle/>
            <a:p>
              <a:pPr algn="ctr" defTabSz="685800">
                <a:defRPr/>
              </a:pPr>
              <a:r>
                <a:rPr lang="en-US" dirty="0">
                  <a:latin typeface="Arial" panose="020B0604020202020204" pitchFamily="34" charset="0"/>
                </a:rPr>
                <a:t>Windows</a:t>
              </a:r>
            </a:p>
            <a:p>
              <a:pPr algn="ctr" defTabSz="685800">
                <a:defRPr/>
              </a:pPr>
              <a:r>
                <a:rPr lang="en-US" dirty="0">
                  <a:latin typeface="Arial" panose="020B0604020202020204" pitchFamily="34" charset="0"/>
                </a:rPr>
                <a:t>Client</a:t>
              </a:r>
            </a:p>
          </p:txBody>
        </p:sp>
        <p:sp>
          <p:nvSpPr>
            <p:cNvPr id="15" name="TextBox 14"/>
            <p:cNvSpPr txBox="1"/>
            <p:nvPr/>
          </p:nvSpPr>
          <p:spPr bwMode="auto">
            <a:xfrm>
              <a:off x="4112063" y="5634976"/>
              <a:ext cx="878959" cy="694992"/>
            </a:xfrm>
            <a:prstGeom prst="rect">
              <a:avLst/>
            </a:prstGeom>
            <a:solidFill>
              <a:srgbClr val="4F81BD"/>
            </a:solidFill>
            <a:ln w="25400" cap="flat" cmpd="sng" algn="ctr">
              <a:solidFill>
                <a:srgbClr val="4F81BD">
                  <a:shade val="50000"/>
                </a:srgbClr>
              </a:solidFill>
              <a:prstDash val="solid"/>
            </a:ln>
            <a:effectLst/>
          </p:spPr>
          <p:txBody>
            <a:bodyPr rtlCol="0" anchor="ctr"/>
            <a:lstStyle>
              <a:defPPr>
                <a:defRPr lang="en-US"/>
              </a:defPPr>
              <a:lvl1pPr marR="0" lvl="0" indent="0" fontAlgn="auto">
                <a:lnSpc>
                  <a:spcPct val="100000"/>
                </a:lnSpc>
                <a:spcBef>
                  <a:spcPts val="0"/>
                </a:spcBef>
                <a:spcAft>
                  <a:spcPts val="0"/>
                </a:spcAft>
                <a:buClrTx/>
                <a:buSzTx/>
                <a:tabLst/>
                <a:defRPr sz="1800" strike="noStrike" kern="0" cap="none" spc="0" normalizeH="0">
                  <a:ln>
                    <a:noFill/>
                  </a:ln>
                  <a:solidFill>
                    <a:sysClr val="window" lastClr="FFFFFF"/>
                  </a:solidFill>
                  <a:effectLst/>
                  <a:uLnTx/>
                  <a:uFillTx/>
                </a:defRPr>
              </a:lvl1pPr>
            </a:lstStyle>
            <a:p>
              <a:pPr defTabSz="685800">
                <a:defRPr/>
              </a:pPr>
              <a:r>
                <a:rPr lang="en-US" dirty="0">
                  <a:solidFill>
                    <a:schemeClr val="tx1"/>
                  </a:solidFill>
                  <a:latin typeface="Arial" panose="020B0604020202020204" pitchFamily="34" charset="0"/>
                </a:rPr>
                <a:t> Hue</a:t>
              </a:r>
            </a:p>
          </p:txBody>
        </p:sp>
      </p:grpSp>
    </p:spTree>
    <p:extLst>
      <p:ext uri="{BB962C8B-B14F-4D97-AF65-F5344CB8AC3E}">
        <p14:creationId xmlns:p14="http://schemas.microsoft.com/office/powerpoint/2010/main" val="31602059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823" y="85725"/>
            <a:ext cx="5997845" cy="514350"/>
          </a:xfrm>
        </p:spPr>
        <p:txBody>
          <a:bodyPr>
            <a:normAutofit fontScale="90000"/>
          </a:bodyPr>
          <a:lstStyle/>
          <a:p>
            <a:r>
              <a:rPr lang="en-US" dirty="0"/>
              <a:t>Hue Components</a:t>
            </a:r>
          </a:p>
        </p:txBody>
      </p:sp>
      <p:sp>
        <p:nvSpPr>
          <p:cNvPr id="9" name="Content Placeholder 8"/>
          <p:cNvSpPr>
            <a:spLocks noGrp="1"/>
          </p:cNvSpPr>
          <p:nvPr>
            <p:ph idx="1"/>
          </p:nvPr>
        </p:nvSpPr>
        <p:spPr>
          <a:xfrm>
            <a:off x="131736" y="774915"/>
            <a:ext cx="8844365" cy="2977554"/>
          </a:xfrm>
        </p:spPr>
        <p:txBody>
          <a:bodyPr/>
          <a:lstStyle/>
          <a:p>
            <a:r>
              <a:rPr lang="en-US" dirty="0">
                <a:solidFill>
                  <a:schemeClr val="bg1"/>
                </a:solidFill>
              </a:rPr>
              <a:t>The Hue interface into the Hadoop cluster includes the following:</a:t>
            </a:r>
          </a:p>
          <a:p>
            <a:pPr lvl="1"/>
            <a:r>
              <a:rPr lang="en-US" dirty="0">
                <a:solidFill>
                  <a:schemeClr val="bg1"/>
                </a:solidFill>
              </a:rPr>
              <a:t>File Browser – used to manage files in HDFS</a:t>
            </a:r>
          </a:p>
          <a:p>
            <a:pPr lvl="1"/>
            <a:r>
              <a:rPr lang="en-US" dirty="0">
                <a:solidFill>
                  <a:schemeClr val="bg1"/>
                </a:solidFill>
              </a:rPr>
              <a:t>Query Editors – used to submit Hive and Pig programs</a:t>
            </a:r>
          </a:p>
          <a:p>
            <a:pPr lvl="1"/>
            <a:r>
              <a:rPr lang="en-US" dirty="0">
                <a:solidFill>
                  <a:schemeClr val="bg1"/>
                </a:solidFill>
              </a:rPr>
              <a:t>Job Browser – used to view and manage jobs running on the cluster</a:t>
            </a:r>
          </a:p>
        </p:txBody>
      </p:sp>
      <p:grpSp>
        <p:nvGrpSpPr>
          <p:cNvPr id="12" name="Group 11"/>
          <p:cNvGrpSpPr/>
          <p:nvPr/>
        </p:nvGrpSpPr>
        <p:grpSpPr>
          <a:xfrm>
            <a:off x="2106194" y="2747666"/>
            <a:ext cx="5829300" cy="2310109"/>
            <a:chOff x="714374" y="3568567"/>
            <a:chExt cx="7772400" cy="3080145"/>
          </a:xfrm>
        </p:grpSpPr>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666" r="13704" b="29141"/>
            <a:stretch/>
          </p:blipFill>
          <p:spPr bwMode="auto">
            <a:xfrm>
              <a:off x="714374" y="3568567"/>
              <a:ext cx="7772400" cy="3080145"/>
            </a:xfrm>
            <a:prstGeom prst="rect">
              <a:avLst/>
            </a:prstGeom>
            <a:noFill/>
            <a:ln w="28575">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6" name="Rounded Rectangle 5"/>
            <p:cNvSpPr>
              <a:spLocks/>
            </p:cNvSpPr>
            <p:nvPr/>
          </p:nvSpPr>
          <p:spPr bwMode="auto">
            <a:xfrm>
              <a:off x="6224513" y="4142059"/>
              <a:ext cx="914400" cy="237744"/>
            </a:xfrm>
            <a:prstGeom prst="roundRect">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66675" tIns="66675" rIns="66675" bIns="66675" numCol="1" rtlCol="0" anchor="ctr" anchorCtr="0" compatLnSpc="1">
              <a:prstTxWarp prst="textNoShape">
                <a:avLst/>
              </a:prstTxWarp>
              <a:noAutofit/>
            </a:bodyPr>
            <a:lstStyle/>
            <a:p>
              <a:pPr defTabSz="685800">
                <a:defRPr/>
              </a:pPr>
              <a:r>
                <a:rPr lang="en-US" sz="1500">
                  <a:solidFill>
                    <a:schemeClr val="bg1"/>
                  </a:solidFill>
                  <a:latin typeface="Arial"/>
                </a:rPr>
                <a:t> </a:t>
              </a:r>
            </a:p>
          </p:txBody>
        </p:sp>
        <p:sp>
          <p:nvSpPr>
            <p:cNvPr id="7" name="Rounded Rectangle 6"/>
            <p:cNvSpPr>
              <a:spLocks/>
            </p:cNvSpPr>
            <p:nvPr/>
          </p:nvSpPr>
          <p:spPr bwMode="auto">
            <a:xfrm>
              <a:off x="7230079" y="4142059"/>
              <a:ext cx="914400" cy="237744"/>
            </a:xfrm>
            <a:prstGeom prst="roundRect">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66675" tIns="66675" rIns="66675" bIns="66675" numCol="1" rtlCol="0" anchor="ctr" anchorCtr="0" compatLnSpc="1">
              <a:prstTxWarp prst="textNoShape">
                <a:avLst/>
              </a:prstTxWarp>
              <a:noAutofit/>
            </a:bodyPr>
            <a:lstStyle/>
            <a:p>
              <a:pPr defTabSz="685800">
                <a:defRPr/>
              </a:pPr>
              <a:r>
                <a:rPr lang="en-US" sz="1500">
                  <a:solidFill>
                    <a:schemeClr val="bg1"/>
                  </a:solidFill>
                  <a:latin typeface="Arial"/>
                </a:rPr>
                <a:t> </a:t>
              </a:r>
            </a:p>
          </p:txBody>
        </p:sp>
        <p:sp>
          <p:nvSpPr>
            <p:cNvPr id="8" name="Rounded Rectangle 7"/>
            <p:cNvSpPr>
              <a:spLocks noChangeAspect="1"/>
            </p:cNvSpPr>
            <p:nvPr/>
          </p:nvSpPr>
          <p:spPr bwMode="auto">
            <a:xfrm>
              <a:off x="1578968" y="4142059"/>
              <a:ext cx="1052529" cy="239441"/>
            </a:xfrm>
            <a:prstGeom prst="roundRect">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66675" tIns="66675" rIns="66675" bIns="66675" numCol="1" rtlCol="0" anchor="ctr" anchorCtr="0" compatLnSpc="1">
              <a:prstTxWarp prst="textNoShape">
                <a:avLst/>
              </a:prstTxWarp>
              <a:noAutofit/>
            </a:bodyPr>
            <a:lstStyle/>
            <a:p>
              <a:pPr defTabSz="685800">
                <a:defRPr/>
              </a:pPr>
              <a:r>
                <a:rPr lang="en-US" sz="1500">
                  <a:solidFill>
                    <a:schemeClr val="bg1"/>
                  </a:solidFill>
                  <a:latin typeface="Arial"/>
                </a:rPr>
                <a:t> </a:t>
              </a:r>
            </a:p>
          </p:txBody>
        </p:sp>
      </p:grpSp>
    </p:spTree>
    <p:extLst>
      <p:ext uri="{BB962C8B-B14F-4D97-AF65-F5344CB8AC3E}">
        <p14:creationId xmlns:p14="http://schemas.microsoft.com/office/powerpoint/2010/main" val="9541216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MapReduce</a:t>
            </a:r>
          </a:p>
        </p:txBody>
      </p:sp>
      <p:sp>
        <p:nvSpPr>
          <p:cNvPr id="3" name="Content Placeholder 2"/>
          <p:cNvSpPr>
            <a:spLocks noGrp="1"/>
          </p:cNvSpPr>
          <p:nvPr>
            <p:ph idx="1"/>
          </p:nvPr>
        </p:nvSpPr>
        <p:spPr/>
        <p:txBody>
          <a:bodyPr/>
          <a:lstStyle/>
          <a:p>
            <a:r>
              <a:rPr lang="en-US" dirty="0">
                <a:solidFill>
                  <a:schemeClr val="bg1"/>
                </a:solidFill>
              </a:rPr>
              <a:t>MapReduce is a software system for parallel processing of distributed data in HDFS.</a:t>
            </a:r>
          </a:p>
        </p:txBody>
      </p:sp>
      <p:grpSp>
        <p:nvGrpSpPr>
          <p:cNvPr id="16" name="Group 15"/>
          <p:cNvGrpSpPr/>
          <p:nvPr/>
        </p:nvGrpSpPr>
        <p:grpSpPr>
          <a:xfrm>
            <a:off x="2293143" y="1507208"/>
            <a:ext cx="4572001" cy="3048000"/>
            <a:chOff x="1523999" y="1914360"/>
            <a:chExt cx="6096001" cy="4064000"/>
          </a:xfrm>
        </p:grpSpPr>
        <p:sp>
          <p:nvSpPr>
            <p:cNvPr id="8" name="Freeform 7"/>
            <p:cNvSpPr/>
            <p:nvPr/>
          </p:nvSpPr>
          <p:spPr>
            <a:xfrm>
              <a:off x="4572000" y="3946359"/>
              <a:ext cx="3048000" cy="2032000"/>
            </a:xfrm>
            <a:custGeom>
              <a:avLst/>
              <a:gdLst>
                <a:gd name="connsiteX0" fmla="*/ 0 w 2032000"/>
                <a:gd name="connsiteY0" fmla="*/ 0 h 3048000"/>
                <a:gd name="connsiteX1" fmla="*/ 1693327 w 2032000"/>
                <a:gd name="connsiteY1" fmla="*/ 0 h 3048000"/>
                <a:gd name="connsiteX2" fmla="*/ 2032000 w 2032000"/>
                <a:gd name="connsiteY2" fmla="*/ 338673 h 3048000"/>
                <a:gd name="connsiteX3" fmla="*/ 2032000 w 2032000"/>
                <a:gd name="connsiteY3" fmla="*/ 3048000 h 3048000"/>
                <a:gd name="connsiteX4" fmla="*/ 0 w 2032000"/>
                <a:gd name="connsiteY4" fmla="*/ 3048000 h 3048000"/>
                <a:gd name="connsiteX5" fmla="*/ 0 w 2032000"/>
                <a:gd name="connsiteY5" fmla="*/ 0 h 30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2000" h="3048000">
                  <a:moveTo>
                    <a:pt x="2032000" y="1"/>
                  </a:moveTo>
                  <a:lnTo>
                    <a:pt x="2032000" y="2539990"/>
                  </a:lnTo>
                  <a:cubicBezTo>
                    <a:pt x="2032000" y="2820556"/>
                    <a:pt x="1930914" y="3047999"/>
                    <a:pt x="1806218" y="3047999"/>
                  </a:cubicBezTo>
                  <a:lnTo>
                    <a:pt x="0" y="3047999"/>
                  </a:lnTo>
                  <a:lnTo>
                    <a:pt x="0" y="1"/>
                  </a:lnTo>
                  <a:lnTo>
                    <a:pt x="2032000" y="1"/>
                  </a:lnTo>
                  <a:close/>
                </a:path>
              </a:pathLst>
            </a:custGeom>
            <a:solidFill>
              <a:schemeClr val="tx2"/>
            </a:solidFill>
            <a:ln w="38100">
              <a:solidFill>
                <a:srgbClr val="FFFFFF"/>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690" tIns="567690" rIns="186690" bIns="186690" numCol="1" spcCol="1270" anchor="ctr" anchorCtr="0">
              <a:noAutofit/>
            </a:bodyPr>
            <a:lstStyle/>
            <a:p>
              <a:pPr algn="ctr" defTabSz="1166813">
                <a:lnSpc>
                  <a:spcPct val="90000"/>
                </a:lnSpc>
                <a:spcBef>
                  <a:spcPct val="0"/>
                </a:spcBef>
                <a:spcAft>
                  <a:spcPct val="35000"/>
                </a:spcAft>
                <a:defRPr/>
              </a:pPr>
              <a:r>
                <a:rPr lang="en-US" sz="2625" dirty="0">
                  <a:solidFill>
                    <a:srgbClr val="FFFFFF"/>
                  </a:solidFill>
                  <a:latin typeface="Arial"/>
                </a:rPr>
                <a:t>MapReduce</a:t>
              </a:r>
            </a:p>
          </p:txBody>
        </p:sp>
        <p:sp>
          <p:nvSpPr>
            <p:cNvPr id="12" name="Freeform 11"/>
            <p:cNvSpPr/>
            <p:nvPr/>
          </p:nvSpPr>
          <p:spPr>
            <a:xfrm>
              <a:off x="4572000" y="1914360"/>
              <a:ext cx="3048000" cy="2032000"/>
            </a:xfrm>
            <a:custGeom>
              <a:avLst/>
              <a:gdLst>
                <a:gd name="connsiteX0" fmla="*/ 0 w 3048000"/>
                <a:gd name="connsiteY0" fmla="*/ 0 h 2032000"/>
                <a:gd name="connsiteX1" fmla="*/ 2709327 w 3048000"/>
                <a:gd name="connsiteY1" fmla="*/ 0 h 2032000"/>
                <a:gd name="connsiteX2" fmla="*/ 3048000 w 3048000"/>
                <a:gd name="connsiteY2" fmla="*/ 338673 h 2032000"/>
                <a:gd name="connsiteX3" fmla="*/ 3048000 w 3048000"/>
                <a:gd name="connsiteY3" fmla="*/ 2032000 h 2032000"/>
                <a:gd name="connsiteX4" fmla="*/ 0 w 3048000"/>
                <a:gd name="connsiteY4" fmla="*/ 2032000 h 2032000"/>
                <a:gd name="connsiteX5" fmla="*/ 0 w 3048000"/>
                <a:gd name="connsiteY5" fmla="*/ 0 h 20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000" h="2032000">
                  <a:moveTo>
                    <a:pt x="0" y="0"/>
                  </a:moveTo>
                  <a:lnTo>
                    <a:pt x="2709327" y="0"/>
                  </a:lnTo>
                  <a:cubicBezTo>
                    <a:pt x="2896371" y="0"/>
                    <a:pt x="3048000" y="151629"/>
                    <a:pt x="3048000" y="338673"/>
                  </a:cubicBezTo>
                  <a:lnTo>
                    <a:pt x="3048000" y="2032000"/>
                  </a:lnTo>
                  <a:lnTo>
                    <a:pt x="0" y="2032000"/>
                  </a:lnTo>
                  <a:lnTo>
                    <a:pt x="0" y="0"/>
                  </a:lnTo>
                  <a:close/>
                </a:path>
              </a:pathLst>
            </a:custGeom>
            <a:solidFill>
              <a:schemeClr val="bg2">
                <a:lumMod val="75000"/>
              </a:schemeClr>
            </a:solidFill>
            <a:ln w="38100">
              <a:solidFill>
                <a:srgbClr val="FFFFFF"/>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690" tIns="186690" rIns="186690" bIns="567690" numCol="1" spcCol="1270" anchor="ctr" anchorCtr="0">
              <a:noAutofit/>
            </a:bodyPr>
            <a:lstStyle/>
            <a:p>
              <a:pPr algn="ctr" defTabSz="1166813">
                <a:lnSpc>
                  <a:spcPct val="90000"/>
                </a:lnSpc>
                <a:spcBef>
                  <a:spcPct val="0"/>
                </a:spcBef>
                <a:spcAft>
                  <a:spcPct val="35000"/>
                </a:spcAft>
                <a:defRPr/>
              </a:pPr>
              <a:r>
                <a:rPr lang="en-US" sz="2625" dirty="0">
                  <a:solidFill>
                    <a:srgbClr val="808080">
                      <a:lumMod val="20000"/>
                      <a:lumOff val="80000"/>
                    </a:srgbClr>
                  </a:solidFill>
                  <a:latin typeface="Arial"/>
                </a:rPr>
                <a:t>HUE</a:t>
              </a:r>
            </a:p>
          </p:txBody>
        </p:sp>
        <p:sp>
          <p:nvSpPr>
            <p:cNvPr id="13" name="Freeform 12"/>
            <p:cNvSpPr/>
            <p:nvPr/>
          </p:nvSpPr>
          <p:spPr>
            <a:xfrm>
              <a:off x="1524000" y="3946359"/>
              <a:ext cx="3048000" cy="2032001"/>
            </a:xfrm>
            <a:custGeom>
              <a:avLst/>
              <a:gdLst>
                <a:gd name="connsiteX0" fmla="*/ 0 w 3048000"/>
                <a:gd name="connsiteY0" fmla="*/ 0 h 2032000"/>
                <a:gd name="connsiteX1" fmla="*/ 2709327 w 3048000"/>
                <a:gd name="connsiteY1" fmla="*/ 0 h 2032000"/>
                <a:gd name="connsiteX2" fmla="*/ 3048000 w 3048000"/>
                <a:gd name="connsiteY2" fmla="*/ 338673 h 2032000"/>
                <a:gd name="connsiteX3" fmla="*/ 3048000 w 3048000"/>
                <a:gd name="connsiteY3" fmla="*/ 2032000 h 2032000"/>
                <a:gd name="connsiteX4" fmla="*/ 0 w 3048000"/>
                <a:gd name="connsiteY4" fmla="*/ 2032000 h 2032000"/>
                <a:gd name="connsiteX5" fmla="*/ 0 w 3048000"/>
                <a:gd name="connsiteY5" fmla="*/ 0 h 20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000" h="2032000">
                  <a:moveTo>
                    <a:pt x="3048000" y="2031999"/>
                  </a:moveTo>
                  <a:lnTo>
                    <a:pt x="338673" y="2031999"/>
                  </a:lnTo>
                  <a:cubicBezTo>
                    <a:pt x="151629" y="2031999"/>
                    <a:pt x="0" y="1880370"/>
                    <a:pt x="0" y="1693326"/>
                  </a:cubicBezTo>
                  <a:lnTo>
                    <a:pt x="0" y="1"/>
                  </a:lnTo>
                  <a:lnTo>
                    <a:pt x="3048000" y="1"/>
                  </a:lnTo>
                  <a:lnTo>
                    <a:pt x="3048000" y="2031999"/>
                  </a:lnTo>
                  <a:close/>
                </a:path>
              </a:pathLst>
            </a:custGeom>
            <a:solidFill>
              <a:schemeClr val="bg2">
                <a:lumMod val="75000"/>
              </a:schemeClr>
            </a:solidFill>
            <a:ln w="38100">
              <a:solidFill>
                <a:srgbClr val="FFFFFF"/>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689" tIns="567690" rIns="186690" bIns="186691" numCol="1" spcCol="1270" anchor="ctr" anchorCtr="0">
              <a:noAutofit/>
            </a:bodyPr>
            <a:lstStyle/>
            <a:p>
              <a:pPr algn="ctr" defTabSz="1166813">
                <a:lnSpc>
                  <a:spcPct val="90000"/>
                </a:lnSpc>
                <a:spcBef>
                  <a:spcPct val="0"/>
                </a:spcBef>
                <a:spcAft>
                  <a:spcPct val="35000"/>
                </a:spcAft>
                <a:defRPr/>
              </a:pPr>
              <a:r>
                <a:rPr lang="en-US" sz="2625" dirty="0">
                  <a:solidFill>
                    <a:srgbClr val="808080">
                      <a:lumMod val="20000"/>
                      <a:lumOff val="80000"/>
                    </a:srgbClr>
                  </a:solidFill>
                  <a:latin typeface="Arial"/>
                </a:rPr>
                <a:t>SQOOP</a:t>
              </a:r>
            </a:p>
          </p:txBody>
        </p:sp>
        <p:sp>
          <p:nvSpPr>
            <p:cNvPr id="15" name="Freeform 14"/>
            <p:cNvSpPr/>
            <p:nvPr/>
          </p:nvSpPr>
          <p:spPr>
            <a:xfrm>
              <a:off x="1523999" y="1914360"/>
              <a:ext cx="3048001" cy="2032001"/>
            </a:xfrm>
            <a:custGeom>
              <a:avLst/>
              <a:gdLst>
                <a:gd name="connsiteX0" fmla="*/ 0 w 2032000"/>
                <a:gd name="connsiteY0" fmla="*/ 0 h 3048000"/>
                <a:gd name="connsiteX1" fmla="*/ 1693327 w 2032000"/>
                <a:gd name="connsiteY1" fmla="*/ 0 h 3048000"/>
                <a:gd name="connsiteX2" fmla="*/ 2032000 w 2032000"/>
                <a:gd name="connsiteY2" fmla="*/ 338673 h 3048000"/>
                <a:gd name="connsiteX3" fmla="*/ 2032000 w 2032000"/>
                <a:gd name="connsiteY3" fmla="*/ 3048000 h 3048000"/>
                <a:gd name="connsiteX4" fmla="*/ 0 w 2032000"/>
                <a:gd name="connsiteY4" fmla="*/ 3048000 h 3048000"/>
                <a:gd name="connsiteX5" fmla="*/ 0 w 2032000"/>
                <a:gd name="connsiteY5" fmla="*/ 0 h 30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2000" h="3048000">
                  <a:moveTo>
                    <a:pt x="0" y="3048000"/>
                  </a:moveTo>
                  <a:lnTo>
                    <a:pt x="0" y="508009"/>
                  </a:lnTo>
                  <a:cubicBezTo>
                    <a:pt x="0" y="227443"/>
                    <a:pt x="101086" y="0"/>
                    <a:pt x="225782" y="0"/>
                  </a:cubicBezTo>
                  <a:lnTo>
                    <a:pt x="2032000" y="0"/>
                  </a:lnTo>
                  <a:lnTo>
                    <a:pt x="2032000" y="3048000"/>
                  </a:lnTo>
                  <a:lnTo>
                    <a:pt x="0" y="3048000"/>
                  </a:lnTo>
                  <a:close/>
                </a:path>
              </a:pathLst>
            </a:custGeom>
            <a:solidFill>
              <a:schemeClr val="bg2">
                <a:lumMod val="75000"/>
              </a:schemeClr>
            </a:solidFill>
            <a:ln w="38100">
              <a:solidFill>
                <a:srgbClr val="FFFFFF"/>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690" tIns="186689" rIns="186690" bIns="567691" numCol="1" spcCol="1270" anchor="ctr" anchorCtr="0">
              <a:noAutofit/>
            </a:bodyPr>
            <a:lstStyle/>
            <a:p>
              <a:pPr algn="ctr" defTabSz="1166813">
                <a:lnSpc>
                  <a:spcPct val="90000"/>
                </a:lnSpc>
                <a:spcBef>
                  <a:spcPct val="0"/>
                </a:spcBef>
                <a:spcAft>
                  <a:spcPct val="35000"/>
                </a:spcAft>
                <a:defRPr/>
              </a:pPr>
              <a:r>
                <a:rPr lang="en-US" sz="2625" dirty="0">
                  <a:solidFill>
                    <a:srgbClr val="808080">
                      <a:lumMod val="20000"/>
                      <a:lumOff val="80000"/>
                    </a:srgbClr>
                  </a:solidFill>
                  <a:latin typeface="Arial"/>
                </a:rPr>
                <a:t>HDFS</a:t>
              </a:r>
            </a:p>
          </p:txBody>
        </p:sp>
        <p:sp>
          <p:nvSpPr>
            <p:cNvPr id="14" name="Freeform 13"/>
            <p:cNvSpPr/>
            <p:nvPr/>
          </p:nvSpPr>
          <p:spPr>
            <a:xfrm>
              <a:off x="3019926" y="3164304"/>
              <a:ext cx="2887572" cy="1564111"/>
            </a:xfrm>
            <a:custGeom>
              <a:avLst/>
              <a:gdLst>
                <a:gd name="connsiteX0" fmla="*/ 0 w 2670998"/>
                <a:gd name="connsiteY0" fmla="*/ 260690 h 1564111"/>
                <a:gd name="connsiteX1" fmla="*/ 260690 w 2670998"/>
                <a:gd name="connsiteY1" fmla="*/ 0 h 1564111"/>
                <a:gd name="connsiteX2" fmla="*/ 2410308 w 2670998"/>
                <a:gd name="connsiteY2" fmla="*/ 0 h 1564111"/>
                <a:gd name="connsiteX3" fmla="*/ 2670998 w 2670998"/>
                <a:gd name="connsiteY3" fmla="*/ 260690 h 1564111"/>
                <a:gd name="connsiteX4" fmla="*/ 2670998 w 2670998"/>
                <a:gd name="connsiteY4" fmla="*/ 1303421 h 1564111"/>
                <a:gd name="connsiteX5" fmla="*/ 2410308 w 2670998"/>
                <a:gd name="connsiteY5" fmla="*/ 1564111 h 1564111"/>
                <a:gd name="connsiteX6" fmla="*/ 260690 w 2670998"/>
                <a:gd name="connsiteY6" fmla="*/ 1564111 h 1564111"/>
                <a:gd name="connsiteX7" fmla="*/ 0 w 2670998"/>
                <a:gd name="connsiteY7" fmla="*/ 1303421 h 1564111"/>
                <a:gd name="connsiteX8" fmla="*/ 0 w 2670998"/>
                <a:gd name="connsiteY8" fmla="*/ 260690 h 1564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70998" h="1564111">
                  <a:moveTo>
                    <a:pt x="0" y="260690"/>
                  </a:moveTo>
                  <a:cubicBezTo>
                    <a:pt x="0" y="116715"/>
                    <a:pt x="116715" y="0"/>
                    <a:pt x="260690" y="0"/>
                  </a:cubicBezTo>
                  <a:lnTo>
                    <a:pt x="2410308" y="0"/>
                  </a:lnTo>
                  <a:cubicBezTo>
                    <a:pt x="2554283" y="0"/>
                    <a:pt x="2670998" y="116715"/>
                    <a:pt x="2670998" y="260690"/>
                  </a:cubicBezTo>
                  <a:lnTo>
                    <a:pt x="2670998" y="1303421"/>
                  </a:lnTo>
                  <a:cubicBezTo>
                    <a:pt x="2670998" y="1447396"/>
                    <a:pt x="2554283" y="1564111"/>
                    <a:pt x="2410308" y="1564111"/>
                  </a:cubicBezTo>
                  <a:lnTo>
                    <a:pt x="260690" y="1564111"/>
                  </a:lnTo>
                  <a:cubicBezTo>
                    <a:pt x="116715" y="1564111"/>
                    <a:pt x="0" y="1447396"/>
                    <a:pt x="0" y="1303421"/>
                  </a:cubicBezTo>
                  <a:lnTo>
                    <a:pt x="0" y="260690"/>
                  </a:lnTo>
                  <a:close/>
                </a:path>
              </a:pathLst>
            </a:custGeom>
            <a:solidFill>
              <a:schemeClr val="bg2">
                <a:lumMod val="60000"/>
                <a:lumOff val="40000"/>
              </a:schemeClr>
            </a:solidFill>
            <a:ln>
              <a:solidFill>
                <a:srgbClr val="FFFFFF"/>
              </a:solidFill>
            </a:ln>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txBody>
            <a:bodyPr spcFirstLastPara="0" vert="horz" wrap="square" lIns="157278" tIns="157278" rIns="157278" bIns="157278" numCol="1" spcCol="1270" anchor="ctr" anchorCtr="0">
              <a:noAutofit/>
            </a:bodyPr>
            <a:lstStyle/>
            <a:p>
              <a:pPr algn="ctr" defTabSz="1166813">
                <a:lnSpc>
                  <a:spcPct val="90000"/>
                </a:lnSpc>
                <a:spcBef>
                  <a:spcPct val="0"/>
                </a:spcBef>
                <a:spcAft>
                  <a:spcPct val="35000"/>
                </a:spcAft>
                <a:defRPr/>
              </a:pPr>
              <a:r>
                <a:rPr lang="en-US" sz="2625" b="1" dirty="0">
                  <a:solidFill>
                    <a:srgbClr val="808080">
                      <a:lumMod val="75000"/>
                    </a:srgbClr>
                  </a:solidFill>
                  <a:latin typeface="Arial"/>
                </a:rPr>
                <a:t>Hadoop Ecosystem</a:t>
              </a:r>
            </a:p>
          </p:txBody>
        </p:sp>
      </p:grpSp>
    </p:spTree>
    <p:extLst>
      <p:ext uri="{BB962C8B-B14F-4D97-AF65-F5344CB8AC3E}">
        <p14:creationId xmlns:p14="http://schemas.microsoft.com/office/powerpoint/2010/main" val="21776071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769103"/>
            <a:ext cx="8458200" cy="514350"/>
          </a:xfrm>
        </p:spPr>
        <p:txBody>
          <a:bodyPr>
            <a:normAutofit fontScale="90000"/>
          </a:bodyPr>
          <a:lstStyle/>
          <a:p>
            <a:r>
              <a:rPr lang="en-US"/>
              <a:t>Hadoop Data Processing Trackers</a:t>
            </a:r>
            <a:endParaRPr lang="en-US" dirty="0"/>
          </a:p>
        </p:txBody>
      </p:sp>
      <p:sp>
        <p:nvSpPr>
          <p:cNvPr id="3" name="Content Placeholder 2"/>
          <p:cNvSpPr>
            <a:spLocks noGrp="1"/>
          </p:cNvSpPr>
          <p:nvPr>
            <p:ph idx="1"/>
          </p:nvPr>
        </p:nvSpPr>
        <p:spPr>
          <a:xfrm>
            <a:off x="647700" y="1235447"/>
            <a:ext cx="7848600" cy="3200400"/>
          </a:xfrm>
        </p:spPr>
        <p:txBody>
          <a:bodyPr/>
          <a:lstStyle/>
          <a:p>
            <a:r>
              <a:rPr lang="en-US" dirty="0">
                <a:solidFill>
                  <a:schemeClr val="bg1"/>
                </a:solidFill>
              </a:rPr>
              <a:t>Hadoop Data Processing Trackers include the following:</a:t>
            </a:r>
          </a:p>
          <a:p>
            <a:pPr lvl="1"/>
            <a:r>
              <a:rPr lang="en-US" dirty="0">
                <a:solidFill>
                  <a:schemeClr val="bg1"/>
                </a:solidFill>
              </a:rPr>
              <a:t>Job Tracker</a:t>
            </a:r>
          </a:p>
          <a:p>
            <a:pPr lvl="2"/>
            <a:r>
              <a:rPr lang="en-US" dirty="0">
                <a:solidFill>
                  <a:schemeClr val="bg1"/>
                </a:solidFill>
              </a:rPr>
              <a:t>manages resources and the Task Tracker</a:t>
            </a:r>
          </a:p>
          <a:p>
            <a:pPr lvl="1"/>
            <a:r>
              <a:rPr lang="en-US" dirty="0">
                <a:solidFill>
                  <a:schemeClr val="bg1"/>
                </a:solidFill>
              </a:rPr>
              <a:t>Task Tracker</a:t>
            </a:r>
          </a:p>
          <a:p>
            <a:pPr lvl="2"/>
            <a:r>
              <a:rPr lang="en-US" dirty="0">
                <a:solidFill>
                  <a:schemeClr val="bg1"/>
                </a:solidFill>
              </a:rPr>
              <a:t>takes orders from Job Tracker</a:t>
            </a:r>
          </a:p>
          <a:p>
            <a:pPr lvl="2"/>
            <a:r>
              <a:rPr lang="en-US" dirty="0">
                <a:solidFill>
                  <a:schemeClr val="bg1"/>
                </a:solidFill>
              </a:rPr>
              <a:t>updates Job Tracker</a:t>
            </a:r>
          </a:p>
        </p:txBody>
      </p:sp>
    </p:spTree>
    <p:extLst>
      <p:ext uri="{BB962C8B-B14F-4D97-AF65-F5344CB8AC3E}">
        <p14:creationId xmlns:p14="http://schemas.microsoft.com/office/powerpoint/2010/main" val="23103070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Hadoop Data Processing – MapReduce</a:t>
            </a:r>
          </a:p>
        </p:txBody>
      </p:sp>
      <p:pic>
        <p:nvPicPr>
          <p:cNvPr id="4" name="Picture 3" descr="http://upload.wikimedia.org/wikipedia/en/2/2b/Hadoop_1.png"/>
          <p:cNvPicPr/>
          <p:nvPr/>
        </p:nvPicPr>
        <p:blipFill>
          <a:blip r:embed="rId3">
            <a:extLst>
              <a:ext uri="{28A0092B-C50C-407E-A947-70E740481C1C}">
                <a14:useLocalDpi xmlns:a14="http://schemas.microsoft.com/office/drawing/2010/main" val="0"/>
              </a:ext>
            </a:extLst>
          </a:blip>
          <a:srcRect/>
          <a:stretch>
            <a:fillRect/>
          </a:stretch>
        </p:blipFill>
        <p:spPr bwMode="auto">
          <a:xfrm>
            <a:off x="1874837" y="788877"/>
            <a:ext cx="5396753" cy="4172855"/>
          </a:xfrm>
          <a:prstGeom prst="rect">
            <a:avLst/>
          </a:prstGeom>
          <a:noFill/>
        </p:spPr>
      </p:pic>
      <p:sp>
        <p:nvSpPr>
          <p:cNvPr id="3" name="TextBox 2"/>
          <p:cNvSpPr txBox="1"/>
          <p:nvPr/>
        </p:nvSpPr>
        <p:spPr bwMode="auto">
          <a:xfrm>
            <a:off x="4047476" y="869276"/>
            <a:ext cx="671979" cy="369332"/>
          </a:xfrm>
          <a:prstGeom prst="rect">
            <a:avLst/>
          </a:prstGeom>
          <a:solidFill>
            <a:schemeClr val="tx1"/>
          </a:solidFill>
          <a:ln>
            <a:noFill/>
          </a:ln>
        </p:spPr>
        <p:txBody>
          <a:bodyPr wrap="none" rtlCol="0" anchor="b">
            <a:spAutoFit/>
          </a:bodyPr>
          <a:lstStyle/>
          <a:p>
            <a:pPr defTabSz="685800">
              <a:defRPr/>
            </a:pPr>
            <a:r>
              <a:rPr lang="en-US" dirty="0">
                <a:solidFill>
                  <a:srgbClr val="FFFFFF"/>
                </a:solidFill>
                <a:latin typeface="Arial" panose="020B0604020202020204" pitchFamily="34" charset="0"/>
              </a:rPr>
              <a:t>Root</a:t>
            </a:r>
          </a:p>
        </p:txBody>
      </p:sp>
      <p:sp>
        <p:nvSpPr>
          <p:cNvPr id="5" name="TextBox 4"/>
          <p:cNvSpPr txBox="1"/>
          <p:nvPr/>
        </p:nvSpPr>
        <p:spPr bwMode="auto">
          <a:xfrm>
            <a:off x="5462804" y="869276"/>
            <a:ext cx="924292" cy="369332"/>
          </a:xfrm>
          <a:prstGeom prst="rect">
            <a:avLst/>
          </a:prstGeom>
          <a:solidFill>
            <a:schemeClr val="tx1"/>
          </a:solidFill>
          <a:ln>
            <a:noFill/>
          </a:ln>
        </p:spPr>
        <p:txBody>
          <a:bodyPr wrap="none" rtlCol="0" anchor="b">
            <a:spAutoFit/>
          </a:bodyPr>
          <a:lstStyle/>
          <a:p>
            <a:pPr defTabSz="685800">
              <a:defRPr/>
            </a:pPr>
            <a:r>
              <a:rPr lang="en-US" dirty="0">
                <a:solidFill>
                  <a:srgbClr val="FFFFFF"/>
                </a:solidFill>
                <a:latin typeface="Arial" panose="020B0604020202020204" pitchFamily="34" charset="0"/>
              </a:rPr>
              <a:t>Worker</a:t>
            </a:r>
          </a:p>
        </p:txBody>
      </p:sp>
    </p:spTree>
    <p:extLst>
      <p:ext uri="{BB962C8B-B14F-4D97-AF65-F5344CB8AC3E}">
        <p14:creationId xmlns:p14="http://schemas.microsoft.com/office/powerpoint/2010/main" val="1931614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3"/>
          <a:srcRect l="1486" r="784"/>
          <a:stretch/>
        </p:blipFill>
        <p:spPr>
          <a:xfrm>
            <a:off x="2967148" y="2447582"/>
            <a:ext cx="3581919" cy="2695918"/>
          </a:xfrm>
          <a:prstGeom prst="rect">
            <a:avLst/>
          </a:prstGeom>
        </p:spPr>
      </p:pic>
      <p:sp>
        <p:nvSpPr>
          <p:cNvPr id="4" name="Title 3"/>
          <p:cNvSpPr>
            <a:spLocks noGrp="1"/>
          </p:cNvSpPr>
          <p:nvPr>
            <p:ph type="title"/>
          </p:nvPr>
        </p:nvSpPr>
        <p:spPr>
          <a:xfrm>
            <a:off x="899808" y="498542"/>
            <a:ext cx="8398209" cy="513830"/>
          </a:xfrm>
        </p:spPr>
        <p:txBody>
          <a:bodyPr/>
          <a:lstStyle/>
          <a:p>
            <a:r>
              <a:rPr lang="en-CA" sz="2700" dirty="0"/>
              <a:t>Attributes of Big Data</a:t>
            </a:r>
          </a:p>
        </p:txBody>
      </p:sp>
      <p:sp>
        <p:nvSpPr>
          <p:cNvPr id="3" name="Content Placeholder 2"/>
          <p:cNvSpPr>
            <a:spLocks noGrp="1"/>
          </p:cNvSpPr>
          <p:nvPr>
            <p:ph idx="1"/>
          </p:nvPr>
        </p:nvSpPr>
        <p:spPr>
          <a:xfrm>
            <a:off x="899808" y="964886"/>
            <a:ext cx="7792933" cy="3197166"/>
          </a:xfrm>
        </p:spPr>
        <p:txBody>
          <a:bodyPr/>
          <a:lstStyle/>
          <a:p>
            <a:r>
              <a:rPr lang="en-US" dirty="0">
                <a:solidFill>
                  <a:schemeClr val="bg1"/>
                </a:solidFill>
              </a:rPr>
              <a:t>The following three characteristics make data “big data”:</a:t>
            </a:r>
          </a:p>
          <a:p>
            <a:pPr marL="342900" indent="-342900">
              <a:buClr>
                <a:srgbClr val="0070C0"/>
              </a:buClr>
              <a:buSzPct val="120000"/>
              <a:buFont typeface="Wingdings" panose="05000000000000000000" pitchFamily="2" charset="2"/>
              <a:buChar char="ü"/>
            </a:pPr>
            <a:r>
              <a:rPr lang="en-US" b="1" dirty="0">
                <a:solidFill>
                  <a:schemeClr val="bg1"/>
                </a:solidFill>
              </a:rPr>
              <a:t>Volume </a:t>
            </a:r>
            <a:r>
              <a:rPr lang="en-US" dirty="0">
                <a:solidFill>
                  <a:schemeClr val="bg1"/>
                </a:solidFill>
              </a:rPr>
              <a:t>(Terabytes -&gt; Petabytes)</a:t>
            </a:r>
          </a:p>
          <a:p>
            <a:pPr marL="342900" indent="-342900">
              <a:buClr>
                <a:srgbClr val="0070C0"/>
              </a:buClr>
              <a:buSzPct val="120000"/>
              <a:buFont typeface="Wingdings" panose="05000000000000000000" pitchFamily="2" charset="2"/>
              <a:buChar char="ü"/>
            </a:pPr>
            <a:r>
              <a:rPr lang="en-US" b="1" dirty="0">
                <a:solidFill>
                  <a:schemeClr val="bg1"/>
                </a:solidFill>
              </a:rPr>
              <a:t>Velocity </a:t>
            </a:r>
            <a:r>
              <a:rPr lang="en-US" dirty="0">
                <a:solidFill>
                  <a:schemeClr val="bg1"/>
                </a:solidFill>
              </a:rPr>
              <a:t>(Batch -&gt; Streaming Data)</a:t>
            </a:r>
          </a:p>
          <a:p>
            <a:pPr marL="342900" indent="-342900">
              <a:buClr>
                <a:srgbClr val="0070C0"/>
              </a:buClr>
              <a:buSzPct val="120000"/>
              <a:buFont typeface="Wingdings" panose="05000000000000000000" pitchFamily="2" charset="2"/>
              <a:buChar char="ü"/>
            </a:pPr>
            <a:r>
              <a:rPr lang="en-US" b="1" dirty="0">
                <a:solidFill>
                  <a:schemeClr val="bg1"/>
                </a:solidFill>
              </a:rPr>
              <a:t>Variety </a:t>
            </a:r>
            <a:r>
              <a:rPr lang="en-US" dirty="0">
                <a:solidFill>
                  <a:schemeClr val="bg1"/>
                </a:solidFill>
              </a:rPr>
              <a:t>(Structured -&gt; Unstructured)</a:t>
            </a:r>
          </a:p>
          <a:p>
            <a:endParaRPr lang="en-US" dirty="0">
              <a:solidFill>
                <a:schemeClr val="bg1"/>
              </a:solidFill>
            </a:endParaRPr>
          </a:p>
        </p:txBody>
      </p:sp>
      <p:sp>
        <p:nvSpPr>
          <p:cNvPr id="2" name="Slide Number Placeholder 1"/>
          <p:cNvSpPr>
            <a:spLocks noGrp="1"/>
          </p:cNvSpPr>
          <p:nvPr>
            <p:ph type="sldNum" sz="quarter" idx="4294967295"/>
          </p:nvPr>
        </p:nvSpPr>
        <p:spPr>
          <a:xfrm>
            <a:off x="214008" y="6926330"/>
            <a:ext cx="97727" cy="87224"/>
          </a:xfrm>
          <a:prstGeom prst="rect">
            <a:avLst/>
          </a:prstGeom>
        </p:spPr>
        <p:txBody>
          <a:bodyPr vert="horz" wrap="square" lIns="0" tIns="0" rIns="0" bIns="0" numCol="1" anchor="ctr" anchorCtr="0" compatLnSpc="1">
            <a:prstTxWarp prst="textNoShape">
              <a:avLst/>
            </a:prstTxWarp>
          </a:bodyPr>
          <a:lstStyle>
            <a:defPPr>
              <a:defRPr lang="en-US"/>
            </a:defPPr>
            <a:lvl1pPr algn="l" rtl="0" eaLnBrk="1" fontAlgn="base" hangingPunct="1">
              <a:spcBef>
                <a:spcPct val="0"/>
              </a:spcBef>
              <a:spcAft>
                <a:spcPct val="0"/>
              </a:spcAft>
              <a:defRPr sz="100"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1600" kern="1200">
                <a:solidFill>
                  <a:schemeClr val="tx1"/>
                </a:solidFill>
                <a:latin typeface="Times New Roman" pitchFamily="18" charset="0"/>
                <a:ea typeface="+mn-ea"/>
                <a:cs typeface="Arial" charset="0"/>
              </a:defRPr>
            </a:lvl2pPr>
            <a:lvl3pPr marL="914400" algn="l" rtl="0" eaLnBrk="0" fontAlgn="base" hangingPunct="0">
              <a:spcBef>
                <a:spcPct val="0"/>
              </a:spcBef>
              <a:spcAft>
                <a:spcPct val="0"/>
              </a:spcAft>
              <a:defRPr sz="1600" kern="1200">
                <a:solidFill>
                  <a:schemeClr val="tx1"/>
                </a:solidFill>
                <a:latin typeface="Times New Roman" pitchFamily="18" charset="0"/>
                <a:ea typeface="+mn-ea"/>
                <a:cs typeface="Arial" charset="0"/>
              </a:defRPr>
            </a:lvl3pPr>
            <a:lvl4pPr marL="1371600" algn="l" rtl="0" eaLnBrk="0" fontAlgn="base" hangingPunct="0">
              <a:spcBef>
                <a:spcPct val="0"/>
              </a:spcBef>
              <a:spcAft>
                <a:spcPct val="0"/>
              </a:spcAft>
              <a:defRPr sz="1600" kern="1200">
                <a:solidFill>
                  <a:schemeClr val="tx1"/>
                </a:solidFill>
                <a:latin typeface="Times New Roman" pitchFamily="18" charset="0"/>
                <a:ea typeface="+mn-ea"/>
                <a:cs typeface="Arial" charset="0"/>
              </a:defRPr>
            </a:lvl4pPr>
            <a:lvl5pPr marL="1828800" algn="l" rtl="0" eaLnBrk="0" fontAlgn="base" hangingPunct="0">
              <a:spcBef>
                <a:spcPct val="0"/>
              </a:spcBef>
              <a:spcAft>
                <a:spcPct val="0"/>
              </a:spcAft>
              <a:defRPr sz="1600" kern="1200">
                <a:solidFill>
                  <a:schemeClr val="tx1"/>
                </a:solidFill>
                <a:latin typeface="Times New Roman" pitchFamily="18" charset="0"/>
                <a:ea typeface="+mn-ea"/>
                <a:cs typeface="Arial" charset="0"/>
              </a:defRPr>
            </a:lvl5pPr>
            <a:lvl6pPr marL="2286000" algn="l" defTabSz="914400" rtl="0" eaLnBrk="1" latinLnBrk="0" hangingPunct="1">
              <a:defRPr sz="1600" kern="1200">
                <a:solidFill>
                  <a:schemeClr val="tx1"/>
                </a:solidFill>
                <a:latin typeface="Times New Roman" pitchFamily="18" charset="0"/>
                <a:ea typeface="+mn-ea"/>
                <a:cs typeface="Arial" charset="0"/>
              </a:defRPr>
            </a:lvl6pPr>
            <a:lvl7pPr marL="2743200" algn="l" defTabSz="914400" rtl="0" eaLnBrk="1" latinLnBrk="0" hangingPunct="1">
              <a:defRPr sz="1600" kern="1200">
                <a:solidFill>
                  <a:schemeClr val="tx1"/>
                </a:solidFill>
                <a:latin typeface="Times New Roman" pitchFamily="18" charset="0"/>
                <a:ea typeface="+mn-ea"/>
                <a:cs typeface="Arial" charset="0"/>
              </a:defRPr>
            </a:lvl7pPr>
            <a:lvl8pPr marL="3200400" algn="l" defTabSz="914400" rtl="0" eaLnBrk="1" latinLnBrk="0" hangingPunct="1">
              <a:defRPr sz="1600" kern="1200">
                <a:solidFill>
                  <a:schemeClr val="tx1"/>
                </a:solidFill>
                <a:latin typeface="Times New Roman" pitchFamily="18" charset="0"/>
                <a:ea typeface="+mn-ea"/>
                <a:cs typeface="Arial" charset="0"/>
              </a:defRPr>
            </a:lvl8pPr>
            <a:lvl9pPr marL="3657600" algn="l" defTabSz="914400" rtl="0" eaLnBrk="1" latinLnBrk="0" hangingPunct="1">
              <a:defRPr sz="1600" kern="1200">
                <a:solidFill>
                  <a:schemeClr val="tx1"/>
                </a:solidFill>
                <a:latin typeface="Times New Roman" pitchFamily="18" charset="0"/>
                <a:ea typeface="+mn-ea"/>
                <a:cs typeface="Arial" charset="0"/>
              </a:defRPr>
            </a:lvl9pPr>
          </a:lstStyle>
          <a:p>
            <a:pPr defTabSz="685800">
              <a:defRPr/>
            </a:pPr>
            <a:fld id="{5BD36294-2849-48A8-8531-5354CF3095D2}" type="slidenum">
              <a:rPr lang="en-US" smtClean="0">
                <a:solidFill>
                  <a:schemeClr val="bg1"/>
                </a:solidFill>
              </a:rPr>
              <a:pPr defTabSz="685800">
                <a:defRPr/>
              </a:pPr>
              <a:t>6</a:t>
            </a:fld>
            <a:endParaRPr lang="en-US" sz="1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9442993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MapReduce Processing</a:t>
            </a:r>
          </a:p>
        </p:txBody>
      </p:sp>
      <p:sp>
        <p:nvSpPr>
          <p:cNvPr id="3" name="Content Placeholder 2"/>
          <p:cNvSpPr>
            <a:spLocks noGrp="1"/>
          </p:cNvSpPr>
          <p:nvPr>
            <p:ph idx="1"/>
          </p:nvPr>
        </p:nvSpPr>
        <p:spPr>
          <a:xfrm>
            <a:off x="1657350" y="4785360"/>
            <a:ext cx="5886450" cy="230124"/>
          </a:xfrm>
        </p:spPr>
        <p:txBody>
          <a:bodyPr>
            <a:normAutofit fontScale="77500" lnSpcReduction="20000"/>
          </a:bodyPr>
          <a:lstStyle/>
          <a:p>
            <a:r>
              <a:rPr lang="en-US" sz="1425" dirty="0"/>
              <a:t>Reference: </a:t>
            </a:r>
            <a:r>
              <a:rPr lang="en-US" sz="1425" dirty="0">
                <a:hlinkClick r:id="rId3"/>
              </a:rPr>
              <a:t>http://code.google.com/edu/parallel/mapreduce-tutorial.html</a:t>
            </a:r>
            <a:endParaRPr lang="en-US" sz="1425" dirty="0">
              <a:latin typeface="Arial" panose="020B0604020202020204" pitchFamily="34" charset="0"/>
            </a:endParaRPr>
          </a:p>
        </p:txBody>
      </p:sp>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19413" t="15823" r="20165" b="17441"/>
          <a:stretch/>
        </p:blipFill>
        <p:spPr bwMode="auto">
          <a:xfrm>
            <a:off x="1657350" y="819054"/>
            <a:ext cx="5829300" cy="3960864"/>
          </a:xfrm>
          <a:prstGeom prst="rect">
            <a:avLst/>
          </a:prstGeom>
          <a:noFill/>
          <a:ln>
            <a:noFill/>
          </a:ln>
        </p:spPr>
      </p:pic>
    </p:spTree>
    <p:extLst>
      <p:ext uri="{BB962C8B-B14F-4D97-AF65-F5344CB8AC3E}">
        <p14:creationId xmlns:p14="http://schemas.microsoft.com/office/powerpoint/2010/main" val="11978337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YARN – Yet Another Resource Negotiator</a:t>
            </a:r>
          </a:p>
        </p:txBody>
      </p:sp>
      <p:grpSp>
        <p:nvGrpSpPr>
          <p:cNvPr id="3" name="Group 2"/>
          <p:cNvGrpSpPr/>
          <p:nvPr/>
        </p:nvGrpSpPr>
        <p:grpSpPr>
          <a:xfrm>
            <a:off x="1650368" y="875500"/>
            <a:ext cx="2606040" cy="2679737"/>
            <a:chOff x="676490" y="1167334"/>
            <a:chExt cx="3474720" cy="3572982"/>
          </a:xfrm>
        </p:grpSpPr>
        <p:sp>
          <p:nvSpPr>
            <p:cNvPr id="21" name="Rounded Rectangle 20"/>
            <p:cNvSpPr/>
            <p:nvPr/>
          </p:nvSpPr>
          <p:spPr bwMode="auto">
            <a:xfrm>
              <a:off x="676490" y="1167334"/>
              <a:ext cx="3474720" cy="3572982"/>
            </a:xfrm>
            <a:prstGeom prst="roundRect">
              <a:avLst>
                <a:gd name="adj" fmla="val 8149"/>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none" lIns="66675" tIns="66675" rIns="66675" bIns="66675" numCol="1" rtlCol="0" anchor="ctr" anchorCtr="0" compatLnSpc="1">
              <a:prstTxWarp prst="textNoShape">
                <a:avLst/>
              </a:prstTxWarp>
              <a:noAutofit/>
            </a:bodyPr>
            <a:lstStyle/>
            <a:p>
              <a:pPr algn="ctr" defTabSz="685800">
                <a:defRPr/>
              </a:pPr>
              <a:endParaRPr lang="en-US">
                <a:solidFill>
                  <a:schemeClr val="bg1"/>
                </a:solidFill>
                <a:latin typeface="Arial"/>
              </a:endParaRPr>
            </a:p>
          </p:txBody>
        </p:sp>
        <p:sp>
          <p:nvSpPr>
            <p:cNvPr id="5" name="Rounded Rectangle 4"/>
            <p:cNvSpPr/>
            <p:nvPr/>
          </p:nvSpPr>
          <p:spPr bwMode="auto">
            <a:xfrm>
              <a:off x="813650" y="2978158"/>
              <a:ext cx="3200400" cy="1554481"/>
            </a:xfrm>
            <a:prstGeom prst="roundRect">
              <a:avLst/>
            </a:prstGeom>
            <a:solidFill>
              <a:srgbClr val="4F81BD"/>
            </a:solidFill>
            <a:ln w="25400" cap="flat" cmpd="sng" algn="ctr">
              <a:solidFill>
                <a:srgbClr val="4F81BD">
                  <a:shade val="50000"/>
                </a:srgbClr>
              </a:solidFill>
              <a:prstDash val="solid"/>
            </a:ln>
            <a:effectLst/>
          </p:spPr>
          <p:txBody>
            <a:bodyPr rtlCol="0" anchor="ctr"/>
            <a:lstStyle/>
            <a:p>
              <a:pPr algn="ctr" defTabSz="685800">
                <a:defRPr/>
              </a:pPr>
              <a:r>
                <a:rPr lang="en-US" sz="1500" b="1" kern="0" dirty="0">
                  <a:solidFill>
                    <a:schemeClr val="bg1"/>
                  </a:solidFill>
                  <a:latin typeface="Arial" panose="020B0604020202020204" pitchFamily="34" charset="0"/>
                </a:rPr>
                <a:t>HDFS</a:t>
              </a:r>
            </a:p>
          </p:txBody>
        </p:sp>
        <p:sp>
          <p:nvSpPr>
            <p:cNvPr id="6" name="Rounded Rectangle 5"/>
            <p:cNvSpPr/>
            <p:nvPr/>
          </p:nvSpPr>
          <p:spPr bwMode="auto">
            <a:xfrm>
              <a:off x="813650" y="2257727"/>
              <a:ext cx="3200400" cy="574395"/>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66675" tIns="66675" rIns="66675" bIns="66675" numCol="1" rtlCol="0" anchor="ctr" anchorCtr="0" compatLnSpc="1">
              <a:prstTxWarp prst="textNoShape">
                <a:avLst/>
              </a:prstTxWarp>
              <a:noAutofit/>
            </a:bodyPr>
            <a:lstStyle/>
            <a:p>
              <a:pPr algn="ctr" defTabSz="685800">
                <a:defRPr/>
              </a:pPr>
              <a:r>
                <a:rPr lang="en-US" dirty="0">
                  <a:solidFill>
                    <a:schemeClr val="bg1"/>
                  </a:solidFill>
                  <a:latin typeface="Arial"/>
                </a:rPr>
                <a:t>MapReduce</a:t>
              </a:r>
            </a:p>
          </p:txBody>
        </p:sp>
        <p:sp>
          <p:nvSpPr>
            <p:cNvPr id="7" name="Rounded Rectangle 6"/>
            <p:cNvSpPr/>
            <p:nvPr/>
          </p:nvSpPr>
          <p:spPr bwMode="auto">
            <a:xfrm>
              <a:off x="813650" y="1420474"/>
              <a:ext cx="624853" cy="662013"/>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66675" tIns="66675" rIns="66675" bIns="66675" numCol="1" rtlCol="0" anchor="ctr" anchorCtr="0" compatLnSpc="1">
              <a:prstTxWarp prst="textNoShape">
                <a:avLst/>
              </a:prstTxWarp>
              <a:noAutofit/>
            </a:bodyPr>
            <a:lstStyle/>
            <a:p>
              <a:pPr algn="ctr" defTabSz="685800">
                <a:defRPr/>
              </a:pPr>
              <a:r>
                <a:rPr lang="en-US" sz="1050" b="1" dirty="0">
                  <a:solidFill>
                    <a:schemeClr val="bg1"/>
                  </a:solidFill>
                  <a:latin typeface="Arial"/>
                </a:rPr>
                <a:t>Pig</a:t>
              </a:r>
            </a:p>
          </p:txBody>
        </p:sp>
        <p:sp>
          <p:nvSpPr>
            <p:cNvPr id="8" name="Rounded Rectangle 7"/>
            <p:cNvSpPr/>
            <p:nvPr/>
          </p:nvSpPr>
          <p:spPr bwMode="auto">
            <a:xfrm>
              <a:off x="2078784" y="1420473"/>
              <a:ext cx="670132" cy="662013"/>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66675" tIns="66675" rIns="66675" bIns="66675" numCol="1" rtlCol="0" anchor="ctr" anchorCtr="0" compatLnSpc="1">
              <a:prstTxWarp prst="textNoShape">
                <a:avLst/>
              </a:prstTxWarp>
              <a:noAutofit/>
            </a:bodyPr>
            <a:lstStyle/>
            <a:p>
              <a:pPr algn="ctr" defTabSz="685800">
                <a:defRPr/>
              </a:pPr>
              <a:r>
                <a:rPr lang="en-US" sz="1050" b="1" dirty="0">
                  <a:solidFill>
                    <a:schemeClr val="bg1"/>
                  </a:solidFill>
                  <a:latin typeface="Arial"/>
                </a:rPr>
                <a:t>Hive</a:t>
              </a:r>
            </a:p>
          </p:txBody>
        </p:sp>
        <p:sp>
          <p:nvSpPr>
            <p:cNvPr id="9" name="Rounded Rectangle 8"/>
            <p:cNvSpPr/>
            <p:nvPr/>
          </p:nvSpPr>
          <p:spPr bwMode="auto">
            <a:xfrm>
              <a:off x="3362029" y="1420473"/>
              <a:ext cx="652021" cy="662013"/>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66675" tIns="66675" rIns="66675" bIns="66675" numCol="1" rtlCol="0" anchor="ctr" anchorCtr="0" compatLnSpc="1">
              <a:prstTxWarp prst="textNoShape">
                <a:avLst/>
              </a:prstTxWarp>
              <a:noAutofit/>
            </a:bodyPr>
            <a:lstStyle/>
            <a:p>
              <a:pPr algn="ctr" defTabSz="685800">
                <a:defRPr/>
              </a:pPr>
              <a:r>
                <a:rPr lang="en-US" sz="1050" b="1" dirty="0">
                  <a:solidFill>
                    <a:schemeClr val="bg1"/>
                  </a:solidFill>
                  <a:latin typeface="Arial"/>
                </a:rPr>
                <a:t>HBase</a:t>
              </a:r>
            </a:p>
          </p:txBody>
        </p:sp>
      </p:grpSp>
      <p:grpSp>
        <p:nvGrpSpPr>
          <p:cNvPr id="4" name="Group 3"/>
          <p:cNvGrpSpPr/>
          <p:nvPr/>
        </p:nvGrpSpPr>
        <p:grpSpPr>
          <a:xfrm>
            <a:off x="4883150" y="857250"/>
            <a:ext cx="2606040" cy="2679737"/>
            <a:chOff x="4986866" y="1143000"/>
            <a:chExt cx="3474720" cy="3572982"/>
          </a:xfrm>
        </p:grpSpPr>
        <p:sp>
          <p:nvSpPr>
            <p:cNvPr id="22" name="Rounded Rectangle 21"/>
            <p:cNvSpPr/>
            <p:nvPr/>
          </p:nvSpPr>
          <p:spPr bwMode="auto">
            <a:xfrm>
              <a:off x="4986866" y="1143000"/>
              <a:ext cx="3474720" cy="3572982"/>
            </a:xfrm>
            <a:prstGeom prst="roundRect">
              <a:avLst>
                <a:gd name="adj" fmla="val 7144"/>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none" lIns="66675" tIns="66675" rIns="66675" bIns="66675" numCol="1" rtlCol="0" anchor="ctr" anchorCtr="0" compatLnSpc="1">
              <a:prstTxWarp prst="textNoShape">
                <a:avLst/>
              </a:prstTxWarp>
              <a:noAutofit/>
            </a:bodyPr>
            <a:lstStyle/>
            <a:p>
              <a:pPr algn="ctr" defTabSz="685800">
                <a:defRPr/>
              </a:pPr>
              <a:endParaRPr lang="en-US">
                <a:solidFill>
                  <a:schemeClr val="bg1"/>
                </a:solidFill>
                <a:latin typeface="Arial"/>
              </a:endParaRPr>
            </a:p>
          </p:txBody>
        </p:sp>
        <p:sp>
          <p:nvSpPr>
            <p:cNvPr id="10" name="Rounded Rectangle 9"/>
            <p:cNvSpPr/>
            <p:nvPr/>
          </p:nvSpPr>
          <p:spPr bwMode="auto">
            <a:xfrm>
              <a:off x="5124026" y="3183487"/>
              <a:ext cx="3200400" cy="1337733"/>
            </a:xfrm>
            <a:prstGeom prst="roundRect">
              <a:avLst/>
            </a:prstGeom>
            <a:solidFill>
              <a:srgbClr val="4F81BD"/>
            </a:solidFill>
            <a:ln w="25400" cap="flat" cmpd="sng" algn="ctr">
              <a:solidFill>
                <a:srgbClr val="4F81BD">
                  <a:shade val="50000"/>
                </a:srgbClr>
              </a:solidFill>
              <a:prstDash val="solid"/>
            </a:ln>
            <a:effectLst/>
          </p:spPr>
          <p:txBody>
            <a:bodyPr rtlCol="0" anchor="ctr"/>
            <a:lstStyle/>
            <a:p>
              <a:pPr algn="ctr" defTabSz="685800">
                <a:defRPr/>
              </a:pPr>
              <a:r>
                <a:rPr lang="en-US" sz="1500" b="1" kern="0" dirty="0">
                  <a:solidFill>
                    <a:schemeClr val="bg1"/>
                  </a:solidFill>
                  <a:latin typeface="Arial" panose="020B0604020202020204" pitchFamily="34" charset="0"/>
                </a:rPr>
                <a:t>HDFS</a:t>
              </a:r>
            </a:p>
          </p:txBody>
        </p:sp>
        <p:sp>
          <p:nvSpPr>
            <p:cNvPr id="11" name="Rounded Rectangle 10"/>
            <p:cNvSpPr/>
            <p:nvPr/>
          </p:nvSpPr>
          <p:spPr bwMode="auto">
            <a:xfrm>
              <a:off x="5124026" y="2556949"/>
              <a:ext cx="3200400" cy="548640"/>
            </a:xfrm>
            <a:prstGeom prst="roundRect">
              <a:avLst/>
            </a:prstGeom>
            <a:ln>
              <a:headEnd type="none" w="med" len="med"/>
              <a:tailEnd type="none" w="med" len="med"/>
            </a:ln>
          </p:spPr>
          <p:style>
            <a:lnRef idx="0">
              <a:schemeClr val="dk1"/>
            </a:lnRef>
            <a:fillRef idx="3">
              <a:schemeClr val="dk1"/>
            </a:fillRef>
            <a:effectRef idx="3">
              <a:schemeClr val="dk1"/>
            </a:effectRef>
            <a:fontRef idx="minor">
              <a:schemeClr val="lt1"/>
            </a:fontRef>
          </p:style>
          <p:txBody>
            <a:bodyPr vert="horz" wrap="none" lIns="66675" tIns="66675" rIns="66675" bIns="66675" numCol="1" rtlCol="0" anchor="ctr" anchorCtr="0" compatLnSpc="1">
              <a:prstTxWarp prst="textNoShape">
                <a:avLst/>
              </a:prstTxWarp>
              <a:noAutofit/>
            </a:bodyPr>
            <a:lstStyle/>
            <a:p>
              <a:pPr algn="ctr" defTabSz="685800">
                <a:defRPr/>
              </a:pPr>
              <a:r>
                <a:rPr lang="en-US" dirty="0">
                  <a:solidFill>
                    <a:schemeClr val="bg1"/>
                  </a:solidFill>
                  <a:latin typeface="Arial"/>
                </a:rPr>
                <a:t>YARN</a:t>
              </a:r>
            </a:p>
          </p:txBody>
        </p:sp>
        <p:sp>
          <p:nvSpPr>
            <p:cNvPr id="12" name="Rounded Rectangle 11"/>
            <p:cNvSpPr/>
            <p:nvPr/>
          </p:nvSpPr>
          <p:spPr bwMode="auto">
            <a:xfrm>
              <a:off x="5124026" y="1320801"/>
              <a:ext cx="584200" cy="575733"/>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66675" tIns="66675" rIns="66675" bIns="66675" numCol="1" rtlCol="0" anchor="ctr" anchorCtr="0" compatLnSpc="1">
              <a:prstTxWarp prst="textNoShape">
                <a:avLst/>
              </a:prstTxWarp>
              <a:noAutofit/>
            </a:bodyPr>
            <a:lstStyle/>
            <a:p>
              <a:pPr algn="ctr" defTabSz="685800">
                <a:defRPr/>
              </a:pPr>
              <a:r>
                <a:rPr lang="en-US" sz="1050" b="1" dirty="0">
                  <a:solidFill>
                    <a:schemeClr val="bg1"/>
                  </a:solidFill>
                  <a:latin typeface="Arial"/>
                </a:rPr>
                <a:t>Pig</a:t>
              </a:r>
            </a:p>
          </p:txBody>
        </p:sp>
        <p:sp>
          <p:nvSpPr>
            <p:cNvPr id="13" name="Rounded Rectangle 12"/>
            <p:cNvSpPr/>
            <p:nvPr/>
          </p:nvSpPr>
          <p:spPr bwMode="auto">
            <a:xfrm>
              <a:off x="5996093" y="1320801"/>
              <a:ext cx="626533" cy="575733"/>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66675" tIns="66675" rIns="66675" bIns="66675" numCol="1" rtlCol="0" anchor="ctr" anchorCtr="0" compatLnSpc="1">
              <a:prstTxWarp prst="textNoShape">
                <a:avLst/>
              </a:prstTxWarp>
              <a:noAutofit/>
            </a:bodyPr>
            <a:lstStyle/>
            <a:p>
              <a:pPr algn="ctr" defTabSz="685800">
                <a:defRPr/>
              </a:pPr>
              <a:r>
                <a:rPr lang="en-US" sz="1050" b="1" dirty="0">
                  <a:solidFill>
                    <a:schemeClr val="bg1"/>
                  </a:solidFill>
                  <a:latin typeface="Arial"/>
                </a:rPr>
                <a:t>Hive</a:t>
              </a:r>
            </a:p>
          </p:txBody>
        </p:sp>
        <p:sp>
          <p:nvSpPr>
            <p:cNvPr id="14" name="Rounded Rectangle 13"/>
            <p:cNvSpPr/>
            <p:nvPr/>
          </p:nvSpPr>
          <p:spPr bwMode="auto">
            <a:xfrm>
              <a:off x="6910493" y="1320801"/>
              <a:ext cx="609600" cy="575733"/>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66675" tIns="66675" rIns="66675" bIns="66675" numCol="1" rtlCol="0" anchor="ctr" anchorCtr="0" compatLnSpc="1">
              <a:prstTxWarp prst="textNoShape">
                <a:avLst/>
              </a:prstTxWarp>
              <a:noAutofit/>
            </a:bodyPr>
            <a:lstStyle/>
            <a:p>
              <a:pPr algn="ctr" defTabSz="685800">
                <a:defRPr/>
              </a:pPr>
              <a:r>
                <a:rPr lang="en-US" sz="1050" b="1" dirty="0">
                  <a:solidFill>
                    <a:schemeClr val="bg1"/>
                  </a:solidFill>
                  <a:latin typeface="Arial"/>
                </a:rPr>
                <a:t>HBase</a:t>
              </a:r>
            </a:p>
          </p:txBody>
        </p:sp>
        <p:sp>
          <p:nvSpPr>
            <p:cNvPr id="15" name="Rounded Rectangle 14"/>
            <p:cNvSpPr/>
            <p:nvPr/>
          </p:nvSpPr>
          <p:spPr bwMode="auto">
            <a:xfrm>
              <a:off x="5124026" y="1960048"/>
              <a:ext cx="2377440" cy="499534"/>
            </a:xfrm>
            <a:prstGeom prst="round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66675" tIns="66675" rIns="66675" bIns="66675" numCol="1" rtlCol="0" anchor="ctr" anchorCtr="0" compatLnSpc="1">
              <a:prstTxWarp prst="textNoShape">
                <a:avLst/>
              </a:prstTxWarp>
              <a:noAutofit/>
            </a:bodyPr>
            <a:lstStyle/>
            <a:p>
              <a:pPr algn="ctr" defTabSz="685800">
                <a:defRPr/>
              </a:pPr>
              <a:r>
                <a:rPr lang="en-US" dirty="0">
                  <a:solidFill>
                    <a:schemeClr val="bg1"/>
                  </a:solidFill>
                  <a:latin typeface="Arial"/>
                </a:rPr>
                <a:t>MapReduce</a:t>
              </a:r>
            </a:p>
          </p:txBody>
        </p:sp>
        <p:sp>
          <p:nvSpPr>
            <p:cNvPr id="16" name="Rounded Rectangle 15"/>
            <p:cNvSpPr/>
            <p:nvPr/>
          </p:nvSpPr>
          <p:spPr bwMode="auto">
            <a:xfrm>
              <a:off x="7807959" y="1320800"/>
              <a:ext cx="516467" cy="1138781"/>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none" lIns="66675" tIns="66675" rIns="66675" bIns="66675" numCol="1" rtlCol="0" anchor="ctr" anchorCtr="0" compatLnSpc="1">
              <a:prstTxWarp prst="textNoShape">
                <a:avLst/>
              </a:prstTxWarp>
              <a:noAutofit/>
            </a:bodyPr>
            <a:lstStyle/>
            <a:p>
              <a:pPr algn="ctr" defTabSz="685800">
                <a:defRPr/>
              </a:pPr>
              <a:r>
                <a:rPr lang="en-US" sz="1050" b="1" dirty="0">
                  <a:solidFill>
                    <a:schemeClr val="bg1"/>
                  </a:solidFill>
                  <a:latin typeface="Arial"/>
                </a:rPr>
                <a:t>Not</a:t>
              </a:r>
              <a:endParaRPr lang="en-US" sz="1050" b="1" dirty="0">
                <a:solidFill>
                  <a:schemeClr val="bg1"/>
                </a:solidFill>
                <a:latin typeface="Arial" panose="020B0604020202020204" pitchFamily="34" charset="0"/>
              </a:endParaRPr>
            </a:p>
            <a:p>
              <a:pPr algn="ctr" defTabSz="685800">
                <a:defRPr/>
              </a:pPr>
              <a:r>
                <a:rPr lang="en-US" sz="1050" b="1" dirty="0">
                  <a:solidFill>
                    <a:schemeClr val="bg1"/>
                  </a:solidFill>
                  <a:latin typeface="Arial"/>
                </a:rPr>
                <a:t>MR</a:t>
              </a:r>
            </a:p>
          </p:txBody>
        </p:sp>
      </p:grpSp>
      <p:sp>
        <p:nvSpPr>
          <p:cNvPr id="19" name="TextBox 18"/>
          <p:cNvSpPr txBox="1"/>
          <p:nvPr/>
        </p:nvSpPr>
        <p:spPr bwMode="auto">
          <a:xfrm>
            <a:off x="2362480" y="3709311"/>
            <a:ext cx="117981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nchor="b">
            <a:spAutoFit/>
          </a:bodyPr>
          <a:lstStyle/>
          <a:p>
            <a:pPr defTabSz="685800">
              <a:defRPr/>
            </a:pPr>
            <a:r>
              <a:rPr lang="en-US" dirty="0">
                <a:solidFill>
                  <a:schemeClr val="bg1"/>
                </a:solidFill>
                <a:latin typeface="Arial" panose="020B0604020202020204" pitchFamily="34" charset="0"/>
              </a:rPr>
              <a:t>Hadoop 1.x</a:t>
            </a:r>
          </a:p>
        </p:txBody>
      </p:sp>
      <p:sp>
        <p:nvSpPr>
          <p:cNvPr id="20" name="TextBox 19"/>
          <p:cNvSpPr txBox="1"/>
          <p:nvPr/>
        </p:nvSpPr>
        <p:spPr bwMode="auto">
          <a:xfrm>
            <a:off x="5595262" y="3709311"/>
            <a:ext cx="117981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nchor="b">
            <a:spAutoFit/>
          </a:bodyPr>
          <a:lstStyle/>
          <a:p>
            <a:pPr defTabSz="685800">
              <a:defRPr/>
            </a:pPr>
            <a:r>
              <a:rPr lang="en-US" dirty="0">
                <a:solidFill>
                  <a:schemeClr val="bg1"/>
                </a:solidFill>
                <a:latin typeface="Arial" panose="020B0604020202020204" pitchFamily="34" charset="0"/>
              </a:rPr>
              <a:t>Hadoop 2.x</a:t>
            </a:r>
          </a:p>
        </p:txBody>
      </p:sp>
    </p:spTree>
    <p:extLst>
      <p:ext uri="{BB962C8B-B14F-4D97-AF65-F5344CB8AC3E}">
        <p14:creationId xmlns:p14="http://schemas.microsoft.com/office/powerpoint/2010/main" val="226841304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SQL to Hadoop – Sqoop</a:t>
            </a:r>
          </a:p>
        </p:txBody>
      </p:sp>
      <p:sp>
        <p:nvSpPr>
          <p:cNvPr id="3" name="Content Placeholder 2"/>
          <p:cNvSpPr>
            <a:spLocks noGrp="1"/>
          </p:cNvSpPr>
          <p:nvPr>
            <p:ph idx="1"/>
          </p:nvPr>
        </p:nvSpPr>
        <p:spPr/>
        <p:txBody>
          <a:bodyPr/>
          <a:lstStyle/>
          <a:p>
            <a:r>
              <a:rPr lang="en-US" dirty="0" err="1">
                <a:solidFill>
                  <a:schemeClr val="bg1"/>
                </a:solidFill>
              </a:rPr>
              <a:t>Sqoop</a:t>
            </a:r>
            <a:r>
              <a:rPr lang="en-US" dirty="0">
                <a:solidFill>
                  <a:schemeClr val="bg1"/>
                </a:solidFill>
              </a:rPr>
              <a:t> is a command-line interface application for transferring data between relational databases and Hadoop.</a:t>
            </a:r>
          </a:p>
        </p:txBody>
      </p:sp>
      <p:grpSp>
        <p:nvGrpSpPr>
          <p:cNvPr id="4" name="Group 3"/>
          <p:cNvGrpSpPr/>
          <p:nvPr/>
        </p:nvGrpSpPr>
        <p:grpSpPr>
          <a:xfrm>
            <a:off x="2293143" y="1642939"/>
            <a:ext cx="4572001" cy="3048000"/>
            <a:chOff x="1523999" y="1914360"/>
            <a:chExt cx="6096001" cy="4064000"/>
          </a:xfrm>
        </p:grpSpPr>
        <p:sp>
          <p:nvSpPr>
            <p:cNvPr id="7" name="Freeform 6"/>
            <p:cNvSpPr/>
            <p:nvPr/>
          </p:nvSpPr>
          <p:spPr>
            <a:xfrm>
              <a:off x="1524000" y="3946359"/>
              <a:ext cx="3048000" cy="2032001"/>
            </a:xfrm>
            <a:custGeom>
              <a:avLst/>
              <a:gdLst>
                <a:gd name="connsiteX0" fmla="*/ 0 w 3048000"/>
                <a:gd name="connsiteY0" fmla="*/ 0 h 2032000"/>
                <a:gd name="connsiteX1" fmla="*/ 2709327 w 3048000"/>
                <a:gd name="connsiteY1" fmla="*/ 0 h 2032000"/>
                <a:gd name="connsiteX2" fmla="*/ 3048000 w 3048000"/>
                <a:gd name="connsiteY2" fmla="*/ 338673 h 2032000"/>
                <a:gd name="connsiteX3" fmla="*/ 3048000 w 3048000"/>
                <a:gd name="connsiteY3" fmla="*/ 2032000 h 2032000"/>
                <a:gd name="connsiteX4" fmla="*/ 0 w 3048000"/>
                <a:gd name="connsiteY4" fmla="*/ 2032000 h 2032000"/>
                <a:gd name="connsiteX5" fmla="*/ 0 w 3048000"/>
                <a:gd name="connsiteY5" fmla="*/ 0 h 20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000" h="2032000">
                  <a:moveTo>
                    <a:pt x="3048000" y="2031999"/>
                  </a:moveTo>
                  <a:lnTo>
                    <a:pt x="338673" y="2031999"/>
                  </a:lnTo>
                  <a:cubicBezTo>
                    <a:pt x="151629" y="2031999"/>
                    <a:pt x="0" y="1880370"/>
                    <a:pt x="0" y="1693326"/>
                  </a:cubicBezTo>
                  <a:lnTo>
                    <a:pt x="0" y="1"/>
                  </a:lnTo>
                  <a:lnTo>
                    <a:pt x="3048000" y="1"/>
                  </a:lnTo>
                  <a:lnTo>
                    <a:pt x="3048000" y="2031999"/>
                  </a:lnTo>
                  <a:close/>
                </a:path>
              </a:pathLst>
            </a:custGeom>
            <a:solidFill>
              <a:schemeClr val="tx2"/>
            </a:solidFill>
            <a:ln w="38100">
              <a:solidFill>
                <a:srgbClr val="FFFFFF"/>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689" tIns="567690" rIns="186690" bIns="186691" numCol="1" spcCol="1270" anchor="ctr" anchorCtr="0">
              <a:noAutofit/>
            </a:bodyPr>
            <a:lstStyle/>
            <a:p>
              <a:pPr algn="ctr" defTabSz="1166813">
                <a:lnSpc>
                  <a:spcPct val="90000"/>
                </a:lnSpc>
                <a:spcBef>
                  <a:spcPct val="0"/>
                </a:spcBef>
                <a:spcAft>
                  <a:spcPct val="35000"/>
                </a:spcAft>
                <a:defRPr/>
              </a:pPr>
              <a:r>
                <a:rPr lang="en-US" sz="2625" dirty="0">
                  <a:solidFill>
                    <a:schemeClr val="bg1"/>
                  </a:solidFill>
                  <a:latin typeface="Arial"/>
                </a:rPr>
                <a:t>Sqoop</a:t>
              </a:r>
            </a:p>
          </p:txBody>
        </p:sp>
        <p:sp>
          <p:nvSpPr>
            <p:cNvPr id="14" name="Freeform 13"/>
            <p:cNvSpPr/>
            <p:nvPr/>
          </p:nvSpPr>
          <p:spPr>
            <a:xfrm>
              <a:off x="1523999" y="1914360"/>
              <a:ext cx="3048001" cy="2032001"/>
            </a:xfrm>
            <a:custGeom>
              <a:avLst/>
              <a:gdLst>
                <a:gd name="connsiteX0" fmla="*/ 0 w 2032000"/>
                <a:gd name="connsiteY0" fmla="*/ 0 h 3048000"/>
                <a:gd name="connsiteX1" fmla="*/ 1693327 w 2032000"/>
                <a:gd name="connsiteY1" fmla="*/ 0 h 3048000"/>
                <a:gd name="connsiteX2" fmla="*/ 2032000 w 2032000"/>
                <a:gd name="connsiteY2" fmla="*/ 338673 h 3048000"/>
                <a:gd name="connsiteX3" fmla="*/ 2032000 w 2032000"/>
                <a:gd name="connsiteY3" fmla="*/ 3048000 h 3048000"/>
                <a:gd name="connsiteX4" fmla="*/ 0 w 2032000"/>
                <a:gd name="connsiteY4" fmla="*/ 3048000 h 3048000"/>
                <a:gd name="connsiteX5" fmla="*/ 0 w 2032000"/>
                <a:gd name="connsiteY5" fmla="*/ 0 h 30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2000" h="3048000">
                  <a:moveTo>
                    <a:pt x="0" y="3048000"/>
                  </a:moveTo>
                  <a:lnTo>
                    <a:pt x="0" y="508009"/>
                  </a:lnTo>
                  <a:cubicBezTo>
                    <a:pt x="0" y="227443"/>
                    <a:pt x="101086" y="0"/>
                    <a:pt x="225782" y="0"/>
                  </a:cubicBezTo>
                  <a:lnTo>
                    <a:pt x="2032000" y="0"/>
                  </a:lnTo>
                  <a:lnTo>
                    <a:pt x="2032000" y="3048000"/>
                  </a:lnTo>
                  <a:lnTo>
                    <a:pt x="0" y="3048000"/>
                  </a:lnTo>
                  <a:close/>
                </a:path>
              </a:pathLst>
            </a:custGeom>
            <a:solidFill>
              <a:schemeClr val="bg2">
                <a:lumMod val="75000"/>
              </a:schemeClr>
            </a:solidFill>
            <a:ln w="38100">
              <a:solidFill>
                <a:srgbClr val="FFFFFF"/>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690" tIns="186689" rIns="186690" bIns="567691" numCol="1" spcCol="1270" anchor="ctr" anchorCtr="0">
              <a:noAutofit/>
            </a:bodyPr>
            <a:lstStyle/>
            <a:p>
              <a:pPr algn="ctr" defTabSz="1166813">
                <a:lnSpc>
                  <a:spcPct val="90000"/>
                </a:lnSpc>
                <a:spcBef>
                  <a:spcPct val="0"/>
                </a:spcBef>
                <a:spcAft>
                  <a:spcPct val="35000"/>
                </a:spcAft>
                <a:defRPr/>
              </a:pPr>
              <a:r>
                <a:rPr lang="en-US" sz="2625" dirty="0">
                  <a:solidFill>
                    <a:schemeClr val="bg1"/>
                  </a:solidFill>
                  <a:latin typeface="Arial"/>
                </a:rPr>
                <a:t>HDFS</a:t>
              </a:r>
            </a:p>
          </p:txBody>
        </p:sp>
        <p:sp>
          <p:nvSpPr>
            <p:cNvPr id="15" name="Freeform 14"/>
            <p:cNvSpPr/>
            <p:nvPr/>
          </p:nvSpPr>
          <p:spPr>
            <a:xfrm>
              <a:off x="4572000" y="1914360"/>
              <a:ext cx="3048000" cy="2032000"/>
            </a:xfrm>
            <a:custGeom>
              <a:avLst/>
              <a:gdLst>
                <a:gd name="connsiteX0" fmla="*/ 0 w 3048000"/>
                <a:gd name="connsiteY0" fmla="*/ 0 h 2032000"/>
                <a:gd name="connsiteX1" fmla="*/ 2709327 w 3048000"/>
                <a:gd name="connsiteY1" fmla="*/ 0 h 2032000"/>
                <a:gd name="connsiteX2" fmla="*/ 3048000 w 3048000"/>
                <a:gd name="connsiteY2" fmla="*/ 338673 h 2032000"/>
                <a:gd name="connsiteX3" fmla="*/ 3048000 w 3048000"/>
                <a:gd name="connsiteY3" fmla="*/ 2032000 h 2032000"/>
                <a:gd name="connsiteX4" fmla="*/ 0 w 3048000"/>
                <a:gd name="connsiteY4" fmla="*/ 2032000 h 2032000"/>
                <a:gd name="connsiteX5" fmla="*/ 0 w 3048000"/>
                <a:gd name="connsiteY5" fmla="*/ 0 h 203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000" h="2032000">
                  <a:moveTo>
                    <a:pt x="0" y="0"/>
                  </a:moveTo>
                  <a:lnTo>
                    <a:pt x="2709327" y="0"/>
                  </a:lnTo>
                  <a:cubicBezTo>
                    <a:pt x="2896371" y="0"/>
                    <a:pt x="3048000" y="151629"/>
                    <a:pt x="3048000" y="338673"/>
                  </a:cubicBezTo>
                  <a:lnTo>
                    <a:pt x="3048000" y="2032000"/>
                  </a:lnTo>
                  <a:lnTo>
                    <a:pt x="0" y="2032000"/>
                  </a:lnTo>
                  <a:lnTo>
                    <a:pt x="0" y="0"/>
                  </a:lnTo>
                  <a:close/>
                </a:path>
              </a:pathLst>
            </a:custGeom>
            <a:solidFill>
              <a:schemeClr val="bg2">
                <a:lumMod val="75000"/>
              </a:schemeClr>
            </a:solidFill>
            <a:ln w="38100">
              <a:solidFill>
                <a:srgbClr val="FFFFFF"/>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690" tIns="186690" rIns="186690" bIns="567690" numCol="1" spcCol="1270" anchor="ctr" anchorCtr="0">
              <a:noAutofit/>
            </a:bodyPr>
            <a:lstStyle/>
            <a:p>
              <a:pPr algn="ctr" defTabSz="1166813">
                <a:lnSpc>
                  <a:spcPct val="90000"/>
                </a:lnSpc>
                <a:spcBef>
                  <a:spcPct val="0"/>
                </a:spcBef>
                <a:spcAft>
                  <a:spcPct val="35000"/>
                </a:spcAft>
                <a:defRPr/>
              </a:pPr>
              <a:r>
                <a:rPr lang="en-US" sz="2625" dirty="0">
                  <a:solidFill>
                    <a:schemeClr val="bg1"/>
                  </a:solidFill>
                  <a:latin typeface="Arial"/>
                </a:rPr>
                <a:t>HUE</a:t>
              </a:r>
            </a:p>
          </p:txBody>
        </p:sp>
        <p:sp>
          <p:nvSpPr>
            <p:cNvPr id="16" name="Freeform 15"/>
            <p:cNvSpPr/>
            <p:nvPr/>
          </p:nvSpPr>
          <p:spPr>
            <a:xfrm>
              <a:off x="4572000" y="3946359"/>
              <a:ext cx="3048000" cy="2032000"/>
            </a:xfrm>
            <a:custGeom>
              <a:avLst/>
              <a:gdLst>
                <a:gd name="connsiteX0" fmla="*/ 0 w 2032000"/>
                <a:gd name="connsiteY0" fmla="*/ 0 h 3048000"/>
                <a:gd name="connsiteX1" fmla="*/ 1693327 w 2032000"/>
                <a:gd name="connsiteY1" fmla="*/ 0 h 3048000"/>
                <a:gd name="connsiteX2" fmla="*/ 2032000 w 2032000"/>
                <a:gd name="connsiteY2" fmla="*/ 338673 h 3048000"/>
                <a:gd name="connsiteX3" fmla="*/ 2032000 w 2032000"/>
                <a:gd name="connsiteY3" fmla="*/ 3048000 h 3048000"/>
                <a:gd name="connsiteX4" fmla="*/ 0 w 2032000"/>
                <a:gd name="connsiteY4" fmla="*/ 3048000 h 3048000"/>
                <a:gd name="connsiteX5" fmla="*/ 0 w 2032000"/>
                <a:gd name="connsiteY5" fmla="*/ 0 h 304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2000" h="3048000">
                  <a:moveTo>
                    <a:pt x="2032000" y="1"/>
                  </a:moveTo>
                  <a:lnTo>
                    <a:pt x="2032000" y="2539990"/>
                  </a:lnTo>
                  <a:cubicBezTo>
                    <a:pt x="2032000" y="2820556"/>
                    <a:pt x="1930914" y="3047999"/>
                    <a:pt x="1806218" y="3047999"/>
                  </a:cubicBezTo>
                  <a:lnTo>
                    <a:pt x="0" y="3047999"/>
                  </a:lnTo>
                  <a:lnTo>
                    <a:pt x="0" y="1"/>
                  </a:lnTo>
                  <a:lnTo>
                    <a:pt x="2032000" y="1"/>
                  </a:lnTo>
                  <a:close/>
                </a:path>
              </a:pathLst>
            </a:custGeom>
            <a:solidFill>
              <a:schemeClr val="bg2">
                <a:lumMod val="75000"/>
              </a:schemeClr>
            </a:solidFill>
            <a:ln w="38100">
              <a:solidFill>
                <a:srgbClr val="FFFFFF"/>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6690" tIns="567690" rIns="186690" bIns="186690" numCol="1" spcCol="1270" anchor="ctr" anchorCtr="0">
              <a:noAutofit/>
            </a:bodyPr>
            <a:lstStyle/>
            <a:p>
              <a:pPr algn="ctr" defTabSz="1166813">
                <a:lnSpc>
                  <a:spcPct val="90000"/>
                </a:lnSpc>
                <a:spcBef>
                  <a:spcPct val="0"/>
                </a:spcBef>
                <a:spcAft>
                  <a:spcPct val="35000"/>
                </a:spcAft>
                <a:defRPr/>
              </a:pPr>
              <a:r>
                <a:rPr lang="en-US" sz="2625" dirty="0">
                  <a:solidFill>
                    <a:schemeClr val="bg1"/>
                  </a:solidFill>
                  <a:latin typeface="Arial"/>
                </a:rPr>
                <a:t>MapReduce</a:t>
              </a:r>
            </a:p>
          </p:txBody>
        </p:sp>
        <p:sp>
          <p:nvSpPr>
            <p:cNvPr id="17" name="Freeform 16"/>
            <p:cNvSpPr/>
            <p:nvPr/>
          </p:nvSpPr>
          <p:spPr>
            <a:xfrm>
              <a:off x="3019926" y="3164304"/>
              <a:ext cx="2887572" cy="1564111"/>
            </a:xfrm>
            <a:custGeom>
              <a:avLst/>
              <a:gdLst>
                <a:gd name="connsiteX0" fmla="*/ 0 w 2670998"/>
                <a:gd name="connsiteY0" fmla="*/ 260690 h 1564111"/>
                <a:gd name="connsiteX1" fmla="*/ 260690 w 2670998"/>
                <a:gd name="connsiteY1" fmla="*/ 0 h 1564111"/>
                <a:gd name="connsiteX2" fmla="*/ 2410308 w 2670998"/>
                <a:gd name="connsiteY2" fmla="*/ 0 h 1564111"/>
                <a:gd name="connsiteX3" fmla="*/ 2670998 w 2670998"/>
                <a:gd name="connsiteY3" fmla="*/ 260690 h 1564111"/>
                <a:gd name="connsiteX4" fmla="*/ 2670998 w 2670998"/>
                <a:gd name="connsiteY4" fmla="*/ 1303421 h 1564111"/>
                <a:gd name="connsiteX5" fmla="*/ 2410308 w 2670998"/>
                <a:gd name="connsiteY5" fmla="*/ 1564111 h 1564111"/>
                <a:gd name="connsiteX6" fmla="*/ 260690 w 2670998"/>
                <a:gd name="connsiteY6" fmla="*/ 1564111 h 1564111"/>
                <a:gd name="connsiteX7" fmla="*/ 0 w 2670998"/>
                <a:gd name="connsiteY7" fmla="*/ 1303421 h 1564111"/>
                <a:gd name="connsiteX8" fmla="*/ 0 w 2670998"/>
                <a:gd name="connsiteY8" fmla="*/ 260690 h 1564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70998" h="1564111">
                  <a:moveTo>
                    <a:pt x="0" y="260690"/>
                  </a:moveTo>
                  <a:cubicBezTo>
                    <a:pt x="0" y="116715"/>
                    <a:pt x="116715" y="0"/>
                    <a:pt x="260690" y="0"/>
                  </a:cubicBezTo>
                  <a:lnTo>
                    <a:pt x="2410308" y="0"/>
                  </a:lnTo>
                  <a:cubicBezTo>
                    <a:pt x="2554283" y="0"/>
                    <a:pt x="2670998" y="116715"/>
                    <a:pt x="2670998" y="260690"/>
                  </a:cubicBezTo>
                  <a:lnTo>
                    <a:pt x="2670998" y="1303421"/>
                  </a:lnTo>
                  <a:cubicBezTo>
                    <a:pt x="2670998" y="1447396"/>
                    <a:pt x="2554283" y="1564111"/>
                    <a:pt x="2410308" y="1564111"/>
                  </a:cubicBezTo>
                  <a:lnTo>
                    <a:pt x="260690" y="1564111"/>
                  </a:lnTo>
                  <a:cubicBezTo>
                    <a:pt x="116715" y="1564111"/>
                    <a:pt x="0" y="1447396"/>
                    <a:pt x="0" y="1303421"/>
                  </a:cubicBezTo>
                  <a:lnTo>
                    <a:pt x="0" y="260690"/>
                  </a:lnTo>
                  <a:close/>
                </a:path>
              </a:pathLst>
            </a:custGeom>
            <a:solidFill>
              <a:schemeClr val="bg2">
                <a:lumMod val="60000"/>
                <a:lumOff val="40000"/>
              </a:schemeClr>
            </a:solidFill>
            <a:ln>
              <a:solidFill>
                <a:srgbClr val="FFFFFF"/>
              </a:solidFill>
            </a:ln>
          </p:spPr>
          <p:style>
            <a:lnRef idx="2">
              <a:schemeClr val="lt1">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dk1">
                <a:hueOff val="0"/>
                <a:satOff val="0"/>
                <a:lumOff val="0"/>
                <a:alphaOff val="0"/>
              </a:schemeClr>
            </a:fontRef>
          </p:style>
          <p:txBody>
            <a:bodyPr spcFirstLastPara="0" vert="horz" wrap="square" lIns="157278" tIns="157278" rIns="157278" bIns="157278" numCol="1" spcCol="1270" anchor="ctr" anchorCtr="0">
              <a:noAutofit/>
            </a:bodyPr>
            <a:lstStyle/>
            <a:p>
              <a:pPr algn="ctr" defTabSz="1166813">
                <a:lnSpc>
                  <a:spcPct val="90000"/>
                </a:lnSpc>
                <a:spcBef>
                  <a:spcPct val="0"/>
                </a:spcBef>
                <a:spcAft>
                  <a:spcPct val="35000"/>
                </a:spcAft>
                <a:defRPr/>
              </a:pPr>
              <a:r>
                <a:rPr lang="en-US" sz="2625" b="1" dirty="0">
                  <a:solidFill>
                    <a:schemeClr val="tx1"/>
                  </a:solidFill>
                  <a:latin typeface="Arial"/>
                </a:rPr>
                <a:t>Hadoop Ecosystem</a:t>
              </a:r>
            </a:p>
          </p:txBody>
        </p:sp>
      </p:grpSp>
    </p:spTree>
    <p:extLst>
      <p:ext uri="{BB962C8B-B14F-4D97-AF65-F5344CB8AC3E}">
        <p14:creationId xmlns:p14="http://schemas.microsoft.com/office/powerpoint/2010/main" val="37787837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Sqoop – Moving RDBMS Data into Hadoop </a:t>
            </a:r>
            <a:endParaRPr lang="en-US" dirty="0"/>
          </a:p>
        </p:txBody>
      </p:sp>
      <p:sp>
        <p:nvSpPr>
          <p:cNvPr id="3" name="Content Placeholder 2"/>
          <p:cNvSpPr>
            <a:spLocks noGrp="1"/>
          </p:cNvSpPr>
          <p:nvPr>
            <p:ph idx="1"/>
          </p:nvPr>
        </p:nvSpPr>
        <p:spPr>
          <a:xfrm>
            <a:off x="685800" y="1227698"/>
            <a:ext cx="7848600" cy="3200400"/>
          </a:xfrm>
        </p:spPr>
        <p:txBody>
          <a:bodyPr/>
          <a:lstStyle/>
          <a:p>
            <a:r>
              <a:rPr lang="en-US" dirty="0" err="1">
                <a:solidFill>
                  <a:schemeClr val="bg1"/>
                </a:solidFill>
              </a:rPr>
              <a:t>Sqoop</a:t>
            </a:r>
            <a:r>
              <a:rPr lang="en-US" dirty="0">
                <a:solidFill>
                  <a:schemeClr val="bg1"/>
                </a:solidFill>
              </a:rPr>
              <a:t> provides the following capabilities:</a:t>
            </a:r>
          </a:p>
          <a:p>
            <a:pPr lvl="1"/>
            <a:r>
              <a:rPr lang="en-US" dirty="0">
                <a:solidFill>
                  <a:schemeClr val="bg1"/>
                </a:solidFill>
              </a:rPr>
              <a:t>is a framework designed for efficiently transferring </a:t>
            </a:r>
            <a:br>
              <a:rPr lang="en-US" dirty="0">
                <a:solidFill>
                  <a:schemeClr val="bg1"/>
                </a:solidFill>
              </a:rPr>
            </a:br>
            <a:r>
              <a:rPr lang="en-US" dirty="0">
                <a:solidFill>
                  <a:schemeClr val="bg1"/>
                </a:solidFill>
              </a:rPr>
              <a:t>bulk data between Hadoop and structured, relational databases (for example, MySQL and Oracle)</a:t>
            </a:r>
          </a:p>
          <a:p>
            <a:pPr lvl="1"/>
            <a:r>
              <a:rPr lang="en-US" dirty="0">
                <a:solidFill>
                  <a:schemeClr val="bg1"/>
                </a:solidFill>
              </a:rPr>
              <a:t>relies on the database to describe the schema </a:t>
            </a:r>
            <a:br>
              <a:rPr lang="en-US" dirty="0">
                <a:solidFill>
                  <a:schemeClr val="bg1"/>
                </a:solidFill>
              </a:rPr>
            </a:br>
            <a:r>
              <a:rPr lang="en-US" dirty="0">
                <a:solidFill>
                  <a:schemeClr val="bg1"/>
                </a:solidFill>
              </a:rPr>
              <a:t>for the data to be imported</a:t>
            </a:r>
          </a:p>
          <a:p>
            <a:pPr lvl="1"/>
            <a:r>
              <a:rPr lang="en-US" dirty="0">
                <a:solidFill>
                  <a:schemeClr val="bg1"/>
                </a:solidFill>
              </a:rPr>
              <a:t>uses MapReduce to import and export the data</a:t>
            </a:r>
          </a:p>
        </p:txBody>
      </p:sp>
    </p:spTree>
    <p:extLst>
      <p:ext uri="{BB962C8B-B14F-4D97-AF65-F5344CB8AC3E}">
        <p14:creationId xmlns:p14="http://schemas.microsoft.com/office/powerpoint/2010/main" val="200761334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1AF45A-B77F-4D73-875D-50963B99AF9D}"/>
              </a:ext>
            </a:extLst>
          </p:cNvPr>
          <p:cNvSpPr/>
          <p:nvPr/>
        </p:nvSpPr>
        <p:spPr>
          <a:xfrm>
            <a:off x="5557864" y="2293749"/>
            <a:ext cx="3307168" cy="26657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2" name="Title 1"/>
          <p:cNvSpPr>
            <a:spLocks noGrp="1"/>
          </p:cNvSpPr>
          <p:nvPr>
            <p:ph type="title"/>
          </p:nvPr>
        </p:nvSpPr>
        <p:spPr/>
        <p:txBody>
          <a:bodyPr>
            <a:normAutofit fontScale="90000"/>
          </a:bodyPr>
          <a:lstStyle/>
          <a:p>
            <a:r>
              <a:rPr lang="en-US" dirty="0"/>
              <a:t>Sqoop – Import into Hadoop</a:t>
            </a:r>
          </a:p>
        </p:txBody>
      </p:sp>
      <p:sp>
        <p:nvSpPr>
          <p:cNvPr id="3" name="Content Placeholder 2"/>
          <p:cNvSpPr>
            <a:spLocks noGrp="1"/>
          </p:cNvSpPr>
          <p:nvPr>
            <p:ph idx="1"/>
          </p:nvPr>
        </p:nvSpPr>
        <p:spPr>
          <a:xfrm>
            <a:off x="348443" y="1221460"/>
            <a:ext cx="4843291" cy="3152394"/>
          </a:xfrm>
        </p:spPr>
        <p:txBody>
          <a:bodyPr>
            <a:noAutofit/>
          </a:bodyPr>
          <a:lstStyle/>
          <a:p>
            <a:r>
              <a:rPr lang="en-US" sz="2000" dirty="0">
                <a:solidFill>
                  <a:schemeClr val="bg1"/>
                </a:solidFill>
              </a:rPr>
              <a:t>Sqoop import capabilities are as follows:</a:t>
            </a:r>
          </a:p>
          <a:p>
            <a:pPr lvl="1"/>
            <a:r>
              <a:rPr lang="en-US" sz="2000" dirty="0">
                <a:solidFill>
                  <a:schemeClr val="bg1"/>
                </a:solidFill>
              </a:rPr>
              <a:t>Sqoop statements are executed on the Client node</a:t>
            </a:r>
          </a:p>
          <a:p>
            <a:pPr lvl="1"/>
            <a:r>
              <a:rPr lang="en-US" sz="2000" dirty="0">
                <a:solidFill>
                  <a:schemeClr val="bg1"/>
                </a:solidFill>
              </a:rPr>
              <a:t>Sqoop statements are converted into Java programs, compiled, and bundled as JAR (Java archive) files.</a:t>
            </a:r>
          </a:p>
          <a:p>
            <a:pPr lvl="1"/>
            <a:r>
              <a:rPr lang="en-US" sz="2000" dirty="0">
                <a:solidFill>
                  <a:schemeClr val="bg1"/>
                </a:solidFill>
              </a:rPr>
              <a:t>JAR files are executed as Map tasks.</a:t>
            </a:r>
          </a:p>
          <a:p>
            <a:pPr lvl="1"/>
            <a:r>
              <a:rPr lang="en-US" sz="2000" dirty="0">
                <a:solidFill>
                  <a:schemeClr val="bg1"/>
                </a:solidFill>
              </a:rPr>
              <a:t>Map tasks open a JDBC connection to the database directly.</a:t>
            </a:r>
          </a:p>
        </p:txBody>
      </p:sp>
      <p:grpSp>
        <p:nvGrpSpPr>
          <p:cNvPr id="67" name="Group 66"/>
          <p:cNvGrpSpPr/>
          <p:nvPr/>
        </p:nvGrpSpPr>
        <p:grpSpPr>
          <a:xfrm>
            <a:off x="5820823" y="2597392"/>
            <a:ext cx="2637377" cy="2203208"/>
            <a:chOff x="1981356" y="0"/>
            <a:chExt cx="3964336" cy="3876460"/>
          </a:xfrm>
        </p:grpSpPr>
        <p:sp>
          <p:nvSpPr>
            <p:cNvPr id="68" name="Cube 67"/>
            <p:cNvSpPr/>
            <p:nvPr/>
          </p:nvSpPr>
          <p:spPr>
            <a:xfrm>
              <a:off x="2914650" y="0"/>
              <a:ext cx="3031042" cy="2247900"/>
            </a:xfrm>
            <a:prstGeom prst="cube">
              <a:avLst/>
            </a:prstGeom>
            <a:solidFill>
              <a:srgbClr val="8064A2"/>
            </a:solidFill>
            <a:ln w="25400" cap="flat" cmpd="sng" algn="ctr">
              <a:solidFill>
                <a:srgbClr val="8064A2">
                  <a:shade val="50000"/>
                </a:srgbClr>
              </a:solidFill>
              <a:prstDash val="solid"/>
            </a:ln>
            <a:effectLst/>
          </p:spPr>
          <p:txBody>
            <a:bodyPr tIns="0" rtlCol="0" anchor="t" anchorCtr="0"/>
            <a:lstStyle/>
            <a:p>
              <a:pPr algn="ctr" defTabSz="685800">
                <a:defRPr/>
              </a:pPr>
              <a:r>
                <a:rPr lang="en-US" sz="1500" dirty="0">
                  <a:ln w="18415" cap="flat" cmpd="sng" algn="ctr">
                    <a:solidFill>
                      <a:srgbClr val="FFFFFF"/>
                    </a:solidFill>
                    <a:prstDash val="solid"/>
                    <a:round/>
                  </a:ln>
                  <a:solidFill>
                    <a:schemeClr val="bg1"/>
                  </a:solidFill>
                  <a:effectLst>
                    <a:outerShdw blurRad="63500" dir="3600000" algn="tl">
                      <a:srgbClr val="000000">
                        <a:alpha val="70000"/>
                      </a:srgbClr>
                    </a:outerShdw>
                  </a:effectLst>
                  <a:latin typeface="Arial"/>
                  <a:ea typeface="Times New Roman" panose="02020603050405020304" pitchFamily="18" charset="0"/>
                  <a:cs typeface="Times New Roman" panose="02020603050405020304" pitchFamily="18" charset="0"/>
                </a:rPr>
                <a:t>HADOOP</a:t>
              </a:r>
              <a:endParaRPr lang="en-US" sz="825" kern="0" dirty="0">
                <a:solidFill>
                  <a:schemeClr val="bg1"/>
                </a:solidFill>
                <a:latin typeface="Arial"/>
                <a:ea typeface="Times New Roman" panose="02020603050405020304" pitchFamily="18" charset="0"/>
              </a:endParaRPr>
            </a:p>
          </p:txBody>
        </p:sp>
        <p:grpSp>
          <p:nvGrpSpPr>
            <p:cNvPr id="69" name="Group 68"/>
            <p:cNvGrpSpPr/>
            <p:nvPr/>
          </p:nvGrpSpPr>
          <p:grpSpPr>
            <a:xfrm>
              <a:off x="3248025" y="1019175"/>
              <a:ext cx="1847628" cy="1158344"/>
              <a:chOff x="3252376" y="1016331"/>
              <a:chExt cx="1973146" cy="1237063"/>
            </a:xfrm>
          </p:grpSpPr>
          <p:grpSp>
            <p:nvGrpSpPr>
              <p:cNvPr id="76" name="Group 75"/>
              <p:cNvGrpSpPr/>
              <p:nvPr/>
            </p:nvGrpSpPr>
            <p:grpSpPr>
              <a:xfrm>
                <a:off x="3281425" y="1016331"/>
                <a:ext cx="1944097" cy="586265"/>
                <a:chOff x="3281425" y="1016331"/>
                <a:chExt cx="1944097" cy="586265"/>
              </a:xfrm>
            </p:grpSpPr>
            <p:grpSp>
              <p:nvGrpSpPr>
                <p:cNvPr id="104" name="Group 103"/>
                <p:cNvGrpSpPr/>
                <p:nvPr/>
              </p:nvGrpSpPr>
              <p:grpSpPr>
                <a:xfrm>
                  <a:off x="3281425" y="1016331"/>
                  <a:ext cx="1944097" cy="253365"/>
                  <a:chOff x="3281425" y="1016331"/>
                  <a:chExt cx="1944097" cy="253365"/>
                </a:xfrm>
              </p:grpSpPr>
              <p:grpSp>
                <p:nvGrpSpPr>
                  <p:cNvPr id="118" name="Group 117"/>
                  <p:cNvGrpSpPr/>
                  <p:nvPr/>
                </p:nvGrpSpPr>
                <p:grpSpPr>
                  <a:xfrm>
                    <a:off x="3281425" y="1016331"/>
                    <a:ext cx="426758" cy="253365"/>
                    <a:chOff x="3281425" y="1016331"/>
                    <a:chExt cx="426758" cy="253365"/>
                  </a:xfrm>
                </p:grpSpPr>
                <p:sp>
                  <p:nvSpPr>
                    <p:cNvPr id="128" name="Rounded Rectangle 127"/>
                    <p:cNvSpPr/>
                    <p:nvPr/>
                  </p:nvSpPr>
                  <p:spPr>
                    <a:xfrm>
                      <a:off x="3281425" y="1016331"/>
                      <a:ext cx="426758" cy="253365"/>
                    </a:xfrm>
                    <a:prstGeom prst="roundRect">
                      <a:avLst/>
                    </a:prstGeom>
                    <a:solidFill>
                      <a:srgbClr val="9BBB59"/>
                    </a:solidFill>
                    <a:ln w="25400" cap="flat" cmpd="sng" algn="ctr">
                      <a:solidFill>
                        <a:srgbClr val="9BBB59">
                          <a:shade val="50000"/>
                        </a:srgbClr>
                      </a:solidFill>
                      <a:prstDash val="solid"/>
                    </a:ln>
                    <a:effectLst/>
                  </p:spPr>
                  <p:txBody>
                    <a:bodyPr rtlCol="0" anchor="ctr"/>
                    <a:lstStyle/>
                    <a:p>
                      <a:pPr defTabSz="685800">
                        <a:defRPr/>
                      </a:pPr>
                      <a:endParaRPr lang="en-US" sz="1200" kern="0" dirty="0">
                        <a:solidFill>
                          <a:schemeClr val="bg1"/>
                        </a:solidFill>
                        <a:latin typeface="Arial" panose="020B0604020202020204" pitchFamily="34" charset="0"/>
                      </a:endParaRPr>
                    </a:p>
                  </p:txBody>
                </p:sp>
                <p:sp>
                  <p:nvSpPr>
                    <p:cNvPr id="129" name="Oval 128"/>
                    <p:cNvSpPr/>
                    <p:nvPr/>
                  </p:nvSpPr>
                  <p:spPr>
                    <a:xfrm>
                      <a:off x="3406943" y="1056337"/>
                      <a:ext cx="170703" cy="190024"/>
                    </a:xfrm>
                    <a:prstGeom prst="ellipse">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rtlCol="0" anchor="ctr"/>
                    <a:lstStyle/>
                    <a:p>
                      <a:pPr defTabSz="685800">
                        <a:defRPr/>
                      </a:pPr>
                      <a:endParaRPr lang="en-US" sz="1200" kern="0" dirty="0">
                        <a:solidFill>
                          <a:schemeClr val="bg1"/>
                        </a:solidFill>
                        <a:latin typeface="Arial" panose="020B0604020202020204" pitchFamily="34" charset="0"/>
                      </a:endParaRPr>
                    </a:p>
                  </p:txBody>
                </p:sp>
              </p:grpSp>
              <p:grpSp>
                <p:nvGrpSpPr>
                  <p:cNvPr id="119" name="Group 118"/>
                  <p:cNvGrpSpPr/>
                  <p:nvPr/>
                </p:nvGrpSpPr>
                <p:grpSpPr>
                  <a:xfrm>
                    <a:off x="3775804" y="1016331"/>
                    <a:ext cx="426758" cy="253365"/>
                    <a:chOff x="3775804" y="1016331"/>
                    <a:chExt cx="426758" cy="253365"/>
                  </a:xfrm>
                </p:grpSpPr>
                <p:sp>
                  <p:nvSpPr>
                    <p:cNvPr id="126" name="Rounded Rectangle 125"/>
                    <p:cNvSpPr/>
                    <p:nvPr/>
                  </p:nvSpPr>
                  <p:spPr>
                    <a:xfrm>
                      <a:off x="3775804" y="1016331"/>
                      <a:ext cx="426758" cy="253365"/>
                    </a:xfrm>
                    <a:prstGeom prst="roundRect">
                      <a:avLst/>
                    </a:prstGeom>
                    <a:solidFill>
                      <a:srgbClr val="4F81BD"/>
                    </a:solidFill>
                    <a:ln w="25400" cap="flat" cmpd="sng" algn="ctr">
                      <a:solidFill>
                        <a:srgbClr val="4F81BD">
                          <a:shade val="50000"/>
                        </a:srgbClr>
                      </a:solidFill>
                      <a:prstDash val="solid"/>
                    </a:ln>
                    <a:effectLst/>
                  </p:spPr>
                  <p:txBody>
                    <a:bodyPr rtlCol="0" anchor="ctr"/>
                    <a:lstStyle/>
                    <a:p>
                      <a:pPr defTabSz="685800">
                        <a:defRPr/>
                      </a:pPr>
                      <a:endParaRPr lang="en-US" sz="1200" kern="0" dirty="0">
                        <a:solidFill>
                          <a:schemeClr val="bg1"/>
                        </a:solidFill>
                        <a:latin typeface="Arial" panose="020B0604020202020204" pitchFamily="34" charset="0"/>
                      </a:endParaRPr>
                    </a:p>
                  </p:txBody>
                </p:sp>
                <p:sp>
                  <p:nvSpPr>
                    <p:cNvPr id="127" name="Oval 126"/>
                    <p:cNvSpPr/>
                    <p:nvPr/>
                  </p:nvSpPr>
                  <p:spPr>
                    <a:xfrm>
                      <a:off x="3901322" y="1056337"/>
                      <a:ext cx="170703" cy="190024"/>
                    </a:xfrm>
                    <a:prstGeom prst="ellipse">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rtlCol="0" anchor="ctr"/>
                    <a:lstStyle/>
                    <a:p>
                      <a:pPr defTabSz="685800">
                        <a:defRPr/>
                      </a:pPr>
                      <a:endParaRPr lang="en-US" sz="1200" kern="0" dirty="0">
                        <a:solidFill>
                          <a:schemeClr val="bg1"/>
                        </a:solidFill>
                        <a:latin typeface="Arial" panose="020B0604020202020204" pitchFamily="34" charset="0"/>
                      </a:endParaRPr>
                    </a:p>
                  </p:txBody>
                </p:sp>
              </p:grpSp>
              <p:grpSp>
                <p:nvGrpSpPr>
                  <p:cNvPr id="120" name="Group 119"/>
                  <p:cNvGrpSpPr/>
                  <p:nvPr/>
                </p:nvGrpSpPr>
                <p:grpSpPr>
                  <a:xfrm>
                    <a:off x="4287246" y="1016331"/>
                    <a:ext cx="426758" cy="253365"/>
                    <a:chOff x="4287246" y="1016331"/>
                    <a:chExt cx="426758" cy="253365"/>
                  </a:xfrm>
                </p:grpSpPr>
                <p:sp>
                  <p:nvSpPr>
                    <p:cNvPr id="124" name="Rounded Rectangle 123"/>
                    <p:cNvSpPr/>
                    <p:nvPr/>
                  </p:nvSpPr>
                  <p:spPr>
                    <a:xfrm>
                      <a:off x="4287246" y="1016331"/>
                      <a:ext cx="426758" cy="253365"/>
                    </a:xfrm>
                    <a:prstGeom prst="roundRect">
                      <a:avLst/>
                    </a:prstGeom>
                    <a:solidFill>
                      <a:srgbClr val="4F81BD"/>
                    </a:solidFill>
                    <a:ln w="25400" cap="flat" cmpd="sng" algn="ctr">
                      <a:solidFill>
                        <a:srgbClr val="4F81BD">
                          <a:shade val="50000"/>
                        </a:srgbClr>
                      </a:solidFill>
                      <a:prstDash val="solid"/>
                    </a:ln>
                    <a:effectLst/>
                  </p:spPr>
                  <p:txBody>
                    <a:bodyPr rtlCol="0" anchor="ctr"/>
                    <a:lstStyle/>
                    <a:p>
                      <a:pPr defTabSz="685800">
                        <a:defRPr/>
                      </a:pPr>
                      <a:endParaRPr lang="en-US" sz="1200" kern="0" dirty="0">
                        <a:solidFill>
                          <a:schemeClr val="bg1"/>
                        </a:solidFill>
                        <a:latin typeface="Arial" panose="020B0604020202020204" pitchFamily="34" charset="0"/>
                      </a:endParaRPr>
                    </a:p>
                  </p:txBody>
                </p:sp>
                <p:sp>
                  <p:nvSpPr>
                    <p:cNvPr id="125" name="Oval 124"/>
                    <p:cNvSpPr/>
                    <p:nvPr/>
                  </p:nvSpPr>
                  <p:spPr>
                    <a:xfrm>
                      <a:off x="4412764" y="1056337"/>
                      <a:ext cx="170703" cy="190024"/>
                    </a:xfrm>
                    <a:prstGeom prst="ellipse">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rtlCol="0" anchor="ctr"/>
                    <a:lstStyle/>
                    <a:p>
                      <a:pPr defTabSz="685800">
                        <a:defRPr/>
                      </a:pPr>
                      <a:endParaRPr lang="en-US" sz="1200" kern="0" dirty="0">
                        <a:solidFill>
                          <a:schemeClr val="bg1"/>
                        </a:solidFill>
                        <a:latin typeface="Arial" panose="020B0604020202020204" pitchFamily="34" charset="0"/>
                      </a:endParaRPr>
                    </a:p>
                  </p:txBody>
                </p:sp>
              </p:grpSp>
              <p:grpSp>
                <p:nvGrpSpPr>
                  <p:cNvPr id="121" name="Group 120"/>
                  <p:cNvGrpSpPr/>
                  <p:nvPr/>
                </p:nvGrpSpPr>
                <p:grpSpPr>
                  <a:xfrm>
                    <a:off x="4798764" y="1016331"/>
                    <a:ext cx="426758" cy="253365"/>
                    <a:chOff x="4798764" y="1016331"/>
                    <a:chExt cx="426758" cy="253365"/>
                  </a:xfrm>
                </p:grpSpPr>
                <p:sp>
                  <p:nvSpPr>
                    <p:cNvPr id="122" name="Rounded Rectangle 121"/>
                    <p:cNvSpPr/>
                    <p:nvPr/>
                  </p:nvSpPr>
                  <p:spPr>
                    <a:xfrm>
                      <a:off x="4798764" y="1016331"/>
                      <a:ext cx="426758" cy="253365"/>
                    </a:xfrm>
                    <a:prstGeom prst="roundRect">
                      <a:avLst/>
                    </a:prstGeom>
                    <a:solidFill>
                      <a:srgbClr val="4F81BD"/>
                    </a:solidFill>
                    <a:ln w="25400" cap="flat" cmpd="sng" algn="ctr">
                      <a:solidFill>
                        <a:srgbClr val="4F81BD">
                          <a:shade val="50000"/>
                        </a:srgbClr>
                      </a:solidFill>
                      <a:prstDash val="solid"/>
                    </a:ln>
                    <a:effectLst/>
                  </p:spPr>
                  <p:txBody>
                    <a:bodyPr rtlCol="0" anchor="ctr"/>
                    <a:lstStyle/>
                    <a:p>
                      <a:pPr defTabSz="685800">
                        <a:defRPr/>
                      </a:pPr>
                      <a:endParaRPr lang="en-US" sz="1200" kern="0" dirty="0">
                        <a:solidFill>
                          <a:schemeClr val="bg1"/>
                        </a:solidFill>
                        <a:latin typeface="Arial" panose="020B0604020202020204" pitchFamily="34" charset="0"/>
                      </a:endParaRPr>
                    </a:p>
                  </p:txBody>
                </p:sp>
                <p:sp>
                  <p:nvSpPr>
                    <p:cNvPr id="123" name="Oval 122"/>
                    <p:cNvSpPr/>
                    <p:nvPr/>
                  </p:nvSpPr>
                  <p:spPr>
                    <a:xfrm>
                      <a:off x="4924282" y="1056337"/>
                      <a:ext cx="170703" cy="190024"/>
                    </a:xfrm>
                    <a:prstGeom prst="ellipse">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rtlCol="0" anchor="ctr"/>
                    <a:lstStyle/>
                    <a:p>
                      <a:pPr defTabSz="685800">
                        <a:defRPr/>
                      </a:pPr>
                      <a:endParaRPr lang="en-US" sz="1200" kern="0" dirty="0">
                        <a:solidFill>
                          <a:schemeClr val="bg1"/>
                        </a:solidFill>
                        <a:latin typeface="Arial" panose="020B0604020202020204" pitchFamily="34" charset="0"/>
                      </a:endParaRPr>
                    </a:p>
                  </p:txBody>
                </p:sp>
              </p:grpSp>
            </p:grpSp>
            <p:grpSp>
              <p:nvGrpSpPr>
                <p:cNvPr id="105" name="Group 104"/>
                <p:cNvGrpSpPr/>
                <p:nvPr/>
              </p:nvGrpSpPr>
              <p:grpSpPr>
                <a:xfrm>
                  <a:off x="3281425" y="1349231"/>
                  <a:ext cx="1944097" cy="253365"/>
                  <a:chOff x="3281425" y="1349231"/>
                  <a:chExt cx="1944097" cy="253365"/>
                </a:xfrm>
              </p:grpSpPr>
              <p:grpSp>
                <p:nvGrpSpPr>
                  <p:cNvPr id="106" name="Group 105"/>
                  <p:cNvGrpSpPr/>
                  <p:nvPr/>
                </p:nvGrpSpPr>
                <p:grpSpPr>
                  <a:xfrm>
                    <a:off x="3281425" y="1349231"/>
                    <a:ext cx="426758" cy="253365"/>
                    <a:chOff x="3281425" y="1349231"/>
                    <a:chExt cx="426758" cy="253365"/>
                  </a:xfrm>
                </p:grpSpPr>
                <p:sp>
                  <p:nvSpPr>
                    <p:cNvPr id="116" name="Rounded Rectangle 115"/>
                    <p:cNvSpPr/>
                    <p:nvPr/>
                  </p:nvSpPr>
                  <p:spPr>
                    <a:xfrm>
                      <a:off x="3281425" y="1349231"/>
                      <a:ext cx="426758" cy="253365"/>
                    </a:xfrm>
                    <a:prstGeom prst="roundRect">
                      <a:avLst/>
                    </a:prstGeom>
                    <a:solidFill>
                      <a:srgbClr val="4F81BD"/>
                    </a:solidFill>
                    <a:ln w="25400" cap="flat" cmpd="sng" algn="ctr">
                      <a:solidFill>
                        <a:srgbClr val="4F81BD">
                          <a:shade val="50000"/>
                        </a:srgbClr>
                      </a:solidFill>
                      <a:prstDash val="solid"/>
                    </a:ln>
                    <a:effectLst/>
                  </p:spPr>
                  <p:txBody>
                    <a:bodyPr rtlCol="0" anchor="ctr"/>
                    <a:lstStyle/>
                    <a:p>
                      <a:pPr defTabSz="685800">
                        <a:defRPr/>
                      </a:pPr>
                      <a:endParaRPr lang="en-US" sz="1200" kern="0" dirty="0">
                        <a:solidFill>
                          <a:schemeClr val="bg1"/>
                        </a:solidFill>
                        <a:latin typeface="Arial" panose="020B0604020202020204" pitchFamily="34" charset="0"/>
                      </a:endParaRPr>
                    </a:p>
                  </p:txBody>
                </p:sp>
                <p:sp>
                  <p:nvSpPr>
                    <p:cNvPr id="117" name="Oval 116"/>
                    <p:cNvSpPr/>
                    <p:nvPr/>
                  </p:nvSpPr>
                  <p:spPr>
                    <a:xfrm>
                      <a:off x="3406943" y="1389237"/>
                      <a:ext cx="170703" cy="190024"/>
                    </a:xfrm>
                    <a:prstGeom prst="ellipse">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rtlCol="0" anchor="ctr"/>
                    <a:lstStyle/>
                    <a:p>
                      <a:pPr defTabSz="685800">
                        <a:defRPr/>
                      </a:pPr>
                      <a:endParaRPr lang="en-US" sz="1200" kern="0" dirty="0">
                        <a:solidFill>
                          <a:schemeClr val="bg1"/>
                        </a:solidFill>
                        <a:latin typeface="Arial" panose="020B0604020202020204" pitchFamily="34" charset="0"/>
                      </a:endParaRPr>
                    </a:p>
                  </p:txBody>
                </p:sp>
              </p:grpSp>
              <p:grpSp>
                <p:nvGrpSpPr>
                  <p:cNvPr id="107" name="Group 106"/>
                  <p:cNvGrpSpPr/>
                  <p:nvPr/>
                </p:nvGrpSpPr>
                <p:grpSpPr>
                  <a:xfrm>
                    <a:off x="3775804" y="1349231"/>
                    <a:ext cx="426758" cy="253365"/>
                    <a:chOff x="3775804" y="1349231"/>
                    <a:chExt cx="426758" cy="253365"/>
                  </a:xfrm>
                </p:grpSpPr>
                <p:sp>
                  <p:nvSpPr>
                    <p:cNvPr id="114" name="Rounded Rectangle 113"/>
                    <p:cNvSpPr/>
                    <p:nvPr/>
                  </p:nvSpPr>
                  <p:spPr>
                    <a:xfrm>
                      <a:off x="3775804" y="1349231"/>
                      <a:ext cx="426758" cy="253365"/>
                    </a:xfrm>
                    <a:prstGeom prst="roundRect">
                      <a:avLst/>
                    </a:prstGeom>
                    <a:solidFill>
                      <a:srgbClr val="4F81BD"/>
                    </a:solidFill>
                    <a:ln w="25400" cap="flat" cmpd="sng" algn="ctr">
                      <a:solidFill>
                        <a:srgbClr val="4F81BD">
                          <a:shade val="50000"/>
                        </a:srgbClr>
                      </a:solidFill>
                      <a:prstDash val="solid"/>
                    </a:ln>
                    <a:effectLst/>
                  </p:spPr>
                  <p:txBody>
                    <a:bodyPr rtlCol="0" anchor="ctr"/>
                    <a:lstStyle/>
                    <a:p>
                      <a:pPr defTabSz="685800">
                        <a:defRPr/>
                      </a:pPr>
                      <a:endParaRPr lang="en-US" sz="1200" kern="0" dirty="0">
                        <a:solidFill>
                          <a:schemeClr val="bg1"/>
                        </a:solidFill>
                        <a:latin typeface="Arial" panose="020B0604020202020204" pitchFamily="34" charset="0"/>
                      </a:endParaRPr>
                    </a:p>
                  </p:txBody>
                </p:sp>
                <p:sp>
                  <p:nvSpPr>
                    <p:cNvPr id="115" name="Oval 114"/>
                    <p:cNvSpPr/>
                    <p:nvPr/>
                  </p:nvSpPr>
                  <p:spPr>
                    <a:xfrm>
                      <a:off x="3901322" y="1389237"/>
                      <a:ext cx="170703" cy="190024"/>
                    </a:xfrm>
                    <a:prstGeom prst="ellipse">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rtlCol="0" anchor="ctr"/>
                    <a:lstStyle/>
                    <a:p>
                      <a:pPr defTabSz="685800">
                        <a:defRPr/>
                      </a:pPr>
                      <a:endParaRPr lang="en-US" sz="1200" kern="0" dirty="0">
                        <a:solidFill>
                          <a:schemeClr val="bg1"/>
                        </a:solidFill>
                        <a:latin typeface="Arial" panose="020B0604020202020204" pitchFamily="34" charset="0"/>
                      </a:endParaRPr>
                    </a:p>
                  </p:txBody>
                </p:sp>
              </p:grpSp>
              <p:grpSp>
                <p:nvGrpSpPr>
                  <p:cNvPr id="108" name="Group 107"/>
                  <p:cNvGrpSpPr/>
                  <p:nvPr/>
                </p:nvGrpSpPr>
                <p:grpSpPr>
                  <a:xfrm>
                    <a:off x="4287246" y="1349231"/>
                    <a:ext cx="426758" cy="253365"/>
                    <a:chOff x="4287246" y="1349231"/>
                    <a:chExt cx="426758" cy="253365"/>
                  </a:xfrm>
                </p:grpSpPr>
                <p:sp>
                  <p:nvSpPr>
                    <p:cNvPr id="112" name="Rounded Rectangle 111"/>
                    <p:cNvSpPr/>
                    <p:nvPr/>
                  </p:nvSpPr>
                  <p:spPr>
                    <a:xfrm>
                      <a:off x="4287246" y="1349231"/>
                      <a:ext cx="426758" cy="253365"/>
                    </a:xfrm>
                    <a:prstGeom prst="roundRect">
                      <a:avLst/>
                    </a:prstGeom>
                    <a:solidFill>
                      <a:srgbClr val="4F81BD"/>
                    </a:solidFill>
                    <a:ln w="25400" cap="flat" cmpd="sng" algn="ctr">
                      <a:solidFill>
                        <a:srgbClr val="4F81BD">
                          <a:shade val="50000"/>
                        </a:srgbClr>
                      </a:solidFill>
                      <a:prstDash val="solid"/>
                    </a:ln>
                    <a:effectLst/>
                  </p:spPr>
                  <p:txBody>
                    <a:bodyPr rtlCol="0" anchor="ctr"/>
                    <a:lstStyle/>
                    <a:p>
                      <a:pPr defTabSz="685800">
                        <a:defRPr/>
                      </a:pPr>
                      <a:endParaRPr lang="en-US" sz="1200" kern="0" dirty="0">
                        <a:solidFill>
                          <a:schemeClr val="bg1"/>
                        </a:solidFill>
                        <a:latin typeface="Arial" panose="020B0604020202020204" pitchFamily="34" charset="0"/>
                      </a:endParaRPr>
                    </a:p>
                  </p:txBody>
                </p:sp>
                <p:sp>
                  <p:nvSpPr>
                    <p:cNvPr id="113" name="Oval 112"/>
                    <p:cNvSpPr/>
                    <p:nvPr/>
                  </p:nvSpPr>
                  <p:spPr>
                    <a:xfrm>
                      <a:off x="4412764" y="1389237"/>
                      <a:ext cx="170703" cy="190024"/>
                    </a:xfrm>
                    <a:prstGeom prst="ellipse">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rtlCol="0" anchor="ctr"/>
                    <a:lstStyle/>
                    <a:p>
                      <a:pPr defTabSz="685800">
                        <a:defRPr/>
                      </a:pPr>
                      <a:endParaRPr lang="en-US" sz="1200" kern="0" dirty="0">
                        <a:solidFill>
                          <a:schemeClr val="bg1"/>
                        </a:solidFill>
                        <a:latin typeface="Arial" panose="020B0604020202020204" pitchFamily="34" charset="0"/>
                      </a:endParaRPr>
                    </a:p>
                  </p:txBody>
                </p:sp>
              </p:grpSp>
              <p:grpSp>
                <p:nvGrpSpPr>
                  <p:cNvPr id="109" name="Group 108"/>
                  <p:cNvGrpSpPr/>
                  <p:nvPr/>
                </p:nvGrpSpPr>
                <p:grpSpPr>
                  <a:xfrm>
                    <a:off x="4798764" y="1349231"/>
                    <a:ext cx="426758" cy="253365"/>
                    <a:chOff x="4798764" y="1349231"/>
                    <a:chExt cx="426758" cy="253365"/>
                  </a:xfrm>
                </p:grpSpPr>
                <p:sp>
                  <p:nvSpPr>
                    <p:cNvPr id="110" name="Rounded Rectangle 109"/>
                    <p:cNvSpPr/>
                    <p:nvPr/>
                  </p:nvSpPr>
                  <p:spPr>
                    <a:xfrm>
                      <a:off x="4798764" y="1349231"/>
                      <a:ext cx="426758" cy="253365"/>
                    </a:xfrm>
                    <a:prstGeom prst="roundRect">
                      <a:avLst/>
                    </a:prstGeom>
                    <a:solidFill>
                      <a:srgbClr val="4F81BD"/>
                    </a:solidFill>
                    <a:ln w="25400" cap="flat" cmpd="sng" algn="ctr">
                      <a:solidFill>
                        <a:srgbClr val="4F81BD">
                          <a:shade val="50000"/>
                        </a:srgbClr>
                      </a:solidFill>
                      <a:prstDash val="solid"/>
                    </a:ln>
                    <a:effectLst/>
                  </p:spPr>
                  <p:txBody>
                    <a:bodyPr rtlCol="0" anchor="ctr"/>
                    <a:lstStyle/>
                    <a:p>
                      <a:pPr defTabSz="685800">
                        <a:defRPr/>
                      </a:pPr>
                      <a:endParaRPr lang="en-US" sz="1200" kern="0" dirty="0">
                        <a:solidFill>
                          <a:schemeClr val="bg1"/>
                        </a:solidFill>
                        <a:latin typeface="Arial" panose="020B0604020202020204" pitchFamily="34" charset="0"/>
                      </a:endParaRPr>
                    </a:p>
                  </p:txBody>
                </p:sp>
                <p:sp>
                  <p:nvSpPr>
                    <p:cNvPr id="111" name="Oval 110"/>
                    <p:cNvSpPr/>
                    <p:nvPr/>
                  </p:nvSpPr>
                  <p:spPr>
                    <a:xfrm>
                      <a:off x="4924282" y="1389237"/>
                      <a:ext cx="170703" cy="190024"/>
                    </a:xfrm>
                    <a:prstGeom prst="ellipse">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rtlCol="0" anchor="ctr"/>
                    <a:lstStyle/>
                    <a:p>
                      <a:pPr defTabSz="685800">
                        <a:defRPr/>
                      </a:pPr>
                      <a:endParaRPr lang="en-US" sz="1200" kern="0" dirty="0">
                        <a:solidFill>
                          <a:schemeClr val="bg1"/>
                        </a:solidFill>
                        <a:latin typeface="Arial" panose="020B0604020202020204" pitchFamily="34" charset="0"/>
                      </a:endParaRPr>
                    </a:p>
                  </p:txBody>
                </p:sp>
              </p:grpSp>
            </p:grpSp>
          </p:grpSp>
          <p:grpSp>
            <p:nvGrpSpPr>
              <p:cNvPr id="77" name="Group 76"/>
              <p:cNvGrpSpPr/>
              <p:nvPr/>
            </p:nvGrpSpPr>
            <p:grpSpPr>
              <a:xfrm>
                <a:off x="3252376" y="1667129"/>
                <a:ext cx="1944097" cy="586265"/>
                <a:chOff x="3252376" y="1667129"/>
                <a:chExt cx="1944097" cy="586265"/>
              </a:xfrm>
            </p:grpSpPr>
            <p:grpSp>
              <p:nvGrpSpPr>
                <p:cNvPr id="78" name="Group 77"/>
                <p:cNvGrpSpPr/>
                <p:nvPr/>
              </p:nvGrpSpPr>
              <p:grpSpPr>
                <a:xfrm>
                  <a:off x="3252376" y="1667129"/>
                  <a:ext cx="1944097" cy="253365"/>
                  <a:chOff x="3252376" y="1667129"/>
                  <a:chExt cx="1944097" cy="253365"/>
                </a:xfrm>
              </p:grpSpPr>
              <p:grpSp>
                <p:nvGrpSpPr>
                  <p:cNvPr id="92" name="Group 91"/>
                  <p:cNvGrpSpPr/>
                  <p:nvPr/>
                </p:nvGrpSpPr>
                <p:grpSpPr>
                  <a:xfrm>
                    <a:off x="3252376" y="1667129"/>
                    <a:ext cx="426758" cy="253365"/>
                    <a:chOff x="3252376" y="1667129"/>
                    <a:chExt cx="426758" cy="253365"/>
                  </a:xfrm>
                </p:grpSpPr>
                <p:sp>
                  <p:nvSpPr>
                    <p:cNvPr id="102" name="Rounded Rectangle 101"/>
                    <p:cNvSpPr/>
                    <p:nvPr/>
                  </p:nvSpPr>
                  <p:spPr>
                    <a:xfrm>
                      <a:off x="3252376" y="1667129"/>
                      <a:ext cx="426758" cy="253365"/>
                    </a:xfrm>
                    <a:prstGeom prst="roundRect">
                      <a:avLst/>
                    </a:prstGeom>
                    <a:solidFill>
                      <a:srgbClr val="4F81BD"/>
                    </a:solidFill>
                    <a:ln w="25400" cap="flat" cmpd="sng" algn="ctr">
                      <a:solidFill>
                        <a:srgbClr val="4F81BD">
                          <a:shade val="50000"/>
                        </a:srgbClr>
                      </a:solidFill>
                      <a:prstDash val="solid"/>
                    </a:ln>
                    <a:effectLst/>
                  </p:spPr>
                  <p:txBody>
                    <a:bodyPr rtlCol="0" anchor="ctr"/>
                    <a:lstStyle/>
                    <a:p>
                      <a:pPr defTabSz="685800">
                        <a:defRPr/>
                      </a:pPr>
                      <a:endParaRPr lang="en-US" sz="1200" kern="0" dirty="0">
                        <a:solidFill>
                          <a:schemeClr val="bg1"/>
                        </a:solidFill>
                        <a:latin typeface="Arial" panose="020B0604020202020204" pitchFamily="34" charset="0"/>
                      </a:endParaRPr>
                    </a:p>
                  </p:txBody>
                </p:sp>
                <p:sp>
                  <p:nvSpPr>
                    <p:cNvPr id="103" name="Oval 102"/>
                    <p:cNvSpPr/>
                    <p:nvPr/>
                  </p:nvSpPr>
                  <p:spPr>
                    <a:xfrm>
                      <a:off x="3377894" y="1707135"/>
                      <a:ext cx="170703" cy="190024"/>
                    </a:xfrm>
                    <a:prstGeom prst="ellipse">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rtlCol="0" anchor="ctr"/>
                    <a:lstStyle/>
                    <a:p>
                      <a:pPr defTabSz="685800">
                        <a:defRPr/>
                      </a:pPr>
                      <a:endParaRPr lang="en-US" sz="1200" kern="0" dirty="0">
                        <a:solidFill>
                          <a:schemeClr val="bg1"/>
                        </a:solidFill>
                        <a:latin typeface="Arial" panose="020B0604020202020204" pitchFamily="34" charset="0"/>
                      </a:endParaRPr>
                    </a:p>
                  </p:txBody>
                </p:sp>
              </p:grpSp>
              <p:grpSp>
                <p:nvGrpSpPr>
                  <p:cNvPr id="93" name="Group 92"/>
                  <p:cNvGrpSpPr/>
                  <p:nvPr/>
                </p:nvGrpSpPr>
                <p:grpSpPr>
                  <a:xfrm>
                    <a:off x="3746755" y="1667129"/>
                    <a:ext cx="426758" cy="253365"/>
                    <a:chOff x="3746755" y="1667129"/>
                    <a:chExt cx="426758" cy="253365"/>
                  </a:xfrm>
                </p:grpSpPr>
                <p:sp>
                  <p:nvSpPr>
                    <p:cNvPr id="100" name="Rounded Rectangle 99"/>
                    <p:cNvSpPr/>
                    <p:nvPr/>
                  </p:nvSpPr>
                  <p:spPr>
                    <a:xfrm>
                      <a:off x="3746755" y="1667129"/>
                      <a:ext cx="426758" cy="253365"/>
                    </a:xfrm>
                    <a:prstGeom prst="roundRect">
                      <a:avLst/>
                    </a:prstGeom>
                    <a:solidFill>
                      <a:srgbClr val="4F81BD"/>
                    </a:solidFill>
                    <a:ln w="25400" cap="flat" cmpd="sng" algn="ctr">
                      <a:solidFill>
                        <a:srgbClr val="4F81BD">
                          <a:shade val="50000"/>
                        </a:srgbClr>
                      </a:solidFill>
                      <a:prstDash val="solid"/>
                    </a:ln>
                    <a:effectLst/>
                  </p:spPr>
                  <p:txBody>
                    <a:bodyPr rtlCol="0" anchor="ctr"/>
                    <a:lstStyle/>
                    <a:p>
                      <a:pPr defTabSz="685800">
                        <a:defRPr/>
                      </a:pPr>
                      <a:endParaRPr lang="en-US" sz="1200" kern="0" dirty="0">
                        <a:solidFill>
                          <a:schemeClr val="bg1"/>
                        </a:solidFill>
                        <a:latin typeface="Arial" panose="020B0604020202020204" pitchFamily="34" charset="0"/>
                      </a:endParaRPr>
                    </a:p>
                  </p:txBody>
                </p:sp>
                <p:sp>
                  <p:nvSpPr>
                    <p:cNvPr id="101" name="Oval 100"/>
                    <p:cNvSpPr/>
                    <p:nvPr/>
                  </p:nvSpPr>
                  <p:spPr>
                    <a:xfrm>
                      <a:off x="3872273" y="1707135"/>
                      <a:ext cx="170703" cy="190024"/>
                    </a:xfrm>
                    <a:prstGeom prst="ellipse">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rtlCol="0" anchor="ctr"/>
                    <a:lstStyle/>
                    <a:p>
                      <a:pPr defTabSz="685800">
                        <a:defRPr/>
                      </a:pPr>
                      <a:endParaRPr lang="en-US" sz="1200" kern="0" dirty="0">
                        <a:solidFill>
                          <a:schemeClr val="bg1"/>
                        </a:solidFill>
                        <a:latin typeface="Arial" panose="020B0604020202020204" pitchFamily="34" charset="0"/>
                      </a:endParaRPr>
                    </a:p>
                  </p:txBody>
                </p:sp>
              </p:grpSp>
              <p:grpSp>
                <p:nvGrpSpPr>
                  <p:cNvPr id="94" name="Group 93"/>
                  <p:cNvGrpSpPr/>
                  <p:nvPr/>
                </p:nvGrpSpPr>
                <p:grpSpPr>
                  <a:xfrm>
                    <a:off x="4258197" y="1667129"/>
                    <a:ext cx="426758" cy="253365"/>
                    <a:chOff x="4258197" y="1667129"/>
                    <a:chExt cx="426758" cy="253365"/>
                  </a:xfrm>
                </p:grpSpPr>
                <p:sp>
                  <p:nvSpPr>
                    <p:cNvPr id="98" name="Rounded Rectangle 97"/>
                    <p:cNvSpPr/>
                    <p:nvPr/>
                  </p:nvSpPr>
                  <p:spPr>
                    <a:xfrm>
                      <a:off x="4258197" y="1667129"/>
                      <a:ext cx="426758" cy="253365"/>
                    </a:xfrm>
                    <a:prstGeom prst="roundRect">
                      <a:avLst/>
                    </a:prstGeom>
                    <a:solidFill>
                      <a:srgbClr val="4F81BD"/>
                    </a:solidFill>
                    <a:ln w="25400" cap="flat" cmpd="sng" algn="ctr">
                      <a:solidFill>
                        <a:srgbClr val="4F81BD">
                          <a:shade val="50000"/>
                        </a:srgbClr>
                      </a:solidFill>
                      <a:prstDash val="solid"/>
                    </a:ln>
                    <a:effectLst/>
                  </p:spPr>
                  <p:txBody>
                    <a:bodyPr rtlCol="0" anchor="ctr"/>
                    <a:lstStyle/>
                    <a:p>
                      <a:pPr defTabSz="685800">
                        <a:defRPr/>
                      </a:pPr>
                      <a:endParaRPr lang="en-US" sz="1200" kern="0" dirty="0">
                        <a:solidFill>
                          <a:schemeClr val="bg1"/>
                        </a:solidFill>
                        <a:latin typeface="Arial" panose="020B0604020202020204" pitchFamily="34" charset="0"/>
                      </a:endParaRPr>
                    </a:p>
                  </p:txBody>
                </p:sp>
                <p:sp>
                  <p:nvSpPr>
                    <p:cNvPr id="99" name="Oval 98"/>
                    <p:cNvSpPr/>
                    <p:nvPr/>
                  </p:nvSpPr>
                  <p:spPr>
                    <a:xfrm>
                      <a:off x="4383715" y="1707135"/>
                      <a:ext cx="170703" cy="190024"/>
                    </a:xfrm>
                    <a:prstGeom prst="ellipse">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rtlCol="0" anchor="ctr"/>
                    <a:lstStyle/>
                    <a:p>
                      <a:pPr defTabSz="685800">
                        <a:defRPr/>
                      </a:pPr>
                      <a:endParaRPr lang="en-US" sz="1200" kern="0" dirty="0">
                        <a:solidFill>
                          <a:schemeClr val="bg1"/>
                        </a:solidFill>
                        <a:latin typeface="Arial" panose="020B0604020202020204" pitchFamily="34" charset="0"/>
                      </a:endParaRPr>
                    </a:p>
                  </p:txBody>
                </p:sp>
              </p:grpSp>
              <p:grpSp>
                <p:nvGrpSpPr>
                  <p:cNvPr id="95" name="Group 94"/>
                  <p:cNvGrpSpPr/>
                  <p:nvPr/>
                </p:nvGrpSpPr>
                <p:grpSpPr>
                  <a:xfrm>
                    <a:off x="4769715" y="1667129"/>
                    <a:ext cx="426758" cy="253365"/>
                    <a:chOff x="4769715" y="1667129"/>
                    <a:chExt cx="426758" cy="253365"/>
                  </a:xfrm>
                </p:grpSpPr>
                <p:sp>
                  <p:nvSpPr>
                    <p:cNvPr id="96" name="Rounded Rectangle 95"/>
                    <p:cNvSpPr/>
                    <p:nvPr/>
                  </p:nvSpPr>
                  <p:spPr>
                    <a:xfrm>
                      <a:off x="4769715" y="1667129"/>
                      <a:ext cx="426758" cy="253365"/>
                    </a:xfrm>
                    <a:prstGeom prst="roundRect">
                      <a:avLst/>
                    </a:prstGeom>
                    <a:solidFill>
                      <a:srgbClr val="4F81BD"/>
                    </a:solidFill>
                    <a:ln w="25400" cap="flat" cmpd="sng" algn="ctr">
                      <a:solidFill>
                        <a:srgbClr val="4F81BD">
                          <a:shade val="50000"/>
                        </a:srgbClr>
                      </a:solidFill>
                      <a:prstDash val="solid"/>
                    </a:ln>
                    <a:effectLst/>
                  </p:spPr>
                  <p:txBody>
                    <a:bodyPr rtlCol="0" anchor="ctr"/>
                    <a:lstStyle/>
                    <a:p>
                      <a:pPr defTabSz="685800">
                        <a:defRPr/>
                      </a:pPr>
                      <a:endParaRPr lang="en-US" sz="1200" kern="0" dirty="0">
                        <a:solidFill>
                          <a:schemeClr val="bg1"/>
                        </a:solidFill>
                        <a:latin typeface="Arial" panose="020B0604020202020204" pitchFamily="34" charset="0"/>
                      </a:endParaRPr>
                    </a:p>
                  </p:txBody>
                </p:sp>
                <p:sp>
                  <p:nvSpPr>
                    <p:cNvPr id="97" name="Oval 96"/>
                    <p:cNvSpPr/>
                    <p:nvPr/>
                  </p:nvSpPr>
                  <p:spPr>
                    <a:xfrm>
                      <a:off x="4895233" y="1707135"/>
                      <a:ext cx="170703" cy="190024"/>
                    </a:xfrm>
                    <a:prstGeom prst="ellipse">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rtlCol="0" anchor="ctr"/>
                    <a:lstStyle/>
                    <a:p>
                      <a:pPr defTabSz="685800">
                        <a:defRPr/>
                      </a:pPr>
                      <a:endParaRPr lang="en-US" sz="1200" kern="0" dirty="0">
                        <a:solidFill>
                          <a:schemeClr val="bg1"/>
                        </a:solidFill>
                        <a:latin typeface="Arial" panose="020B0604020202020204" pitchFamily="34" charset="0"/>
                      </a:endParaRPr>
                    </a:p>
                  </p:txBody>
                </p:sp>
              </p:grpSp>
            </p:grpSp>
            <p:grpSp>
              <p:nvGrpSpPr>
                <p:cNvPr id="79" name="Group 78"/>
                <p:cNvGrpSpPr/>
                <p:nvPr/>
              </p:nvGrpSpPr>
              <p:grpSpPr>
                <a:xfrm>
                  <a:off x="3252376" y="2000029"/>
                  <a:ext cx="1944097" cy="253365"/>
                  <a:chOff x="3252376" y="2000029"/>
                  <a:chExt cx="1944097" cy="253365"/>
                </a:xfrm>
              </p:grpSpPr>
              <p:grpSp>
                <p:nvGrpSpPr>
                  <p:cNvPr id="80" name="Group 79"/>
                  <p:cNvGrpSpPr/>
                  <p:nvPr/>
                </p:nvGrpSpPr>
                <p:grpSpPr>
                  <a:xfrm>
                    <a:off x="3252376" y="2000029"/>
                    <a:ext cx="426758" cy="253365"/>
                    <a:chOff x="3252376" y="2000029"/>
                    <a:chExt cx="426758" cy="253365"/>
                  </a:xfrm>
                </p:grpSpPr>
                <p:sp>
                  <p:nvSpPr>
                    <p:cNvPr id="90" name="Rounded Rectangle 89"/>
                    <p:cNvSpPr/>
                    <p:nvPr/>
                  </p:nvSpPr>
                  <p:spPr>
                    <a:xfrm>
                      <a:off x="3252376" y="2000029"/>
                      <a:ext cx="426758" cy="253365"/>
                    </a:xfrm>
                    <a:prstGeom prst="roundRect">
                      <a:avLst/>
                    </a:prstGeom>
                    <a:solidFill>
                      <a:srgbClr val="4F81BD"/>
                    </a:solidFill>
                    <a:ln w="25400" cap="flat" cmpd="sng" algn="ctr">
                      <a:solidFill>
                        <a:srgbClr val="4F81BD">
                          <a:shade val="50000"/>
                        </a:srgbClr>
                      </a:solidFill>
                      <a:prstDash val="solid"/>
                    </a:ln>
                    <a:effectLst/>
                  </p:spPr>
                  <p:txBody>
                    <a:bodyPr rtlCol="0" anchor="ctr"/>
                    <a:lstStyle/>
                    <a:p>
                      <a:pPr defTabSz="685800">
                        <a:defRPr/>
                      </a:pPr>
                      <a:endParaRPr lang="en-US" sz="1200" kern="0" dirty="0">
                        <a:solidFill>
                          <a:schemeClr val="bg1"/>
                        </a:solidFill>
                        <a:latin typeface="Arial" panose="020B0604020202020204" pitchFamily="34" charset="0"/>
                      </a:endParaRPr>
                    </a:p>
                  </p:txBody>
                </p:sp>
                <p:sp>
                  <p:nvSpPr>
                    <p:cNvPr id="91" name="Oval 90"/>
                    <p:cNvSpPr/>
                    <p:nvPr/>
                  </p:nvSpPr>
                  <p:spPr>
                    <a:xfrm>
                      <a:off x="3377894" y="2040035"/>
                      <a:ext cx="170703" cy="190024"/>
                    </a:xfrm>
                    <a:prstGeom prst="ellipse">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rtlCol="0" anchor="ctr"/>
                    <a:lstStyle/>
                    <a:p>
                      <a:pPr defTabSz="685800">
                        <a:defRPr/>
                      </a:pPr>
                      <a:endParaRPr lang="en-US" sz="1200" kern="0" dirty="0">
                        <a:solidFill>
                          <a:schemeClr val="bg1"/>
                        </a:solidFill>
                        <a:latin typeface="Arial" panose="020B0604020202020204" pitchFamily="34" charset="0"/>
                      </a:endParaRPr>
                    </a:p>
                  </p:txBody>
                </p:sp>
              </p:grpSp>
              <p:grpSp>
                <p:nvGrpSpPr>
                  <p:cNvPr id="81" name="Group 80"/>
                  <p:cNvGrpSpPr/>
                  <p:nvPr/>
                </p:nvGrpSpPr>
                <p:grpSpPr>
                  <a:xfrm>
                    <a:off x="3746755" y="2000029"/>
                    <a:ext cx="426758" cy="253365"/>
                    <a:chOff x="3746755" y="2000029"/>
                    <a:chExt cx="426758" cy="253365"/>
                  </a:xfrm>
                </p:grpSpPr>
                <p:sp>
                  <p:nvSpPr>
                    <p:cNvPr id="88" name="Rounded Rectangle 87"/>
                    <p:cNvSpPr/>
                    <p:nvPr/>
                  </p:nvSpPr>
                  <p:spPr>
                    <a:xfrm>
                      <a:off x="3746755" y="2000029"/>
                      <a:ext cx="426758" cy="253365"/>
                    </a:xfrm>
                    <a:prstGeom prst="roundRect">
                      <a:avLst/>
                    </a:prstGeom>
                    <a:solidFill>
                      <a:srgbClr val="4F81BD"/>
                    </a:solidFill>
                    <a:ln w="25400" cap="flat" cmpd="sng" algn="ctr">
                      <a:solidFill>
                        <a:srgbClr val="4F81BD">
                          <a:shade val="50000"/>
                        </a:srgbClr>
                      </a:solidFill>
                      <a:prstDash val="solid"/>
                    </a:ln>
                    <a:effectLst/>
                  </p:spPr>
                  <p:txBody>
                    <a:bodyPr rtlCol="0" anchor="ctr"/>
                    <a:lstStyle/>
                    <a:p>
                      <a:pPr defTabSz="685800">
                        <a:defRPr/>
                      </a:pPr>
                      <a:endParaRPr lang="en-US" sz="1200" kern="0" dirty="0">
                        <a:solidFill>
                          <a:schemeClr val="bg1"/>
                        </a:solidFill>
                        <a:latin typeface="Arial" panose="020B0604020202020204" pitchFamily="34" charset="0"/>
                      </a:endParaRPr>
                    </a:p>
                  </p:txBody>
                </p:sp>
                <p:sp>
                  <p:nvSpPr>
                    <p:cNvPr id="89" name="Oval 88"/>
                    <p:cNvSpPr/>
                    <p:nvPr/>
                  </p:nvSpPr>
                  <p:spPr>
                    <a:xfrm>
                      <a:off x="3872273" y="2040035"/>
                      <a:ext cx="170703" cy="190024"/>
                    </a:xfrm>
                    <a:prstGeom prst="ellipse">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rtlCol="0" anchor="ctr"/>
                    <a:lstStyle/>
                    <a:p>
                      <a:pPr defTabSz="685800">
                        <a:defRPr/>
                      </a:pPr>
                      <a:endParaRPr lang="en-US" sz="1200" kern="0" dirty="0">
                        <a:solidFill>
                          <a:schemeClr val="bg1"/>
                        </a:solidFill>
                        <a:latin typeface="Arial" panose="020B0604020202020204" pitchFamily="34" charset="0"/>
                      </a:endParaRPr>
                    </a:p>
                  </p:txBody>
                </p:sp>
              </p:grpSp>
              <p:grpSp>
                <p:nvGrpSpPr>
                  <p:cNvPr id="82" name="Group 81"/>
                  <p:cNvGrpSpPr/>
                  <p:nvPr/>
                </p:nvGrpSpPr>
                <p:grpSpPr>
                  <a:xfrm>
                    <a:off x="4258197" y="2000029"/>
                    <a:ext cx="426758" cy="253365"/>
                    <a:chOff x="4258197" y="2000029"/>
                    <a:chExt cx="426758" cy="253365"/>
                  </a:xfrm>
                </p:grpSpPr>
                <p:sp>
                  <p:nvSpPr>
                    <p:cNvPr id="86" name="Rounded Rectangle 85"/>
                    <p:cNvSpPr/>
                    <p:nvPr/>
                  </p:nvSpPr>
                  <p:spPr>
                    <a:xfrm>
                      <a:off x="4258197" y="2000029"/>
                      <a:ext cx="426758" cy="253365"/>
                    </a:xfrm>
                    <a:prstGeom prst="roundRect">
                      <a:avLst/>
                    </a:prstGeom>
                    <a:solidFill>
                      <a:srgbClr val="4F81BD"/>
                    </a:solidFill>
                    <a:ln w="25400" cap="flat" cmpd="sng" algn="ctr">
                      <a:solidFill>
                        <a:srgbClr val="4F81BD">
                          <a:shade val="50000"/>
                        </a:srgbClr>
                      </a:solidFill>
                      <a:prstDash val="solid"/>
                    </a:ln>
                    <a:effectLst/>
                  </p:spPr>
                  <p:txBody>
                    <a:bodyPr rtlCol="0" anchor="ctr"/>
                    <a:lstStyle/>
                    <a:p>
                      <a:pPr defTabSz="685800">
                        <a:defRPr/>
                      </a:pPr>
                      <a:endParaRPr lang="en-US" sz="1200" kern="0" dirty="0">
                        <a:solidFill>
                          <a:schemeClr val="bg1"/>
                        </a:solidFill>
                        <a:latin typeface="Arial" panose="020B0604020202020204" pitchFamily="34" charset="0"/>
                      </a:endParaRPr>
                    </a:p>
                  </p:txBody>
                </p:sp>
                <p:sp>
                  <p:nvSpPr>
                    <p:cNvPr id="87" name="Oval 86"/>
                    <p:cNvSpPr/>
                    <p:nvPr/>
                  </p:nvSpPr>
                  <p:spPr>
                    <a:xfrm>
                      <a:off x="4383715" y="2040035"/>
                      <a:ext cx="170703" cy="190024"/>
                    </a:xfrm>
                    <a:prstGeom prst="ellipse">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rtlCol="0" anchor="ctr"/>
                    <a:lstStyle/>
                    <a:p>
                      <a:pPr defTabSz="685800">
                        <a:defRPr/>
                      </a:pPr>
                      <a:endParaRPr lang="en-US" sz="1200" kern="0" dirty="0">
                        <a:solidFill>
                          <a:schemeClr val="bg1"/>
                        </a:solidFill>
                        <a:latin typeface="Arial" panose="020B0604020202020204" pitchFamily="34" charset="0"/>
                      </a:endParaRPr>
                    </a:p>
                  </p:txBody>
                </p:sp>
              </p:grpSp>
              <p:grpSp>
                <p:nvGrpSpPr>
                  <p:cNvPr id="83" name="Group 82"/>
                  <p:cNvGrpSpPr/>
                  <p:nvPr/>
                </p:nvGrpSpPr>
                <p:grpSpPr>
                  <a:xfrm>
                    <a:off x="4769715" y="2000029"/>
                    <a:ext cx="426758" cy="253365"/>
                    <a:chOff x="4769715" y="2000029"/>
                    <a:chExt cx="426758" cy="253365"/>
                  </a:xfrm>
                </p:grpSpPr>
                <p:sp>
                  <p:nvSpPr>
                    <p:cNvPr id="84" name="Rounded Rectangle 83"/>
                    <p:cNvSpPr/>
                    <p:nvPr/>
                  </p:nvSpPr>
                  <p:spPr>
                    <a:xfrm>
                      <a:off x="4769715" y="2000029"/>
                      <a:ext cx="426758" cy="253365"/>
                    </a:xfrm>
                    <a:prstGeom prst="roundRect">
                      <a:avLst/>
                    </a:prstGeom>
                    <a:solidFill>
                      <a:srgbClr val="4F81BD"/>
                    </a:solidFill>
                    <a:ln w="25400" cap="flat" cmpd="sng" algn="ctr">
                      <a:solidFill>
                        <a:srgbClr val="4F81BD">
                          <a:shade val="50000"/>
                        </a:srgbClr>
                      </a:solidFill>
                      <a:prstDash val="solid"/>
                    </a:ln>
                    <a:effectLst/>
                  </p:spPr>
                  <p:txBody>
                    <a:bodyPr rtlCol="0" anchor="ctr"/>
                    <a:lstStyle/>
                    <a:p>
                      <a:pPr defTabSz="685800">
                        <a:defRPr/>
                      </a:pPr>
                      <a:endParaRPr lang="en-US" sz="1200" kern="0" dirty="0">
                        <a:solidFill>
                          <a:schemeClr val="bg1"/>
                        </a:solidFill>
                        <a:latin typeface="Arial" panose="020B0604020202020204" pitchFamily="34" charset="0"/>
                      </a:endParaRPr>
                    </a:p>
                  </p:txBody>
                </p:sp>
                <p:sp>
                  <p:nvSpPr>
                    <p:cNvPr id="85" name="Oval 84"/>
                    <p:cNvSpPr/>
                    <p:nvPr/>
                  </p:nvSpPr>
                  <p:spPr>
                    <a:xfrm>
                      <a:off x="4895233" y="2040035"/>
                      <a:ext cx="170703" cy="190024"/>
                    </a:xfrm>
                    <a:prstGeom prst="ellipse">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rtlCol="0" anchor="ctr"/>
                    <a:lstStyle/>
                    <a:p>
                      <a:pPr defTabSz="685800">
                        <a:defRPr/>
                      </a:pPr>
                      <a:endParaRPr lang="en-US" sz="1200" kern="0" dirty="0">
                        <a:solidFill>
                          <a:schemeClr val="bg1"/>
                        </a:solidFill>
                        <a:latin typeface="Arial" panose="020B0604020202020204" pitchFamily="34" charset="0"/>
                      </a:endParaRPr>
                    </a:p>
                  </p:txBody>
                </p:sp>
              </p:grpSp>
            </p:grpSp>
          </p:grpSp>
        </p:grpSp>
        <p:sp>
          <p:nvSpPr>
            <p:cNvPr id="70" name="Can 69"/>
            <p:cNvSpPr/>
            <p:nvPr/>
          </p:nvSpPr>
          <p:spPr>
            <a:xfrm>
              <a:off x="3528165" y="2647062"/>
              <a:ext cx="1418054" cy="1229398"/>
            </a:xfrm>
            <a:prstGeom prst="can">
              <a:avLst/>
            </a:prstGeom>
            <a:solidFill>
              <a:srgbClr val="4F81BD"/>
            </a:solidFill>
            <a:ln w="25400" cap="flat" cmpd="sng" algn="ctr">
              <a:solidFill>
                <a:srgbClr val="4F81BD">
                  <a:shade val="50000"/>
                </a:srgbClr>
              </a:solidFill>
              <a:prstDash val="solid"/>
            </a:ln>
            <a:effectLst/>
          </p:spPr>
          <p:txBody>
            <a:bodyPr rtlCol="0" anchor="ctr"/>
            <a:lstStyle/>
            <a:p>
              <a:pPr algn="ctr" defTabSz="685800">
                <a:defRPr/>
              </a:pPr>
              <a:r>
                <a:rPr lang="en-US" sz="1500" b="1" dirty="0">
                  <a:solidFill>
                    <a:schemeClr val="bg1"/>
                  </a:solidFill>
                  <a:latin typeface="Arial"/>
                  <a:ea typeface="Times New Roman" panose="02020603050405020304" pitchFamily="18" charset="0"/>
                  <a:cs typeface="Times New Roman" panose="02020603050405020304" pitchFamily="18" charset="0"/>
                </a:rPr>
                <a:t>RDBMS</a:t>
              </a:r>
              <a:endParaRPr lang="en-US" sz="1500" kern="0" dirty="0">
                <a:solidFill>
                  <a:schemeClr val="bg1"/>
                </a:solidFill>
                <a:latin typeface="Arial"/>
                <a:ea typeface="Times New Roman" panose="02020603050405020304" pitchFamily="18" charset="0"/>
              </a:endParaRPr>
            </a:p>
          </p:txBody>
        </p:sp>
        <p:cxnSp>
          <p:nvCxnSpPr>
            <p:cNvPr id="71" name="Straight Arrow Connector 70"/>
            <p:cNvCxnSpPr>
              <a:stCxn id="70" idx="0"/>
              <a:endCxn id="115" idx="5"/>
            </p:cNvCxnSpPr>
            <p:nvPr/>
          </p:nvCxnSpPr>
          <p:spPr>
            <a:xfrm flipH="1" flipV="1">
              <a:off x="3992124" y="1520225"/>
              <a:ext cx="245068" cy="1434186"/>
            </a:xfrm>
            <a:prstGeom prst="straightConnector1">
              <a:avLst/>
            </a:prstGeom>
            <a:noFill/>
            <a:ln w="9525" cap="flat" cmpd="sng" algn="ctr">
              <a:solidFill>
                <a:sysClr val="windowText" lastClr="000000">
                  <a:shade val="95000"/>
                  <a:satMod val="105000"/>
                </a:sysClr>
              </a:solidFill>
              <a:prstDash val="solid"/>
              <a:tailEnd type="arrow"/>
            </a:ln>
            <a:effectLst/>
          </p:spPr>
        </p:cxnSp>
        <p:cxnSp>
          <p:nvCxnSpPr>
            <p:cNvPr id="72" name="Straight Arrow Connector 71"/>
            <p:cNvCxnSpPr>
              <a:stCxn id="70" idx="0"/>
              <a:endCxn id="103" idx="2"/>
            </p:cNvCxnSpPr>
            <p:nvPr/>
          </p:nvCxnSpPr>
          <p:spPr>
            <a:xfrm flipH="1" flipV="1">
              <a:off x="3365558" y="1754987"/>
              <a:ext cx="871634" cy="1199425"/>
            </a:xfrm>
            <a:prstGeom prst="straightConnector1">
              <a:avLst/>
            </a:prstGeom>
            <a:noFill/>
            <a:ln w="9525" cap="flat" cmpd="sng" algn="ctr">
              <a:solidFill>
                <a:sysClr val="windowText" lastClr="000000">
                  <a:shade val="95000"/>
                  <a:satMod val="105000"/>
                </a:sysClr>
              </a:solidFill>
              <a:prstDash val="solid"/>
              <a:tailEnd type="arrow"/>
            </a:ln>
            <a:effectLst/>
          </p:spPr>
        </p:cxnSp>
        <p:cxnSp>
          <p:nvCxnSpPr>
            <p:cNvPr id="73" name="Straight Arrow Connector 72"/>
            <p:cNvCxnSpPr>
              <a:stCxn id="70" idx="0"/>
              <a:endCxn id="113" idx="4"/>
            </p:cNvCxnSpPr>
            <p:nvPr/>
          </p:nvCxnSpPr>
          <p:spPr>
            <a:xfrm flipV="1">
              <a:off x="4237193" y="1546283"/>
              <a:ext cx="177327" cy="1408128"/>
            </a:xfrm>
            <a:prstGeom prst="straightConnector1">
              <a:avLst/>
            </a:prstGeom>
            <a:noFill/>
            <a:ln w="9525" cap="flat" cmpd="sng" algn="ctr">
              <a:solidFill>
                <a:sysClr val="windowText" lastClr="000000">
                  <a:shade val="95000"/>
                  <a:satMod val="105000"/>
                </a:sysClr>
              </a:solidFill>
              <a:prstDash val="solid"/>
              <a:tailEnd type="arrow"/>
            </a:ln>
            <a:effectLst/>
          </p:spPr>
        </p:cxnSp>
        <p:cxnSp>
          <p:nvCxnSpPr>
            <p:cNvPr id="74" name="Straight Arrow Connector 73"/>
            <p:cNvCxnSpPr>
              <a:stCxn id="70" idx="0"/>
              <a:endCxn id="97" idx="3"/>
            </p:cNvCxnSpPr>
            <p:nvPr/>
          </p:nvCxnSpPr>
          <p:spPr>
            <a:xfrm flipV="1">
              <a:off x="4237193" y="1817895"/>
              <a:ext cx="572591" cy="1136517"/>
            </a:xfrm>
            <a:prstGeom prst="straightConnector1">
              <a:avLst/>
            </a:prstGeom>
            <a:noFill/>
            <a:ln w="9525" cap="flat" cmpd="sng" algn="ctr">
              <a:solidFill>
                <a:sysClr val="windowText" lastClr="000000">
                  <a:shade val="95000"/>
                  <a:satMod val="105000"/>
                </a:sysClr>
              </a:solidFill>
              <a:prstDash val="solid"/>
              <a:tailEnd type="arrow"/>
            </a:ln>
            <a:effectLst/>
          </p:spPr>
        </p:cxnSp>
        <p:sp>
          <p:nvSpPr>
            <p:cNvPr id="75" name="Rounded Rectangle 74"/>
            <p:cNvSpPr/>
            <p:nvPr/>
          </p:nvSpPr>
          <p:spPr>
            <a:xfrm>
              <a:off x="1981356" y="1056635"/>
              <a:ext cx="697394" cy="629112"/>
            </a:xfrm>
            <a:prstGeom prst="roundRect">
              <a:avLst/>
            </a:prstGeom>
            <a:solidFill>
              <a:srgbClr val="C0504D"/>
            </a:solidFill>
            <a:ln w="25400" cap="flat" cmpd="sng" algn="ctr">
              <a:solidFill>
                <a:srgbClr val="C0504D">
                  <a:shade val="50000"/>
                </a:srgbClr>
              </a:solidFill>
              <a:prstDash val="solid"/>
            </a:ln>
            <a:effectLst/>
          </p:spPr>
          <p:txBody>
            <a:bodyPr rtlCol="0" anchor="ctr"/>
            <a:lstStyle/>
            <a:p>
              <a:pPr algn="ctr" defTabSz="685800">
                <a:defRPr/>
              </a:pPr>
              <a:r>
                <a:rPr lang="en-US" sz="1500" dirty="0">
                  <a:ln w="18415" cap="flat" cmpd="sng" algn="ctr">
                    <a:solidFill>
                      <a:srgbClr val="FFFFFF"/>
                    </a:solidFill>
                    <a:prstDash val="solid"/>
                    <a:round/>
                  </a:ln>
                  <a:solidFill>
                    <a:schemeClr val="bg1"/>
                  </a:solidFill>
                  <a:effectLst>
                    <a:outerShdw blurRad="63500" dir="3600000" algn="tl">
                      <a:srgbClr val="000000">
                        <a:alpha val="70000"/>
                      </a:srgbClr>
                    </a:outerShdw>
                  </a:effectLst>
                  <a:latin typeface="Arial"/>
                  <a:ea typeface="Times New Roman" panose="02020603050405020304" pitchFamily="18" charset="0"/>
                  <a:cs typeface="Times New Roman" panose="02020603050405020304" pitchFamily="18" charset="0"/>
                </a:rPr>
                <a:t>C</a:t>
              </a:r>
              <a:endParaRPr lang="en-US" sz="1500" kern="0" dirty="0">
                <a:solidFill>
                  <a:schemeClr val="bg1"/>
                </a:solidFill>
                <a:latin typeface="Arial"/>
                <a:ea typeface="Times New Roman" panose="02020603050405020304" pitchFamily="18" charset="0"/>
              </a:endParaRPr>
            </a:p>
          </p:txBody>
        </p:sp>
      </p:grpSp>
      <p:cxnSp>
        <p:nvCxnSpPr>
          <p:cNvPr id="130" name="Straight Arrow Connector 129"/>
          <p:cNvCxnSpPr>
            <a:stCxn id="75" idx="3"/>
            <a:endCxn id="68" idx="2"/>
          </p:cNvCxnSpPr>
          <p:nvPr/>
        </p:nvCxnSpPr>
        <p:spPr>
          <a:xfrm>
            <a:off x="6284783" y="3376717"/>
            <a:ext cx="156938" cy="19180"/>
          </a:xfrm>
          <a:prstGeom prst="straightConnector1">
            <a:avLst/>
          </a:prstGeom>
          <a:noFill/>
          <a:ln w="9525" cap="flat" cmpd="sng" algn="ctr">
            <a:solidFill>
              <a:sysClr val="windowText" lastClr="000000">
                <a:shade val="95000"/>
                <a:satMod val="105000"/>
              </a:sysClr>
            </a:solidFill>
            <a:prstDash val="solid"/>
            <a:tailEnd type="arrow"/>
          </a:ln>
          <a:effectLst/>
        </p:spPr>
      </p:cxnSp>
    </p:spTree>
    <p:extLst>
      <p:ext uri="{BB962C8B-B14F-4D97-AF65-F5344CB8AC3E}">
        <p14:creationId xmlns:p14="http://schemas.microsoft.com/office/powerpoint/2010/main" val="342833638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Sqoop – Import Syntax</a:t>
            </a:r>
          </a:p>
        </p:txBody>
      </p:sp>
      <p:sp>
        <p:nvSpPr>
          <p:cNvPr id="3" name="Content Placeholder 2"/>
          <p:cNvSpPr>
            <a:spLocks noGrp="1"/>
          </p:cNvSpPr>
          <p:nvPr>
            <p:ph idx="1"/>
          </p:nvPr>
        </p:nvSpPr>
        <p:spPr>
          <a:xfrm>
            <a:off x="1657350" y="2860886"/>
            <a:ext cx="6140967" cy="1723644"/>
          </a:xfrm>
        </p:spPr>
        <p:txBody>
          <a:bodyPr>
            <a:normAutofit fontScale="92500" lnSpcReduction="20000"/>
          </a:bodyPr>
          <a:lstStyle/>
          <a:p>
            <a:r>
              <a:rPr lang="en-US" dirty="0">
                <a:solidFill>
                  <a:schemeClr val="bg1"/>
                </a:solidFill>
              </a:rPr>
              <a:t>Example:</a:t>
            </a:r>
          </a:p>
          <a:p>
            <a:r>
              <a:rPr lang="en-US" dirty="0" err="1">
                <a:solidFill>
                  <a:schemeClr val="bg1"/>
                </a:solidFill>
              </a:rPr>
              <a:t>sqoop</a:t>
            </a:r>
            <a:r>
              <a:rPr lang="en-US" dirty="0">
                <a:solidFill>
                  <a:schemeClr val="bg1"/>
                </a:solidFill>
              </a:rPr>
              <a:t> import \</a:t>
            </a:r>
          </a:p>
          <a:p>
            <a:r>
              <a:rPr lang="en-US" dirty="0">
                <a:solidFill>
                  <a:schemeClr val="bg1"/>
                </a:solidFill>
              </a:rPr>
              <a:t>   --connect </a:t>
            </a:r>
            <a:r>
              <a:rPr lang="en-US" dirty="0" err="1">
                <a:solidFill>
                  <a:schemeClr val="bg1"/>
                </a:solidFill>
              </a:rPr>
              <a:t>jdbc:mysql</a:t>
            </a:r>
            <a:r>
              <a:rPr lang="en-US" dirty="0">
                <a:solidFill>
                  <a:schemeClr val="bg1"/>
                </a:solidFill>
              </a:rPr>
              <a:t>://client.demo.sas.com:3306/test \</a:t>
            </a:r>
          </a:p>
          <a:p>
            <a:r>
              <a:rPr lang="en-US" dirty="0">
                <a:solidFill>
                  <a:schemeClr val="bg1"/>
                </a:solidFill>
              </a:rPr>
              <a:t>   --username student --password Metadata0 \</a:t>
            </a:r>
          </a:p>
          <a:p>
            <a:r>
              <a:rPr lang="en-US" dirty="0">
                <a:solidFill>
                  <a:schemeClr val="bg1"/>
                </a:solidFill>
              </a:rPr>
              <a:t>   --table </a:t>
            </a:r>
            <a:r>
              <a:rPr lang="en-US" dirty="0" err="1">
                <a:solidFill>
                  <a:schemeClr val="bg1"/>
                </a:solidFill>
              </a:rPr>
              <a:t>test_table</a:t>
            </a:r>
            <a:r>
              <a:rPr lang="en-US" dirty="0">
                <a:solidFill>
                  <a:schemeClr val="bg1"/>
                </a:solidFill>
              </a:rPr>
              <a:t> \</a:t>
            </a:r>
          </a:p>
          <a:p>
            <a:r>
              <a:rPr lang="en-US" dirty="0">
                <a:solidFill>
                  <a:schemeClr val="bg1"/>
                </a:solidFill>
              </a:rPr>
              <a:t>   --target-</a:t>
            </a:r>
            <a:r>
              <a:rPr lang="en-US" dirty="0" err="1">
                <a:solidFill>
                  <a:schemeClr val="bg1"/>
                </a:solidFill>
              </a:rPr>
              <a:t>dir</a:t>
            </a:r>
            <a:r>
              <a:rPr lang="en-US" dirty="0">
                <a:solidFill>
                  <a:schemeClr val="bg1"/>
                </a:solidFill>
              </a:rPr>
              <a:t> /user/student/</a:t>
            </a:r>
            <a:r>
              <a:rPr lang="en-US" dirty="0" err="1">
                <a:solidFill>
                  <a:schemeClr val="bg1"/>
                </a:solidFill>
              </a:rPr>
              <a:t>test_table</a:t>
            </a:r>
            <a:endParaRPr lang="en-US" dirty="0">
              <a:solidFill>
                <a:schemeClr val="bg1"/>
              </a:solidFill>
            </a:endParaRPr>
          </a:p>
          <a:p>
            <a:endParaRPr lang="en-US" dirty="0">
              <a:solidFill>
                <a:schemeClr val="bg1"/>
              </a:solidFill>
            </a:endParaRPr>
          </a:p>
          <a:p>
            <a:endParaRPr lang="en-US" dirty="0">
              <a:solidFill>
                <a:schemeClr val="bg1"/>
              </a:solidFill>
            </a:endParaRPr>
          </a:p>
        </p:txBody>
      </p:sp>
      <p:sp>
        <p:nvSpPr>
          <p:cNvPr id="4" name="Rectangle 3"/>
          <p:cNvSpPr/>
          <p:nvPr/>
        </p:nvSpPr>
        <p:spPr>
          <a:xfrm>
            <a:off x="2857500" y="1911837"/>
            <a:ext cx="3429000" cy="383823"/>
          </a:xfrm>
          <a:prstGeom prst="rect">
            <a:avLst/>
          </a:prstGeom>
        </p:spPr>
        <p:txBody>
          <a:bodyPr>
            <a:spAutoFit/>
          </a:bodyPr>
          <a:lstStyle/>
          <a:p>
            <a:pPr defTabSz="685800">
              <a:lnSpc>
                <a:spcPct val="115000"/>
              </a:lnSpc>
              <a:spcAft>
                <a:spcPts val="750"/>
              </a:spcAft>
              <a:defRPr/>
            </a:pPr>
            <a:endParaRPr lang="en-US" dirty="0">
              <a:solidFill>
                <a:schemeClr val="bg1"/>
              </a:solidFill>
              <a:latin typeface="Arial" panose="020B0604020202020204" pitchFamily="34" charset="0"/>
              <a:ea typeface="Calibri" panose="020F0502020204030204" pitchFamily="34" charset="0"/>
              <a:cs typeface="Times New Roman" panose="02020603050405020304" pitchFamily="18" charset="0"/>
            </a:endParaRPr>
          </a:p>
        </p:txBody>
      </p:sp>
      <p:sp>
        <p:nvSpPr>
          <p:cNvPr id="5" name="TextBox 4"/>
          <p:cNvSpPr txBox="1"/>
          <p:nvPr/>
        </p:nvSpPr>
        <p:spPr bwMode="auto">
          <a:xfrm>
            <a:off x="2175882" y="1328483"/>
            <a:ext cx="3649732" cy="1057982"/>
          </a:xfrm>
          <a:prstGeom prst="rect">
            <a:avLst/>
          </a:prstGeom>
          <a:solidFill>
            <a:srgbClr val="CDD9EF"/>
          </a:solidFill>
          <a:ln w="19050" cap="flat" cmpd="sng" algn="ctr">
            <a:solidFill>
              <a:srgbClr val="000000"/>
            </a:solidFill>
            <a:prstDash val="solid"/>
            <a:miter lim="800000"/>
            <a:headEnd type="none" w="med" len="med"/>
            <a:tailEnd type="none" w="med" len="med"/>
          </a:ln>
          <a:effectLst>
            <a:outerShdw blurRad="50800" dist="107763" dir="2699994" rotWithShape="0">
              <a:scrgbClr r="0" g="0" b="0">
                <a:alpha val="40000"/>
              </a:scrgbClr>
            </a:outerShdw>
          </a:effectLst>
        </p:spPr>
        <p:txBody>
          <a:bodyPr vert="horz" wrap="square" lIns="66675" tIns="66675" rIns="66675" bIns="66675" rtlCol="0" anchor="b">
            <a:spAutoFit/>
          </a:bodyPr>
          <a:lstStyle/>
          <a:p>
            <a:pPr defTabSz="685800">
              <a:defRPr/>
            </a:pPr>
            <a:r>
              <a:rPr lang="en-US" sz="1500" dirty="0">
                <a:latin typeface="Arial" panose="020B0604020202020204" pitchFamily="34" charset="0"/>
              </a:rPr>
              <a:t>$ </a:t>
            </a:r>
            <a:r>
              <a:rPr lang="en-US" sz="1500" dirty="0" err="1">
                <a:latin typeface="Arial" panose="020B0604020202020204" pitchFamily="34" charset="0"/>
              </a:rPr>
              <a:t>sqoop</a:t>
            </a:r>
            <a:r>
              <a:rPr lang="en-US" sz="1500" dirty="0">
                <a:latin typeface="Arial" panose="020B0604020202020204" pitchFamily="34" charset="0"/>
              </a:rPr>
              <a:t> import \</a:t>
            </a:r>
          </a:p>
          <a:p>
            <a:pPr defTabSz="685800">
              <a:defRPr/>
            </a:pPr>
            <a:r>
              <a:rPr lang="en-US" sz="1500" dirty="0">
                <a:latin typeface="Arial" panose="020B0604020202020204" pitchFamily="34" charset="0"/>
              </a:rPr>
              <a:t>--connect </a:t>
            </a:r>
            <a:r>
              <a:rPr lang="en-US" sz="1500" dirty="0" err="1">
                <a:latin typeface="Arial" panose="020B0604020202020204" pitchFamily="34" charset="0"/>
              </a:rPr>
              <a:t>jdbc:mysql</a:t>
            </a:r>
            <a:r>
              <a:rPr lang="en-US" sz="1500" dirty="0">
                <a:latin typeface="Arial" panose="020B0604020202020204" pitchFamily="34" charset="0"/>
              </a:rPr>
              <a:t>://</a:t>
            </a:r>
            <a:r>
              <a:rPr lang="en-US" sz="1500" dirty="0" err="1">
                <a:latin typeface="Arial" panose="020B0604020202020204" pitchFamily="34" charset="0"/>
              </a:rPr>
              <a:t>localhost:port</a:t>
            </a:r>
            <a:r>
              <a:rPr lang="en-US" sz="1500" dirty="0">
                <a:latin typeface="Arial" panose="020B0604020202020204" pitchFamily="34" charset="0"/>
              </a:rPr>
              <a:t>/</a:t>
            </a:r>
            <a:r>
              <a:rPr lang="en-US" sz="1500" dirty="0" err="1">
                <a:latin typeface="Arial" panose="020B0604020202020204" pitchFamily="34" charset="0"/>
              </a:rPr>
              <a:t>db</a:t>
            </a:r>
            <a:r>
              <a:rPr lang="en-US" sz="1500" dirty="0">
                <a:latin typeface="Arial" panose="020B0604020202020204" pitchFamily="34" charset="0"/>
              </a:rPr>
              <a:t> \</a:t>
            </a:r>
          </a:p>
          <a:p>
            <a:pPr defTabSz="685800">
              <a:defRPr/>
            </a:pPr>
            <a:r>
              <a:rPr lang="en-US" sz="1500" dirty="0">
                <a:latin typeface="Arial" panose="020B0604020202020204" pitchFamily="34" charset="0"/>
              </a:rPr>
              <a:t>--username foo \</a:t>
            </a:r>
          </a:p>
          <a:p>
            <a:pPr defTabSz="685800">
              <a:defRPr/>
            </a:pPr>
            <a:r>
              <a:rPr lang="en-US" sz="1500" dirty="0">
                <a:latin typeface="Arial" panose="020B0604020202020204" pitchFamily="34" charset="0"/>
              </a:rPr>
              <a:t>--table TEST</a:t>
            </a:r>
          </a:p>
        </p:txBody>
      </p:sp>
      <p:sp>
        <p:nvSpPr>
          <p:cNvPr id="7" name="Line Callout 2 6"/>
          <p:cNvSpPr/>
          <p:nvPr/>
        </p:nvSpPr>
        <p:spPr bwMode="auto">
          <a:xfrm>
            <a:off x="5176157" y="2599261"/>
            <a:ext cx="1837041" cy="596317"/>
          </a:xfrm>
          <a:prstGeom prst="borderCallout2">
            <a:avLst>
              <a:gd name="adj1" fmla="val 55260"/>
              <a:gd name="adj2" fmla="val 0"/>
              <a:gd name="adj3" fmla="val 55260"/>
              <a:gd name="adj4" fmla="val -8334"/>
              <a:gd name="adj5" fmla="val 148336"/>
              <a:gd name="adj6" fmla="val -27967"/>
            </a:avLst>
          </a:prstGeom>
          <a:solidFill>
            <a:srgbClr val="009900"/>
          </a:solidFill>
          <a:ln w="19050" cap="flat" cmpd="sng" algn="ctr">
            <a:solidFill>
              <a:srgbClr val="000000"/>
            </a:solidFill>
            <a:prstDash val="solid"/>
            <a:round/>
            <a:headEnd type="none" w="med" len="lg"/>
            <a:tailEnd type="triangle" w="med" len="lg"/>
          </a:ln>
          <a:effectLst/>
          <a:extLs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none" lIns="66675" tIns="66675" rIns="66675" bIns="66675" numCol="1" rtlCol="0" anchor="ctr" anchorCtr="0" compatLnSpc="1">
            <a:prstTxWarp prst="textNoShape">
              <a:avLst/>
            </a:prstTxWarp>
            <a:spAutoFit/>
          </a:bodyPr>
          <a:lstStyle/>
          <a:p>
            <a:pPr defTabSz="685800">
              <a:defRPr/>
            </a:pPr>
            <a:r>
              <a:rPr lang="en-US" sz="1500" b="1" dirty="0">
                <a:solidFill>
                  <a:schemeClr val="bg1"/>
                </a:solidFill>
                <a:latin typeface="Arial" panose="020B0604020202020204" pitchFamily="34" charset="0"/>
              </a:rPr>
              <a:t>JDBC connection</a:t>
            </a:r>
            <a:br>
              <a:rPr lang="en-US" sz="1500" b="1" dirty="0">
                <a:solidFill>
                  <a:schemeClr val="bg1"/>
                </a:solidFill>
                <a:latin typeface="Arial" panose="020B0604020202020204" pitchFamily="34" charset="0"/>
              </a:rPr>
            </a:br>
            <a:r>
              <a:rPr lang="en-US" sz="1500" b="1" dirty="0">
                <a:solidFill>
                  <a:schemeClr val="bg1"/>
                </a:solidFill>
                <a:latin typeface="Arial" panose="020B0604020202020204" pitchFamily="34" charset="0"/>
              </a:rPr>
              <a:t>to database server</a:t>
            </a:r>
          </a:p>
        </p:txBody>
      </p:sp>
    </p:spTree>
    <p:extLst>
      <p:ext uri="{BB962C8B-B14F-4D97-AF65-F5344CB8AC3E}">
        <p14:creationId xmlns:p14="http://schemas.microsoft.com/office/powerpoint/2010/main" val="330013398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Rectangle 133">
            <a:extLst>
              <a:ext uri="{FF2B5EF4-FFF2-40B4-BE49-F238E27FC236}">
                <a16:creationId xmlns:a16="http://schemas.microsoft.com/office/drawing/2014/main" id="{21C4137B-605D-4AB8-B84C-B13D883E3DC9}"/>
              </a:ext>
            </a:extLst>
          </p:cNvPr>
          <p:cNvSpPr/>
          <p:nvPr/>
        </p:nvSpPr>
        <p:spPr>
          <a:xfrm>
            <a:off x="5697176" y="2342723"/>
            <a:ext cx="3307168" cy="26657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solidFill>
                <a:schemeClr val="bg1"/>
              </a:solidFill>
            </a:endParaRPr>
          </a:p>
        </p:txBody>
      </p:sp>
      <p:sp>
        <p:nvSpPr>
          <p:cNvPr id="2" name="Title 1"/>
          <p:cNvSpPr>
            <a:spLocks noGrp="1"/>
          </p:cNvSpPr>
          <p:nvPr>
            <p:ph type="title"/>
          </p:nvPr>
        </p:nvSpPr>
        <p:spPr>
          <a:xfrm>
            <a:off x="685800" y="809867"/>
            <a:ext cx="8458200" cy="514350"/>
          </a:xfrm>
        </p:spPr>
        <p:txBody>
          <a:bodyPr>
            <a:normAutofit fontScale="90000"/>
          </a:bodyPr>
          <a:lstStyle/>
          <a:p>
            <a:r>
              <a:rPr lang="en-US" dirty="0" err="1"/>
              <a:t>Sqoop</a:t>
            </a:r>
            <a:r>
              <a:rPr lang="en-US" dirty="0"/>
              <a:t> – Export Out of Hadoop</a:t>
            </a:r>
          </a:p>
        </p:txBody>
      </p:sp>
      <p:sp>
        <p:nvSpPr>
          <p:cNvPr id="135" name="Content Placeholder 2"/>
          <p:cNvSpPr>
            <a:spLocks noGrp="1"/>
          </p:cNvSpPr>
          <p:nvPr>
            <p:ph idx="1"/>
          </p:nvPr>
        </p:nvSpPr>
        <p:spPr>
          <a:xfrm>
            <a:off x="579268" y="1522166"/>
            <a:ext cx="4814484" cy="3200400"/>
          </a:xfrm>
        </p:spPr>
        <p:txBody>
          <a:bodyPr>
            <a:normAutofit fontScale="92500" lnSpcReduction="10000"/>
          </a:bodyPr>
          <a:lstStyle/>
          <a:p>
            <a:r>
              <a:rPr lang="en-US" sz="2000" dirty="0" err="1">
                <a:solidFill>
                  <a:schemeClr val="bg1"/>
                </a:solidFill>
              </a:rPr>
              <a:t>Sqoop</a:t>
            </a:r>
            <a:r>
              <a:rPr lang="en-US" sz="2000" dirty="0">
                <a:solidFill>
                  <a:schemeClr val="bg1"/>
                </a:solidFill>
              </a:rPr>
              <a:t> export capabilities are as follows:</a:t>
            </a:r>
          </a:p>
          <a:p>
            <a:pPr lvl="1"/>
            <a:r>
              <a:rPr lang="en-US" sz="2000" dirty="0" err="1">
                <a:solidFill>
                  <a:schemeClr val="bg1"/>
                </a:solidFill>
              </a:rPr>
              <a:t>Sqoop</a:t>
            </a:r>
            <a:r>
              <a:rPr lang="en-US" sz="2000" dirty="0">
                <a:solidFill>
                  <a:schemeClr val="bg1"/>
                </a:solidFill>
              </a:rPr>
              <a:t> statements are executed on the Client node, which is similar to import.</a:t>
            </a:r>
          </a:p>
          <a:p>
            <a:pPr lvl="1"/>
            <a:r>
              <a:rPr lang="en-US" sz="2000" dirty="0">
                <a:solidFill>
                  <a:schemeClr val="bg1"/>
                </a:solidFill>
              </a:rPr>
              <a:t>JAR files are executed as Map tasks.</a:t>
            </a:r>
          </a:p>
          <a:p>
            <a:pPr lvl="1"/>
            <a:r>
              <a:rPr lang="en-US" sz="2000" dirty="0">
                <a:solidFill>
                  <a:schemeClr val="bg1"/>
                </a:solidFill>
              </a:rPr>
              <a:t>Map tasks open a JDBC connection to the database directly.</a:t>
            </a:r>
          </a:p>
          <a:p>
            <a:pPr lvl="1"/>
            <a:r>
              <a:rPr lang="en-US" sz="2000" dirty="0">
                <a:solidFill>
                  <a:schemeClr val="bg1"/>
                </a:solidFill>
              </a:rPr>
              <a:t>Failed Map tasks are re-tried at </a:t>
            </a:r>
            <a:br>
              <a:rPr lang="en-US" sz="2000" dirty="0">
                <a:solidFill>
                  <a:schemeClr val="bg1"/>
                </a:solidFill>
              </a:rPr>
            </a:br>
            <a:r>
              <a:rPr lang="en-US" sz="2000" dirty="0">
                <a:solidFill>
                  <a:schemeClr val="bg1"/>
                </a:solidFill>
              </a:rPr>
              <a:t>least three times before erroring out.</a:t>
            </a:r>
          </a:p>
        </p:txBody>
      </p:sp>
      <p:grpSp>
        <p:nvGrpSpPr>
          <p:cNvPr id="69" name="Group 68"/>
          <p:cNvGrpSpPr/>
          <p:nvPr/>
        </p:nvGrpSpPr>
        <p:grpSpPr>
          <a:xfrm>
            <a:off x="6028370" y="2607109"/>
            <a:ext cx="2558436" cy="2314184"/>
            <a:chOff x="1905487" y="0"/>
            <a:chExt cx="4038113" cy="3882525"/>
          </a:xfrm>
        </p:grpSpPr>
        <p:grpSp>
          <p:nvGrpSpPr>
            <p:cNvPr id="70" name="Group 69"/>
            <p:cNvGrpSpPr/>
            <p:nvPr/>
          </p:nvGrpSpPr>
          <p:grpSpPr>
            <a:xfrm>
              <a:off x="2912558" y="0"/>
              <a:ext cx="3031042" cy="3882525"/>
              <a:chOff x="2912558" y="0"/>
              <a:chExt cx="3031042" cy="3882525"/>
            </a:xfrm>
          </p:grpSpPr>
          <p:sp>
            <p:nvSpPr>
              <p:cNvPr id="72" name="Cube 71"/>
              <p:cNvSpPr/>
              <p:nvPr/>
            </p:nvSpPr>
            <p:spPr>
              <a:xfrm>
                <a:off x="2912558" y="0"/>
                <a:ext cx="3031042" cy="2247900"/>
              </a:xfrm>
              <a:prstGeom prst="cube">
                <a:avLst/>
              </a:prstGeom>
              <a:solidFill>
                <a:srgbClr val="8064A2"/>
              </a:solidFill>
              <a:ln w="25400" cap="flat" cmpd="sng" algn="ctr">
                <a:solidFill>
                  <a:srgbClr val="8064A2">
                    <a:shade val="50000"/>
                  </a:srgbClr>
                </a:solidFill>
                <a:prstDash val="solid"/>
              </a:ln>
              <a:effectLst/>
            </p:spPr>
            <p:txBody>
              <a:bodyPr tIns="0" rtlCol="0" anchor="t" anchorCtr="0"/>
              <a:lstStyle/>
              <a:p>
                <a:pPr algn="ctr" defTabSz="685800">
                  <a:defRPr/>
                </a:pPr>
                <a:r>
                  <a:rPr lang="en-US" dirty="0">
                    <a:ln w="18415" cap="flat" cmpd="sng" algn="ctr">
                      <a:solidFill>
                        <a:srgbClr val="FFFFFF"/>
                      </a:solidFill>
                      <a:prstDash val="solid"/>
                      <a:round/>
                    </a:ln>
                    <a:solidFill>
                      <a:schemeClr val="bg1"/>
                    </a:solidFill>
                    <a:effectLst>
                      <a:outerShdw blurRad="63500" dir="3600000" algn="tl">
                        <a:srgbClr val="000000">
                          <a:alpha val="70000"/>
                        </a:srgbClr>
                      </a:outerShdw>
                    </a:effectLst>
                    <a:latin typeface="Arial"/>
                    <a:ea typeface="Times New Roman" panose="02020603050405020304" pitchFamily="18" charset="0"/>
                    <a:cs typeface="Times New Roman" panose="02020603050405020304" pitchFamily="18" charset="0"/>
                  </a:rPr>
                  <a:t>HADOOP</a:t>
                </a:r>
                <a:endParaRPr lang="en-US" sz="900" kern="0" dirty="0">
                  <a:solidFill>
                    <a:schemeClr val="bg1"/>
                  </a:solidFill>
                  <a:latin typeface="Arial"/>
                  <a:ea typeface="Times New Roman" panose="02020603050405020304" pitchFamily="18" charset="0"/>
                </a:endParaRPr>
              </a:p>
            </p:txBody>
          </p:sp>
          <p:grpSp>
            <p:nvGrpSpPr>
              <p:cNvPr id="73" name="Group 72"/>
              <p:cNvGrpSpPr/>
              <p:nvPr/>
            </p:nvGrpSpPr>
            <p:grpSpPr>
              <a:xfrm>
                <a:off x="3252376" y="1016331"/>
                <a:ext cx="1847628" cy="1158344"/>
                <a:chOff x="3252376" y="1016331"/>
                <a:chExt cx="1973146" cy="1237063"/>
              </a:xfrm>
            </p:grpSpPr>
            <p:grpSp>
              <p:nvGrpSpPr>
                <p:cNvPr id="79" name="Group 78"/>
                <p:cNvGrpSpPr/>
                <p:nvPr/>
              </p:nvGrpSpPr>
              <p:grpSpPr>
                <a:xfrm>
                  <a:off x="3281425" y="1016331"/>
                  <a:ext cx="1944097" cy="586265"/>
                  <a:chOff x="3281425" y="1016331"/>
                  <a:chExt cx="1944097" cy="586265"/>
                </a:xfrm>
              </p:grpSpPr>
              <p:grpSp>
                <p:nvGrpSpPr>
                  <p:cNvPr id="107" name="Group 106"/>
                  <p:cNvGrpSpPr/>
                  <p:nvPr/>
                </p:nvGrpSpPr>
                <p:grpSpPr>
                  <a:xfrm>
                    <a:off x="3281425" y="1016331"/>
                    <a:ext cx="1944097" cy="253365"/>
                    <a:chOff x="3281425" y="1016331"/>
                    <a:chExt cx="1944097" cy="253365"/>
                  </a:xfrm>
                </p:grpSpPr>
                <p:grpSp>
                  <p:nvGrpSpPr>
                    <p:cNvPr id="121" name="Group 120"/>
                    <p:cNvGrpSpPr/>
                    <p:nvPr/>
                  </p:nvGrpSpPr>
                  <p:grpSpPr>
                    <a:xfrm>
                      <a:off x="3281425" y="1016331"/>
                      <a:ext cx="426758" cy="253365"/>
                      <a:chOff x="3281425" y="1016331"/>
                      <a:chExt cx="426758" cy="253365"/>
                    </a:xfrm>
                  </p:grpSpPr>
                  <p:sp>
                    <p:nvSpPr>
                      <p:cNvPr id="131" name="Rounded Rectangle 130"/>
                      <p:cNvSpPr/>
                      <p:nvPr/>
                    </p:nvSpPr>
                    <p:spPr>
                      <a:xfrm>
                        <a:off x="3281425" y="1016331"/>
                        <a:ext cx="426758" cy="253365"/>
                      </a:xfrm>
                      <a:prstGeom prst="roundRect">
                        <a:avLst/>
                      </a:prstGeom>
                      <a:solidFill>
                        <a:srgbClr val="9BBB59"/>
                      </a:solidFill>
                      <a:ln w="25400" cap="flat" cmpd="sng" algn="ctr">
                        <a:solidFill>
                          <a:srgbClr val="9BBB59">
                            <a:shade val="50000"/>
                          </a:srgbClr>
                        </a:solidFill>
                        <a:prstDash val="solid"/>
                      </a:ln>
                      <a:effectLst/>
                    </p:spPr>
                    <p:txBody>
                      <a:bodyPr rtlCol="0" anchor="ctr"/>
                      <a:lstStyle/>
                      <a:p>
                        <a:pPr defTabSz="685800">
                          <a:defRPr/>
                        </a:pPr>
                        <a:endParaRPr lang="en-US" sz="1350" kern="0" dirty="0">
                          <a:solidFill>
                            <a:schemeClr val="bg1"/>
                          </a:solidFill>
                          <a:latin typeface="Arial" panose="020B0604020202020204" pitchFamily="34" charset="0"/>
                        </a:endParaRPr>
                      </a:p>
                    </p:txBody>
                  </p:sp>
                  <p:sp>
                    <p:nvSpPr>
                      <p:cNvPr id="132" name="Oval 131"/>
                      <p:cNvSpPr/>
                      <p:nvPr/>
                    </p:nvSpPr>
                    <p:spPr>
                      <a:xfrm>
                        <a:off x="3406943" y="1056337"/>
                        <a:ext cx="170703" cy="190024"/>
                      </a:xfrm>
                      <a:prstGeom prst="ellipse">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rtlCol="0" anchor="ctr"/>
                      <a:lstStyle/>
                      <a:p>
                        <a:pPr defTabSz="685800">
                          <a:defRPr/>
                        </a:pPr>
                        <a:endParaRPr lang="en-US" sz="1350" kern="0" dirty="0">
                          <a:solidFill>
                            <a:schemeClr val="bg1"/>
                          </a:solidFill>
                          <a:latin typeface="Arial" panose="020B0604020202020204" pitchFamily="34" charset="0"/>
                        </a:endParaRPr>
                      </a:p>
                    </p:txBody>
                  </p:sp>
                </p:grpSp>
                <p:grpSp>
                  <p:nvGrpSpPr>
                    <p:cNvPr id="122" name="Group 121"/>
                    <p:cNvGrpSpPr/>
                    <p:nvPr/>
                  </p:nvGrpSpPr>
                  <p:grpSpPr>
                    <a:xfrm>
                      <a:off x="3775804" y="1016331"/>
                      <a:ext cx="426758" cy="253365"/>
                      <a:chOff x="3775804" y="1016331"/>
                      <a:chExt cx="426758" cy="253365"/>
                    </a:xfrm>
                  </p:grpSpPr>
                  <p:sp>
                    <p:nvSpPr>
                      <p:cNvPr id="129" name="Rounded Rectangle 128"/>
                      <p:cNvSpPr/>
                      <p:nvPr/>
                    </p:nvSpPr>
                    <p:spPr>
                      <a:xfrm>
                        <a:off x="3775804" y="1016331"/>
                        <a:ext cx="426758" cy="253365"/>
                      </a:xfrm>
                      <a:prstGeom prst="roundRect">
                        <a:avLst/>
                      </a:prstGeom>
                      <a:solidFill>
                        <a:srgbClr val="4F81BD"/>
                      </a:solidFill>
                      <a:ln w="25400" cap="flat" cmpd="sng" algn="ctr">
                        <a:solidFill>
                          <a:srgbClr val="4F81BD">
                            <a:shade val="50000"/>
                          </a:srgbClr>
                        </a:solidFill>
                        <a:prstDash val="solid"/>
                      </a:ln>
                      <a:effectLst/>
                    </p:spPr>
                    <p:txBody>
                      <a:bodyPr rtlCol="0" anchor="ctr"/>
                      <a:lstStyle/>
                      <a:p>
                        <a:pPr defTabSz="685800">
                          <a:defRPr/>
                        </a:pPr>
                        <a:endParaRPr lang="en-US" sz="1350" kern="0" dirty="0">
                          <a:solidFill>
                            <a:schemeClr val="bg1"/>
                          </a:solidFill>
                          <a:latin typeface="Arial" panose="020B0604020202020204" pitchFamily="34" charset="0"/>
                        </a:endParaRPr>
                      </a:p>
                    </p:txBody>
                  </p:sp>
                  <p:sp>
                    <p:nvSpPr>
                      <p:cNvPr id="130" name="Oval 129"/>
                      <p:cNvSpPr/>
                      <p:nvPr/>
                    </p:nvSpPr>
                    <p:spPr>
                      <a:xfrm>
                        <a:off x="3901322" y="1056337"/>
                        <a:ext cx="170703" cy="190024"/>
                      </a:xfrm>
                      <a:prstGeom prst="ellipse">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rtlCol="0" anchor="ctr"/>
                      <a:lstStyle/>
                      <a:p>
                        <a:pPr defTabSz="685800">
                          <a:defRPr/>
                        </a:pPr>
                        <a:endParaRPr lang="en-US" sz="1350" kern="0" dirty="0">
                          <a:solidFill>
                            <a:schemeClr val="bg1"/>
                          </a:solidFill>
                          <a:latin typeface="Arial" panose="020B0604020202020204" pitchFamily="34" charset="0"/>
                        </a:endParaRPr>
                      </a:p>
                    </p:txBody>
                  </p:sp>
                </p:grpSp>
                <p:grpSp>
                  <p:nvGrpSpPr>
                    <p:cNvPr id="123" name="Group 122"/>
                    <p:cNvGrpSpPr/>
                    <p:nvPr/>
                  </p:nvGrpSpPr>
                  <p:grpSpPr>
                    <a:xfrm>
                      <a:off x="4287246" y="1016331"/>
                      <a:ext cx="426758" cy="253365"/>
                      <a:chOff x="4287246" y="1016331"/>
                      <a:chExt cx="426758" cy="253365"/>
                    </a:xfrm>
                  </p:grpSpPr>
                  <p:sp>
                    <p:nvSpPr>
                      <p:cNvPr id="127" name="Rounded Rectangle 126"/>
                      <p:cNvSpPr/>
                      <p:nvPr/>
                    </p:nvSpPr>
                    <p:spPr>
                      <a:xfrm>
                        <a:off x="4287246" y="1016331"/>
                        <a:ext cx="426758" cy="253365"/>
                      </a:xfrm>
                      <a:prstGeom prst="roundRect">
                        <a:avLst/>
                      </a:prstGeom>
                      <a:solidFill>
                        <a:srgbClr val="4F81BD"/>
                      </a:solidFill>
                      <a:ln w="25400" cap="flat" cmpd="sng" algn="ctr">
                        <a:solidFill>
                          <a:srgbClr val="4F81BD">
                            <a:shade val="50000"/>
                          </a:srgbClr>
                        </a:solidFill>
                        <a:prstDash val="solid"/>
                      </a:ln>
                      <a:effectLst/>
                    </p:spPr>
                    <p:txBody>
                      <a:bodyPr rtlCol="0" anchor="ctr"/>
                      <a:lstStyle/>
                      <a:p>
                        <a:pPr defTabSz="685800">
                          <a:defRPr/>
                        </a:pPr>
                        <a:endParaRPr lang="en-US" sz="1350" kern="0" dirty="0">
                          <a:solidFill>
                            <a:schemeClr val="bg1"/>
                          </a:solidFill>
                          <a:latin typeface="Arial" panose="020B0604020202020204" pitchFamily="34" charset="0"/>
                        </a:endParaRPr>
                      </a:p>
                    </p:txBody>
                  </p:sp>
                  <p:sp>
                    <p:nvSpPr>
                      <p:cNvPr id="128" name="Oval 127"/>
                      <p:cNvSpPr/>
                      <p:nvPr/>
                    </p:nvSpPr>
                    <p:spPr>
                      <a:xfrm>
                        <a:off x="4412764" y="1056337"/>
                        <a:ext cx="170703" cy="190024"/>
                      </a:xfrm>
                      <a:prstGeom prst="ellipse">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rtlCol="0" anchor="ctr"/>
                      <a:lstStyle/>
                      <a:p>
                        <a:pPr defTabSz="685800">
                          <a:defRPr/>
                        </a:pPr>
                        <a:endParaRPr lang="en-US" sz="1350" kern="0" dirty="0">
                          <a:solidFill>
                            <a:schemeClr val="bg1"/>
                          </a:solidFill>
                          <a:latin typeface="Arial" panose="020B0604020202020204" pitchFamily="34" charset="0"/>
                        </a:endParaRPr>
                      </a:p>
                    </p:txBody>
                  </p:sp>
                </p:grpSp>
                <p:grpSp>
                  <p:nvGrpSpPr>
                    <p:cNvPr id="124" name="Group 123"/>
                    <p:cNvGrpSpPr/>
                    <p:nvPr/>
                  </p:nvGrpSpPr>
                  <p:grpSpPr>
                    <a:xfrm>
                      <a:off x="4798764" y="1016331"/>
                      <a:ext cx="426758" cy="253365"/>
                      <a:chOff x="4798764" y="1016331"/>
                      <a:chExt cx="426758" cy="253365"/>
                    </a:xfrm>
                  </p:grpSpPr>
                  <p:sp>
                    <p:nvSpPr>
                      <p:cNvPr id="125" name="Rounded Rectangle 124"/>
                      <p:cNvSpPr/>
                      <p:nvPr/>
                    </p:nvSpPr>
                    <p:spPr>
                      <a:xfrm>
                        <a:off x="4798764" y="1016331"/>
                        <a:ext cx="426758" cy="253365"/>
                      </a:xfrm>
                      <a:prstGeom prst="roundRect">
                        <a:avLst/>
                      </a:prstGeom>
                      <a:solidFill>
                        <a:srgbClr val="4F81BD"/>
                      </a:solidFill>
                      <a:ln w="25400" cap="flat" cmpd="sng" algn="ctr">
                        <a:solidFill>
                          <a:srgbClr val="4F81BD">
                            <a:shade val="50000"/>
                          </a:srgbClr>
                        </a:solidFill>
                        <a:prstDash val="solid"/>
                      </a:ln>
                      <a:effectLst/>
                    </p:spPr>
                    <p:txBody>
                      <a:bodyPr rtlCol="0" anchor="ctr"/>
                      <a:lstStyle/>
                      <a:p>
                        <a:pPr defTabSz="685800">
                          <a:defRPr/>
                        </a:pPr>
                        <a:endParaRPr lang="en-US" sz="1350" kern="0" dirty="0">
                          <a:solidFill>
                            <a:schemeClr val="bg1"/>
                          </a:solidFill>
                          <a:latin typeface="Arial" panose="020B0604020202020204" pitchFamily="34" charset="0"/>
                        </a:endParaRPr>
                      </a:p>
                    </p:txBody>
                  </p:sp>
                  <p:sp>
                    <p:nvSpPr>
                      <p:cNvPr id="126" name="Oval 125"/>
                      <p:cNvSpPr/>
                      <p:nvPr/>
                    </p:nvSpPr>
                    <p:spPr>
                      <a:xfrm>
                        <a:off x="4924282" y="1056337"/>
                        <a:ext cx="170703" cy="190024"/>
                      </a:xfrm>
                      <a:prstGeom prst="ellipse">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rtlCol="0" anchor="ctr"/>
                      <a:lstStyle/>
                      <a:p>
                        <a:pPr defTabSz="685800">
                          <a:defRPr/>
                        </a:pPr>
                        <a:endParaRPr lang="en-US" sz="1350" kern="0" dirty="0">
                          <a:solidFill>
                            <a:schemeClr val="bg1"/>
                          </a:solidFill>
                          <a:latin typeface="Arial" panose="020B0604020202020204" pitchFamily="34" charset="0"/>
                        </a:endParaRPr>
                      </a:p>
                    </p:txBody>
                  </p:sp>
                </p:grpSp>
              </p:grpSp>
              <p:grpSp>
                <p:nvGrpSpPr>
                  <p:cNvPr id="108" name="Group 107"/>
                  <p:cNvGrpSpPr/>
                  <p:nvPr/>
                </p:nvGrpSpPr>
                <p:grpSpPr>
                  <a:xfrm>
                    <a:off x="3281425" y="1349231"/>
                    <a:ext cx="1944097" cy="253365"/>
                    <a:chOff x="3281425" y="1349231"/>
                    <a:chExt cx="1944097" cy="253365"/>
                  </a:xfrm>
                </p:grpSpPr>
                <p:grpSp>
                  <p:nvGrpSpPr>
                    <p:cNvPr id="109" name="Group 108"/>
                    <p:cNvGrpSpPr/>
                    <p:nvPr/>
                  </p:nvGrpSpPr>
                  <p:grpSpPr>
                    <a:xfrm>
                      <a:off x="3281425" y="1349231"/>
                      <a:ext cx="426758" cy="253365"/>
                      <a:chOff x="3281425" y="1349231"/>
                      <a:chExt cx="426758" cy="253365"/>
                    </a:xfrm>
                  </p:grpSpPr>
                  <p:sp>
                    <p:nvSpPr>
                      <p:cNvPr id="119" name="Rounded Rectangle 118"/>
                      <p:cNvSpPr/>
                      <p:nvPr/>
                    </p:nvSpPr>
                    <p:spPr>
                      <a:xfrm>
                        <a:off x="3281425" y="1349231"/>
                        <a:ext cx="426758" cy="253365"/>
                      </a:xfrm>
                      <a:prstGeom prst="roundRect">
                        <a:avLst/>
                      </a:prstGeom>
                      <a:solidFill>
                        <a:srgbClr val="4F81BD"/>
                      </a:solidFill>
                      <a:ln w="25400" cap="flat" cmpd="sng" algn="ctr">
                        <a:solidFill>
                          <a:srgbClr val="4F81BD">
                            <a:shade val="50000"/>
                          </a:srgbClr>
                        </a:solidFill>
                        <a:prstDash val="solid"/>
                      </a:ln>
                      <a:effectLst/>
                    </p:spPr>
                    <p:txBody>
                      <a:bodyPr rtlCol="0" anchor="ctr"/>
                      <a:lstStyle/>
                      <a:p>
                        <a:pPr defTabSz="685800">
                          <a:defRPr/>
                        </a:pPr>
                        <a:endParaRPr lang="en-US" sz="1350" kern="0" dirty="0">
                          <a:solidFill>
                            <a:schemeClr val="bg1"/>
                          </a:solidFill>
                          <a:latin typeface="Arial" panose="020B0604020202020204" pitchFamily="34" charset="0"/>
                        </a:endParaRPr>
                      </a:p>
                    </p:txBody>
                  </p:sp>
                  <p:sp>
                    <p:nvSpPr>
                      <p:cNvPr id="120" name="Oval 119"/>
                      <p:cNvSpPr/>
                      <p:nvPr/>
                    </p:nvSpPr>
                    <p:spPr>
                      <a:xfrm>
                        <a:off x="3406943" y="1389237"/>
                        <a:ext cx="170703" cy="190024"/>
                      </a:xfrm>
                      <a:prstGeom prst="ellipse">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rtlCol="0" anchor="ctr"/>
                      <a:lstStyle/>
                      <a:p>
                        <a:pPr defTabSz="685800">
                          <a:defRPr/>
                        </a:pPr>
                        <a:endParaRPr lang="en-US" sz="1350" kern="0" dirty="0">
                          <a:solidFill>
                            <a:schemeClr val="bg1"/>
                          </a:solidFill>
                          <a:latin typeface="Arial" panose="020B0604020202020204" pitchFamily="34" charset="0"/>
                        </a:endParaRPr>
                      </a:p>
                    </p:txBody>
                  </p:sp>
                </p:grpSp>
                <p:grpSp>
                  <p:nvGrpSpPr>
                    <p:cNvPr id="110" name="Group 109"/>
                    <p:cNvGrpSpPr/>
                    <p:nvPr/>
                  </p:nvGrpSpPr>
                  <p:grpSpPr>
                    <a:xfrm>
                      <a:off x="3775804" y="1349231"/>
                      <a:ext cx="426758" cy="253365"/>
                      <a:chOff x="3775804" y="1349231"/>
                      <a:chExt cx="426758" cy="253365"/>
                    </a:xfrm>
                  </p:grpSpPr>
                  <p:sp>
                    <p:nvSpPr>
                      <p:cNvPr id="117" name="Rounded Rectangle 116"/>
                      <p:cNvSpPr/>
                      <p:nvPr/>
                    </p:nvSpPr>
                    <p:spPr>
                      <a:xfrm>
                        <a:off x="3775804" y="1349231"/>
                        <a:ext cx="426758" cy="253365"/>
                      </a:xfrm>
                      <a:prstGeom prst="roundRect">
                        <a:avLst/>
                      </a:prstGeom>
                      <a:solidFill>
                        <a:srgbClr val="4F81BD"/>
                      </a:solidFill>
                      <a:ln w="25400" cap="flat" cmpd="sng" algn="ctr">
                        <a:solidFill>
                          <a:srgbClr val="4F81BD">
                            <a:shade val="50000"/>
                          </a:srgbClr>
                        </a:solidFill>
                        <a:prstDash val="solid"/>
                      </a:ln>
                      <a:effectLst/>
                    </p:spPr>
                    <p:txBody>
                      <a:bodyPr rtlCol="0" anchor="ctr"/>
                      <a:lstStyle/>
                      <a:p>
                        <a:pPr defTabSz="685800">
                          <a:defRPr/>
                        </a:pPr>
                        <a:endParaRPr lang="en-US" sz="1350" kern="0" dirty="0">
                          <a:solidFill>
                            <a:schemeClr val="bg1"/>
                          </a:solidFill>
                          <a:latin typeface="Arial" panose="020B0604020202020204" pitchFamily="34" charset="0"/>
                        </a:endParaRPr>
                      </a:p>
                    </p:txBody>
                  </p:sp>
                  <p:sp>
                    <p:nvSpPr>
                      <p:cNvPr id="118" name="Oval 117"/>
                      <p:cNvSpPr/>
                      <p:nvPr/>
                    </p:nvSpPr>
                    <p:spPr>
                      <a:xfrm>
                        <a:off x="3901322" y="1389237"/>
                        <a:ext cx="170703" cy="190024"/>
                      </a:xfrm>
                      <a:prstGeom prst="ellipse">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rtlCol="0" anchor="ctr"/>
                      <a:lstStyle/>
                      <a:p>
                        <a:pPr defTabSz="685800">
                          <a:defRPr/>
                        </a:pPr>
                        <a:endParaRPr lang="en-US" sz="1350" kern="0" dirty="0">
                          <a:solidFill>
                            <a:schemeClr val="bg1"/>
                          </a:solidFill>
                          <a:latin typeface="Arial" panose="020B0604020202020204" pitchFamily="34" charset="0"/>
                        </a:endParaRPr>
                      </a:p>
                    </p:txBody>
                  </p:sp>
                </p:grpSp>
                <p:grpSp>
                  <p:nvGrpSpPr>
                    <p:cNvPr id="111" name="Group 110"/>
                    <p:cNvGrpSpPr/>
                    <p:nvPr/>
                  </p:nvGrpSpPr>
                  <p:grpSpPr>
                    <a:xfrm>
                      <a:off x="4287246" y="1349231"/>
                      <a:ext cx="426758" cy="253365"/>
                      <a:chOff x="4287246" y="1349231"/>
                      <a:chExt cx="426758" cy="253365"/>
                    </a:xfrm>
                  </p:grpSpPr>
                  <p:sp>
                    <p:nvSpPr>
                      <p:cNvPr id="115" name="Rounded Rectangle 114"/>
                      <p:cNvSpPr/>
                      <p:nvPr/>
                    </p:nvSpPr>
                    <p:spPr>
                      <a:xfrm>
                        <a:off x="4287246" y="1349231"/>
                        <a:ext cx="426758" cy="253365"/>
                      </a:xfrm>
                      <a:prstGeom prst="roundRect">
                        <a:avLst/>
                      </a:prstGeom>
                      <a:solidFill>
                        <a:srgbClr val="4F81BD"/>
                      </a:solidFill>
                      <a:ln w="25400" cap="flat" cmpd="sng" algn="ctr">
                        <a:solidFill>
                          <a:srgbClr val="4F81BD">
                            <a:shade val="50000"/>
                          </a:srgbClr>
                        </a:solidFill>
                        <a:prstDash val="solid"/>
                      </a:ln>
                      <a:effectLst/>
                    </p:spPr>
                    <p:txBody>
                      <a:bodyPr rtlCol="0" anchor="ctr"/>
                      <a:lstStyle/>
                      <a:p>
                        <a:pPr defTabSz="685800">
                          <a:defRPr/>
                        </a:pPr>
                        <a:endParaRPr lang="en-US" sz="1350" kern="0" dirty="0">
                          <a:solidFill>
                            <a:schemeClr val="bg1"/>
                          </a:solidFill>
                          <a:latin typeface="Arial" panose="020B0604020202020204" pitchFamily="34" charset="0"/>
                        </a:endParaRPr>
                      </a:p>
                    </p:txBody>
                  </p:sp>
                  <p:sp>
                    <p:nvSpPr>
                      <p:cNvPr id="116" name="Oval 115"/>
                      <p:cNvSpPr/>
                      <p:nvPr/>
                    </p:nvSpPr>
                    <p:spPr>
                      <a:xfrm>
                        <a:off x="4412764" y="1389237"/>
                        <a:ext cx="170703" cy="190024"/>
                      </a:xfrm>
                      <a:prstGeom prst="ellipse">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rtlCol="0" anchor="ctr"/>
                      <a:lstStyle/>
                      <a:p>
                        <a:pPr defTabSz="685800">
                          <a:defRPr/>
                        </a:pPr>
                        <a:endParaRPr lang="en-US" sz="1350" kern="0" dirty="0">
                          <a:solidFill>
                            <a:schemeClr val="bg1"/>
                          </a:solidFill>
                          <a:latin typeface="Arial" panose="020B0604020202020204" pitchFamily="34" charset="0"/>
                        </a:endParaRPr>
                      </a:p>
                    </p:txBody>
                  </p:sp>
                </p:grpSp>
                <p:grpSp>
                  <p:nvGrpSpPr>
                    <p:cNvPr id="112" name="Group 111"/>
                    <p:cNvGrpSpPr/>
                    <p:nvPr/>
                  </p:nvGrpSpPr>
                  <p:grpSpPr>
                    <a:xfrm>
                      <a:off x="4798764" y="1349231"/>
                      <a:ext cx="426758" cy="253365"/>
                      <a:chOff x="4798764" y="1349231"/>
                      <a:chExt cx="426758" cy="253365"/>
                    </a:xfrm>
                  </p:grpSpPr>
                  <p:sp>
                    <p:nvSpPr>
                      <p:cNvPr id="113" name="Rounded Rectangle 112"/>
                      <p:cNvSpPr/>
                      <p:nvPr/>
                    </p:nvSpPr>
                    <p:spPr>
                      <a:xfrm>
                        <a:off x="4798764" y="1349231"/>
                        <a:ext cx="426758" cy="253365"/>
                      </a:xfrm>
                      <a:prstGeom prst="roundRect">
                        <a:avLst/>
                      </a:prstGeom>
                      <a:solidFill>
                        <a:srgbClr val="4F81BD"/>
                      </a:solidFill>
                      <a:ln w="25400" cap="flat" cmpd="sng" algn="ctr">
                        <a:solidFill>
                          <a:srgbClr val="4F81BD">
                            <a:shade val="50000"/>
                          </a:srgbClr>
                        </a:solidFill>
                        <a:prstDash val="solid"/>
                      </a:ln>
                      <a:effectLst/>
                    </p:spPr>
                    <p:txBody>
                      <a:bodyPr rtlCol="0" anchor="ctr"/>
                      <a:lstStyle/>
                      <a:p>
                        <a:pPr defTabSz="685800">
                          <a:defRPr/>
                        </a:pPr>
                        <a:endParaRPr lang="en-US" sz="1350" kern="0" dirty="0">
                          <a:solidFill>
                            <a:schemeClr val="bg1"/>
                          </a:solidFill>
                          <a:latin typeface="Arial" panose="020B0604020202020204" pitchFamily="34" charset="0"/>
                        </a:endParaRPr>
                      </a:p>
                    </p:txBody>
                  </p:sp>
                  <p:sp>
                    <p:nvSpPr>
                      <p:cNvPr id="114" name="Oval 113"/>
                      <p:cNvSpPr/>
                      <p:nvPr/>
                    </p:nvSpPr>
                    <p:spPr>
                      <a:xfrm>
                        <a:off x="4924282" y="1389237"/>
                        <a:ext cx="170703" cy="190024"/>
                      </a:xfrm>
                      <a:prstGeom prst="ellipse">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rtlCol="0" anchor="ctr"/>
                      <a:lstStyle/>
                      <a:p>
                        <a:pPr defTabSz="685800">
                          <a:defRPr/>
                        </a:pPr>
                        <a:endParaRPr lang="en-US" sz="1350" kern="0" dirty="0">
                          <a:solidFill>
                            <a:schemeClr val="bg1"/>
                          </a:solidFill>
                          <a:latin typeface="Arial" panose="020B0604020202020204" pitchFamily="34" charset="0"/>
                        </a:endParaRPr>
                      </a:p>
                    </p:txBody>
                  </p:sp>
                </p:grpSp>
              </p:grpSp>
            </p:grpSp>
            <p:grpSp>
              <p:nvGrpSpPr>
                <p:cNvPr id="80" name="Group 79"/>
                <p:cNvGrpSpPr/>
                <p:nvPr/>
              </p:nvGrpSpPr>
              <p:grpSpPr>
                <a:xfrm>
                  <a:off x="3252376" y="1667129"/>
                  <a:ext cx="1944097" cy="586265"/>
                  <a:chOff x="3252376" y="1667129"/>
                  <a:chExt cx="1944097" cy="586265"/>
                </a:xfrm>
              </p:grpSpPr>
              <p:grpSp>
                <p:nvGrpSpPr>
                  <p:cNvPr id="81" name="Group 80"/>
                  <p:cNvGrpSpPr/>
                  <p:nvPr/>
                </p:nvGrpSpPr>
                <p:grpSpPr>
                  <a:xfrm>
                    <a:off x="3252376" y="1667129"/>
                    <a:ext cx="1944097" cy="253365"/>
                    <a:chOff x="3252376" y="1667129"/>
                    <a:chExt cx="1944097" cy="253365"/>
                  </a:xfrm>
                </p:grpSpPr>
                <p:grpSp>
                  <p:nvGrpSpPr>
                    <p:cNvPr id="95" name="Group 94"/>
                    <p:cNvGrpSpPr/>
                    <p:nvPr/>
                  </p:nvGrpSpPr>
                  <p:grpSpPr>
                    <a:xfrm>
                      <a:off x="3252376" y="1667129"/>
                      <a:ext cx="426758" cy="253365"/>
                      <a:chOff x="3252376" y="1667129"/>
                      <a:chExt cx="426758" cy="253365"/>
                    </a:xfrm>
                  </p:grpSpPr>
                  <p:sp>
                    <p:nvSpPr>
                      <p:cNvPr id="105" name="Rounded Rectangle 104"/>
                      <p:cNvSpPr/>
                      <p:nvPr/>
                    </p:nvSpPr>
                    <p:spPr>
                      <a:xfrm>
                        <a:off x="3252376" y="1667129"/>
                        <a:ext cx="426758" cy="253365"/>
                      </a:xfrm>
                      <a:prstGeom prst="roundRect">
                        <a:avLst/>
                      </a:prstGeom>
                      <a:solidFill>
                        <a:srgbClr val="4F81BD"/>
                      </a:solidFill>
                      <a:ln w="25400" cap="flat" cmpd="sng" algn="ctr">
                        <a:solidFill>
                          <a:srgbClr val="4F81BD">
                            <a:shade val="50000"/>
                          </a:srgbClr>
                        </a:solidFill>
                        <a:prstDash val="solid"/>
                      </a:ln>
                      <a:effectLst/>
                    </p:spPr>
                    <p:txBody>
                      <a:bodyPr rtlCol="0" anchor="ctr"/>
                      <a:lstStyle/>
                      <a:p>
                        <a:pPr defTabSz="685800">
                          <a:defRPr/>
                        </a:pPr>
                        <a:endParaRPr lang="en-US" sz="1350" kern="0" dirty="0">
                          <a:solidFill>
                            <a:schemeClr val="bg1"/>
                          </a:solidFill>
                          <a:latin typeface="Arial" panose="020B0604020202020204" pitchFamily="34" charset="0"/>
                        </a:endParaRPr>
                      </a:p>
                    </p:txBody>
                  </p:sp>
                  <p:sp>
                    <p:nvSpPr>
                      <p:cNvPr id="106" name="Oval 105"/>
                      <p:cNvSpPr/>
                      <p:nvPr/>
                    </p:nvSpPr>
                    <p:spPr>
                      <a:xfrm>
                        <a:off x="3377894" y="1707135"/>
                        <a:ext cx="170703" cy="190024"/>
                      </a:xfrm>
                      <a:prstGeom prst="ellipse">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rtlCol="0" anchor="ctr"/>
                      <a:lstStyle/>
                      <a:p>
                        <a:pPr defTabSz="685800">
                          <a:defRPr/>
                        </a:pPr>
                        <a:endParaRPr lang="en-US" sz="1350" kern="0" dirty="0">
                          <a:solidFill>
                            <a:schemeClr val="bg1"/>
                          </a:solidFill>
                          <a:latin typeface="Arial" panose="020B0604020202020204" pitchFamily="34" charset="0"/>
                        </a:endParaRPr>
                      </a:p>
                    </p:txBody>
                  </p:sp>
                </p:grpSp>
                <p:grpSp>
                  <p:nvGrpSpPr>
                    <p:cNvPr id="96" name="Group 95"/>
                    <p:cNvGrpSpPr/>
                    <p:nvPr/>
                  </p:nvGrpSpPr>
                  <p:grpSpPr>
                    <a:xfrm>
                      <a:off x="3746755" y="1667129"/>
                      <a:ext cx="426758" cy="253365"/>
                      <a:chOff x="3746755" y="1667129"/>
                      <a:chExt cx="426758" cy="253365"/>
                    </a:xfrm>
                  </p:grpSpPr>
                  <p:sp>
                    <p:nvSpPr>
                      <p:cNvPr id="103" name="Rounded Rectangle 102"/>
                      <p:cNvSpPr/>
                      <p:nvPr/>
                    </p:nvSpPr>
                    <p:spPr>
                      <a:xfrm>
                        <a:off x="3746755" y="1667129"/>
                        <a:ext cx="426758" cy="253365"/>
                      </a:xfrm>
                      <a:prstGeom prst="roundRect">
                        <a:avLst/>
                      </a:prstGeom>
                      <a:solidFill>
                        <a:srgbClr val="4F81BD"/>
                      </a:solidFill>
                      <a:ln w="25400" cap="flat" cmpd="sng" algn="ctr">
                        <a:solidFill>
                          <a:srgbClr val="4F81BD">
                            <a:shade val="50000"/>
                          </a:srgbClr>
                        </a:solidFill>
                        <a:prstDash val="solid"/>
                      </a:ln>
                      <a:effectLst/>
                    </p:spPr>
                    <p:txBody>
                      <a:bodyPr rtlCol="0" anchor="ctr"/>
                      <a:lstStyle/>
                      <a:p>
                        <a:pPr defTabSz="685800">
                          <a:defRPr/>
                        </a:pPr>
                        <a:endParaRPr lang="en-US" sz="1350" kern="0" dirty="0">
                          <a:solidFill>
                            <a:schemeClr val="bg1"/>
                          </a:solidFill>
                          <a:latin typeface="Arial" panose="020B0604020202020204" pitchFamily="34" charset="0"/>
                        </a:endParaRPr>
                      </a:p>
                    </p:txBody>
                  </p:sp>
                  <p:sp>
                    <p:nvSpPr>
                      <p:cNvPr id="104" name="Oval 103"/>
                      <p:cNvSpPr/>
                      <p:nvPr/>
                    </p:nvSpPr>
                    <p:spPr>
                      <a:xfrm>
                        <a:off x="3872273" y="1707135"/>
                        <a:ext cx="170703" cy="190024"/>
                      </a:xfrm>
                      <a:prstGeom prst="ellipse">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rtlCol="0" anchor="ctr"/>
                      <a:lstStyle/>
                      <a:p>
                        <a:pPr defTabSz="685800">
                          <a:defRPr/>
                        </a:pPr>
                        <a:endParaRPr lang="en-US" sz="1350" kern="0" dirty="0">
                          <a:solidFill>
                            <a:schemeClr val="bg1"/>
                          </a:solidFill>
                          <a:latin typeface="Arial" panose="020B0604020202020204" pitchFamily="34" charset="0"/>
                        </a:endParaRPr>
                      </a:p>
                    </p:txBody>
                  </p:sp>
                </p:grpSp>
                <p:grpSp>
                  <p:nvGrpSpPr>
                    <p:cNvPr id="97" name="Group 96"/>
                    <p:cNvGrpSpPr/>
                    <p:nvPr/>
                  </p:nvGrpSpPr>
                  <p:grpSpPr>
                    <a:xfrm>
                      <a:off x="4258197" y="1667129"/>
                      <a:ext cx="426758" cy="253365"/>
                      <a:chOff x="4258197" y="1667129"/>
                      <a:chExt cx="426758" cy="253365"/>
                    </a:xfrm>
                  </p:grpSpPr>
                  <p:sp>
                    <p:nvSpPr>
                      <p:cNvPr id="101" name="Rounded Rectangle 100"/>
                      <p:cNvSpPr/>
                      <p:nvPr/>
                    </p:nvSpPr>
                    <p:spPr>
                      <a:xfrm>
                        <a:off x="4258197" y="1667129"/>
                        <a:ext cx="426758" cy="253365"/>
                      </a:xfrm>
                      <a:prstGeom prst="roundRect">
                        <a:avLst/>
                      </a:prstGeom>
                      <a:solidFill>
                        <a:srgbClr val="4F81BD"/>
                      </a:solidFill>
                      <a:ln w="25400" cap="flat" cmpd="sng" algn="ctr">
                        <a:solidFill>
                          <a:srgbClr val="4F81BD">
                            <a:shade val="50000"/>
                          </a:srgbClr>
                        </a:solidFill>
                        <a:prstDash val="solid"/>
                      </a:ln>
                      <a:effectLst/>
                    </p:spPr>
                    <p:txBody>
                      <a:bodyPr rtlCol="0" anchor="ctr"/>
                      <a:lstStyle/>
                      <a:p>
                        <a:pPr defTabSz="685800">
                          <a:defRPr/>
                        </a:pPr>
                        <a:endParaRPr lang="en-US" sz="1350" kern="0" dirty="0">
                          <a:solidFill>
                            <a:schemeClr val="bg1"/>
                          </a:solidFill>
                          <a:latin typeface="Arial" panose="020B0604020202020204" pitchFamily="34" charset="0"/>
                        </a:endParaRPr>
                      </a:p>
                    </p:txBody>
                  </p:sp>
                  <p:sp>
                    <p:nvSpPr>
                      <p:cNvPr id="102" name="Oval 101"/>
                      <p:cNvSpPr/>
                      <p:nvPr/>
                    </p:nvSpPr>
                    <p:spPr>
                      <a:xfrm>
                        <a:off x="4383715" y="1707135"/>
                        <a:ext cx="170703" cy="190024"/>
                      </a:xfrm>
                      <a:prstGeom prst="ellipse">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rtlCol="0" anchor="ctr"/>
                      <a:lstStyle/>
                      <a:p>
                        <a:pPr defTabSz="685800">
                          <a:defRPr/>
                        </a:pPr>
                        <a:endParaRPr lang="en-US" sz="1350" kern="0" dirty="0">
                          <a:solidFill>
                            <a:schemeClr val="bg1"/>
                          </a:solidFill>
                          <a:latin typeface="Arial" panose="020B0604020202020204" pitchFamily="34" charset="0"/>
                        </a:endParaRPr>
                      </a:p>
                    </p:txBody>
                  </p:sp>
                </p:grpSp>
                <p:grpSp>
                  <p:nvGrpSpPr>
                    <p:cNvPr id="98" name="Group 97"/>
                    <p:cNvGrpSpPr/>
                    <p:nvPr/>
                  </p:nvGrpSpPr>
                  <p:grpSpPr>
                    <a:xfrm>
                      <a:off x="4769715" y="1667129"/>
                      <a:ext cx="426758" cy="253365"/>
                      <a:chOff x="4769715" y="1667129"/>
                      <a:chExt cx="426758" cy="253365"/>
                    </a:xfrm>
                  </p:grpSpPr>
                  <p:sp>
                    <p:nvSpPr>
                      <p:cNvPr id="99" name="Rounded Rectangle 98"/>
                      <p:cNvSpPr/>
                      <p:nvPr/>
                    </p:nvSpPr>
                    <p:spPr>
                      <a:xfrm>
                        <a:off x="4769715" y="1667129"/>
                        <a:ext cx="426758" cy="253365"/>
                      </a:xfrm>
                      <a:prstGeom prst="roundRect">
                        <a:avLst/>
                      </a:prstGeom>
                      <a:solidFill>
                        <a:srgbClr val="4F81BD"/>
                      </a:solidFill>
                      <a:ln w="25400" cap="flat" cmpd="sng" algn="ctr">
                        <a:solidFill>
                          <a:srgbClr val="4F81BD">
                            <a:shade val="50000"/>
                          </a:srgbClr>
                        </a:solidFill>
                        <a:prstDash val="solid"/>
                      </a:ln>
                      <a:effectLst/>
                    </p:spPr>
                    <p:txBody>
                      <a:bodyPr rtlCol="0" anchor="ctr"/>
                      <a:lstStyle/>
                      <a:p>
                        <a:pPr defTabSz="685800">
                          <a:defRPr/>
                        </a:pPr>
                        <a:endParaRPr lang="en-US" sz="1350" kern="0" dirty="0">
                          <a:solidFill>
                            <a:schemeClr val="bg1"/>
                          </a:solidFill>
                          <a:latin typeface="Arial" panose="020B0604020202020204" pitchFamily="34" charset="0"/>
                        </a:endParaRPr>
                      </a:p>
                    </p:txBody>
                  </p:sp>
                  <p:sp>
                    <p:nvSpPr>
                      <p:cNvPr id="100" name="Oval 99"/>
                      <p:cNvSpPr/>
                      <p:nvPr/>
                    </p:nvSpPr>
                    <p:spPr>
                      <a:xfrm>
                        <a:off x="4895233" y="1707135"/>
                        <a:ext cx="170703" cy="190024"/>
                      </a:xfrm>
                      <a:prstGeom prst="ellipse">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rtlCol="0" anchor="ctr"/>
                      <a:lstStyle/>
                      <a:p>
                        <a:pPr defTabSz="685800">
                          <a:defRPr/>
                        </a:pPr>
                        <a:endParaRPr lang="en-US" sz="1350" kern="0" dirty="0">
                          <a:solidFill>
                            <a:schemeClr val="bg1"/>
                          </a:solidFill>
                          <a:latin typeface="Arial" panose="020B0604020202020204" pitchFamily="34" charset="0"/>
                        </a:endParaRPr>
                      </a:p>
                    </p:txBody>
                  </p:sp>
                </p:grpSp>
              </p:grpSp>
              <p:grpSp>
                <p:nvGrpSpPr>
                  <p:cNvPr id="82" name="Group 81"/>
                  <p:cNvGrpSpPr/>
                  <p:nvPr/>
                </p:nvGrpSpPr>
                <p:grpSpPr>
                  <a:xfrm>
                    <a:off x="3252376" y="2000029"/>
                    <a:ext cx="1944097" cy="253365"/>
                    <a:chOff x="3252376" y="2000029"/>
                    <a:chExt cx="1944097" cy="253365"/>
                  </a:xfrm>
                </p:grpSpPr>
                <p:grpSp>
                  <p:nvGrpSpPr>
                    <p:cNvPr id="83" name="Group 82"/>
                    <p:cNvGrpSpPr/>
                    <p:nvPr/>
                  </p:nvGrpSpPr>
                  <p:grpSpPr>
                    <a:xfrm>
                      <a:off x="3252376" y="2000029"/>
                      <a:ext cx="426758" cy="253365"/>
                      <a:chOff x="3252376" y="2000029"/>
                      <a:chExt cx="426758" cy="253365"/>
                    </a:xfrm>
                  </p:grpSpPr>
                  <p:sp>
                    <p:nvSpPr>
                      <p:cNvPr id="93" name="Rounded Rectangle 92"/>
                      <p:cNvSpPr/>
                      <p:nvPr/>
                    </p:nvSpPr>
                    <p:spPr>
                      <a:xfrm>
                        <a:off x="3252376" y="2000029"/>
                        <a:ext cx="426758" cy="253365"/>
                      </a:xfrm>
                      <a:prstGeom prst="roundRect">
                        <a:avLst/>
                      </a:prstGeom>
                      <a:solidFill>
                        <a:srgbClr val="4F81BD"/>
                      </a:solidFill>
                      <a:ln w="25400" cap="flat" cmpd="sng" algn="ctr">
                        <a:solidFill>
                          <a:srgbClr val="4F81BD">
                            <a:shade val="50000"/>
                          </a:srgbClr>
                        </a:solidFill>
                        <a:prstDash val="solid"/>
                      </a:ln>
                      <a:effectLst/>
                    </p:spPr>
                    <p:txBody>
                      <a:bodyPr rtlCol="0" anchor="ctr"/>
                      <a:lstStyle/>
                      <a:p>
                        <a:pPr defTabSz="685800">
                          <a:defRPr/>
                        </a:pPr>
                        <a:endParaRPr lang="en-US" sz="1350" kern="0" dirty="0">
                          <a:solidFill>
                            <a:schemeClr val="bg1"/>
                          </a:solidFill>
                          <a:latin typeface="Arial" panose="020B0604020202020204" pitchFamily="34" charset="0"/>
                        </a:endParaRPr>
                      </a:p>
                    </p:txBody>
                  </p:sp>
                  <p:sp>
                    <p:nvSpPr>
                      <p:cNvPr id="94" name="Oval 93"/>
                      <p:cNvSpPr/>
                      <p:nvPr/>
                    </p:nvSpPr>
                    <p:spPr>
                      <a:xfrm>
                        <a:off x="3377894" y="2040035"/>
                        <a:ext cx="170703" cy="190024"/>
                      </a:xfrm>
                      <a:prstGeom prst="ellipse">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rtlCol="0" anchor="ctr"/>
                      <a:lstStyle/>
                      <a:p>
                        <a:pPr defTabSz="685800">
                          <a:defRPr/>
                        </a:pPr>
                        <a:endParaRPr lang="en-US" sz="1350" kern="0" dirty="0">
                          <a:solidFill>
                            <a:schemeClr val="bg1"/>
                          </a:solidFill>
                          <a:latin typeface="Arial" panose="020B0604020202020204" pitchFamily="34" charset="0"/>
                        </a:endParaRPr>
                      </a:p>
                    </p:txBody>
                  </p:sp>
                </p:grpSp>
                <p:grpSp>
                  <p:nvGrpSpPr>
                    <p:cNvPr id="84" name="Group 83"/>
                    <p:cNvGrpSpPr/>
                    <p:nvPr/>
                  </p:nvGrpSpPr>
                  <p:grpSpPr>
                    <a:xfrm>
                      <a:off x="3746755" y="2000029"/>
                      <a:ext cx="426758" cy="253365"/>
                      <a:chOff x="3746755" y="2000029"/>
                      <a:chExt cx="426758" cy="253365"/>
                    </a:xfrm>
                  </p:grpSpPr>
                  <p:sp>
                    <p:nvSpPr>
                      <p:cNvPr id="91" name="Rounded Rectangle 90"/>
                      <p:cNvSpPr/>
                      <p:nvPr/>
                    </p:nvSpPr>
                    <p:spPr>
                      <a:xfrm>
                        <a:off x="3746755" y="2000029"/>
                        <a:ext cx="426758" cy="253365"/>
                      </a:xfrm>
                      <a:prstGeom prst="roundRect">
                        <a:avLst/>
                      </a:prstGeom>
                      <a:solidFill>
                        <a:srgbClr val="4F81BD"/>
                      </a:solidFill>
                      <a:ln w="25400" cap="flat" cmpd="sng" algn="ctr">
                        <a:solidFill>
                          <a:srgbClr val="4F81BD">
                            <a:shade val="50000"/>
                          </a:srgbClr>
                        </a:solidFill>
                        <a:prstDash val="solid"/>
                      </a:ln>
                      <a:effectLst/>
                    </p:spPr>
                    <p:txBody>
                      <a:bodyPr rtlCol="0" anchor="ctr"/>
                      <a:lstStyle/>
                      <a:p>
                        <a:pPr defTabSz="685800">
                          <a:defRPr/>
                        </a:pPr>
                        <a:endParaRPr lang="en-US" sz="1350" kern="0" dirty="0">
                          <a:solidFill>
                            <a:schemeClr val="bg1"/>
                          </a:solidFill>
                          <a:latin typeface="Arial" panose="020B0604020202020204" pitchFamily="34" charset="0"/>
                        </a:endParaRPr>
                      </a:p>
                    </p:txBody>
                  </p:sp>
                  <p:sp>
                    <p:nvSpPr>
                      <p:cNvPr id="92" name="Oval 91"/>
                      <p:cNvSpPr/>
                      <p:nvPr/>
                    </p:nvSpPr>
                    <p:spPr>
                      <a:xfrm>
                        <a:off x="3872273" y="2040035"/>
                        <a:ext cx="170703" cy="190024"/>
                      </a:xfrm>
                      <a:prstGeom prst="ellipse">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rtlCol="0" anchor="ctr"/>
                      <a:lstStyle/>
                      <a:p>
                        <a:pPr defTabSz="685800">
                          <a:defRPr/>
                        </a:pPr>
                        <a:endParaRPr lang="en-US" sz="1350" kern="0" dirty="0">
                          <a:solidFill>
                            <a:schemeClr val="bg1"/>
                          </a:solidFill>
                          <a:latin typeface="Arial" panose="020B0604020202020204" pitchFamily="34" charset="0"/>
                        </a:endParaRPr>
                      </a:p>
                    </p:txBody>
                  </p:sp>
                </p:grpSp>
                <p:grpSp>
                  <p:nvGrpSpPr>
                    <p:cNvPr id="85" name="Group 84"/>
                    <p:cNvGrpSpPr/>
                    <p:nvPr/>
                  </p:nvGrpSpPr>
                  <p:grpSpPr>
                    <a:xfrm>
                      <a:off x="4258197" y="2000029"/>
                      <a:ext cx="426758" cy="253365"/>
                      <a:chOff x="4258197" y="2000029"/>
                      <a:chExt cx="426758" cy="253365"/>
                    </a:xfrm>
                  </p:grpSpPr>
                  <p:sp>
                    <p:nvSpPr>
                      <p:cNvPr id="89" name="Rounded Rectangle 88"/>
                      <p:cNvSpPr/>
                      <p:nvPr/>
                    </p:nvSpPr>
                    <p:spPr>
                      <a:xfrm>
                        <a:off x="4258197" y="2000029"/>
                        <a:ext cx="426758" cy="253365"/>
                      </a:xfrm>
                      <a:prstGeom prst="roundRect">
                        <a:avLst/>
                      </a:prstGeom>
                      <a:solidFill>
                        <a:srgbClr val="4F81BD"/>
                      </a:solidFill>
                      <a:ln w="25400" cap="flat" cmpd="sng" algn="ctr">
                        <a:solidFill>
                          <a:srgbClr val="4F81BD">
                            <a:shade val="50000"/>
                          </a:srgbClr>
                        </a:solidFill>
                        <a:prstDash val="solid"/>
                      </a:ln>
                      <a:effectLst/>
                    </p:spPr>
                    <p:txBody>
                      <a:bodyPr rtlCol="0" anchor="ctr"/>
                      <a:lstStyle/>
                      <a:p>
                        <a:pPr defTabSz="685800">
                          <a:defRPr/>
                        </a:pPr>
                        <a:endParaRPr lang="en-US" sz="1350" kern="0" dirty="0">
                          <a:solidFill>
                            <a:schemeClr val="bg1"/>
                          </a:solidFill>
                          <a:latin typeface="Arial" panose="020B0604020202020204" pitchFamily="34" charset="0"/>
                        </a:endParaRPr>
                      </a:p>
                    </p:txBody>
                  </p:sp>
                  <p:sp>
                    <p:nvSpPr>
                      <p:cNvPr id="90" name="Oval 89"/>
                      <p:cNvSpPr/>
                      <p:nvPr/>
                    </p:nvSpPr>
                    <p:spPr>
                      <a:xfrm>
                        <a:off x="4383715" y="2040035"/>
                        <a:ext cx="170703" cy="190024"/>
                      </a:xfrm>
                      <a:prstGeom prst="ellipse">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rtlCol="0" anchor="ctr"/>
                      <a:lstStyle/>
                      <a:p>
                        <a:pPr defTabSz="685800">
                          <a:defRPr/>
                        </a:pPr>
                        <a:endParaRPr lang="en-US" sz="1350" kern="0" dirty="0">
                          <a:solidFill>
                            <a:schemeClr val="bg1"/>
                          </a:solidFill>
                          <a:latin typeface="Arial" panose="020B0604020202020204" pitchFamily="34" charset="0"/>
                        </a:endParaRPr>
                      </a:p>
                    </p:txBody>
                  </p:sp>
                </p:grpSp>
                <p:grpSp>
                  <p:nvGrpSpPr>
                    <p:cNvPr id="86" name="Group 85"/>
                    <p:cNvGrpSpPr/>
                    <p:nvPr/>
                  </p:nvGrpSpPr>
                  <p:grpSpPr>
                    <a:xfrm>
                      <a:off x="4769715" y="2000029"/>
                      <a:ext cx="426758" cy="253365"/>
                      <a:chOff x="4769715" y="2000029"/>
                      <a:chExt cx="426758" cy="253365"/>
                    </a:xfrm>
                  </p:grpSpPr>
                  <p:sp>
                    <p:nvSpPr>
                      <p:cNvPr id="87" name="Rounded Rectangle 86"/>
                      <p:cNvSpPr/>
                      <p:nvPr/>
                    </p:nvSpPr>
                    <p:spPr>
                      <a:xfrm>
                        <a:off x="4769715" y="2000029"/>
                        <a:ext cx="426758" cy="253365"/>
                      </a:xfrm>
                      <a:prstGeom prst="roundRect">
                        <a:avLst/>
                      </a:prstGeom>
                      <a:solidFill>
                        <a:srgbClr val="4F81BD"/>
                      </a:solidFill>
                      <a:ln w="25400" cap="flat" cmpd="sng" algn="ctr">
                        <a:solidFill>
                          <a:srgbClr val="4F81BD">
                            <a:shade val="50000"/>
                          </a:srgbClr>
                        </a:solidFill>
                        <a:prstDash val="solid"/>
                      </a:ln>
                      <a:effectLst/>
                    </p:spPr>
                    <p:txBody>
                      <a:bodyPr rtlCol="0" anchor="ctr"/>
                      <a:lstStyle/>
                      <a:p>
                        <a:pPr defTabSz="685800">
                          <a:defRPr/>
                        </a:pPr>
                        <a:endParaRPr lang="en-US" sz="1350" kern="0" dirty="0">
                          <a:solidFill>
                            <a:schemeClr val="bg1"/>
                          </a:solidFill>
                          <a:latin typeface="Arial" panose="020B0604020202020204" pitchFamily="34" charset="0"/>
                        </a:endParaRPr>
                      </a:p>
                    </p:txBody>
                  </p:sp>
                  <p:sp>
                    <p:nvSpPr>
                      <p:cNvPr id="88" name="Oval 87"/>
                      <p:cNvSpPr/>
                      <p:nvPr/>
                    </p:nvSpPr>
                    <p:spPr>
                      <a:xfrm>
                        <a:off x="4895233" y="2040035"/>
                        <a:ext cx="170703" cy="190024"/>
                      </a:xfrm>
                      <a:prstGeom prst="ellipse">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rtlCol="0" anchor="ctr"/>
                      <a:lstStyle/>
                      <a:p>
                        <a:pPr defTabSz="685800">
                          <a:defRPr/>
                        </a:pPr>
                        <a:endParaRPr lang="en-US" sz="1350" kern="0" dirty="0">
                          <a:solidFill>
                            <a:schemeClr val="bg1"/>
                          </a:solidFill>
                          <a:latin typeface="Arial" panose="020B0604020202020204" pitchFamily="34" charset="0"/>
                        </a:endParaRPr>
                      </a:p>
                    </p:txBody>
                  </p:sp>
                </p:grpSp>
              </p:grpSp>
            </p:grpSp>
          </p:grpSp>
          <p:sp>
            <p:nvSpPr>
              <p:cNvPr id="74" name="Can 73"/>
              <p:cNvSpPr/>
              <p:nvPr/>
            </p:nvSpPr>
            <p:spPr>
              <a:xfrm>
                <a:off x="3174819" y="2758997"/>
                <a:ext cx="1323974" cy="1123528"/>
              </a:xfrm>
              <a:prstGeom prst="can">
                <a:avLst/>
              </a:prstGeom>
              <a:solidFill>
                <a:srgbClr val="4F81BD"/>
              </a:solidFill>
              <a:ln w="25400" cap="flat" cmpd="sng" algn="ctr">
                <a:solidFill>
                  <a:srgbClr val="4F81BD">
                    <a:shade val="50000"/>
                  </a:srgbClr>
                </a:solidFill>
                <a:prstDash val="solid"/>
              </a:ln>
              <a:effectLst/>
            </p:spPr>
            <p:txBody>
              <a:bodyPr rtlCol="0" anchor="ctr"/>
              <a:lstStyle/>
              <a:p>
                <a:pPr algn="ctr" defTabSz="685800">
                  <a:defRPr/>
                </a:pPr>
                <a:r>
                  <a:rPr lang="en-US" sz="1500" b="1" dirty="0">
                    <a:solidFill>
                      <a:schemeClr val="bg1"/>
                    </a:solidFill>
                    <a:latin typeface="Arial"/>
                    <a:ea typeface="Times New Roman" panose="02020603050405020304" pitchFamily="18" charset="0"/>
                    <a:cs typeface="Times New Roman" panose="02020603050405020304" pitchFamily="18" charset="0"/>
                  </a:rPr>
                  <a:t>RDBMS</a:t>
                </a:r>
                <a:endParaRPr lang="en-US" sz="1500" kern="0" dirty="0">
                  <a:solidFill>
                    <a:schemeClr val="bg1"/>
                  </a:solidFill>
                  <a:latin typeface="Arial"/>
                  <a:ea typeface="Times New Roman" panose="02020603050405020304" pitchFamily="18" charset="0"/>
                </a:endParaRPr>
              </a:p>
            </p:txBody>
          </p:sp>
          <p:cxnSp>
            <p:nvCxnSpPr>
              <p:cNvPr id="75" name="Straight Arrow Connector 74"/>
              <p:cNvCxnSpPr>
                <a:stCxn id="116" idx="3"/>
              </p:cNvCxnSpPr>
              <p:nvPr/>
            </p:nvCxnSpPr>
            <p:spPr>
              <a:xfrm flipH="1">
                <a:off x="3758043" y="1517382"/>
                <a:ext cx="604315" cy="1537506"/>
              </a:xfrm>
              <a:prstGeom prst="straightConnector1">
                <a:avLst/>
              </a:prstGeom>
              <a:noFill/>
              <a:ln w="9525" cap="flat" cmpd="sng" algn="ctr">
                <a:solidFill>
                  <a:sysClr val="windowText" lastClr="000000">
                    <a:shade val="95000"/>
                    <a:satMod val="105000"/>
                  </a:sysClr>
                </a:solidFill>
                <a:prstDash val="solid"/>
                <a:tailEnd type="arrow"/>
              </a:ln>
              <a:effectLst/>
            </p:spPr>
          </p:cxnSp>
          <p:cxnSp>
            <p:nvCxnSpPr>
              <p:cNvPr id="76" name="Straight Arrow Connector 75"/>
              <p:cNvCxnSpPr>
                <a:stCxn id="118" idx="3"/>
                <a:endCxn id="74" idx="0"/>
              </p:cNvCxnSpPr>
              <p:nvPr/>
            </p:nvCxnSpPr>
            <p:spPr>
              <a:xfrm flipH="1">
                <a:off x="3836805" y="1517382"/>
                <a:ext cx="46644" cy="1522498"/>
              </a:xfrm>
              <a:prstGeom prst="straightConnector1">
                <a:avLst/>
              </a:prstGeom>
              <a:noFill/>
              <a:ln w="9525" cap="flat" cmpd="sng" algn="ctr">
                <a:solidFill>
                  <a:sysClr val="windowText" lastClr="000000">
                    <a:shade val="95000"/>
                    <a:satMod val="105000"/>
                  </a:sysClr>
                </a:solidFill>
                <a:prstDash val="solid"/>
                <a:tailEnd type="arrow"/>
              </a:ln>
              <a:effectLst/>
            </p:spPr>
          </p:cxnSp>
          <p:cxnSp>
            <p:nvCxnSpPr>
              <p:cNvPr id="77" name="Straight Arrow Connector 76"/>
              <p:cNvCxnSpPr>
                <a:stCxn id="100" idx="6"/>
                <a:endCxn id="74" idx="0"/>
              </p:cNvCxnSpPr>
              <p:nvPr/>
            </p:nvCxnSpPr>
            <p:spPr>
              <a:xfrm flipH="1">
                <a:off x="3836805" y="1752144"/>
                <a:ext cx="1113766" cy="1287735"/>
              </a:xfrm>
              <a:prstGeom prst="straightConnector1">
                <a:avLst/>
              </a:prstGeom>
              <a:noFill/>
              <a:ln w="9525" cap="flat" cmpd="sng" algn="ctr">
                <a:solidFill>
                  <a:sysClr val="windowText" lastClr="000000">
                    <a:shade val="95000"/>
                    <a:satMod val="105000"/>
                  </a:sysClr>
                </a:solidFill>
                <a:prstDash val="solid"/>
                <a:tailEnd type="arrow"/>
              </a:ln>
              <a:effectLst/>
            </p:spPr>
          </p:cxnSp>
          <p:cxnSp>
            <p:nvCxnSpPr>
              <p:cNvPr id="78" name="Straight Arrow Connector 77"/>
              <p:cNvCxnSpPr>
                <a:stCxn id="106" idx="4"/>
                <a:endCxn id="74" idx="0"/>
              </p:cNvCxnSpPr>
              <p:nvPr/>
            </p:nvCxnSpPr>
            <p:spPr>
              <a:xfrm>
                <a:off x="3449832" y="1841110"/>
                <a:ext cx="386974" cy="1198770"/>
              </a:xfrm>
              <a:prstGeom prst="straightConnector1">
                <a:avLst/>
              </a:prstGeom>
              <a:noFill/>
              <a:ln w="9525" cap="flat" cmpd="sng" algn="ctr">
                <a:solidFill>
                  <a:sysClr val="windowText" lastClr="000000">
                    <a:shade val="95000"/>
                    <a:satMod val="105000"/>
                  </a:sysClr>
                </a:solidFill>
                <a:prstDash val="solid"/>
                <a:tailEnd type="arrow"/>
              </a:ln>
              <a:effectLst/>
            </p:spPr>
          </p:cxnSp>
        </p:grpSp>
        <p:sp>
          <p:nvSpPr>
            <p:cNvPr id="71" name="Rounded Rectangle 70"/>
            <p:cNvSpPr/>
            <p:nvPr/>
          </p:nvSpPr>
          <p:spPr>
            <a:xfrm>
              <a:off x="1905487" y="1054259"/>
              <a:ext cx="826825" cy="716727"/>
            </a:xfrm>
            <a:prstGeom prst="roundRect">
              <a:avLst/>
            </a:prstGeom>
            <a:solidFill>
              <a:srgbClr val="C0504D"/>
            </a:solidFill>
            <a:ln w="25400" cap="flat" cmpd="sng" algn="ctr">
              <a:solidFill>
                <a:srgbClr val="C0504D">
                  <a:shade val="50000"/>
                </a:srgbClr>
              </a:solidFill>
              <a:prstDash val="solid"/>
            </a:ln>
            <a:effectLst/>
          </p:spPr>
          <p:txBody>
            <a:bodyPr rtlCol="0" anchor="ctr"/>
            <a:lstStyle/>
            <a:p>
              <a:pPr algn="ctr" defTabSz="685800">
                <a:defRPr/>
              </a:pPr>
              <a:r>
                <a:rPr lang="en-US" dirty="0">
                  <a:ln w="18415" cap="flat" cmpd="sng" algn="ctr">
                    <a:solidFill>
                      <a:srgbClr val="FFFFFF"/>
                    </a:solidFill>
                    <a:prstDash val="solid"/>
                    <a:round/>
                  </a:ln>
                  <a:solidFill>
                    <a:schemeClr val="bg1"/>
                  </a:solidFill>
                  <a:effectLst>
                    <a:outerShdw blurRad="63500" dir="3600000" algn="tl">
                      <a:srgbClr val="000000">
                        <a:alpha val="70000"/>
                      </a:srgbClr>
                    </a:outerShdw>
                  </a:effectLst>
                  <a:latin typeface="Arial"/>
                  <a:ea typeface="Times New Roman" panose="02020603050405020304" pitchFamily="18" charset="0"/>
                  <a:cs typeface="Times New Roman" panose="02020603050405020304" pitchFamily="18" charset="0"/>
                </a:rPr>
                <a:t>C</a:t>
              </a:r>
              <a:endParaRPr lang="en-US" kern="0" dirty="0">
                <a:solidFill>
                  <a:schemeClr val="bg1"/>
                </a:solidFill>
                <a:latin typeface="Arial"/>
                <a:ea typeface="Times New Roman" panose="02020603050405020304" pitchFamily="18" charset="0"/>
              </a:endParaRPr>
            </a:p>
          </p:txBody>
        </p:sp>
      </p:grpSp>
      <p:cxnSp>
        <p:nvCxnSpPr>
          <p:cNvPr id="133" name="Straight Arrow Connector 132"/>
          <p:cNvCxnSpPr>
            <a:stCxn id="71" idx="3"/>
            <a:endCxn id="72" idx="2"/>
          </p:cNvCxnSpPr>
          <p:nvPr/>
        </p:nvCxnSpPr>
        <p:spPr>
          <a:xfrm flipV="1">
            <a:off x="6552223" y="3444524"/>
            <a:ext cx="114199" cy="4580"/>
          </a:xfrm>
          <a:prstGeom prst="straightConnector1">
            <a:avLst/>
          </a:prstGeom>
          <a:noFill/>
          <a:ln w="9525" cap="flat" cmpd="sng" algn="ctr">
            <a:solidFill>
              <a:sysClr val="windowText" lastClr="000000">
                <a:shade val="95000"/>
                <a:satMod val="105000"/>
              </a:sysClr>
            </a:solidFill>
            <a:prstDash val="solid"/>
            <a:tailEnd type="arrow"/>
          </a:ln>
          <a:effectLst/>
        </p:spPr>
      </p:cxnSp>
    </p:spTree>
    <p:extLst>
      <p:ext uri="{BB962C8B-B14F-4D97-AF65-F5344CB8AC3E}">
        <p14:creationId xmlns:p14="http://schemas.microsoft.com/office/powerpoint/2010/main" val="204431688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Sqoop – Export Syntax</a:t>
            </a:r>
          </a:p>
        </p:txBody>
      </p:sp>
      <p:sp>
        <p:nvSpPr>
          <p:cNvPr id="3" name="Content Placeholder 2"/>
          <p:cNvSpPr>
            <a:spLocks noGrp="1"/>
          </p:cNvSpPr>
          <p:nvPr>
            <p:ph idx="1"/>
          </p:nvPr>
        </p:nvSpPr>
        <p:spPr>
          <a:xfrm>
            <a:off x="1285391" y="1142458"/>
            <a:ext cx="6239036" cy="4177094"/>
          </a:xfrm>
        </p:spPr>
        <p:txBody>
          <a:bodyPr>
            <a:normAutofit fontScale="77500" lnSpcReduction="20000"/>
          </a:bodyPr>
          <a:lstStyle/>
          <a:p>
            <a:pPr lvl="1"/>
            <a:endParaRPr lang="en-US" dirty="0">
              <a:solidFill>
                <a:schemeClr val="bg1"/>
              </a:solidFill>
            </a:endParaRPr>
          </a:p>
          <a:p>
            <a:pPr lvl="1"/>
            <a:endParaRPr lang="en-US" dirty="0">
              <a:solidFill>
                <a:schemeClr val="bg1"/>
              </a:solidFill>
            </a:endParaRPr>
          </a:p>
          <a:p>
            <a:pPr lvl="1"/>
            <a:endParaRPr lang="en-US" dirty="0">
              <a:solidFill>
                <a:schemeClr val="bg1"/>
              </a:solidFill>
            </a:endParaRPr>
          </a:p>
          <a:p>
            <a:pPr lvl="1"/>
            <a:endParaRPr lang="en-US" dirty="0">
              <a:solidFill>
                <a:schemeClr val="bg1"/>
              </a:solidFill>
            </a:endParaRPr>
          </a:p>
          <a:p>
            <a:pPr indent="-257175">
              <a:spcAft>
                <a:spcPts val="900"/>
              </a:spcAft>
            </a:pPr>
            <a:r>
              <a:rPr lang="en-US" dirty="0">
                <a:solidFill>
                  <a:schemeClr val="bg1"/>
                </a:solidFill>
              </a:rPr>
              <a:t>Sqoop export run-time characteristics:</a:t>
            </a:r>
          </a:p>
          <a:p>
            <a:pPr lvl="1">
              <a:spcAft>
                <a:spcPts val="900"/>
              </a:spcAft>
            </a:pPr>
            <a:r>
              <a:rPr lang="en-US" dirty="0">
                <a:solidFill>
                  <a:schemeClr val="bg1"/>
                </a:solidFill>
              </a:rPr>
              <a:t>Sqoop export is not recommended because the data </a:t>
            </a:r>
            <a:br>
              <a:rPr lang="en-US" dirty="0">
                <a:solidFill>
                  <a:schemeClr val="bg1"/>
                </a:solidFill>
              </a:rPr>
            </a:br>
            <a:r>
              <a:rPr lang="en-US" dirty="0">
                <a:solidFill>
                  <a:schemeClr val="bg1"/>
                </a:solidFill>
              </a:rPr>
              <a:t>is uploaded out of the cluster. Keep data in the cluster if possible.</a:t>
            </a:r>
          </a:p>
          <a:p>
            <a:pPr lvl="1">
              <a:spcAft>
                <a:spcPts val="900"/>
              </a:spcAft>
            </a:pPr>
            <a:r>
              <a:rPr lang="en-US" dirty="0">
                <a:solidFill>
                  <a:schemeClr val="bg1"/>
                </a:solidFill>
              </a:rPr>
              <a:t>Sqoop tries multiple times in case of failures that would lead to inconsistent data in the table.</a:t>
            </a:r>
          </a:p>
          <a:p>
            <a:pPr lvl="1">
              <a:spcAft>
                <a:spcPts val="900"/>
              </a:spcAft>
            </a:pPr>
            <a:r>
              <a:rPr lang="en-US" dirty="0">
                <a:solidFill>
                  <a:schemeClr val="bg1"/>
                </a:solidFill>
              </a:rPr>
              <a:t>Exporting a file from HDFS and batch load using native database tool might be more efficient.</a:t>
            </a:r>
          </a:p>
        </p:txBody>
      </p:sp>
      <p:sp>
        <p:nvSpPr>
          <p:cNvPr id="4" name="Rectangle 3"/>
          <p:cNvSpPr/>
          <p:nvPr/>
        </p:nvSpPr>
        <p:spPr>
          <a:xfrm>
            <a:off x="2857500" y="1277935"/>
            <a:ext cx="3429000" cy="383823"/>
          </a:xfrm>
          <a:prstGeom prst="rect">
            <a:avLst/>
          </a:prstGeom>
        </p:spPr>
        <p:txBody>
          <a:bodyPr>
            <a:spAutoFit/>
          </a:bodyPr>
          <a:lstStyle/>
          <a:p>
            <a:pPr defTabSz="685800">
              <a:lnSpc>
                <a:spcPct val="115000"/>
              </a:lnSpc>
              <a:spcAft>
                <a:spcPts val="750"/>
              </a:spcAft>
              <a:defRPr/>
            </a:pPr>
            <a:endParaRPr lang="en-US" dirty="0">
              <a:solidFill>
                <a:srgbClr val="000000"/>
              </a:solidFill>
              <a:latin typeface="Arial" panose="020B0604020202020204" pitchFamily="34" charset="0"/>
              <a:ea typeface="Calibri" panose="020F0502020204030204" pitchFamily="34" charset="0"/>
              <a:cs typeface="Times New Roman" panose="02020603050405020304" pitchFamily="18" charset="0"/>
            </a:endParaRPr>
          </a:p>
        </p:txBody>
      </p:sp>
      <p:sp>
        <p:nvSpPr>
          <p:cNvPr id="5" name="TextBox 4"/>
          <p:cNvSpPr txBox="1"/>
          <p:nvPr/>
        </p:nvSpPr>
        <p:spPr bwMode="auto">
          <a:xfrm>
            <a:off x="2025340" y="842266"/>
            <a:ext cx="3653942" cy="1057982"/>
          </a:xfrm>
          <a:prstGeom prst="rect">
            <a:avLst/>
          </a:prstGeom>
          <a:solidFill>
            <a:srgbClr val="CDD9EF"/>
          </a:solidFill>
          <a:ln w="19050" cap="flat" cmpd="sng" algn="ctr">
            <a:solidFill>
              <a:srgbClr val="000000"/>
            </a:solidFill>
            <a:prstDash val="solid"/>
            <a:miter lim="800000"/>
            <a:headEnd type="none" w="med" len="med"/>
            <a:tailEnd type="none" w="med" len="med"/>
          </a:ln>
          <a:effectLst>
            <a:outerShdw blurRad="50800" dist="107763" dir="2699994" rotWithShape="0">
              <a:scrgbClr r="0" g="0" b="0">
                <a:alpha val="40000"/>
              </a:scrgbClr>
            </a:outerShdw>
          </a:effectLst>
        </p:spPr>
        <p:txBody>
          <a:bodyPr vert="horz" wrap="square" lIns="66675" tIns="66675" rIns="66675" bIns="66675" rtlCol="0" anchor="b">
            <a:spAutoFit/>
          </a:bodyPr>
          <a:lstStyle/>
          <a:p>
            <a:pPr defTabSz="685800">
              <a:defRPr/>
            </a:pPr>
            <a:r>
              <a:rPr lang="en-US" sz="1500" dirty="0">
                <a:solidFill>
                  <a:srgbClr val="000000"/>
                </a:solidFill>
                <a:latin typeface="Arial" panose="020B0604020202020204" pitchFamily="34" charset="0"/>
              </a:rPr>
              <a:t>$ </a:t>
            </a:r>
            <a:r>
              <a:rPr lang="en-US" sz="1500" dirty="0" err="1">
                <a:solidFill>
                  <a:srgbClr val="000000"/>
                </a:solidFill>
                <a:latin typeface="Arial" panose="020B0604020202020204" pitchFamily="34" charset="0"/>
              </a:rPr>
              <a:t>sqoop</a:t>
            </a:r>
            <a:r>
              <a:rPr lang="en-US" sz="1500" dirty="0">
                <a:solidFill>
                  <a:srgbClr val="000000"/>
                </a:solidFill>
                <a:latin typeface="Arial" panose="020B0604020202020204" pitchFamily="34" charset="0"/>
              </a:rPr>
              <a:t> export \</a:t>
            </a:r>
          </a:p>
          <a:p>
            <a:pPr defTabSz="685800">
              <a:defRPr/>
            </a:pPr>
            <a:r>
              <a:rPr lang="en-US" sz="1500" dirty="0">
                <a:solidFill>
                  <a:srgbClr val="000000"/>
                </a:solidFill>
                <a:latin typeface="Arial" panose="020B0604020202020204" pitchFamily="34" charset="0"/>
              </a:rPr>
              <a:t>--connect </a:t>
            </a:r>
            <a:r>
              <a:rPr lang="en-US" sz="1500" dirty="0" err="1">
                <a:solidFill>
                  <a:srgbClr val="000000"/>
                </a:solidFill>
                <a:latin typeface="Arial" panose="020B0604020202020204" pitchFamily="34" charset="0"/>
              </a:rPr>
              <a:t>jdbc:mysql</a:t>
            </a:r>
            <a:r>
              <a:rPr lang="en-US" sz="1500" dirty="0">
                <a:solidFill>
                  <a:srgbClr val="000000"/>
                </a:solidFill>
                <a:latin typeface="Arial" panose="020B0604020202020204" pitchFamily="34" charset="0"/>
              </a:rPr>
              <a:t>://</a:t>
            </a:r>
            <a:r>
              <a:rPr lang="en-US" sz="1500" dirty="0" err="1">
                <a:solidFill>
                  <a:srgbClr val="000000"/>
                </a:solidFill>
                <a:latin typeface="Arial" panose="020B0604020202020204" pitchFamily="34" charset="0"/>
              </a:rPr>
              <a:t>localhost:port</a:t>
            </a:r>
            <a:r>
              <a:rPr lang="en-US" sz="1500" dirty="0">
                <a:solidFill>
                  <a:srgbClr val="000000"/>
                </a:solidFill>
                <a:latin typeface="Arial" panose="020B0604020202020204" pitchFamily="34" charset="0"/>
              </a:rPr>
              <a:t>/</a:t>
            </a:r>
            <a:r>
              <a:rPr lang="en-US" sz="1500" dirty="0" err="1">
                <a:solidFill>
                  <a:srgbClr val="000000"/>
                </a:solidFill>
                <a:latin typeface="Arial" panose="020B0604020202020204" pitchFamily="34" charset="0"/>
              </a:rPr>
              <a:t>db</a:t>
            </a:r>
            <a:r>
              <a:rPr lang="en-US" sz="1500" dirty="0">
                <a:solidFill>
                  <a:srgbClr val="000000"/>
                </a:solidFill>
                <a:latin typeface="Arial" panose="020B0604020202020204" pitchFamily="34" charset="0"/>
              </a:rPr>
              <a:t> \ </a:t>
            </a:r>
          </a:p>
          <a:p>
            <a:pPr defTabSz="685800">
              <a:defRPr/>
            </a:pPr>
            <a:r>
              <a:rPr lang="en-US" sz="1500" dirty="0">
                <a:solidFill>
                  <a:srgbClr val="000000"/>
                </a:solidFill>
                <a:latin typeface="Arial" panose="020B0604020202020204" pitchFamily="34" charset="0"/>
              </a:rPr>
              <a:t>--table bar \</a:t>
            </a:r>
          </a:p>
          <a:p>
            <a:pPr defTabSz="685800">
              <a:defRPr/>
            </a:pPr>
            <a:r>
              <a:rPr lang="en-US" sz="1500" dirty="0">
                <a:solidFill>
                  <a:srgbClr val="000000"/>
                </a:solidFill>
                <a:latin typeface="Arial" panose="020B0604020202020204" pitchFamily="34" charset="0"/>
              </a:rPr>
              <a:t>--export-</a:t>
            </a:r>
            <a:r>
              <a:rPr lang="en-US" sz="1500" dirty="0" err="1">
                <a:solidFill>
                  <a:srgbClr val="000000"/>
                </a:solidFill>
                <a:latin typeface="Arial" panose="020B0604020202020204" pitchFamily="34" charset="0"/>
              </a:rPr>
              <a:t>dir</a:t>
            </a:r>
            <a:r>
              <a:rPr lang="en-US" sz="1500" dirty="0">
                <a:solidFill>
                  <a:srgbClr val="000000"/>
                </a:solidFill>
                <a:latin typeface="Arial" panose="020B0604020202020204" pitchFamily="34" charset="0"/>
              </a:rPr>
              <a:t> /results/</a:t>
            </a:r>
            <a:r>
              <a:rPr lang="en-US" sz="1500" dirty="0" err="1">
                <a:solidFill>
                  <a:srgbClr val="000000"/>
                </a:solidFill>
                <a:latin typeface="Arial" panose="020B0604020202020204" pitchFamily="34" charset="0"/>
              </a:rPr>
              <a:t>bar_data</a:t>
            </a:r>
            <a:endParaRPr lang="en-US" sz="1500" dirty="0">
              <a:solidFill>
                <a:srgbClr val="000000"/>
              </a:solidFill>
              <a:latin typeface="Arial" panose="020B0604020202020204" pitchFamily="34" charset="0"/>
            </a:endParaRPr>
          </a:p>
        </p:txBody>
      </p:sp>
    </p:spTree>
    <p:extLst>
      <p:ext uri="{BB962C8B-B14F-4D97-AF65-F5344CB8AC3E}">
        <p14:creationId xmlns:p14="http://schemas.microsoft.com/office/powerpoint/2010/main" val="28504135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Sqoop – Query-Based Import</a:t>
            </a:r>
          </a:p>
        </p:txBody>
      </p:sp>
      <p:sp>
        <p:nvSpPr>
          <p:cNvPr id="3" name="Content Placeholder 2"/>
          <p:cNvSpPr>
            <a:spLocks noGrp="1"/>
          </p:cNvSpPr>
          <p:nvPr>
            <p:ph idx="1"/>
          </p:nvPr>
        </p:nvSpPr>
        <p:spPr>
          <a:xfrm>
            <a:off x="1657350" y="807244"/>
            <a:ext cx="6193877" cy="2407444"/>
          </a:xfrm>
        </p:spPr>
        <p:txBody>
          <a:bodyPr/>
          <a:lstStyle/>
          <a:p>
            <a:r>
              <a:rPr lang="en-US" dirty="0">
                <a:solidFill>
                  <a:schemeClr val="bg1"/>
                </a:solidFill>
                <a:latin typeface="Arial" panose="020B0604020202020204" pitchFamily="34" charset="0"/>
                <a:cs typeface="Arial" panose="020B0604020202020204" pitchFamily="34" charset="0"/>
              </a:rPr>
              <a:t>Example:</a:t>
            </a:r>
          </a:p>
          <a:p>
            <a:r>
              <a:rPr lang="en-US">
                <a:solidFill>
                  <a:schemeClr val="bg1"/>
                </a:solidFill>
                <a:latin typeface="Arial" panose="020B0604020202020204" pitchFamily="34" charset="0"/>
                <a:cs typeface="Arial" panose="020B0604020202020204" pitchFamily="34" charset="0"/>
              </a:rPr>
              <a:t>sqoop </a:t>
            </a:r>
            <a:r>
              <a:rPr lang="en-US" dirty="0">
                <a:solidFill>
                  <a:schemeClr val="bg1"/>
                </a:solidFill>
                <a:latin typeface="Arial" panose="020B0604020202020204" pitchFamily="34" charset="0"/>
                <a:cs typeface="Arial" panose="020B0604020202020204" pitchFamily="34" charset="0"/>
              </a:rPr>
              <a:t>import –connect \ </a:t>
            </a:r>
            <a:r>
              <a:rPr lang="en-US" dirty="0" err="1">
                <a:solidFill>
                  <a:schemeClr val="bg1"/>
                </a:solidFill>
                <a:latin typeface="Arial" panose="020B0604020202020204" pitchFamily="34" charset="0"/>
                <a:cs typeface="Arial" panose="020B0604020202020204" pitchFamily="34" charset="0"/>
              </a:rPr>
              <a:t>jdbc:mysql</a:t>
            </a:r>
            <a:r>
              <a:rPr lang="en-US" dirty="0">
                <a:solidFill>
                  <a:schemeClr val="bg1"/>
                </a:solidFill>
                <a:latin typeface="Arial" panose="020B0604020202020204" pitchFamily="34" charset="0"/>
                <a:cs typeface="Arial" panose="020B0604020202020204" pitchFamily="34" charset="0"/>
              </a:rPr>
              <a:t>://client.demo.sas.com:3306/test \</a:t>
            </a:r>
          </a:p>
          <a:p>
            <a:r>
              <a:rPr lang="en-US">
                <a:solidFill>
                  <a:schemeClr val="bg1"/>
                </a:solidFill>
                <a:latin typeface="Arial" panose="020B0604020202020204" pitchFamily="34" charset="0"/>
                <a:cs typeface="Arial" panose="020B0604020202020204" pitchFamily="34" charset="0"/>
              </a:rPr>
              <a:t>             --username </a:t>
            </a:r>
            <a:r>
              <a:rPr lang="en-US" dirty="0">
                <a:solidFill>
                  <a:schemeClr val="bg1"/>
                </a:solidFill>
                <a:latin typeface="Arial" panose="020B0604020202020204" pitchFamily="34" charset="0"/>
                <a:cs typeface="Arial" panose="020B0604020202020204" pitchFamily="34" charset="0"/>
              </a:rPr>
              <a:t>student --password Metadata0 \</a:t>
            </a:r>
          </a:p>
          <a:p>
            <a:r>
              <a:rPr lang="en-US">
                <a:solidFill>
                  <a:schemeClr val="bg1"/>
                </a:solidFill>
                <a:latin typeface="Arial" panose="020B0604020202020204" pitchFamily="34" charset="0"/>
                <a:cs typeface="Arial" panose="020B0604020202020204" pitchFamily="34" charset="0"/>
              </a:rPr>
              <a:t>             --target-dir </a:t>
            </a:r>
            <a:r>
              <a:rPr lang="en-US" dirty="0">
                <a:solidFill>
                  <a:schemeClr val="bg1"/>
                </a:solidFill>
                <a:latin typeface="Arial" panose="020B0604020202020204" pitchFamily="34" charset="0"/>
                <a:cs typeface="Arial" panose="020B0604020202020204" pitchFamily="34" charset="0"/>
              </a:rPr>
              <a:t>/user/student/</a:t>
            </a:r>
            <a:r>
              <a:rPr lang="en-US" dirty="0" err="1">
                <a:solidFill>
                  <a:schemeClr val="bg1"/>
                </a:solidFill>
                <a:latin typeface="Arial" panose="020B0604020202020204" pitchFamily="34" charset="0"/>
                <a:cs typeface="Arial" panose="020B0604020202020204" pitchFamily="34" charset="0"/>
              </a:rPr>
              <a:t>test_table_query</a:t>
            </a:r>
            <a:r>
              <a:rPr lang="en-US" dirty="0">
                <a:solidFill>
                  <a:schemeClr val="bg1"/>
                </a:solidFill>
                <a:latin typeface="Arial" panose="020B0604020202020204" pitchFamily="34" charset="0"/>
                <a:cs typeface="Arial" panose="020B0604020202020204" pitchFamily="34" charset="0"/>
              </a:rPr>
              <a:t> \</a:t>
            </a:r>
          </a:p>
          <a:p>
            <a:r>
              <a:rPr lang="en-US" dirty="0">
                <a:solidFill>
                  <a:schemeClr val="bg1"/>
                </a:solidFill>
                <a:latin typeface="Arial" panose="020B0604020202020204" pitchFamily="34" charset="0"/>
                <a:cs typeface="Arial" panose="020B0604020202020204" pitchFamily="34" charset="0"/>
              </a:rPr>
              <a:t> 	</a:t>
            </a:r>
            <a:r>
              <a:rPr lang="en-US" b="1" dirty="0">
                <a:solidFill>
                  <a:schemeClr val="bg1"/>
                </a:solidFill>
                <a:latin typeface="Arial" panose="020B0604020202020204" pitchFamily="34" charset="0"/>
                <a:cs typeface="Arial" panose="020B0604020202020204" pitchFamily="34" charset="0"/>
              </a:rPr>
              <a:t>  --query "select col2, col1 from </a:t>
            </a:r>
            <a:r>
              <a:rPr lang="en-US" b="1" dirty="0" err="1">
                <a:solidFill>
                  <a:schemeClr val="bg1"/>
                </a:solidFill>
                <a:latin typeface="Arial" panose="020B0604020202020204" pitchFamily="34" charset="0"/>
                <a:cs typeface="Arial" panose="020B0604020202020204" pitchFamily="34" charset="0"/>
              </a:rPr>
              <a:t>test_table</a:t>
            </a:r>
            <a:r>
              <a:rPr lang="en-US" b="1" dirty="0">
                <a:solidFill>
                  <a:schemeClr val="bg1"/>
                </a:solidFill>
                <a:latin typeface="Arial" panose="020B0604020202020204" pitchFamily="34" charset="0"/>
                <a:cs typeface="Arial" panose="020B0604020202020204" pitchFamily="34" charset="0"/>
              </a:rPr>
              <a:t> \</a:t>
            </a:r>
          </a:p>
          <a:p>
            <a:r>
              <a:rPr lang="en-US" b="1">
                <a:solidFill>
                  <a:schemeClr val="bg1"/>
                </a:solidFill>
                <a:latin typeface="Arial" panose="020B0604020202020204" pitchFamily="34" charset="0"/>
                <a:cs typeface="Arial" panose="020B0604020202020204" pitchFamily="34" charset="0"/>
              </a:rPr>
              <a:t>                            </a:t>
            </a:r>
            <a:r>
              <a:rPr lang="en-US" b="1" dirty="0">
                <a:solidFill>
                  <a:schemeClr val="bg1"/>
                </a:solidFill>
                <a:latin typeface="Arial" panose="020B0604020202020204" pitchFamily="34" charset="0"/>
                <a:cs typeface="Arial" panose="020B0604020202020204" pitchFamily="34" charset="0"/>
              </a:rPr>
              <a:t>where col1 &gt; 0 and \$CONDITIONS"</a:t>
            </a:r>
          </a:p>
        </p:txBody>
      </p:sp>
      <p:sp>
        <p:nvSpPr>
          <p:cNvPr id="4" name="Rectangle 3"/>
          <p:cNvSpPr/>
          <p:nvPr/>
        </p:nvSpPr>
        <p:spPr>
          <a:xfrm>
            <a:off x="2857500" y="1437209"/>
            <a:ext cx="3429000" cy="383823"/>
          </a:xfrm>
          <a:prstGeom prst="rect">
            <a:avLst/>
          </a:prstGeom>
        </p:spPr>
        <p:txBody>
          <a:bodyPr>
            <a:spAutoFit/>
          </a:bodyPr>
          <a:lstStyle/>
          <a:p>
            <a:pPr defTabSz="685800">
              <a:lnSpc>
                <a:spcPct val="115000"/>
              </a:lnSpc>
              <a:spcAft>
                <a:spcPts val="750"/>
              </a:spcAft>
              <a:defRPr/>
            </a:pPr>
            <a:endParaRPr lang="en-US" dirty="0">
              <a:solidFill>
                <a:schemeClr val="bg1"/>
              </a:solidFill>
              <a:latin typeface="Arial" panose="020B06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3755115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1926" y="-67697"/>
            <a:ext cx="8229600" cy="857250"/>
          </a:xfrm>
        </p:spPr>
        <p:txBody>
          <a:bodyPr>
            <a:normAutofit/>
          </a:bodyPr>
          <a:lstStyle/>
          <a:p>
            <a:r>
              <a:rPr lang="en-US" sz="2100" dirty="0"/>
              <a:t>Summary of Big Data Ecosystem and Hadoop</a:t>
            </a:r>
          </a:p>
        </p:txBody>
      </p:sp>
      <p:sp>
        <p:nvSpPr>
          <p:cNvPr id="3" name="Content Placeholder 2"/>
          <p:cNvSpPr>
            <a:spLocks noGrp="1"/>
          </p:cNvSpPr>
          <p:nvPr>
            <p:ph idx="1"/>
          </p:nvPr>
        </p:nvSpPr>
        <p:spPr>
          <a:xfrm>
            <a:off x="1223629" y="789553"/>
            <a:ext cx="6696743" cy="3661802"/>
          </a:xfrm>
        </p:spPr>
        <p:txBody>
          <a:bodyPr>
            <a:normAutofit fontScale="85000" lnSpcReduction="10000"/>
          </a:bodyPr>
          <a:lstStyle/>
          <a:p>
            <a:pPr marL="342900" indent="-342900">
              <a:buFont typeface="Arial" panose="020B0604020202020204" pitchFamily="34" charset="0"/>
              <a:buChar char="•"/>
            </a:pPr>
            <a:r>
              <a:rPr lang="en-US" dirty="0"/>
              <a:t>Hadoop is a widely-used open-source ecosystem of software for big data management and analysis</a:t>
            </a:r>
          </a:p>
          <a:p>
            <a:pPr marL="342900" indent="-342900">
              <a:buFont typeface="Arial" panose="020B0604020202020204" pitchFamily="34" charset="0"/>
              <a:buChar char="•"/>
            </a:pPr>
            <a:r>
              <a:rPr lang="en-US" dirty="0"/>
              <a:t>Some Hadoop ecosystem components include the following:</a:t>
            </a:r>
          </a:p>
          <a:p>
            <a:pPr lvl="1"/>
            <a:r>
              <a:rPr lang="en-US" dirty="0"/>
              <a:t>HDFS (distributed storage) and </a:t>
            </a:r>
            <a:r>
              <a:rPr lang="en-US" dirty="0" err="1"/>
              <a:t>MapReduce</a:t>
            </a:r>
            <a:r>
              <a:rPr lang="en-US" dirty="0"/>
              <a:t> (distributed processing)</a:t>
            </a:r>
          </a:p>
          <a:p>
            <a:pPr lvl="2"/>
            <a:r>
              <a:rPr lang="en-US" dirty="0"/>
              <a:t>Job Tracker</a:t>
            </a:r>
          </a:p>
          <a:p>
            <a:pPr lvl="2"/>
            <a:r>
              <a:rPr lang="en-US" dirty="0"/>
              <a:t>Task Tracker</a:t>
            </a:r>
          </a:p>
          <a:p>
            <a:pPr lvl="1"/>
            <a:r>
              <a:rPr lang="en-US" dirty="0"/>
              <a:t>HDFS – Hadoop File System</a:t>
            </a:r>
          </a:p>
          <a:p>
            <a:pPr lvl="2"/>
            <a:r>
              <a:rPr lang="en-US" dirty="0"/>
              <a:t>Name node</a:t>
            </a:r>
          </a:p>
          <a:p>
            <a:pPr lvl="2"/>
            <a:r>
              <a:rPr lang="en-US" dirty="0"/>
              <a:t>Data node</a:t>
            </a:r>
          </a:p>
          <a:p>
            <a:pPr lvl="1"/>
            <a:r>
              <a:rPr lang="en-US" dirty="0"/>
              <a:t>Hue – web interface utility to Hadoop</a:t>
            </a:r>
          </a:p>
          <a:p>
            <a:pPr lvl="1"/>
            <a:r>
              <a:rPr lang="en-US" dirty="0" err="1"/>
              <a:t>Sqoop</a:t>
            </a:r>
            <a:r>
              <a:rPr lang="en-US" dirty="0"/>
              <a:t> – data movement </a:t>
            </a:r>
            <a:r>
              <a:rPr lang="en-US" b="1" i="1" dirty="0"/>
              <a:t>in</a:t>
            </a:r>
            <a:r>
              <a:rPr lang="en-US" dirty="0"/>
              <a:t> and </a:t>
            </a:r>
            <a:r>
              <a:rPr lang="en-US" b="1" i="1" dirty="0"/>
              <a:t>out</a:t>
            </a:r>
            <a:r>
              <a:rPr lang="en-US" dirty="0"/>
              <a:t> of Hadoop</a:t>
            </a:r>
          </a:p>
        </p:txBody>
      </p:sp>
      <p:sp>
        <p:nvSpPr>
          <p:cNvPr id="4" name="Slide Number Placeholder 3"/>
          <p:cNvSpPr>
            <a:spLocks noGrp="1"/>
          </p:cNvSpPr>
          <p:nvPr>
            <p:ph type="sldNum" sz="quarter" idx="12"/>
          </p:nvPr>
        </p:nvSpPr>
        <p:spPr>
          <a:xfrm>
            <a:off x="5257800" y="6477007"/>
            <a:ext cx="965200" cy="244475"/>
          </a:xfrm>
          <a:prstGeom prst="rect">
            <a:avLst/>
          </a:prstGeom>
        </p:spPr>
        <p:txBody>
          <a:bodyPr vert="horz" lIns="102338" tIns="51169" rIns="102338" bIns="51169" rtlCol="0" anchor="ctr"/>
          <a:lstStyle>
            <a:defPPr>
              <a:defRPr lang="en-US"/>
            </a:defPPr>
            <a:lvl1pPr algn="r" rtl="0" eaLnBrk="0" fontAlgn="base" hangingPunct="0">
              <a:spcBef>
                <a:spcPct val="0"/>
              </a:spcBef>
              <a:spcAft>
                <a:spcPct val="0"/>
              </a:spcAft>
              <a:defRPr sz="1100" kern="1200">
                <a:solidFill>
                  <a:schemeClr val="tx1">
                    <a:tint val="75000"/>
                  </a:schemeClr>
                </a:solidFill>
                <a:latin typeface="Times New Roman" pitchFamily="18" charset="0"/>
                <a:ea typeface="+mn-ea"/>
                <a:cs typeface="Arial" charset="0"/>
              </a:defRPr>
            </a:lvl1pPr>
            <a:lvl2pPr marL="457200" algn="l" rtl="0" eaLnBrk="0" fontAlgn="base" hangingPunct="0">
              <a:spcBef>
                <a:spcPct val="0"/>
              </a:spcBef>
              <a:spcAft>
                <a:spcPct val="0"/>
              </a:spcAft>
              <a:defRPr sz="1600" kern="1200">
                <a:solidFill>
                  <a:schemeClr val="tx1"/>
                </a:solidFill>
                <a:latin typeface="Times New Roman" pitchFamily="18" charset="0"/>
                <a:ea typeface="+mn-ea"/>
                <a:cs typeface="Arial" charset="0"/>
              </a:defRPr>
            </a:lvl2pPr>
            <a:lvl3pPr marL="914400" algn="l" rtl="0" eaLnBrk="0" fontAlgn="base" hangingPunct="0">
              <a:spcBef>
                <a:spcPct val="0"/>
              </a:spcBef>
              <a:spcAft>
                <a:spcPct val="0"/>
              </a:spcAft>
              <a:defRPr sz="1600" kern="1200">
                <a:solidFill>
                  <a:schemeClr val="tx1"/>
                </a:solidFill>
                <a:latin typeface="Times New Roman" pitchFamily="18" charset="0"/>
                <a:ea typeface="+mn-ea"/>
                <a:cs typeface="Arial" charset="0"/>
              </a:defRPr>
            </a:lvl3pPr>
            <a:lvl4pPr marL="1371600" algn="l" rtl="0" eaLnBrk="0" fontAlgn="base" hangingPunct="0">
              <a:spcBef>
                <a:spcPct val="0"/>
              </a:spcBef>
              <a:spcAft>
                <a:spcPct val="0"/>
              </a:spcAft>
              <a:defRPr sz="1600" kern="1200">
                <a:solidFill>
                  <a:schemeClr val="tx1"/>
                </a:solidFill>
                <a:latin typeface="Times New Roman" pitchFamily="18" charset="0"/>
                <a:ea typeface="+mn-ea"/>
                <a:cs typeface="Arial" charset="0"/>
              </a:defRPr>
            </a:lvl4pPr>
            <a:lvl5pPr marL="1828800" algn="l" rtl="0" eaLnBrk="0" fontAlgn="base" hangingPunct="0">
              <a:spcBef>
                <a:spcPct val="0"/>
              </a:spcBef>
              <a:spcAft>
                <a:spcPct val="0"/>
              </a:spcAft>
              <a:defRPr sz="1600" kern="1200">
                <a:solidFill>
                  <a:schemeClr val="tx1"/>
                </a:solidFill>
                <a:latin typeface="Times New Roman" pitchFamily="18" charset="0"/>
                <a:ea typeface="+mn-ea"/>
                <a:cs typeface="Arial" charset="0"/>
              </a:defRPr>
            </a:lvl5pPr>
            <a:lvl6pPr marL="2286000" algn="l" defTabSz="914400" rtl="0" eaLnBrk="1" latinLnBrk="0" hangingPunct="1">
              <a:defRPr sz="1600" kern="1200">
                <a:solidFill>
                  <a:schemeClr val="tx1"/>
                </a:solidFill>
                <a:latin typeface="Times New Roman" pitchFamily="18" charset="0"/>
                <a:ea typeface="+mn-ea"/>
                <a:cs typeface="Arial" charset="0"/>
              </a:defRPr>
            </a:lvl6pPr>
            <a:lvl7pPr marL="2743200" algn="l" defTabSz="914400" rtl="0" eaLnBrk="1" latinLnBrk="0" hangingPunct="1">
              <a:defRPr sz="1600" kern="1200">
                <a:solidFill>
                  <a:schemeClr val="tx1"/>
                </a:solidFill>
                <a:latin typeface="Times New Roman" pitchFamily="18" charset="0"/>
                <a:ea typeface="+mn-ea"/>
                <a:cs typeface="Arial" charset="0"/>
              </a:defRPr>
            </a:lvl7pPr>
            <a:lvl8pPr marL="3200400" algn="l" defTabSz="914400" rtl="0" eaLnBrk="1" latinLnBrk="0" hangingPunct="1">
              <a:defRPr sz="1600" kern="1200">
                <a:solidFill>
                  <a:schemeClr val="tx1"/>
                </a:solidFill>
                <a:latin typeface="Times New Roman" pitchFamily="18" charset="0"/>
                <a:ea typeface="+mn-ea"/>
                <a:cs typeface="Arial" charset="0"/>
              </a:defRPr>
            </a:lvl8pPr>
            <a:lvl9pPr marL="3657600" algn="l" defTabSz="914400" rtl="0" eaLnBrk="1" latinLnBrk="0" hangingPunct="1">
              <a:defRPr sz="1600" kern="1200">
                <a:solidFill>
                  <a:schemeClr val="tx1"/>
                </a:solidFill>
                <a:latin typeface="Times New Roman" pitchFamily="18" charset="0"/>
                <a:ea typeface="+mn-ea"/>
                <a:cs typeface="Arial" charset="0"/>
              </a:defRPr>
            </a:lvl9pPr>
          </a:lstStyle>
          <a:p>
            <a:pPr algn="r" defTabSz="685800" eaLnBrk="0" fontAlgn="base" hangingPunct="0">
              <a:spcBef>
                <a:spcPct val="0"/>
              </a:spcBef>
              <a:spcAft>
                <a:spcPct val="0"/>
              </a:spcAft>
              <a:defRPr/>
            </a:pPr>
            <a:fld id="{6936A965-BE18-DA4B-B9B1-3D3097AE7885}" type="slidenum">
              <a:rPr lang="en-US" smtClean="0"/>
              <a:pPr algn="r" defTabSz="685800" eaLnBrk="0" fontAlgn="base" hangingPunct="0">
                <a:spcBef>
                  <a:spcPct val="0"/>
                </a:spcBef>
                <a:spcAft>
                  <a:spcPct val="0"/>
                </a:spcAft>
                <a:defRPr/>
              </a:pPr>
              <a:t>69</a:t>
            </a:fld>
            <a:endParaRPr lang="en-US" sz="825">
              <a:solidFill>
                <a:srgbClr val="003A6D">
                  <a:tint val="75000"/>
                </a:srgbClr>
              </a:solidFill>
              <a:latin typeface="Times New Roman" pitchFamily="18" charset="0"/>
              <a:cs typeface="Arial" charset="0"/>
            </a:endParaRPr>
          </a:p>
        </p:txBody>
      </p:sp>
    </p:spTree>
    <p:extLst>
      <p:ext uri="{BB962C8B-B14F-4D97-AF65-F5344CB8AC3E}">
        <p14:creationId xmlns:p14="http://schemas.microsoft.com/office/powerpoint/2010/main" val="2526750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54477" y="-467452"/>
            <a:ext cx="8229600" cy="2527299"/>
          </a:xfrm>
        </p:spPr>
        <p:txBody>
          <a:bodyPr/>
          <a:lstStyle/>
          <a:p>
            <a:r>
              <a:rPr lang="en-CA" dirty="0"/>
              <a:t>Big Data Estimates for Three Vs</a:t>
            </a:r>
            <a:endParaRPr lang="en-CA" dirty="0">
              <a:latin typeface="Arial Narrow" panose="020B0606020202030204" pitchFamily="34" charset="0"/>
            </a:endParaRPr>
          </a:p>
        </p:txBody>
      </p:sp>
      <p:grpSp>
        <p:nvGrpSpPr>
          <p:cNvPr id="13" name="Group 12"/>
          <p:cNvGrpSpPr/>
          <p:nvPr/>
        </p:nvGrpSpPr>
        <p:grpSpPr>
          <a:xfrm>
            <a:off x="1657351" y="1438223"/>
            <a:ext cx="5519966" cy="906916"/>
            <a:chOff x="885371" y="1814286"/>
            <a:chExt cx="7359955" cy="1209221"/>
          </a:xfrm>
        </p:grpSpPr>
        <p:sp>
          <p:nvSpPr>
            <p:cNvPr id="3" name="Rounded Rectangle 2"/>
            <p:cNvSpPr/>
            <p:nvPr/>
          </p:nvSpPr>
          <p:spPr bwMode="auto">
            <a:xfrm>
              <a:off x="885371" y="1814286"/>
              <a:ext cx="7359955" cy="1209221"/>
            </a:xfrm>
            <a:prstGeom prst="roundRect">
              <a:avLst/>
            </a:prstGeom>
            <a:solidFill>
              <a:srgbClr val="FF6600"/>
            </a:solidFill>
            <a:ln w="38100" cap="flat" cmpd="sng" algn="ctr">
              <a:noFill/>
              <a:prstDash val="solid"/>
              <a:round/>
              <a:headEnd type="none" w="med" len="med"/>
              <a:tailEnd type="none" w="med" len="med"/>
            </a:ln>
            <a:effectLst/>
          </p:spPr>
          <p:txBody>
            <a:bodyPr vert="horz" wrap="none" lIns="66675" tIns="66675" rIns="66675" bIns="66675" numCol="1" rtlCol="0" anchor="ctr" anchorCtr="0" compatLnSpc="1">
              <a:prstTxWarp prst="textNoShape">
                <a:avLst/>
              </a:prstTxWarp>
              <a:noAutofit/>
            </a:bodyPr>
            <a:lstStyle/>
            <a:p>
              <a:pPr marL="1415654" indent="-257175" defTabSz="685800">
                <a:buClr>
                  <a:srgbClr val="F8F8F8"/>
                </a:buClr>
                <a:buSzPct val="70000"/>
                <a:buFont typeface="Wingdings" panose="05000000000000000000" pitchFamily="2" charset="2"/>
                <a:buChar char="n"/>
                <a:defRPr/>
              </a:pPr>
              <a:r>
                <a:rPr lang="en-US" sz="1500" dirty="0">
                  <a:solidFill>
                    <a:srgbClr val="FFFFFF"/>
                  </a:solidFill>
                  <a:latin typeface="Arial" panose="020B0604020202020204" pitchFamily="34" charset="0"/>
                </a:rPr>
                <a:t>&gt;3500 petabytes in North America </a:t>
              </a:r>
            </a:p>
            <a:p>
              <a:pPr marL="1415654" indent="-257175" defTabSz="685800">
                <a:buClr>
                  <a:srgbClr val="F8F8F8"/>
                </a:buClr>
                <a:buSzPct val="70000"/>
                <a:buFont typeface="Wingdings" panose="05000000000000000000" pitchFamily="2" charset="2"/>
                <a:buChar char="n"/>
                <a:defRPr/>
              </a:pPr>
              <a:r>
                <a:rPr lang="en-US" sz="1500" dirty="0">
                  <a:solidFill>
                    <a:srgbClr val="FFFFFF"/>
                  </a:solidFill>
                  <a:latin typeface="Arial" panose="020B0604020202020204" pitchFamily="34" charset="0"/>
                </a:rPr>
                <a:t>&gt;3000 petabytes for rest of the world</a:t>
              </a:r>
            </a:p>
          </p:txBody>
        </p:sp>
        <p:sp>
          <p:nvSpPr>
            <p:cNvPr id="2" name="Rounded Rectangle 1"/>
            <p:cNvSpPr/>
            <p:nvPr/>
          </p:nvSpPr>
          <p:spPr bwMode="auto">
            <a:xfrm>
              <a:off x="1001486" y="1901370"/>
              <a:ext cx="1436914" cy="1016000"/>
            </a:xfrm>
            <a:prstGeom prst="roundRect">
              <a:avLst/>
            </a:prstGeom>
            <a:solidFill>
              <a:srgbClr val="FCD2C8"/>
            </a:solidFill>
            <a:ln w="38100" cap="flat" cmpd="sng" algn="ctr">
              <a:noFill/>
              <a:prstDash val="solid"/>
              <a:round/>
              <a:headEnd type="none" w="med" len="med"/>
              <a:tailEnd type="none" w="med" len="med"/>
            </a:ln>
            <a:effectLst/>
          </p:spPr>
          <p:txBody>
            <a:bodyPr vert="horz" wrap="none" lIns="66675" tIns="66675" rIns="66675" bIns="66675" numCol="1" rtlCol="0" anchor="ctr" anchorCtr="0" compatLnSpc="1">
              <a:prstTxWarp prst="textNoShape">
                <a:avLst/>
              </a:prstTxWarp>
              <a:noAutofit/>
            </a:bodyPr>
            <a:lstStyle/>
            <a:p>
              <a:pPr algn="ctr" defTabSz="685800">
                <a:defRPr/>
              </a:pPr>
              <a:r>
                <a:rPr lang="en-US" b="1" dirty="0">
                  <a:solidFill>
                    <a:srgbClr val="000000"/>
                  </a:solidFill>
                  <a:latin typeface="Arial" panose="020B0604020202020204" pitchFamily="34" charset="0"/>
                </a:rPr>
                <a:t>Volume</a:t>
              </a:r>
            </a:p>
          </p:txBody>
        </p:sp>
      </p:grpSp>
      <p:grpSp>
        <p:nvGrpSpPr>
          <p:cNvPr id="12" name="Group 11"/>
          <p:cNvGrpSpPr/>
          <p:nvPr/>
        </p:nvGrpSpPr>
        <p:grpSpPr>
          <a:xfrm>
            <a:off x="1662794" y="2434270"/>
            <a:ext cx="5514523" cy="906916"/>
            <a:chOff x="892629" y="3171376"/>
            <a:chExt cx="7352697" cy="1209221"/>
          </a:xfrm>
        </p:grpSpPr>
        <p:sp>
          <p:nvSpPr>
            <p:cNvPr id="10" name="Rounded Rectangle 9"/>
            <p:cNvSpPr/>
            <p:nvPr/>
          </p:nvSpPr>
          <p:spPr bwMode="auto">
            <a:xfrm>
              <a:off x="892629" y="3171376"/>
              <a:ext cx="7352697" cy="1209221"/>
            </a:xfrm>
            <a:prstGeom prst="roundRect">
              <a:avLst/>
            </a:prstGeom>
            <a:solidFill>
              <a:srgbClr val="4D891F"/>
            </a:solidFill>
            <a:ln w="38100" cap="flat" cmpd="sng" algn="ctr">
              <a:noFill/>
              <a:prstDash val="solid"/>
              <a:round/>
              <a:headEnd type="none" w="med" len="med"/>
              <a:tailEnd type="none" w="med" len="med"/>
            </a:ln>
            <a:effectLst/>
          </p:spPr>
          <p:txBody>
            <a:bodyPr vert="horz" wrap="none" lIns="66675" tIns="66675" rIns="66675" bIns="66675" numCol="1" rtlCol="0" anchor="ctr" anchorCtr="0" compatLnSpc="1">
              <a:prstTxWarp prst="textNoShape">
                <a:avLst/>
              </a:prstTxWarp>
              <a:noAutofit/>
            </a:bodyPr>
            <a:lstStyle/>
            <a:p>
              <a:pPr marL="1415654" indent="-257175" defTabSz="685800">
                <a:buClr>
                  <a:srgbClr val="F8F8F8"/>
                </a:buClr>
                <a:buSzPct val="70000"/>
                <a:buFont typeface="Wingdings" panose="05000000000000000000" pitchFamily="2" charset="2"/>
                <a:buChar char="n"/>
                <a:defRPr/>
              </a:pPr>
              <a:r>
                <a:rPr lang="en-US" sz="1500" dirty="0">
                  <a:solidFill>
                    <a:srgbClr val="FFFFFF"/>
                  </a:solidFill>
                  <a:latin typeface="Arial" panose="020B0604020202020204" pitchFamily="34" charset="0"/>
                </a:rPr>
                <a:t>People (</a:t>
              </a:r>
              <a:r>
                <a:rPr lang="en-US" sz="1500" i="1" dirty="0">
                  <a:solidFill>
                    <a:srgbClr val="FFFFFF"/>
                  </a:solidFill>
                  <a:latin typeface="Arial" panose="020B0604020202020204" pitchFamily="34" charset="0"/>
                </a:rPr>
                <a:t>web</a:t>
              </a:r>
              <a:r>
                <a:rPr lang="en-US" sz="1500" dirty="0">
                  <a:solidFill>
                    <a:srgbClr val="FFFFFF"/>
                  </a:solidFill>
                  <a:latin typeface="Arial" panose="020B0604020202020204" pitchFamily="34" charset="0"/>
                </a:rPr>
                <a:t>, </a:t>
              </a:r>
              <a:r>
                <a:rPr lang="en-US" sz="1500" i="1" dirty="0">
                  <a:solidFill>
                    <a:srgbClr val="FFFFFF"/>
                  </a:solidFill>
                  <a:latin typeface="Arial" panose="020B0604020202020204" pitchFamily="34" charset="0"/>
                </a:rPr>
                <a:t>social media</a:t>
              </a:r>
              <a:r>
                <a:rPr lang="en-US" sz="1500" dirty="0">
                  <a:solidFill>
                    <a:srgbClr val="FFFFFF"/>
                  </a:solidFill>
                  <a:latin typeface="Arial" panose="020B0604020202020204" pitchFamily="34" charset="0"/>
                </a:rPr>
                <a:t>, </a:t>
              </a:r>
              <a:r>
                <a:rPr lang="en-US" sz="1500" i="1" dirty="0">
                  <a:solidFill>
                    <a:srgbClr val="FFFFFF"/>
                  </a:solidFill>
                  <a:latin typeface="Arial" panose="020B0604020202020204" pitchFamily="34" charset="0"/>
                </a:rPr>
                <a:t>e-commerce</a:t>
              </a:r>
              <a:r>
                <a:rPr lang="en-US" sz="1500" dirty="0">
                  <a:solidFill>
                    <a:srgbClr val="FFFFFF"/>
                  </a:solidFill>
                  <a:latin typeface="Arial" panose="020B0604020202020204" pitchFamily="34" charset="0"/>
                </a:rPr>
                <a:t>, </a:t>
              </a:r>
              <a:br>
                <a:rPr lang="en-US" sz="1500" dirty="0">
                  <a:solidFill>
                    <a:srgbClr val="FFFFFF"/>
                  </a:solidFill>
                  <a:latin typeface="Arial" panose="020B0604020202020204" pitchFamily="34" charset="0"/>
                </a:rPr>
              </a:br>
              <a:r>
                <a:rPr lang="en-US" sz="1500" i="1" dirty="0">
                  <a:solidFill>
                    <a:srgbClr val="FFFFFF"/>
                  </a:solidFill>
                  <a:latin typeface="Arial" panose="020B0604020202020204" pitchFamily="34" charset="0"/>
                </a:rPr>
                <a:t>music</a:t>
              </a:r>
              <a:r>
                <a:rPr lang="en-US" sz="1500" dirty="0">
                  <a:solidFill>
                    <a:srgbClr val="FFFFFF"/>
                  </a:solidFill>
                  <a:latin typeface="Arial" panose="020B0604020202020204" pitchFamily="34" charset="0"/>
                </a:rPr>
                <a:t>, </a:t>
              </a:r>
              <a:r>
                <a:rPr lang="en-US" sz="1500" i="1" dirty="0">
                  <a:solidFill>
                    <a:srgbClr val="FFFFFF"/>
                  </a:solidFill>
                  <a:latin typeface="Arial" panose="020B0604020202020204" pitchFamily="34" charset="0"/>
                </a:rPr>
                <a:t>videos</a:t>
              </a:r>
              <a:r>
                <a:rPr lang="en-US" sz="1500" dirty="0">
                  <a:solidFill>
                    <a:srgbClr val="FFFFFF"/>
                  </a:solidFill>
                  <a:latin typeface="Arial" panose="020B0604020202020204" pitchFamily="34" charset="0"/>
                </a:rPr>
                <a:t>, </a:t>
              </a:r>
              <a:r>
                <a:rPr lang="en-US" sz="1500" i="1" dirty="0">
                  <a:solidFill>
                    <a:srgbClr val="FFFFFF"/>
                  </a:solidFill>
                  <a:latin typeface="Arial" panose="020B0604020202020204" pitchFamily="34" charset="0"/>
                </a:rPr>
                <a:t>messaging</a:t>
              </a:r>
              <a:r>
                <a:rPr lang="en-US" sz="1500" dirty="0">
                  <a:solidFill>
                    <a:srgbClr val="FFFFFF"/>
                  </a:solidFill>
                  <a:latin typeface="Arial" panose="020B0604020202020204" pitchFamily="34" charset="0"/>
                </a:rPr>
                <a:t>)</a:t>
              </a:r>
            </a:p>
            <a:p>
              <a:pPr marL="1415654" indent="-257175" defTabSz="685800">
                <a:buClr>
                  <a:srgbClr val="F8F8F8"/>
                </a:buClr>
                <a:buSzPct val="70000"/>
                <a:buFont typeface="Wingdings" panose="05000000000000000000" pitchFamily="2" charset="2"/>
                <a:buChar char="n"/>
                <a:defRPr/>
              </a:pPr>
              <a:r>
                <a:rPr lang="en-US" sz="1500" dirty="0">
                  <a:solidFill>
                    <a:srgbClr val="FFFFFF"/>
                  </a:solidFill>
                  <a:latin typeface="Arial" panose="020B0604020202020204" pitchFamily="34" charset="0"/>
                </a:rPr>
                <a:t>Machines (</a:t>
              </a:r>
              <a:r>
                <a:rPr lang="en-US" sz="1500" i="1" dirty="0">
                  <a:solidFill>
                    <a:srgbClr val="FFFFFF"/>
                  </a:solidFill>
                  <a:latin typeface="Arial" panose="020B0604020202020204" pitchFamily="34" charset="0"/>
                </a:rPr>
                <a:t>sensors</a:t>
              </a:r>
              <a:r>
                <a:rPr lang="en-US" sz="1500" dirty="0">
                  <a:solidFill>
                    <a:srgbClr val="FFFFFF"/>
                  </a:solidFill>
                  <a:latin typeface="Arial" panose="020B0604020202020204" pitchFamily="34" charset="0"/>
                </a:rPr>
                <a:t>, </a:t>
              </a:r>
              <a:r>
                <a:rPr lang="en-US" sz="1500" i="1" dirty="0">
                  <a:solidFill>
                    <a:srgbClr val="FFFFFF"/>
                  </a:solidFill>
                  <a:latin typeface="Arial" panose="020B0604020202020204" pitchFamily="34" charset="0"/>
                </a:rPr>
                <a:t>medical devices</a:t>
              </a:r>
              <a:r>
                <a:rPr lang="en-US" sz="1500" dirty="0">
                  <a:solidFill>
                    <a:srgbClr val="FFFFFF"/>
                  </a:solidFill>
                  <a:latin typeface="Arial" panose="020B0604020202020204" pitchFamily="34" charset="0"/>
                </a:rPr>
                <a:t>, </a:t>
              </a:r>
              <a:r>
                <a:rPr lang="en-US" sz="1500" i="1" dirty="0">
                  <a:solidFill>
                    <a:srgbClr val="FFFFFF"/>
                  </a:solidFill>
                  <a:latin typeface="Arial" panose="020B0604020202020204" pitchFamily="34" charset="0"/>
                </a:rPr>
                <a:t>GPS</a:t>
              </a:r>
              <a:r>
                <a:rPr lang="en-US" sz="1500" dirty="0">
                  <a:solidFill>
                    <a:srgbClr val="FFFFFF"/>
                  </a:solidFill>
                  <a:latin typeface="Arial" panose="020B0604020202020204" pitchFamily="34" charset="0"/>
                </a:rPr>
                <a:t>)</a:t>
              </a:r>
            </a:p>
          </p:txBody>
        </p:sp>
        <p:sp>
          <p:nvSpPr>
            <p:cNvPr id="7" name="Rounded Rectangle 6"/>
            <p:cNvSpPr/>
            <p:nvPr/>
          </p:nvSpPr>
          <p:spPr bwMode="auto">
            <a:xfrm>
              <a:off x="1001486" y="3265714"/>
              <a:ext cx="1436914" cy="1016000"/>
            </a:xfrm>
            <a:prstGeom prst="roundRect">
              <a:avLst/>
            </a:prstGeom>
            <a:solidFill>
              <a:srgbClr val="D2E0CA"/>
            </a:solidFill>
            <a:ln w="38100" cap="flat" cmpd="sng" algn="ctr">
              <a:noFill/>
              <a:prstDash val="solid"/>
              <a:round/>
              <a:headEnd type="none" w="med" len="med"/>
              <a:tailEnd type="none" w="med" len="med"/>
            </a:ln>
            <a:effectLst/>
          </p:spPr>
          <p:txBody>
            <a:bodyPr vert="horz" wrap="none" lIns="66675" tIns="66675" rIns="66675" bIns="66675" numCol="1" rtlCol="0" anchor="ctr" anchorCtr="0" compatLnSpc="1">
              <a:prstTxWarp prst="textNoShape">
                <a:avLst/>
              </a:prstTxWarp>
              <a:noAutofit/>
            </a:bodyPr>
            <a:lstStyle/>
            <a:p>
              <a:pPr algn="ctr" defTabSz="685800">
                <a:defRPr/>
              </a:pPr>
              <a:r>
                <a:rPr lang="en-US" b="1" dirty="0">
                  <a:solidFill>
                    <a:srgbClr val="000000"/>
                  </a:solidFill>
                  <a:latin typeface="Arial" panose="020B0604020202020204" pitchFamily="34" charset="0"/>
                </a:rPr>
                <a:t>Variety</a:t>
              </a:r>
            </a:p>
          </p:txBody>
        </p:sp>
      </p:grpSp>
      <p:grpSp>
        <p:nvGrpSpPr>
          <p:cNvPr id="5" name="Group 4"/>
          <p:cNvGrpSpPr/>
          <p:nvPr/>
        </p:nvGrpSpPr>
        <p:grpSpPr>
          <a:xfrm>
            <a:off x="1660754" y="3426912"/>
            <a:ext cx="5516562" cy="906916"/>
            <a:chOff x="918938" y="4625525"/>
            <a:chExt cx="7355416" cy="1209221"/>
          </a:xfrm>
        </p:grpSpPr>
        <p:sp>
          <p:nvSpPr>
            <p:cNvPr id="11" name="Rounded Rectangle 10"/>
            <p:cNvSpPr/>
            <p:nvPr/>
          </p:nvSpPr>
          <p:spPr bwMode="auto">
            <a:xfrm>
              <a:off x="918938" y="4625525"/>
              <a:ext cx="7355416" cy="1209221"/>
            </a:xfrm>
            <a:prstGeom prst="roundRect">
              <a:avLst/>
            </a:prstGeom>
            <a:solidFill>
              <a:srgbClr val="0563BA"/>
            </a:solidFill>
            <a:ln w="38100" cap="flat" cmpd="sng" algn="ctr">
              <a:noFill/>
              <a:prstDash val="solid"/>
              <a:round/>
              <a:headEnd type="none" w="med" len="med"/>
              <a:tailEnd type="none" w="med" len="med"/>
            </a:ln>
            <a:effectLst/>
          </p:spPr>
          <p:txBody>
            <a:bodyPr vert="horz" wrap="none" lIns="66675" tIns="66675" rIns="66675" bIns="66675" numCol="1" rtlCol="0" anchor="ctr" anchorCtr="0" compatLnSpc="1">
              <a:prstTxWarp prst="textNoShape">
                <a:avLst/>
              </a:prstTxWarp>
              <a:noAutofit/>
            </a:bodyPr>
            <a:lstStyle/>
            <a:p>
              <a:pPr marL="1415654" indent="-257175" defTabSz="685800">
                <a:buClr>
                  <a:srgbClr val="F8F8F8"/>
                </a:buClr>
                <a:buSzPct val="70000"/>
                <a:buFont typeface="Wingdings" panose="05000000000000000000" pitchFamily="2" charset="2"/>
                <a:buChar char="n"/>
                <a:defRPr/>
              </a:pPr>
              <a:r>
                <a:rPr lang="en-US" sz="1500" dirty="0">
                  <a:solidFill>
                    <a:srgbClr val="FFFFFF"/>
                  </a:solidFill>
                  <a:latin typeface="Arial" panose="020B0604020202020204" pitchFamily="34" charset="0"/>
                </a:rPr>
                <a:t>About 3 million emails per second</a:t>
              </a:r>
            </a:p>
            <a:p>
              <a:pPr marL="1415654" indent="-257175" defTabSz="685800">
                <a:buClr>
                  <a:srgbClr val="F8F8F8"/>
                </a:buClr>
                <a:buSzPct val="70000"/>
                <a:buFont typeface="Wingdings" panose="05000000000000000000" pitchFamily="2" charset="2"/>
                <a:buChar char="n"/>
                <a:defRPr/>
              </a:pPr>
              <a:r>
                <a:rPr lang="en-US" sz="1500" dirty="0">
                  <a:solidFill>
                    <a:srgbClr val="FFFFFF"/>
                  </a:solidFill>
                  <a:latin typeface="Arial" panose="020B0604020202020204" pitchFamily="34" charset="0"/>
                </a:rPr>
                <a:t>200,000 logins on Facebook every minute</a:t>
              </a:r>
            </a:p>
            <a:p>
              <a:pPr marL="1415654" indent="-257175" defTabSz="685800">
                <a:buClr>
                  <a:srgbClr val="F8F8F8"/>
                </a:buClr>
                <a:buSzPct val="70000"/>
                <a:buFont typeface="Wingdings" panose="05000000000000000000" pitchFamily="2" charset="2"/>
                <a:buChar char="n"/>
                <a:defRPr/>
              </a:pPr>
              <a:r>
                <a:rPr lang="en-US" sz="1500" dirty="0">
                  <a:solidFill>
                    <a:srgbClr val="FFFFFF"/>
                  </a:solidFill>
                  <a:latin typeface="Arial" panose="020B0604020202020204" pitchFamily="34" charset="0"/>
                </a:rPr>
                <a:t>Millions of stock trades in seconds</a:t>
              </a:r>
            </a:p>
          </p:txBody>
        </p:sp>
        <p:sp>
          <p:nvSpPr>
            <p:cNvPr id="8" name="Rounded Rectangle 7"/>
            <p:cNvSpPr/>
            <p:nvPr/>
          </p:nvSpPr>
          <p:spPr bwMode="auto">
            <a:xfrm>
              <a:off x="1001486" y="4717143"/>
              <a:ext cx="1436914" cy="1016000"/>
            </a:xfrm>
            <a:prstGeom prst="roundRect">
              <a:avLst/>
            </a:prstGeom>
            <a:solidFill>
              <a:srgbClr val="C8D6F0"/>
            </a:solidFill>
            <a:ln w="38100" cap="flat" cmpd="sng" algn="ctr">
              <a:noFill/>
              <a:prstDash val="solid"/>
              <a:round/>
              <a:headEnd type="none" w="med" len="med"/>
              <a:tailEnd type="none" w="med" len="med"/>
            </a:ln>
            <a:effectLst/>
          </p:spPr>
          <p:txBody>
            <a:bodyPr vert="horz" wrap="none" lIns="66675" tIns="66675" rIns="66675" bIns="66675" numCol="1" rtlCol="0" anchor="ctr" anchorCtr="0" compatLnSpc="1">
              <a:prstTxWarp prst="textNoShape">
                <a:avLst/>
              </a:prstTxWarp>
              <a:noAutofit/>
            </a:bodyPr>
            <a:lstStyle/>
            <a:p>
              <a:pPr algn="ctr" defTabSz="685800">
                <a:defRPr/>
              </a:pPr>
              <a:r>
                <a:rPr lang="en-US" b="1" dirty="0">
                  <a:solidFill>
                    <a:srgbClr val="000000"/>
                  </a:solidFill>
                  <a:latin typeface="Arial" panose="020B0604020202020204" pitchFamily="34" charset="0"/>
                </a:rPr>
                <a:t>Velocity</a:t>
              </a:r>
            </a:p>
          </p:txBody>
        </p:sp>
      </p:grpSp>
    </p:spTree>
    <p:extLst>
      <p:ext uri="{BB962C8B-B14F-4D97-AF65-F5344CB8AC3E}">
        <p14:creationId xmlns:p14="http://schemas.microsoft.com/office/powerpoint/2010/main" val="230040739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B65F9AAB-CED2-4D1C-A932-D75A6BE962AF}"/>
              </a:ext>
            </a:extLst>
          </p:cNvPr>
          <p:cNvSpPr>
            <a:spLocks noGrp="1"/>
          </p:cNvSpPr>
          <p:nvPr>
            <p:ph type="sldNum" sz="quarter" idx="12"/>
          </p:nvPr>
        </p:nvSpPr>
        <p:spPr>
          <a:xfrm>
            <a:off x="7924800" y="6356350"/>
            <a:ext cx="762000" cy="365125"/>
          </a:xfrm>
          <a:prstGeom prst="rect">
            <a:avLst/>
          </a:prstGeom>
        </p:spPr>
        <p:txBody>
          <a:bodyPr vert="horz" wrap="square" lIns="0" tIns="0" rIns="0" bIns="0" numCol="1" anchor="b" anchorCtr="0" compatLnSpc="1">
            <a:prstTxWarp prst="textNoShape">
              <a:avLst/>
            </a:prstTxWarp>
          </a:bodyPr>
          <a:lstStyle>
            <a:defPPr>
              <a:defRPr lang="en-US"/>
            </a:defPPr>
            <a:lvl1pPr algn="r" rtl="0" eaLnBrk="1" fontAlgn="base" hangingPunct="1">
              <a:spcBef>
                <a:spcPct val="0"/>
              </a:spcBef>
              <a:spcAft>
                <a:spcPct val="0"/>
              </a:spcAft>
              <a:defRPr sz="1200" kern="1200">
                <a:solidFill>
                  <a:srgbClr val="045C75"/>
                </a:solidFill>
                <a:latin typeface="Constantia" panose="02030602050306030303" pitchFamily="18"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onstantia" panose="02030602050306030303"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Constantia" panose="02030602050306030303" pitchFamily="18" charset="0"/>
                <a:ea typeface="+mn-ea"/>
                <a:cs typeface="Arial" panose="020B0604020202020204" pitchFamily="34" charset="0"/>
              </a:defRPr>
            </a:lvl9pPr>
          </a:lstStyle>
          <a:p>
            <a:fld id="{D47CFC2F-6F81-4AD8-95AB-71A7A91A95F0}" type="slidenum">
              <a:rPr lang="en-US" altLang="en-US" smtClean="0">
                <a:solidFill>
                  <a:schemeClr val="bg1"/>
                </a:solidFill>
              </a:rPr>
              <a:pPr/>
              <a:t>70</a:t>
            </a:fld>
            <a:endParaRPr lang="en-US" altLang="en-US">
              <a:solidFill>
                <a:schemeClr val="bg1"/>
              </a:solidFill>
            </a:endParaRPr>
          </a:p>
        </p:txBody>
      </p:sp>
      <p:sp>
        <p:nvSpPr>
          <p:cNvPr id="2" name="Title 1">
            <a:extLst>
              <a:ext uri="{FF2B5EF4-FFF2-40B4-BE49-F238E27FC236}">
                <a16:creationId xmlns:a16="http://schemas.microsoft.com/office/drawing/2014/main" id="{A5137698-FC98-4364-821A-20609B7040E3}"/>
              </a:ext>
            </a:extLst>
          </p:cNvPr>
          <p:cNvSpPr>
            <a:spLocks noGrp="1"/>
          </p:cNvSpPr>
          <p:nvPr>
            <p:ph type="title" idx="4294967295"/>
          </p:nvPr>
        </p:nvSpPr>
        <p:spPr/>
        <p:txBody>
          <a:bodyPr vert="horz" lIns="68580" tIns="45720" rIns="68580" bIns="34290" rtlCol="0" anchor="b">
            <a:normAutofit/>
          </a:bodyPr>
          <a:lstStyle/>
          <a:p>
            <a:r>
              <a:rPr lang="en-US" altLang="en-US" sz="2700">
                <a:effectLst>
                  <a:outerShdw blurRad="38100" dist="38100" dir="2700000" algn="tl">
                    <a:srgbClr val="C0C0C0"/>
                  </a:outerShdw>
                </a:effectLst>
              </a:rPr>
              <a:t>End of the lecture	</a:t>
            </a:r>
          </a:p>
        </p:txBody>
      </p:sp>
      <p:sp>
        <p:nvSpPr>
          <p:cNvPr id="102403" name="Content Placeholder 2">
            <a:extLst>
              <a:ext uri="{FF2B5EF4-FFF2-40B4-BE49-F238E27FC236}">
                <a16:creationId xmlns:a16="http://schemas.microsoft.com/office/drawing/2014/main" id="{2F834B17-8E9B-4713-A654-BB0C5DB739FA}"/>
              </a:ext>
            </a:extLst>
          </p:cNvPr>
          <p:cNvSpPr>
            <a:spLocks noGrp="1"/>
          </p:cNvSpPr>
          <p:nvPr>
            <p:ph idx="4294967295"/>
          </p:nvPr>
        </p:nvSpPr>
        <p:spPr>
          <a:xfrm>
            <a:off x="1714500" y="1143000"/>
            <a:ext cx="6144816" cy="3600450"/>
          </a:xfrm>
        </p:spPr>
        <p:txBody>
          <a:bodyPr/>
          <a:lstStyle/>
          <a:p>
            <a:endParaRPr lang="en-US" altLang="en-US"/>
          </a:p>
          <a:p>
            <a:endParaRPr lang="en-US" altLang="en-US"/>
          </a:p>
          <a:p>
            <a:endParaRPr lang="en-US" altLang="en-US"/>
          </a:p>
          <a:p>
            <a:r>
              <a:rPr lang="en-US" altLang="en-US"/>
              <a:t>Questions, comments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bwMode="auto">
          <a:xfrm>
            <a:off x="1676551" y="3006360"/>
            <a:ext cx="5800724" cy="1291853"/>
          </a:xfrm>
          <a:prstGeom prst="roundRect">
            <a:avLst>
              <a:gd name="adj" fmla="val 10494"/>
            </a:avLst>
          </a:prstGeom>
          <a:solidFill>
            <a:schemeClr val="tx2"/>
          </a:solidFill>
          <a:ln w="38100" cap="flat" cmpd="sng" algn="ctr">
            <a:solidFill>
              <a:srgbClr val="000000"/>
            </a:solidFill>
            <a:prstDash val="solid"/>
            <a:round/>
            <a:headEnd type="none" w="med" len="med"/>
            <a:tailEnd type="none" w="med" len="med"/>
          </a:ln>
          <a:effectLst/>
        </p:spPr>
        <p:txBody>
          <a:bodyPr vert="horz" wrap="none" lIns="66675" tIns="66675" rIns="66675" bIns="66675" numCol="1" rtlCol="0" anchor="b" anchorCtr="1" compatLnSpc="1">
            <a:prstTxWarp prst="textNoShape">
              <a:avLst/>
            </a:prstTxWarp>
            <a:noAutofit/>
          </a:bodyPr>
          <a:lstStyle/>
          <a:p>
            <a:pPr algn="ctr" defTabSz="685800">
              <a:defRPr/>
            </a:pPr>
            <a:r>
              <a:rPr lang="en-US" sz="2700" b="1" dirty="0">
                <a:solidFill>
                  <a:srgbClr val="FFFFFF"/>
                </a:solidFill>
                <a:latin typeface="Arial" panose="020B0604020202020204" pitchFamily="34" charset="0"/>
              </a:rPr>
              <a:t>BIG DATA</a:t>
            </a:r>
          </a:p>
        </p:txBody>
      </p:sp>
      <p:sp>
        <p:nvSpPr>
          <p:cNvPr id="2" name="Title 1"/>
          <p:cNvSpPr>
            <a:spLocks noGrp="1"/>
          </p:cNvSpPr>
          <p:nvPr>
            <p:ph type="title"/>
          </p:nvPr>
        </p:nvSpPr>
        <p:spPr>
          <a:xfrm>
            <a:off x="705255" y="313717"/>
            <a:ext cx="8458200" cy="514350"/>
          </a:xfrm>
        </p:spPr>
        <p:txBody>
          <a:bodyPr>
            <a:normAutofit fontScale="90000"/>
          </a:bodyPr>
          <a:lstStyle/>
          <a:p>
            <a:r>
              <a:rPr lang="en-US" dirty="0"/>
              <a:t>Big Data Variety</a:t>
            </a:r>
          </a:p>
        </p:txBody>
      </p:sp>
      <p:sp>
        <p:nvSpPr>
          <p:cNvPr id="17" name="Content Placeholder 16"/>
          <p:cNvSpPr>
            <a:spLocks noGrp="1"/>
          </p:cNvSpPr>
          <p:nvPr>
            <p:ph idx="1"/>
          </p:nvPr>
        </p:nvSpPr>
        <p:spPr/>
        <p:txBody>
          <a:bodyPr/>
          <a:lstStyle/>
          <a:p>
            <a:r>
              <a:rPr lang="en-US" dirty="0">
                <a:solidFill>
                  <a:schemeClr val="bg1"/>
                </a:solidFill>
              </a:rPr>
              <a:t>Big data consists of structured and unstructured data. </a:t>
            </a:r>
            <a:br>
              <a:rPr lang="en-US" dirty="0">
                <a:solidFill>
                  <a:schemeClr val="bg1"/>
                </a:solidFill>
              </a:rPr>
            </a:br>
            <a:r>
              <a:rPr lang="en-US" dirty="0">
                <a:solidFill>
                  <a:schemeClr val="bg1"/>
                </a:solidFill>
              </a:rPr>
              <a:t>It is estimated that almost 90% of “big data” comes </a:t>
            </a:r>
            <a:br>
              <a:rPr lang="en-US" dirty="0">
                <a:solidFill>
                  <a:schemeClr val="bg1"/>
                </a:solidFill>
              </a:rPr>
            </a:br>
            <a:r>
              <a:rPr lang="en-US" dirty="0">
                <a:solidFill>
                  <a:schemeClr val="bg1"/>
                </a:solidFill>
              </a:rPr>
              <a:t>from unstructured data.</a:t>
            </a:r>
          </a:p>
        </p:txBody>
      </p:sp>
      <p:sp>
        <p:nvSpPr>
          <p:cNvPr id="5" name="Rectangle 4"/>
          <p:cNvSpPr/>
          <p:nvPr/>
        </p:nvSpPr>
        <p:spPr bwMode="auto">
          <a:xfrm>
            <a:off x="1806364" y="3095687"/>
            <a:ext cx="505919" cy="558381"/>
          </a:xfrm>
          <a:prstGeom prst="rect">
            <a:avLst/>
          </a:prstGeom>
          <a:solidFill>
            <a:srgbClr val="579B22"/>
          </a:solidFill>
          <a:ln w="38100" cap="flat" cmpd="sng" algn="ctr">
            <a:noFill/>
            <a:prstDash val="solid"/>
            <a:round/>
            <a:headEnd type="none" w="med" len="med"/>
            <a:tailEnd type="none" w="med" len="med"/>
          </a:ln>
          <a:effectLst/>
        </p:spPr>
        <p:txBody>
          <a:bodyPr vert="horz" wrap="none" lIns="66675" tIns="66675" rIns="66675" bIns="66675" numCol="1" rtlCol="0" anchor="ctr" anchorCtr="0" compatLnSpc="1">
            <a:prstTxWarp prst="textNoShape">
              <a:avLst/>
            </a:prstTxWarp>
            <a:noAutofit/>
          </a:bodyPr>
          <a:lstStyle/>
          <a:p>
            <a:pPr algn="ctr" defTabSz="685800">
              <a:defRPr/>
            </a:pPr>
            <a:endParaRPr lang="en-US">
              <a:solidFill>
                <a:srgbClr val="000000"/>
              </a:solidFill>
              <a:latin typeface="Arial" panose="020B0604020202020204" pitchFamily="34" charset="0"/>
            </a:endParaRPr>
          </a:p>
        </p:txBody>
      </p:sp>
      <p:sp>
        <p:nvSpPr>
          <p:cNvPr id="6" name="Rectangle 5"/>
          <p:cNvSpPr/>
          <p:nvPr/>
        </p:nvSpPr>
        <p:spPr bwMode="auto">
          <a:xfrm>
            <a:off x="2712497" y="3095687"/>
            <a:ext cx="4625886" cy="558381"/>
          </a:xfrm>
          <a:prstGeom prst="rect">
            <a:avLst/>
          </a:prstGeom>
          <a:solidFill>
            <a:srgbClr val="CCFFCC"/>
          </a:solidFill>
          <a:ln w="38100" cap="flat" cmpd="sng" algn="ctr">
            <a:noFill/>
            <a:prstDash val="solid"/>
            <a:round/>
            <a:headEnd type="none" w="med" len="med"/>
            <a:tailEnd type="none" w="med" len="med"/>
          </a:ln>
          <a:effectLst/>
        </p:spPr>
        <p:txBody>
          <a:bodyPr vert="horz" wrap="none" lIns="66675" tIns="66675" rIns="66675" bIns="66675" numCol="1" rtlCol="0" anchor="ctr" anchorCtr="0" compatLnSpc="1">
            <a:prstTxWarp prst="textNoShape">
              <a:avLst/>
            </a:prstTxWarp>
            <a:noAutofit/>
          </a:bodyPr>
          <a:lstStyle/>
          <a:p>
            <a:pPr algn="ctr" defTabSz="685800">
              <a:defRPr/>
            </a:pPr>
            <a:endParaRPr lang="en-US">
              <a:solidFill>
                <a:srgbClr val="000000"/>
              </a:solidFill>
              <a:latin typeface="Arial" panose="020B0604020202020204" pitchFamily="34" charset="0"/>
            </a:endParaRPr>
          </a:p>
        </p:txBody>
      </p:sp>
      <p:sp>
        <p:nvSpPr>
          <p:cNvPr id="19" name="Line Callout 2 18"/>
          <p:cNvSpPr/>
          <p:nvPr/>
        </p:nvSpPr>
        <p:spPr bwMode="auto">
          <a:xfrm>
            <a:off x="2263049" y="1812088"/>
            <a:ext cx="2221992" cy="827150"/>
          </a:xfrm>
          <a:prstGeom prst="borderCallout2">
            <a:avLst>
              <a:gd name="adj1" fmla="val 18750"/>
              <a:gd name="adj2" fmla="val 0"/>
              <a:gd name="adj3" fmla="val 18750"/>
              <a:gd name="adj4" fmla="val -8334"/>
              <a:gd name="adj5" fmla="val 142132"/>
              <a:gd name="adj6" fmla="val -8391"/>
            </a:avLst>
          </a:prstGeom>
          <a:solidFill>
            <a:srgbClr val="009900"/>
          </a:solidFill>
          <a:ln w="38100" cap="flat" cmpd="sng" algn="ctr">
            <a:solidFill>
              <a:srgbClr val="000000"/>
            </a:solidFill>
            <a:prstDash val="solid"/>
            <a:round/>
            <a:headEnd type="none" w="med" len="lg"/>
            <a:tailEnd type="triangle" w="med" len="lg"/>
          </a:ln>
          <a:effectLst/>
          <a:extLst>
            <a:ext uri="{AF507438-7753-43E0-B8FC-AC1667EBCBE1}">
              <a14:hiddenEffects xmlns:a14="http://schemas.microsoft.com/office/drawing/2010/main">
                <a:effectLst>
                  <a:outerShdw blurRad="63500" dist="37357" dir="2700000" rotWithShape="0">
                    <a:scrgbClr r="0" g="0" b="0"/>
                  </a:outerShdw>
                </a:effectLst>
              </a14:hiddenEffects>
            </a:ext>
          </a:extLst>
        </p:spPr>
        <p:txBody>
          <a:bodyPr vert="horz" wrap="square" lIns="66675" tIns="66675" rIns="66675" bIns="66675" numCol="1" rtlCol="0" anchor="ctr" anchorCtr="0" compatLnSpc="1">
            <a:prstTxWarp prst="textNoShape">
              <a:avLst/>
            </a:prstTxWarp>
            <a:spAutoFit/>
          </a:bodyPr>
          <a:lstStyle/>
          <a:p>
            <a:pPr defTabSz="685800">
              <a:defRPr/>
            </a:pPr>
            <a:r>
              <a:rPr lang="en-US" sz="1500" b="1" dirty="0">
                <a:solidFill>
                  <a:srgbClr val="FFFFFF"/>
                </a:solidFill>
                <a:latin typeface="Arial" panose="020B0604020202020204" pitchFamily="34" charset="0"/>
              </a:rPr>
              <a:t>Structured data </a:t>
            </a:r>
          </a:p>
          <a:p>
            <a:pPr marL="257175" indent="-211931" defTabSz="685800">
              <a:buClr>
                <a:srgbClr val="FFFFFF"/>
              </a:buClr>
              <a:buSzPct val="70000"/>
              <a:buFont typeface="Wingdings" panose="05000000000000000000" pitchFamily="2" charset="2"/>
              <a:buChar char="n"/>
              <a:defRPr/>
            </a:pPr>
            <a:r>
              <a:rPr lang="en-US" sz="1500" dirty="0">
                <a:solidFill>
                  <a:srgbClr val="FFFFFF"/>
                </a:solidFill>
                <a:latin typeface="Arial" panose="020B0604020202020204" pitchFamily="34" charset="0"/>
              </a:rPr>
              <a:t>databases</a:t>
            </a:r>
          </a:p>
          <a:p>
            <a:pPr marL="257175" indent="-211931" defTabSz="685800">
              <a:buClr>
                <a:srgbClr val="FFFFFF"/>
              </a:buClr>
              <a:buSzPct val="70000"/>
              <a:buFont typeface="Wingdings" panose="05000000000000000000" pitchFamily="2" charset="2"/>
              <a:buChar char="n"/>
              <a:defRPr/>
            </a:pPr>
            <a:r>
              <a:rPr lang="en-US" sz="1500" dirty="0">
                <a:solidFill>
                  <a:srgbClr val="FFFFFF"/>
                </a:solidFill>
                <a:latin typeface="Arial" panose="020B0604020202020204" pitchFamily="34" charset="0"/>
              </a:rPr>
              <a:t>files with schemas</a:t>
            </a:r>
          </a:p>
        </p:txBody>
      </p:sp>
      <p:sp>
        <p:nvSpPr>
          <p:cNvPr id="20" name="Plus 19"/>
          <p:cNvSpPr/>
          <p:nvPr/>
        </p:nvSpPr>
        <p:spPr bwMode="auto">
          <a:xfrm>
            <a:off x="2368216" y="3200412"/>
            <a:ext cx="295118" cy="348930"/>
          </a:xfrm>
          <a:prstGeom prst="mathPlus">
            <a:avLst/>
          </a:prstGeom>
          <a:solidFill>
            <a:srgbClr val="FFFFFF"/>
          </a:solidFill>
          <a:ln w="38100" cap="flat" cmpd="sng" algn="ctr">
            <a:noFill/>
            <a:prstDash val="solid"/>
            <a:round/>
            <a:headEnd type="none" w="med" len="med"/>
            <a:tailEnd type="none" w="med" len="med"/>
          </a:ln>
          <a:effectLst/>
        </p:spPr>
        <p:txBody>
          <a:bodyPr vert="horz" wrap="none" lIns="66675" tIns="66675" rIns="66675" bIns="66675" numCol="1" rtlCol="0" anchor="ctr" anchorCtr="0" compatLnSpc="1">
            <a:prstTxWarp prst="textNoShape">
              <a:avLst/>
            </a:prstTxWarp>
            <a:noAutofit/>
          </a:bodyPr>
          <a:lstStyle/>
          <a:p>
            <a:pPr algn="ctr" defTabSz="685800">
              <a:defRPr/>
            </a:pPr>
            <a:endParaRPr lang="en-US">
              <a:solidFill>
                <a:srgbClr val="000000"/>
              </a:solidFill>
              <a:latin typeface="Arial" panose="020B0604020202020204" pitchFamily="34" charset="0"/>
            </a:endParaRPr>
          </a:p>
        </p:txBody>
      </p:sp>
      <p:sp>
        <p:nvSpPr>
          <p:cNvPr id="22" name="Line Callout 2 21"/>
          <p:cNvSpPr>
            <a:spLocks noChangeAspect="1"/>
          </p:cNvSpPr>
          <p:nvPr/>
        </p:nvSpPr>
        <p:spPr bwMode="auto">
          <a:xfrm>
            <a:off x="5219194" y="1810549"/>
            <a:ext cx="2221694" cy="827150"/>
          </a:xfrm>
          <a:prstGeom prst="borderCallout2">
            <a:avLst>
              <a:gd name="adj1" fmla="val 18750"/>
              <a:gd name="adj2" fmla="val 0"/>
              <a:gd name="adj3" fmla="val 18750"/>
              <a:gd name="adj4" fmla="val -8334"/>
              <a:gd name="adj5" fmla="val 145292"/>
              <a:gd name="adj6" fmla="val -8296"/>
            </a:avLst>
          </a:prstGeom>
          <a:solidFill>
            <a:srgbClr val="CCFFCC"/>
          </a:solidFill>
          <a:ln w="38100" cap="flat" cmpd="sng" algn="ctr">
            <a:solidFill>
              <a:srgbClr val="000000"/>
            </a:solidFill>
            <a:prstDash val="solid"/>
            <a:round/>
            <a:headEnd type="none" w="med" len="lg"/>
            <a:tailEnd type="triangle" w="med" len="lg"/>
          </a:ln>
          <a:effectLst/>
        </p:spPr>
        <p:txBody>
          <a:bodyPr vert="horz" wrap="square" lIns="66675" tIns="66675" rIns="66675" bIns="66675" numCol="1" rtlCol="0" anchor="ctr" anchorCtr="0" compatLnSpc="1">
            <a:prstTxWarp prst="textNoShape">
              <a:avLst/>
            </a:prstTxWarp>
            <a:spAutoFit/>
          </a:bodyPr>
          <a:lstStyle/>
          <a:p>
            <a:pPr defTabSz="685800">
              <a:defRPr/>
            </a:pPr>
            <a:r>
              <a:rPr lang="en-US" sz="1500" b="1" dirty="0">
                <a:solidFill>
                  <a:srgbClr val="000000"/>
                </a:solidFill>
                <a:latin typeface="Arial" panose="020B0604020202020204" pitchFamily="34" charset="0"/>
              </a:rPr>
              <a:t>Unstructured data</a:t>
            </a:r>
          </a:p>
          <a:p>
            <a:pPr marL="257175" indent="-211931" defTabSz="685800">
              <a:buSzPct val="70000"/>
              <a:buFont typeface="Wingdings" panose="05000000000000000000" pitchFamily="2" charset="2"/>
              <a:buChar char="n"/>
              <a:tabLst>
                <a:tab pos="1154906" algn="l"/>
              </a:tabLst>
              <a:defRPr/>
            </a:pPr>
            <a:r>
              <a:rPr lang="en-US" sz="1500" dirty="0">
                <a:solidFill>
                  <a:srgbClr val="000000"/>
                </a:solidFill>
                <a:latin typeface="Arial" panose="020B0604020202020204" pitchFamily="34" charset="0"/>
              </a:rPr>
              <a:t>Videos	</a:t>
            </a:r>
            <a:r>
              <a:rPr lang="en-US" sz="1050" dirty="0">
                <a:solidFill>
                  <a:srgbClr val="000000"/>
                </a:solidFill>
                <a:latin typeface="Arial" panose="020B0604020202020204" pitchFamily="34" charset="0"/>
                <a:sym typeface="Wingdings" panose="05000000000000000000" pitchFamily="2" charset="2"/>
              </a:rPr>
              <a:t></a:t>
            </a:r>
            <a:r>
              <a:rPr lang="en-US" sz="1500" dirty="0">
                <a:solidFill>
                  <a:srgbClr val="000000"/>
                </a:solidFill>
                <a:latin typeface="Arial" panose="020B0604020202020204" pitchFamily="34" charset="0"/>
                <a:sym typeface="Wingdings" panose="05000000000000000000" pitchFamily="2" charset="2"/>
              </a:rPr>
              <a:t>  </a:t>
            </a:r>
            <a:r>
              <a:rPr lang="en-US" sz="1500" dirty="0">
                <a:solidFill>
                  <a:srgbClr val="000000"/>
                </a:solidFill>
                <a:latin typeface="Arial" panose="020B0604020202020204" pitchFamily="34" charset="0"/>
              </a:rPr>
              <a:t>Audio</a:t>
            </a:r>
          </a:p>
          <a:p>
            <a:pPr marL="257175" indent="-211931" defTabSz="685800">
              <a:buSzPct val="70000"/>
              <a:buFont typeface="Wingdings" panose="05000000000000000000" pitchFamily="2" charset="2"/>
              <a:buChar char="n"/>
              <a:tabLst>
                <a:tab pos="1154906" algn="l"/>
              </a:tabLst>
              <a:defRPr/>
            </a:pPr>
            <a:r>
              <a:rPr lang="en-US" sz="1500" dirty="0">
                <a:solidFill>
                  <a:srgbClr val="000000"/>
                </a:solidFill>
                <a:latin typeface="Arial" panose="020B0604020202020204" pitchFamily="34" charset="0"/>
              </a:rPr>
              <a:t>Images	</a:t>
            </a:r>
            <a:r>
              <a:rPr lang="en-US" sz="1050" dirty="0">
                <a:solidFill>
                  <a:srgbClr val="000000"/>
                </a:solidFill>
                <a:latin typeface="Arial" panose="020B0604020202020204" pitchFamily="34" charset="0"/>
                <a:sym typeface="Wingdings" panose="05000000000000000000" pitchFamily="2" charset="2"/>
              </a:rPr>
              <a:t></a:t>
            </a:r>
            <a:r>
              <a:rPr lang="en-US" sz="1500" dirty="0">
                <a:solidFill>
                  <a:srgbClr val="000000"/>
                </a:solidFill>
                <a:latin typeface="Arial" panose="020B0604020202020204" pitchFamily="34" charset="0"/>
                <a:sym typeface="Wingdings" panose="05000000000000000000" pitchFamily="2" charset="2"/>
              </a:rPr>
              <a:t>  </a:t>
            </a:r>
            <a:r>
              <a:rPr lang="en-US" sz="1500" dirty="0">
                <a:solidFill>
                  <a:srgbClr val="000000"/>
                </a:solidFill>
                <a:latin typeface="Arial" panose="020B0604020202020204" pitchFamily="34" charset="0"/>
              </a:rPr>
              <a:t>Text</a:t>
            </a:r>
          </a:p>
        </p:txBody>
      </p:sp>
      <p:sp>
        <p:nvSpPr>
          <p:cNvPr id="25" name="TextBox 24"/>
          <p:cNvSpPr txBox="1"/>
          <p:nvPr/>
        </p:nvSpPr>
        <p:spPr bwMode="auto">
          <a:xfrm>
            <a:off x="4833080" y="3294086"/>
            <a:ext cx="386324"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nchor="b">
            <a:spAutoFit/>
          </a:bodyPr>
          <a:lstStyle/>
          <a:p>
            <a:pPr defTabSz="685800">
              <a:defRPr/>
            </a:pPr>
            <a:r>
              <a:rPr lang="en-US" sz="1500" b="1" dirty="0">
                <a:solidFill>
                  <a:srgbClr val="000000"/>
                </a:solidFill>
                <a:latin typeface="Arial" panose="020B0604020202020204" pitchFamily="34" charset="0"/>
              </a:rPr>
              <a:t>90%</a:t>
            </a:r>
          </a:p>
        </p:txBody>
      </p:sp>
      <p:sp>
        <p:nvSpPr>
          <p:cNvPr id="26" name="TextBox 25"/>
          <p:cNvSpPr txBox="1"/>
          <p:nvPr/>
        </p:nvSpPr>
        <p:spPr bwMode="auto">
          <a:xfrm>
            <a:off x="1866964" y="3259462"/>
            <a:ext cx="386324"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rtlCol="0" anchor="b">
            <a:spAutoFit/>
          </a:bodyPr>
          <a:lstStyle/>
          <a:p>
            <a:pPr defTabSz="685800">
              <a:defRPr/>
            </a:pPr>
            <a:r>
              <a:rPr lang="en-US" sz="1500" b="1" dirty="0">
                <a:solidFill>
                  <a:srgbClr val="FFFFFF"/>
                </a:solidFill>
                <a:latin typeface="Arial" panose="020B0604020202020204" pitchFamily="34" charset="0"/>
              </a:rPr>
              <a:t>10%</a:t>
            </a:r>
          </a:p>
        </p:txBody>
      </p:sp>
    </p:spTree>
    <p:extLst>
      <p:ext uri="{BB962C8B-B14F-4D97-AF65-F5344CB8AC3E}">
        <p14:creationId xmlns:p14="http://schemas.microsoft.com/office/powerpoint/2010/main" val="906731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a:t>Factors Contributing </a:t>
            </a:r>
            <a:r>
              <a:rPr lang="en-US" dirty="0"/>
              <a:t>Big </a:t>
            </a:r>
            <a:r>
              <a:rPr lang="en-US"/>
              <a:t>Data Growth</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105864479"/>
              </p:ext>
            </p:extLst>
          </p:nvPr>
        </p:nvGraphicFramePr>
        <p:xfrm>
          <a:off x="1504951" y="929366"/>
          <a:ext cx="6115050" cy="320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Slide Number Placeholder 1"/>
          <p:cNvSpPr>
            <a:spLocks noGrp="1"/>
          </p:cNvSpPr>
          <p:nvPr>
            <p:ph type="sldNum" sz="quarter" idx="4294967295"/>
          </p:nvPr>
        </p:nvSpPr>
        <p:spPr>
          <a:xfrm>
            <a:off x="0" y="6770688"/>
            <a:ext cx="98425" cy="87312"/>
          </a:xfrm>
          <a:prstGeom prst="rect">
            <a:avLst/>
          </a:prstGeom>
        </p:spPr>
        <p:txBody>
          <a:bodyPr vert="horz" wrap="square" lIns="0" tIns="0" rIns="0" bIns="0" numCol="1" anchor="ctr" anchorCtr="0" compatLnSpc="1">
            <a:prstTxWarp prst="textNoShape">
              <a:avLst/>
            </a:prstTxWarp>
          </a:bodyPr>
          <a:lstStyle>
            <a:defPPr>
              <a:defRPr lang="en-US"/>
            </a:defPPr>
            <a:lvl1pPr algn="l" rtl="0" eaLnBrk="1" fontAlgn="base" hangingPunct="1">
              <a:spcBef>
                <a:spcPct val="0"/>
              </a:spcBef>
              <a:spcAft>
                <a:spcPct val="0"/>
              </a:spcAft>
              <a:defRPr sz="100" kern="1200">
                <a:solidFill>
                  <a:srgbClr val="FFFFFF"/>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1600" kern="1200">
                <a:solidFill>
                  <a:schemeClr val="tx1"/>
                </a:solidFill>
                <a:latin typeface="Times New Roman" pitchFamily="18" charset="0"/>
                <a:ea typeface="+mn-ea"/>
                <a:cs typeface="Arial" charset="0"/>
              </a:defRPr>
            </a:lvl2pPr>
            <a:lvl3pPr marL="914400" algn="l" rtl="0" eaLnBrk="0" fontAlgn="base" hangingPunct="0">
              <a:spcBef>
                <a:spcPct val="0"/>
              </a:spcBef>
              <a:spcAft>
                <a:spcPct val="0"/>
              </a:spcAft>
              <a:defRPr sz="1600" kern="1200">
                <a:solidFill>
                  <a:schemeClr val="tx1"/>
                </a:solidFill>
                <a:latin typeface="Times New Roman" pitchFamily="18" charset="0"/>
                <a:ea typeface="+mn-ea"/>
                <a:cs typeface="Arial" charset="0"/>
              </a:defRPr>
            </a:lvl3pPr>
            <a:lvl4pPr marL="1371600" algn="l" rtl="0" eaLnBrk="0" fontAlgn="base" hangingPunct="0">
              <a:spcBef>
                <a:spcPct val="0"/>
              </a:spcBef>
              <a:spcAft>
                <a:spcPct val="0"/>
              </a:spcAft>
              <a:defRPr sz="1600" kern="1200">
                <a:solidFill>
                  <a:schemeClr val="tx1"/>
                </a:solidFill>
                <a:latin typeface="Times New Roman" pitchFamily="18" charset="0"/>
                <a:ea typeface="+mn-ea"/>
                <a:cs typeface="Arial" charset="0"/>
              </a:defRPr>
            </a:lvl4pPr>
            <a:lvl5pPr marL="1828800" algn="l" rtl="0" eaLnBrk="0" fontAlgn="base" hangingPunct="0">
              <a:spcBef>
                <a:spcPct val="0"/>
              </a:spcBef>
              <a:spcAft>
                <a:spcPct val="0"/>
              </a:spcAft>
              <a:defRPr sz="1600" kern="1200">
                <a:solidFill>
                  <a:schemeClr val="tx1"/>
                </a:solidFill>
                <a:latin typeface="Times New Roman" pitchFamily="18" charset="0"/>
                <a:ea typeface="+mn-ea"/>
                <a:cs typeface="Arial" charset="0"/>
              </a:defRPr>
            </a:lvl5pPr>
            <a:lvl6pPr marL="2286000" algn="l" defTabSz="914400" rtl="0" eaLnBrk="1" latinLnBrk="0" hangingPunct="1">
              <a:defRPr sz="1600" kern="1200">
                <a:solidFill>
                  <a:schemeClr val="tx1"/>
                </a:solidFill>
                <a:latin typeface="Times New Roman" pitchFamily="18" charset="0"/>
                <a:ea typeface="+mn-ea"/>
                <a:cs typeface="Arial" charset="0"/>
              </a:defRPr>
            </a:lvl6pPr>
            <a:lvl7pPr marL="2743200" algn="l" defTabSz="914400" rtl="0" eaLnBrk="1" latinLnBrk="0" hangingPunct="1">
              <a:defRPr sz="1600" kern="1200">
                <a:solidFill>
                  <a:schemeClr val="tx1"/>
                </a:solidFill>
                <a:latin typeface="Times New Roman" pitchFamily="18" charset="0"/>
                <a:ea typeface="+mn-ea"/>
                <a:cs typeface="Arial" charset="0"/>
              </a:defRPr>
            </a:lvl7pPr>
            <a:lvl8pPr marL="3200400" algn="l" defTabSz="914400" rtl="0" eaLnBrk="1" latinLnBrk="0" hangingPunct="1">
              <a:defRPr sz="1600" kern="1200">
                <a:solidFill>
                  <a:schemeClr val="tx1"/>
                </a:solidFill>
                <a:latin typeface="Times New Roman" pitchFamily="18" charset="0"/>
                <a:ea typeface="+mn-ea"/>
                <a:cs typeface="Arial" charset="0"/>
              </a:defRPr>
            </a:lvl8pPr>
            <a:lvl9pPr marL="3657600" algn="l" defTabSz="914400" rtl="0" eaLnBrk="1" latinLnBrk="0" hangingPunct="1">
              <a:defRPr sz="1600" kern="1200">
                <a:solidFill>
                  <a:schemeClr val="tx1"/>
                </a:solidFill>
                <a:latin typeface="Times New Roman" pitchFamily="18" charset="0"/>
                <a:ea typeface="+mn-ea"/>
                <a:cs typeface="Arial" charset="0"/>
              </a:defRPr>
            </a:lvl9pPr>
          </a:lstStyle>
          <a:p>
            <a:pPr defTabSz="685800">
              <a:defRPr/>
            </a:pPr>
            <a:fld id="{5BD36294-2849-48A8-8531-5354CF3095D2}" type="slidenum">
              <a:rPr lang="en-US" smtClean="0"/>
              <a:pPr defTabSz="685800">
                <a:defRPr/>
              </a:pPr>
              <a:t>9</a:t>
            </a:fld>
            <a:endParaRPr lang="en-US" sz="100" dirty="0">
              <a:solidFill>
                <a:srgbClr val="FFFF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275172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LIDETYPE" val="Quiz"/>
</p:tagLst>
</file>

<file path=ppt/tags/tag2.xml><?xml version="1.0" encoding="utf-8"?>
<p:tagLst xmlns:a="http://schemas.openxmlformats.org/drawingml/2006/main" xmlns:r="http://schemas.openxmlformats.org/officeDocument/2006/relationships" xmlns:p="http://schemas.openxmlformats.org/presentationml/2006/main">
  <p:tag name="SLIDETYPE" val="Quiz"/>
</p:tagLst>
</file>

<file path=ppt/tags/tag3.xml><?xml version="1.0" encoding="utf-8"?>
<p:tagLst xmlns:a="http://schemas.openxmlformats.org/drawingml/2006/main" xmlns:r="http://schemas.openxmlformats.org/officeDocument/2006/relationships" xmlns:p="http://schemas.openxmlformats.org/presentationml/2006/main">
  <p:tag name="SLIDETYPE" val="CourseLogistics"/>
</p:tagLst>
</file>

<file path=ppt/theme/theme1.xml><?xml version="1.0" encoding="utf-8"?>
<a:theme xmlns:a="http://schemas.openxmlformats.org/drawingml/2006/main" name="FedUni_16to9_1280x720_Template">
  <a:themeElements>
    <a:clrScheme name=" Federation University Theme">
      <a:dk1>
        <a:srgbClr val="003A6D"/>
      </a:dk1>
      <a:lt1>
        <a:sysClr val="window" lastClr="FFFFFF"/>
      </a:lt1>
      <a:dk2>
        <a:srgbClr val="004A8D"/>
      </a:dk2>
      <a:lt2>
        <a:srgbClr val="F0E9E4"/>
      </a:lt2>
      <a:accent1>
        <a:srgbClr val="777877"/>
      </a:accent1>
      <a:accent2>
        <a:srgbClr val="008791"/>
      </a:accent2>
      <a:accent3>
        <a:srgbClr val="66B042"/>
      </a:accent3>
      <a:accent4>
        <a:srgbClr val="421455"/>
      </a:accent4>
      <a:accent5>
        <a:srgbClr val="C0004D"/>
      </a:accent5>
      <a:accent6>
        <a:srgbClr val="EEA420"/>
      </a:accent6>
      <a:hlink>
        <a:srgbClr val="777877"/>
      </a:hlink>
      <a:folHlink>
        <a:srgbClr val="A5A6A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FedU Footer B">
  <a:themeElements>
    <a:clrScheme name=" Federation University Theme">
      <a:dk1>
        <a:srgbClr val="003A6D"/>
      </a:dk1>
      <a:lt1>
        <a:sysClr val="window" lastClr="FFFFFF"/>
      </a:lt1>
      <a:dk2>
        <a:srgbClr val="004A8D"/>
      </a:dk2>
      <a:lt2>
        <a:srgbClr val="F0E9E4"/>
      </a:lt2>
      <a:accent1>
        <a:srgbClr val="777877"/>
      </a:accent1>
      <a:accent2>
        <a:srgbClr val="008791"/>
      </a:accent2>
      <a:accent3>
        <a:srgbClr val="66B042"/>
      </a:accent3>
      <a:accent4>
        <a:srgbClr val="421455"/>
      </a:accent4>
      <a:accent5>
        <a:srgbClr val="C0004D"/>
      </a:accent5>
      <a:accent6>
        <a:srgbClr val="EEA420"/>
      </a:accent6>
      <a:hlink>
        <a:srgbClr val="777877"/>
      </a:hlink>
      <a:folHlink>
        <a:srgbClr val="A5A6A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FedUni_16to9_1280x720_Template</Template>
  <TotalTime>3468</TotalTime>
  <Words>5069</Words>
  <Application>Microsoft Office PowerPoint</Application>
  <PresentationFormat>On-screen Show (16:9)</PresentationFormat>
  <Paragraphs>830</Paragraphs>
  <Slides>70</Slides>
  <Notes>68</Notes>
  <HiddenSlides>1</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70</vt:i4>
      </vt:variant>
    </vt:vector>
  </HeadingPairs>
  <TitlesOfParts>
    <vt:vector size="81" baseType="lpstr">
      <vt:lpstr>Arial</vt:lpstr>
      <vt:lpstr>Arial Black</vt:lpstr>
      <vt:lpstr>Arial Narrow</vt:lpstr>
      <vt:lpstr>Calibri</vt:lpstr>
      <vt:lpstr>Constantia</vt:lpstr>
      <vt:lpstr>Courier New</vt:lpstr>
      <vt:lpstr>Lucida Grande</vt:lpstr>
      <vt:lpstr>Times New Roman</vt:lpstr>
      <vt:lpstr>Wingdings</vt:lpstr>
      <vt:lpstr>FedUni_16to9_1280x720_Template</vt:lpstr>
      <vt:lpstr>FedU Footer B</vt:lpstr>
      <vt:lpstr>PowerPoint Presentation</vt:lpstr>
      <vt:lpstr>Topic 3 – Big Data Management Hadoop Ecosystem</vt:lpstr>
      <vt:lpstr>PowerPoint Presentation</vt:lpstr>
      <vt:lpstr>Objectives</vt:lpstr>
      <vt:lpstr>What Is Big Data?</vt:lpstr>
      <vt:lpstr>Attributes of Big Data</vt:lpstr>
      <vt:lpstr>Big Data Estimates for Three Vs</vt:lpstr>
      <vt:lpstr>Big Data Variety</vt:lpstr>
      <vt:lpstr>Factors Contributing Big Data Growth</vt:lpstr>
      <vt:lpstr>Emergence of Big Data </vt:lpstr>
      <vt:lpstr>Big Data Sources</vt:lpstr>
      <vt:lpstr>Big Data Sources: Health Care</vt:lpstr>
      <vt:lpstr>Big Data Sources: Retail</vt:lpstr>
      <vt:lpstr>Examples of Companies Using Big Data</vt:lpstr>
      <vt:lpstr>Quiz</vt:lpstr>
      <vt:lpstr>Quiz – Correct Answer</vt:lpstr>
      <vt:lpstr>Enterprise Challenges Due to Big Data </vt:lpstr>
      <vt:lpstr>Enterprise Challenges Due to Big Data </vt:lpstr>
      <vt:lpstr>Traditional Data Processing: Architecture </vt:lpstr>
      <vt:lpstr>Traditional Data Processing:  Big Data Impact </vt:lpstr>
      <vt:lpstr>Big Data Processing: Architecture </vt:lpstr>
      <vt:lpstr>Traditional Data Management </vt:lpstr>
      <vt:lpstr>Big Data Management </vt:lpstr>
      <vt:lpstr>Idea Exchange</vt:lpstr>
      <vt:lpstr>Big Data Economics and Key Drivers</vt:lpstr>
      <vt:lpstr>Data Processing Models </vt:lpstr>
      <vt:lpstr>Scale Up versus Scale Out</vt:lpstr>
      <vt:lpstr>Big Data versus Traditional Technologies </vt:lpstr>
      <vt:lpstr>Summary of Big Data Ecosystem</vt:lpstr>
      <vt:lpstr>PowerPoint Presentation</vt:lpstr>
      <vt:lpstr>Objectives </vt:lpstr>
      <vt:lpstr>Hadoop</vt:lpstr>
      <vt:lpstr>History of Hadoop</vt:lpstr>
      <vt:lpstr>Why Apache Hadoop?</vt:lpstr>
      <vt:lpstr>Primary Uses for Hadoop</vt:lpstr>
      <vt:lpstr>Hadoop Key Features: Distributed Data</vt:lpstr>
      <vt:lpstr>Hadoop Key Features: Distributed Processes</vt:lpstr>
      <vt:lpstr>Hadoop Distributions</vt:lpstr>
      <vt:lpstr>The Hadoop Ecosystem</vt:lpstr>
      <vt:lpstr>e.g. SAS and Hadoop</vt:lpstr>
      <vt:lpstr>Major Releases – V1.x and V2.x</vt:lpstr>
      <vt:lpstr>Grasping Hadoop Essentials</vt:lpstr>
      <vt:lpstr>Hadoop Ecosystem</vt:lpstr>
      <vt:lpstr>Hadoop – Name Node (NN)</vt:lpstr>
      <vt:lpstr>Hadoop – Data Node (DN)</vt:lpstr>
      <vt:lpstr>Hadoop – Client Node (C)</vt:lpstr>
      <vt:lpstr>Hadoop Architectures</vt:lpstr>
      <vt:lpstr>HDFS – Hadoop Distributed File System</vt:lpstr>
      <vt:lpstr>Splits and Replication </vt:lpstr>
      <vt:lpstr>Hadoop File System (HDFS)</vt:lpstr>
      <vt:lpstr>HDFS – Home Folder </vt:lpstr>
      <vt:lpstr>HDFS – lS, GET, and PUT Commands</vt:lpstr>
      <vt:lpstr>HDFS – More Common Commands</vt:lpstr>
      <vt:lpstr>Hadoop User Experience (HUE)</vt:lpstr>
      <vt:lpstr>Introduction to Hue</vt:lpstr>
      <vt:lpstr>Hue Components</vt:lpstr>
      <vt:lpstr>MapReduce</vt:lpstr>
      <vt:lpstr>Hadoop Data Processing Trackers</vt:lpstr>
      <vt:lpstr>Hadoop Data Processing – MapReduce</vt:lpstr>
      <vt:lpstr>MapReduce Processing</vt:lpstr>
      <vt:lpstr>YARN – Yet Another Resource Negotiator</vt:lpstr>
      <vt:lpstr>SQL to Hadoop – Sqoop</vt:lpstr>
      <vt:lpstr>Sqoop – Moving RDBMS Data into Hadoop </vt:lpstr>
      <vt:lpstr>Sqoop – Import into Hadoop</vt:lpstr>
      <vt:lpstr>Sqoop – Import Syntax</vt:lpstr>
      <vt:lpstr>Sqoop – Export Out of Hadoop</vt:lpstr>
      <vt:lpstr>Sqoop – Export Syntax</vt:lpstr>
      <vt:lpstr>Sqoop – Query-Based Import</vt:lpstr>
      <vt:lpstr>Summary of Big Data Ecosystem and Hadoop</vt:lpstr>
      <vt:lpstr>End of the lecture </vt:lpstr>
    </vt:vector>
  </TitlesOfParts>
  <Company>University of Ballarat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University of Ballarat</dc:creator>
  <cp:lastModifiedBy>Giles Oatley</cp:lastModifiedBy>
  <cp:revision>236</cp:revision>
  <cp:lastPrinted>2015-02-27T01:25:12Z</cp:lastPrinted>
  <dcterms:created xsi:type="dcterms:W3CDTF">2015-01-28T02:26:37Z</dcterms:created>
  <dcterms:modified xsi:type="dcterms:W3CDTF">2022-02-25T09:14:34Z</dcterms:modified>
</cp:coreProperties>
</file>