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42"/>
  </p:notesMasterIdLst>
  <p:handoutMasterIdLst>
    <p:handoutMasterId r:id="rId43"/>
  </p:handoutMasterIdLst>
  <p:sldIdLst>
    <p:sldId id="262" r:id="rId3"/>
    <p:sldId id="256" r:id="rId4"/>
    <p:sldId id="381" r:id="rId5"/>
    <p:sldId id="593" r:id="rId6"/>
    <p:sldId id="646" r:id="rId7"/>
    <p:sldId id="594" r:id="rId8"/>
    <p:sldId id="536" r:id="rId9"/>
    <p:sldId id="590" r:id="rId10"/>
    <p:sldId id="609" r:id="rId11"/>
    <p:sldId id="610" r:id="rId12"/>
    <p:sldId id="611" r:id="rId13"/>
    <p:sldId id="612" r:id="rId14"/>
    <p:sldId id="613" r:id="rId15"/>
    <p:sldId id="614" r:id="rId16"/>
    <p:sldId id="647" r:id="rId17"/>
    <p:sldId id="648" r:id="rId18"/>
    <p:sldId id="649" r:id="rId19"/>
    <p:sldId id="615" r:id="rId20"/>
    <p:sldId id="617" r:id="rId21"/>
    <p:sldId id="650" r:id="rId22"/>
    <p:sldId id="616" r:id="rId23"/>
    <p:sldId id="651" r:id="rId24"/>
    <p:sldId id="618" r:id="rId25"/>
    <p:sldId id="652" r:id="rId26"/>
    <p:sldId id="619" r:id="rId27"/>
    <p:sldId id="653" r:id="rId28"/>
    <p:sldId id="654" r:id="rId29"/>
    <p:sldId id="655" r:id="rId30"/>
    <p:sldId id="656" r:id="rId31"/>
    <p:sldId id="725" r:id="rId32"/>
    <p:sldId id="620" r:id="rId33"/>
    <p:sldId id="657" r:id="rId34"/>
    <p:sldId id="621" r:id="rId35"/>
    <p:sldId id="726" r:id="rId36"/>
    <p:sldId id="727" r:id="rId37"/>
    <p:sldId id="622" r:id="rId38"/>
    <p:sldId id="728" r:id="rId39"/>
    <p:sldId id="624" r:id="rId40"/>
    <p:sldId id="363" r:id="rId41"/>
  </p:sldIdLst>
  <p:sldSz cx="9144000" cy="5143500" type="screen16x9"/>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25" autoAdjust="0"/>
    <p:restoredTop sz="87688" autoAdjust="0"/>
  </p:normalViewPr>
  <p:slideViewPr>
    <p:cSldViewPr snapToGrid="0" snapToObjects="1">
      <p:cViewPr varScale="1">
        <p:scale>
          <a:sx n="99" d="100"/>
          <a:sy n="99" d="100"/>
        </p:scale>
        <p:origin x="509" y="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7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sz="quarter"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Footer Placeholder 3"/>
          <p:cNvSpPr>
            <a:spLocks noGrp="1"/>
          </p:cNvSpPr>
          <p:nvPr>
            <p:ph type="ftr" sz="quarter" idx="2"/>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8" y="9430092"/>
            <a:ext cx="2889938" cy="496412"/>
          </a:xfrm>
          <a:prstGeom prst="rect">
            <a:avLst/>
          </a:prstGeom>
        </p:spPr>
        <p:txBody>
          <a:bodyPr vert="horz" lIns="94838" tIns="47419" rIns="94838" bIns="47419" rtlCol="0" anchor="b"/>
          <a:lstStyle>
            <a:lvl1pPr algn="r">
              <a:defRPr sz="1200"/>
            </a:lvl1pPr>
          </a:lstStyle>
          <a:p>
            <a:fld id="{E319E37F-65DF-2F40-B86C-0D95321FD04A}" type="slidenum">
              <a:rPr lang="en-US" smtClean="0"/>
              <a:pPr/>
              <a:t>‹#›</a:t>
            </a:fld>
            <a:endParaRPr lang="en-US" dirty="0"/>
          </a:p>
        </p:txBody>
      </p:sp>
    </p:spTree>
    <p:extLst>
      <p:ext uri="{BB962C8B-B14F-4D97-AF65-F5344CB8AC3E}">
        <p14:creationId xmlns:p14="http://schemas.microsoft.com/office/powerpoint/2010/main" val="296352873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4838" tIns="47419" rIns="94838" bIns="47419" rtlCol="0" anchor="ctr"/>
          <a:lstStyle/>
          <a:p>
            <a:endParaRPr lang="en-US" dirty="0"/>
          </a:p>
        </p:txBody>
      </p:sp>
      <p:sp>
        <p:nvSpPr>
          <p:cNvPr id="5" name="Notes Placeholder 4"/>
          <p:cNvSpPr>
            <a:spLocks noGrp="1"/>
          </p:cNvSpPr>
          <p:nvPr>
            <p:ph type="body" sz="quarter" idx="3"/>
          </p:nvPr>
        </p:nvSpPr>
        <p:spPr>
          <a:xfrm>
            <a:off x="666909" y="4715909"/>
            <a:ext cx="5335270" cy="4467701"/>
          </a:xfrm>
          <a:prstGeom prst="rect">
            <a:avLst/>
          </a:prstGeom>
        </p:spPr>
        <p:txBody>
          <a:bodyPr vert="horz" lIns="94838" tIns="47419" rIns="94838" bIns="47419"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8" y="9430092"/>
            <a:ext cx="2889938" cy="496412"/>
          </a:xfrm>
          <a:prstGeom prst="rect">
            <a:avLst/>
          </a:prstGeom>
        </p:spPr>
        <p:txBody>
          <a:bodyPr vert="horz" lIns="94838" tIns="47419" rIns="94838" bIns="47419" rtlCol="0" anchor="b"/>
          <a:lstStyle>
            <a:lvl1pPr algn="r">
              <a:defRPr sz="1200"/>
            </a:lvl1pPr>
          </a:lstStyle>
          <a:p>
            <a:fld id="{8387A0A4-37F0-1340-86CA-F84E6CE4BF24}" type="slidenum">
              <a:rPr lang="en-US" smtClean="0"/>
              <a:pPr/>
              <a:t>‹#›</a:t>
            </a:fld>
            <a:endParaRPr lang="en-US" dirty="0"/>
          </a:p>
        </p:txBody>
      </p:sp>
    </p:spTree>
    <p:extLst>
      <p:ext uri="{BB962C8B-B14F-4D97-AF65-F5344CB8AC3E}">
        <p14:creationId xmlns:p14="http://schemas.microsoft.com/office/powerpoint/2010/main" val="1347135112"/>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F87516E-1A8F-4B89-A83B-EBEF0E5FD133}" type="slidenum">
              <a:rPr lang="en-AU" smtClean="0"/>
              <a:pPr/>
              <a:t>1</a:t>
            </a:fld>
            <a:endParaRPr lang="en-AU" dirty="0"/>
          </a:p>
        </p:txBody>
      </p:sp>
    </p:spTree>
    <p:extLst>
      <p:ext uri="{BB962C8B-B14F-4D97-AF65-F5344CB8AC3E}">
        <p14:creationId xmlns:p14="http://schemas.microsoft.com/office/powerpoint/2010/main" val="224129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2764281-C1A8-4F49-BC8C-2E9E122C9D6F}"/>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AC2D197D-4695-45EA-94B0-B7593D93A093}"/>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AU" altLang="en-US" sz="1800">
                <a:ea typeface="DengXian" panose="02010600030101010101" pitchFamily="2" charset="-122"/>
                <a:cs typeface="Times New Roman" panose="02020603050405020304" pitchFamily="18" charset="0"/>
              </a:rPr>
              <a:t>OLTP and operational systems, which are generally write-intensive, fall within this category. Although these workloads contain a mix of read/write queries, they are generally more write-intensive than read-intensive.</a:t>
            </a:r>
          </a:p>
          <a:p>
            <a:pPr>
              <a:lnSpc>
                <a:spcPct val="107000"/>
              </a:lnSpc>
              <a:spcAft>
                <a:spcPts val="800"/>
              </a:spcAft>
            </a:pPr>
            <a:r>
              <a:rPr lang="en-AU" altLang="en-US" sz="1800">
                <a:ea typeface="DengXian" panose="02010600030101010101" pitchFamily="2" charset="-122"/>
                <a:cs typeface="Times New Roman" panose="02020603050405020304" pitchFamily="18" charset="0"/>
              </a:rPr>
              <a:t>Transactional workloads comprise random reads/.writes that involve fewer joins than business intelligence and reporting workloads. Given their online nature and operational significance to the enterprise, they require low-latency responses with a smaller data footprint, as shown in figure </a:t>
            </a:r>
          </a:p>
          <a:p>
            <a:endParaRPr lang="en-AU" altLang="en-US">
              <a:ea typeface="DengXian" panose="02010600030101010101" pitchFamily="2" charset="-122"/>
              <a:cs typeface="Times New Roman" panose="02020603050405020304" pitchFamily="18" charset="0"/>
            </a:endParaRPr>
          </a:p>
        </p:txBody>
      </p:sp>
      <p:sp>
        <p:nvSpPr>
          <p:cNvPr id="27652" name="Slide Number Placeholder 3">
            <a:extLst>
              <a:ext uri="{FF2B5EF4-FFF2-40B4-BE49-F238E27FC236}">
                <a16:creationId xmlns:a16="http://schemas.microsoft.com/office/drawing/2014/main" id="{E48C5A18-A15C-44A3-94AA-AD83A484C667}"/>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D9DA0E1F-FB52-45D1-B91F-7316764E25DF}" type="slidenum">
              <a:rPr lang="en-US" altLang="en-US" sz="1200">
                <a:latin typeface="Times New Roman" panose="02020603050405020304" pitchFamily="18" charset="0"/>
              </a:rPr>
              <a:pPr algn="r"/>
              <a:t>11</a:t>
            </a:fld>
            <a:endParaRPr lang="en-US" altLang="en-US" sz="12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216972C7-974C-4312-BA33-835E646DBAD7}"/>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16D17416-A982-4C53-AE3B-D08B8ECBED07}"/>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AU" altLang="en-US">
                <a:ea typeface="DengXian" panose="02010600030101010101" pitchFamily="2" charset="-122"/>
                <a:cs typeface="Times New Roman" panose="02020603050405020304" pitchFamily="18" charset="0"/>
              </a:rPr>
              <a:t>When leveraging a cluster, big datasets can either be processed in batch mode or real time mode (figure ).</a:t>
            </a:r>
          </a:p>
          <a:p>
            <a:r>
              <a:rPr lang="en-AU" altLang="en-US" sz="1800">
                <a:ea typeface="DengXian" panose="02010600030101010101" pitchFamily="2" charset="-122"/>
                <a:cs typeface="Times New Roman" panose="02020603050405020304" pitchFamily="18" charset="0"/>
              </a:rPr>
              <a:t>An additional benefit of clusters is that they provide inherent redundancy and fault tolerance, as they consist of physically separate nodes. Redundancy and fault tolerance allow resilient processing and analysis to occur if a network or node failure occurs</a:t>
            </a:r>
            <a:endParaRPr lang="en-AU" altLang="en-US">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29700" name="Slide Number Placeholder 3">
            <a:extLst>
              <a:ext uri="{FF2B5EF4-FFF2-40B4-BE49-F238E27FC236}">
                <a16:creationId xmlns:a16="http://schemas.microsoft.com/office/drawing/2014/main" id="{567EDC9C-29DA-4FFE-8A21-A285A0A1189A}"/>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3004E8FF-6D9F-4F16-914B-450839A8807C}" type="slidenum">
              <a:rPr lang="en-US" altLang="en-US" sz="1200">
                <a:latin typeface="Times New Roman" panose="02020603050405020304" pitchFamily="18" charset="0"/>
              </a:rPr>
              <a:pPr algn="r"/>
              <a:t>12</a:t>
            </a:fld>
            <a:endParaRPr lang="en-US" altLang="en-US" sz="12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2454D96B-19B8-4984-86E7-9992EAE3F27E}"/>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A8F3433-55D0-4F40-BA81-35B2EB1F45CB}"/>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31748" name="Slide Number Placeholder 3">
            <a:extLst>
              <a:ext uri="{FF2B5EF4-FFF2-40B4-BE49-F238E27FC236}">
                <a16:creationId xmlns:a16="http://schemas.microsoft.com/office/drawing/2014/main" id="{D3796C57-2C95-4D68-82B0-04223A3A98DF}"/>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8713A26D-0803-41AA-B4DE-B81064E73D98}" type="slidenum">
              <a:rPr lang="en-US" altLang="en-US" sz="1200">
                <a:latin typeface="Times New Roman" panose="02020603050405020304" pitchFamily="18" charset="0"/>
              </a:rPr>
              <a:pPr algn="r"/>
              <a:t>13</a:t>
            </a:fld>
            <a:endParaRPr lang="en-US" altLang="en-US" sz="12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B8ADCCB4-F016-4413-B55D-98FA06C743F6}"/>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F6A83554-6973-4B0E-9D49-873111662E07}"/>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AU" altLang="en-US">
                <a:ea typeface="DengXian" panose="02010600030101010101" pitchFamily="2" charset="-122"/>
                <a:cs typeface="Times New Roman" panose="02020603050405020304" pitchFamily="18" charset="0"/>
              </a:rPr>
              <a:t>MapReduce is a batch-oriented processing engine(figure ) used to process large datasets using parallel processing developed over clusters of commodity hardware.</a:t>
            </a:r>
          </a:p>
          <a:p>
            <a:r>
              <a:rPr lang="en-AU" altLang="en-US">
                <a:ea typeface="DengXian" panose="02010600030101010101" pitchFamily="2" charset="-122"/>
                <a:cs typeface="Times New Roman" panose="02020603050405020304" pitchFamily="18" charset="0"/>
              </a:rPr>
              <a:t>It  provides built-in fault tolerance and redundancy. </a:t>
            </a:r>
          </a:p>
        </p:txBody>
      </p:sp>
      <p:sp>
        <p:nvSpPr>
          <p:cNvPr id="33796" name="Slide Number Placeholder 3">
            <a:extLst>
              <a:ext uri="{FF2B5EF4-FFF2-40B4-BE49-F238E27FC236}">
                <a16:creationId xmlns:a16="http://schemas.microsoft.com/office/drawing/2014/main" id="{FAB9EAE1-DB96-411E-804A-181D1BD3D082}"/>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6CCF7E7D-5CE1-4467-8A89-DD7D2987486C}" type="slidenum">
              <a:rPr lang="en-US" altLang="en-US" sz="1200">
                <a:latin typeface="Times New Roman" panose="02020603050405020304" pitchFamily="18" charset="0"/>
              </a:rPr>
              <a:pPr algn="r"/>
              <a:t>14</a:t>
            </a:fld>
            <a:endParaRPr lang="en-US" altLang="en-US" sz="12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F5B1462F-8FBF-44E8-A891-1475A8C576AA}"/>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21FC4F97-36BE-44F8-A61D-0745EFE30649}"/>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AU" altLang="en-US" sz="1800">
                <a:ea typeface="DengXian" panose="02010600030101010101" pitchFamily="2" charset="-122"/>
                <a:cs typeface="Times New Roman" panose="02020603050405020304" pitchFamily="18" charset="0"/>
              </a:rPr>
              <a:t>Because of the coordination overhead involved in managing a job, the MapReduce processing engine generally only supports batch workloads as this work is not expected to have low latency. MapReduce is based on Google’s research paper on the subject, published in early 2000.</a:t>
            </a:r>
          </a:p>
          <a:p>
            <a:endParaRPr lang="en-AU" altLang="en-US">
              <a:ea typeface="DengXian" panose="02010600030101010101" pitchFamily="2" charset="-122"/>
              <a:cs typeface="Times New Roman" panose="02020603050405020304" pitchFamily="18" charset="0"/>
            </a:endParaRPr>
          </a:p>
        </p:txBody>
      </p:sp>
      <p:sp>
        <p:nvSpPr>
          <p:cNvPr id="35844" name="Slide Number Placeholder 3">
            <a:extLst>
              <a:ext uri="{FF2B5EF4-FFF2-40B4-BE49-F238E27FC236}">
                <a16:creationId xmlns:a16="http://schemas.microsoft.com/office/drawing/2014/main" id="{6E9C4100-B724-423F-A89B-225CBA04E58C}"/>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1BC53EF8-8564-499A-A136-25544BC9C917}" type="slidenum">
              <a:rPr lang="en-US" altLang="en-US" sz="1200">
                <a:latin typeface="Times New Roman" panose="02020603050405020304" pitchFamily="18" charset="0"/>
              </a:rPr>
              <a:pPr algn="r"/>
              <a:t>15</a:t>
            </a:fld>
            <a:endParaRPr lang="en-US" altLang="en-US"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8DD9C24A-FA60-42C6-9C1F-6D035545B1B3}"/>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57D036C2-247D-438A-8C22-FFA8EEF2666F}"/>
              </a:ext>
            </a:extLst>
          </p:cNvPr>
          <p:cNvSpPr>
            <a:spLocks noGrp="1" noChangeArrowheads="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bodyPr>
          <a:lstStyle/>
          <a:p>
            <a:pPr marL="342900" indent="-342900">
              <a:buFont typeface="Wingdings 2" panose="05020102010507070707" pitchFamily="18" charset="2"/>
              <a:buChar char=""/>
              <a:tabLst>
                <a:tab pos="457200" algn="l"/>
              </a:tabLst>
              <a:defRPr/>
            </a:pPr>
            <a:r>
              <a:rPr lang="en-AU" sz="1800" dirty="0">
                <a:latin typeface="Times New Roman" panose="02020603050405020304" pitchFamily="18" charset="0"/>
                <a:ea typeface="SimSun" panose="02010600030101010101" pitchFamily="2" charset="-122"/>
              </a:rPr>
              <a:t>The MapReduce processing engine works differently compared to the traditional data processing paradigm. </a:t>
            </a:r>
          </a:p>
          <a:p>
            <a:pPr>
              <a:defRPr/>
            </a:pPr>
            <a:r>
              <a:rPr lang="en-AU" sz="1800" dirty="0">
                <a:latin typeface="Times New Roman" panose="02020603050405020304" pitchFamily="18" charset="0"/>
                <a:ea typeface="SimSun" panose="02010600030101010101" pitchFamily="2" charset="-122"/>
              </a:rPr>
              <a:t> </a:t>
            </a:r>
          </a:p>
          <a:p>
            <a:pPr>
              <a:defRPr/>
            </a:pPr>
            <a:endParaRPr lang="en-AU" altLang="en-US" dirty="0"/>
          </a:p>
        </p:txBody>
      </p:sp>
      <p:sp>
        <p:nvSpPr>
          <p:cNvPr id="37892" name="Slide Number Placeholder 3">
            <a:extLst>
              <a:ext uri="{FF2B5EF4-FFF2-40B4-BE49-F238E27FC236}">
                <a16:creationId xmlns:a16="http://schemas.microsoft.com/office/drawing/2014/main" id="{5F25C94D-50EE-45A2-83C0-DFAB4A2B0037}"/>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82E333C1-8FF1-428D-8CFA-5D2CBD7EF146}" type="slidenum">
              <a:rPr lang="en-US" altLang="en-US" sz="1200">
                <a:latin typeface="Times New Roman" panose="02020603050405020304" pitchFamily="18" charset="0"/>
              </a:rPr>
              <a:pPr algn="r"/>
              <a:t>16</a:t>
            </a:fld>
            <a:endParaRPr lang="en-US" altLang="en-US" sz="12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FF4002C-B1AE-4078-8DE0-1E16787ABDCC}"/>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83649E47-0483-4770-956E-B33665B214AE}"/>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39940" name="Slide Number Placeholder 3">
            <a:extLst>
              <a:ext uri="{FF2B5EF4-FFF2-40B4-BE49-F238E27FC236}">
                <a16:creationId xmlns:a16="http://schemas.microsoft.com/office/drawing/2014/main" id="{6C7F5FA2-AD17-405A-8B3D-6A7C119F40C2}"/>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71532A79-BA03-48D7-B42C-570B15EED290}" type="slidenum">
              <a:rPr lang="en-US" altLang="en-US" sz="1200">
                <a:latin typeface="Times New Roman" panose="02020603050405020304" pitchFamily="18" charset="0"/>
              </a:rPr>
              <a:pPr algn="r"/>
              <a:t>17</a:t>
            </a:fld>
            <a:endParaRPr lang="en-US" altLang="en-US" sz="12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D3F73DC5-2365-4D6F-B080-28E92221E88D}"/>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EE9425EB-4B98-4818-BA54-0F8E6426361B}"/>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AU" altLang="en-US" sz="1800">
                <a:ea typeface="DengXian" panose="02010600030101010101" pitchFamily="2" charset="-122"/>
                <a:cs typeface="Times New Roman" panose="02020603050405020304" pitchFamily="18" charset="0"/>
              </a:rPr>
              <a:t>A single processing run of the MapReduce processing engine is known as a MapReduce job. Each MapReduce job is composed of a map task and a reduce  task and each task consists of multiple stages. Figure  shows the map and reduce task, along with their individual stages.</a:t>
            </a:r>
          </a:p>
          <a:p>
            <a:endParaRPr lang="en-AU" altLang="en-US">
              <a:ea typeface="DengXian" panose="02010600030101010101" pitchFamily="2" charset="-122"/>
              <a:cs typeface="Times New Roman" panose="02020603050405020304" pitchFamily="18" charset="0"/>
            </a:endParaRPr>
          </a:p>
        </p:txBody>
      </p:sp>
      <p:sp>
        <p:nvSpPr>
          <p:cNvPr id="41988" name="Slide Number Placeholder 3">
            <a:extLst>
              <a:ext uri="{FF2B5EF4-FFF2-40B4-BE49-F238E27FC236}">
                <a16:creationId xmlns:a16="http://schemas.microsoft.com/office/drawing/2014/main" id="{6F43F152-306F-4C26-B786-53DA85ECD767}"/>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05DF1ED1-53FA-4B86-80BF-6CBCD6C7DA41}" type="slidenum">
              <a:rPr lang="en-US" altLang="en-US" sz="1200">
                <a:latin typeface="Times New Roman" panose="02020603050405020304" pitchFamily="18" charset="0"/>
              </a:rPr>
              <a:pPr algn="r"/>
              <a:t>18</a:t>
            </a:fld>
            <a:endParaRPr lang="en-US" altLang="en-US"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7ED85C80-8ED3-4168-9E94-77684E1ECB2D}"/>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8E85C99D-EF7C-474E-B788-0F0B28222B3B}"/>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44036" name="Slide Number Placeholder 3">
            <a:extLst>
              <a:ext uri="{FF2B5EF4-FFF2-40B4-BE49-F238E27FC236}">
                <a16:creationId xmlns:a16="http://schemas.microsoft.com/office/drawing/2014/main" id="{E509FB98-E25C-4736-B811-3EDB526EAC9E}"/>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7F52D80B-844C-4F50-8CF6-EC22547E4467}" type="slidenum">
              <a:rPr lang="en-US" altLang="en-US" sz="1200">
                <a:latin typeface="Times New Roman" panose="02020603050405020304" pitchFamily="18" charset="0"/>
              </a:rPr>
              <a:pPr algn="r"/>
              <a:t>19</a:t>
            </a:fld>
            <a:endParaRPr lang="en-US" altLang="en-US" sz="12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1083F583-AB90-4533-9809-1C796574A8EF}"/>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74A5979E-59E8-492F-BF26-98EA9029D8E5}"/>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lvl="1"/>
            <a:r>
              <a:rPr lang="en-AU" altLang="en-US">
                <a:ea typeface="DengXian" panose="02010600030101010101" pitchFamily="2" charset="-122"/>
                <a:cs typeface="Times New Roman" panose="02020603050405020304" pitchFamily="18" charset="0"/>
              </a:rPr>
              <a:t>It should be noted that for an input key-value pair, a mapper may not produce any output key-value pair(filtering) or can generate multiple key-value pairs( demultiplexing). the map stage can be summarized by the equation shown in figure </a:t>
            </a:r>
          </a:p>
          <a:p>
            <a:endParaRPr lang="en-AU" altLang="en-US">
              <a:ea typeface="DengXian" panose="02010600030101010101" pitchFamily="2" charset="-122"/>
              <a:cs typeface="Times New Roman" panose="02020603050405020304" pitchFamily="18" charset="0"/>
            </a:endParaRPr>
          </a:p>
        </p:txBody>
      </p:sp>
      <p:sp>
        <p:nvSpPr>
          <p:cNvPr id="46084" name="Slide Number Placeholder 3">
            <a:extLst>
              <a:ext uri="{FF2B5EF4-FFF2-40B4-BE49-F238E27FC236}">
                <a16:creationId xmlns:a16="http://schemas.microsoft.com/office/drawing/2014/main" id="{8DBBFA82-5F5D-4868-BC14-42E2818734AD}"/>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8E41E4C5-524B-4881-9AE0-62FD30CB0109}" type="slidenum">
              <a:rPr lang="en-US" altLang="en-US" sz="1200">
                <a:latin typeface="Times New Roman" panose="02020603050405020304" pitchFamily="18" charset="0"/>
              </a:rPr>
              <a:pPr algn="r"/>
              <a:t>20</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6569239-9589-49A4-921D-74D2505061D5}" type="slidenum">
              <a:rPr lang="en-AU" smtClean="0"/>
              <a:t>2</a:t>
            </a:fld>
            <a:endParaRPr lang="en-AU"/>
          </a:p>
        </p:txBody>
      </p:sp>
    </p:spTree>
    <p:extLst>
      <p:ext uri="{BB962C8B-B14F-4D97-AF65-F5344CB8AC3E}">
        <p14:creationId xmlns:p14="http://schemas.microsoft.com/office/powerpoint/2010/main" val="988834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9B1481A1-622C-429C-95F8-CC3A90B16702}"/>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DD0B7E03-BE27-4E81-811B-3B218A9B1059}"/>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AU" altLang="en-US">
                <a:ea typeface="DengXian" panose="02010600030101010101" pitchFamily="2" charset="-122"/>
                <a:cs typeface="Times New Roman" panose="02020603050405020304" pitchFamily="18" charset="0"/>
              </a:rPr>
              <a:t>Generally, the output of the map function is handled directly by the reduce function. However, map tasks and reduce tasks are mostly run over different nodes. This requires moving data between mappers and reducers. This data movement can consume a lot of valuable bandwidth and directly contributes to processing latency. </a:t>
            </a:r>
          </a:p>
          <a:p>
            <a:r>
              <a:rPr lang="en-AU" altLang="en-US" sz="1800">
                <a:ea typeface="DengXian" panose="02010600030101010101" pitchFamily="2" charset="-122"/>
                <a:cs typeface="Times New Roman" panose="02020603050405020304" pitchFamily="18" charset="0"/>
              </a:rPr>
              <a:t>With larger datasets. The time taken to move the data between map and reduce stages can exceed the actual processing undertaken by the map and reduce tasks. For this reason, the MapReduce engine provides an optional combine function(combiner) that summarizes a mapper’s output before it gets processed by the reducer. Figure  illustrates the consolidation of the output from the map stage by the combine stage.</a:t>
            </a:r>
          </a:p>
          <a:p>
            <a:endParaRPr lang="en-AU" altLang="en-US">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48132" name="Slide Number Placeholder 3">
            <a:extLst>
              <a:ext uri="{FF2B5EF4-FFF2-40B4-BE49-F238E27FC236}">
                <a16:creationId xmlns:a16="http://schemas.microsoft.com/office/drawing/2014/main" id="{62116E74-29DA-4FDC-A997-462125325E3A}"/>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FB927199-7F75-4946-AD49-E79E4BD0D004}" type="slidenum">
              <a:rPr lang="en-US" altLang="en-US" sz="1200">
                <a:latin typeface="Times New Roman" panose="02020603050405020304" pitchFamily="18" charset="0"/>
              </a:rPr>
              <a:pPr algn="r"/>
              <a:t>21</a:t>
            </a:fld>
            <a:endParaRPr lang="en-US" altLang="en-US" sz="12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D7CF1F57-4B96-4AA8-BD3E-6E1FB7BEC25E}"/>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3CB4F74B-7959-4B68-AB2B-2AD0508C529E}"/>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AU" altLang="en-US">
                <a:ea typeface="DengXian" panose="02010600030101010101" pitchFamily="2" charset="-122"/>
                <a:cs typeface="Times New Roman" panose="02020603050405020304" pitchFamily="18" charset="0"/>
              </a:rPr>
              <a:t>The combiner stage is only an optimization stage, and may therefore not even be called by the MapReduce engine.</a:t>
            </a:r>
          </a:p>
          <a:p>
            <a:pPr>
              <a:lnSpc>
                <a:spcPct val="107000"/>
              </a:lnSpc>
              <a:spcAft>
                <a:spcPts val="800"/>
              </a:spcAft>
            </a:pPr>
            <a:r>
              <a:rPr lang="en-AU" altLang="en-US">
                <a:ea typeface="DengXian" panose="02010600030101010101" pitchFamily="2" charset="-122"/>
                <a:cs typeface="Times New Roman" panose="02020603050405020304" pitchFamily="18" charset="0"/>
              </a:rPr>
              <a:t>For example, a combiner function will work for finding the largest or the smallest number , but will not work for finding the average of all numbers since it only works with a subset of the data. The combine stage can be summarized by the equation shown in figure </a:t>
            </a:r>
          </a:p>
          <a:p>
            <a:endParaRPr lang="en-AU" altLang="en-US">
              <a:ea typeface="DengXian" panose="02010600030101010101" pitchFamily="2" charset="-122"/>
              <a:cs typeface="Times New Roman" panose="02020603050405020304" pitchFamily="18" charset="0"/>
            </a:endParaRPr>
          </a:p>
        </p:txBody>
      </p:sp>
      <p:sp>
        <p:nvSpPr>
          <p:cNvPr id="50180" name="Slide Number Placeholder 3">
            <a:extLst>
              <a:ext uri="{FF2B5EF4-FFF2-40B4-BE49-F238E27FC236}">
                <a16:creationId xmlns:a16="http://schemas.microsoft.com/office/drawing/2014/main" id="{A7721917-1170-430A-8D19-55525A992EB0}"/>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C0E3CA92-3ED0-4065-9A6B-799F5C1988A5}" type="slidenum">
              <a:rPr lang="en-US" altLang="en-US" sz="1200">
                <a:latin typeface="Times New Roman" panose="02020603050405020304" pitchFamily="18" charset="0"/>
              </a:rPr>
              <a:pPr algn="r"/>
              <a:t>22</a:t>
            </a:fld>
            <a:endParaRPr lang="en-US" altLang="en-US" sz="12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7FFAE8-1E05-47DF-A1D0-3C0650FD0843}"/>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EDCAB628-61EF-4C0E-A8FE-897F8EDFCAF3}"/>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7000"/>
              </a:lnSpc>
              <a:spcAft>
                <a:spcPts val="800"/>
              </a:spcAft>
            </a:pPr>
            <a:r>
              <a:rPr lang="en-AU" altLang="en-US" sz="1700">
                <a:ea typeface="DengXian" panose="02010600030101010101" pitchFamily="2" charset="-122"/>
                <a:cs typeface="Times New Roman" panose="02020603050405020304" pitchFamily="18" charset="0"/>
              </a:rPr>
              <a:t>During the partition stage, if more than one reduce is involved , a partitioner divides the output from the mapper or combiner( if specified and called by the MapReduce engine) into partitions between reducer instances. The number of partitions will equal the number of reducers. Figure shows the partition stage assigning the outputs from the combine stage to specific  reducers. </a:t>
            </a:r>
          </a:p>
          <a:p>
            <a:pPr>
              <a:lnSpc>
                <a:spcPct val="97000"/>
              </a:lnSpc>
              <a:spcAft>
                <a:spcPts val="800"/>
              </a:spcAft>
            </a:pPr>
            <a:r>
              <a:rPr lang="en-AU" altLang="en-US" sz="1700">
                <a:ea typeface="DengXian" panose="02010600030101010101" pitchFamily="2" charset="-122"/>
                <a:cs typeface="Times New Roman" panose="02020603050405020304" pitchFamily="18" charset="0"/>
              </a:rPr>
              <a:t> </a:t>
            </a:r>
          </a:p>
          <a:p>
            <a:pPr>
              <a:lnSpc>
                <a:spcPct val="97000"/>
              </a:lnSpc>
              <a:spcAft>
                <a:spcPts val="800"/>
              </a:spcAft>
            </a:pPr>
            <a:r>
              <a:rPr lang="en-AU" altLang="en-US" sz="1700">
                <a:ea typeface="DengXian" panose="02010600030101010101" pitchFamily="2" charset="-122"/>
                <a:cs typeface="Times New Roman" panose="02020603050405020304" pitchFamily="18" charset="0"/>
              </a:rPr>
              <a:t>Although each partition contains multiple key-value pairs, all records for a particular key are assigned to the same partition.  The MapReduce engine guarantees a random and fair distribution between reducers while making sure that all of the same keys across multiple mappers end up with the same reducer instance. </a:t>
            </a:r>
          </a:p>
          <a:p>
            <a:pPr>
              <a:lnSpc>
                <a:spcPct val="90000"/>
              </a:lnSpc>
            </a:pPr>
            <a:endParaRPr lang="en-AU" altLang="en-US" sz="1100">
              <a:ea typeface="DengXian" panose="02010600030101010101" pitchFamily="2" charset="-122"/>
              <a:cs typeface="Times New Roman" panose="02020603050405020304" pitchFamily="18" charset="0"/>
            </a:endParaRPr>
          </a:p>
        </p:txBody>
      </p:sp>
      <p:sp>
        <p:nvSpPr>
          <p:cNvPr id="52228" name="Slide Number Placeholder 3">
            <a:extLst>
              <a:ext uri="{FF2B5EF4-FFF2-40B4-BE49-F238E27FC236}">
                <a16:creationId xmlns:a16="http://schemas.microsoft.com/office/drawing/2014/main" id="{298A6919-2743-48F8-8061-5A598B3F77B9}"/>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4B3C8168-1199-4B52-9940-DDC31A0C6048}" type="slidenum">
              <a:rPr lang="en-US" altLang="en-US" sz="1200">
                <a:latin typeface="Times New Roman" panose="02020603050405020304" pitchFamily="18" charset="0"/>
              </a:rPr>
              <a:pPr algn="r"/>
              <a:t>23</a:t>
            </a:fld>
            <a:endParaRPr lang="en-US" altLang="en-US" sz="12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E8A1D5C2-18FB-4068-A6D1-F8B3FD511E60}"/>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7DC81AB6-B8F3-4B20-8062-C0E42CD3591A}"/>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AU" altLang="en-US" sz="1800">
                <a:ea typeface="DengXian" panose="02010600030101010101" pitchFamily="2" charset="-122"/>
                <a:cs typeface="Times New Roman" panose="02020603050405020304" pitchFamily="18" charset="0"/>
              </a:rPr>
              <a:t>Depending on the nature of the job, certain reducers can sometimes receive a large number of key-value pairs compared to others. As a result of this uneven workload, some reducers will finish earlier than others. Overall, this is less efficient and leads to longer job execution times than if the work was evenly split across reducers. This can be rectified by customizing the partitioning logic in order to guarantee a fair distribution of key-value pairs. </a:t>
            </a:r>
          </a:p>
          <a:p>
            <a:pPr>
              <a:lnSpc>
                <a:spcPct val="107000"/>
              </a:lnSpc>
              <a:spcAft>
                <a:spcPts val="800"/>
              </a:spcAft>
            </a:pPr>
            <a:r>
              <a:rPr lang="en-AU" altLang="en-US" sz="1800">
                <a:ea typeface="DengXian" panose="02010600030101010101" pitchFamily="2" charset="-122"/>
                <a:cs typeface="Times New Roman" panose="02020603050405020304" pitchFamily="18" charset="0"/>
              </a:rPr>
              <a:t>The partition function is the last stage of the map task, it returns the index of the reducer to which a particular partition should be sent. The Partition stage can be summarized by the equation in figure.</a:t>
            </a:r>
          </a:p>
          <a:p>
            <a:endParaRPr lang="en-AU" altLang="en-US">
              <a:ea typeface="DengXian" panose="02010600030101010101" pitchFamily="2" charset="-122"/>
              <a:cs typeface="Times New Roman" panose="02020603050405020304" pitchFamily="18" charset="0"/>
            </a:endParaRPr>
          </a:p>
        </p:txBody>
      </p:sp>
      <p:sp>
        <p:nvSpPr>
          <p:cNvPr id="54276" name="Slide Number Placeholder 3">
            <a:extLst>
              <a:ext uri="{FF2B5EF4-FFF2-40B4-BE49-F238E27FC236}">
                <a16:creationId xmlns:a16="http://schemas.microsoft.com/office/drawing/2014/main" id="{1AE0D234-C8E3-4384-9DA2-7901C33F018E}"/>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7F63CF47-2012-432C-BE2A-34DB9A1EFED5}" type="slidenum">
              <a:rPr lang="en-US" altLang="en-US" sz="1200">
                <a:latin typeface="Times New Roman" panose="02020603050405020304" pitchFamily="18" charset="0"/>
              </a:rPr>
              <a:pPr algn="r"/>
              <a:t>24</a:t>
            </a:fld>
            <a:endParaRPr lang="en-US" altLang="en-US" sz="120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8EE718D1-E9FF-460A-A8E6-55B5F42A0C3F}"/>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BB41DFA6-F7CB-4AE1-A51A-EB7DC87D9FCF}"/>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AU" altLang="en-US" sz="1800">
                <a:ea typeface="DengXian" panose="02010600030101010101" pitchFamily="2" charset="-122"/>
                <a:cs typeface="Times New Roman" panose="02020603050405020304" pitchFamily="18" charset="0"/>
              </a:rPr>
              <a:t>During the first stage of the reduce task, output from all partitioners is copied across the network to the nodes running the reduce task. This is known as shuffling. The list  based key-value output from each partitioner can contain the same key multiple times. </a:t>
            </a:r>
          </a:p>
          <a:p>
            <a:pPr>
              <a:lnSpc>
                <a:spcPct val="107000"/>
              </a:lnSpc>
              <a:spcAft>
                <a:spcPts val="800"/>
              </a:spcAft>
            </a:pPr>
            <a:r>
              <a:rPr lang="en-AU" altLang="en-US" sz="1800">
                <a:ea typeface="DengXian" panose="02010600030101010101" pitchFamily="2" charset="-122"/>
                <a:cs typeface="Times New Roman" panose="02020603050405020304" pitchFamily="18" charset="0"/>
              </a:rPr>
              <a:t>Next, the MapReduce engine automatically groups and sorts the key-value pairs according to the keys so that the output contains a sorted list of all input keys and their values with the same keys appearing together. The way in which keys are grouped and sorted can be customized.</a:t>
            </a:r>
          </a:p>
          <a:p>
            <a:endParaRPr lang="en-AU" altLang="en-US">
              <a:ea typeface="DengXian" panose="02010600030101010101" pitchFamily="2" charset="-122"/>
              <a:cs typeface="Times New Roman" panose="02020603050405020304" pitchFamily="18" charset="0"/>
            </a:endParaRPr>
          </a:p>
        </p:txBody>
      </p:sp>
      <p:sp>
        <p:nvSpPr>
          <p:cNvPr id="56324" name="Slide Number Placeholder 3">
            <a:extLst>
              <a:ext uri="{FF2B5EF4-FFF2-40B4-BE49-F238E27FC236}">
                <a16:creationId xmlns:a16="http://schemas.microsoft.com/office/drawing/2014/main" id="{1C5997F3-A0B4-43C4-87D6-A3E021792B27}"/>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564AFAB8-B18E-497F-8308-6B1A3A83EAB0}" type="slidenum">
              <a:rPr lang="en-US" altLang="en-US" sz="1200">
                <a:latin typeface="Times New Roman" panose="02020603050405020304" pitchFamily="18" charset="0"/>
              </a:rPr>
              <a:pPr algn="r"/>
              <a:t>25</a:t>
            </a:fld>
            <a:endParaRPr lang="en-US" altLang="en-US" sz="12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2224CB67-05E3-418A-9376-B352889D8CE5}"/>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EC9DA9E1-6C43-4E6B-86EE-8F644D7B1116}"/>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ea typeface="DengXian" panose="02010600030101010101" pitchFamily="2" charset="-122"/>
              <a:cs typeface="Times New Roman" panose="02020603050405020304" pitchFamily="18" charset="0"/>
            </a:endParaRPr>
          </a:p>
        </p:txBody>
      </p:sp>
      <p:sp>
        <p:nvSpPr>
          <p:cNvPr id="58372" name="Slide Number Placeholder 3">
            <a:extLst>
              <a:ext uri="{FF2B5EF4-FFF2-40B4-BE49-F238E27FC236}">
                <a16:creationId xmlns:a16="http://schemas.microsoft.com/office/drawing/2014/main" id="{AF09BC54-99FB-45DC-B6F7-030C06A077E6}"/>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1DE93CA7-8D64-4830-A77D-1880403ACC15}" type="slidenum">
              <a:rPr lang="en-US" altLang="en-US" sz="1200">
                <a:latin typeface="Times New Roman" panose="02020603050405020304" pitchFamily="18" charset="0"/>
              </a:rPr>
              <a:pPr algn="r"/>
              <a:t>26</a:t>
            </a:fld>
            <a:endParaRPr lang="en-US" altLang="en-US" sz="12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6ACED453-0504-455A-8B0F-45770A2E9199}"/>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84881BAB-37E6-4D48-BF74-01F28E3425E8}"/>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AU" altLang="en-US">
                <a:ea typeface="DengXian" panose="02010600030101010101" pitchFamily="2" charset="-122"/>
                <a:cs typeface="Times New Roman" panose="02020603050405020304" pitchFamily="18" charset="0"/>
              </a:rPr>
              <a:t>Figure  depicts a hypothetical MapReduce job that is executing the shuffle and sort stage of the reduce task. </a:t>
            </a:r>
          </a:p>
          <a:p>
            <a:endParaRPr lang="en-AU" altLang="en-US">
              <a:ea typeface="DengXian" panose="02010600030101010101" pitchFamily="2" charset="-122"/>
              <a:cs typeface="Times New Roman" panose="02020603050405020304" pitchFamily="18" charset="0"/>
            </a:endParaRPr>
          </a:p>
        </p:txBody>
      </p:sp>
      <p:sp>
        <p:nvSpPr>
          <p:cNvPr id="60420" name="Slide Number Placeholder 3">
            <a:extLst>
              <a:ext uri="{FF2B5EF4-FFF2-40B4-BE49-F238E27FC236}">
                <a16:creationId xmlns:a16="http://schemas.microsoft.com/office/drawing/2014/main" id="{2458C88B-9675-4DA2-9112-657E303D4B69}"/>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45FB6BC2-2AD0-4A7F-B4BD-8742D2173161}" type="slidenum">
              <a:rPr lang="en-US" altLang="en-US" sz="1200">
                <a:latin typeface="Times New Roman" panose="02020603050405020304" pitchFamily="18" charset="0"/>
              </a:rPr>
              <a:pPr algn="r"/>
              <a:t>27</a:t>
            </a:fld>
            <a:endParaRPr lang="en-US" altLang="en-US" sz="12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2EFE27D3-59C8-4F4F-A5D1-F643BF549E16}"/>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729E1B54-76C6-4691-B745-E24F358F1CE4}"/>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AU" altLang="en-US" sz="1800">
                <a:ea typeface="DengXian" panose="02010600030101010101" pitchFamily="2" charset="-122"/>
                <a:cs typeface="Times New Roman" panose="02020603050405020304" pitchFamily="18" charset="0"/>
              </a:rPr>
              <a:t>Reduce is the final stage of the reduce task. Depending on the user-defined logic specified in the reduce function(reducer), the reducer will either further summarize its input or will emit the output without making any changes. In either case, for each key-value pair that a reducer receives, the list of values stored in the value part of pair is processed and another key-value pair is written out.</a:t>
            </a:r>
          </a:p>
          <a:p>
            <a:pPr>
              <a:lnSpc>
                <a:spcPct val="107000"/>
              </a:lnSpc>
              <a:spcAft>
                <a:spcPts val="800"/>
              </a:spcAft>
            </a:pPr>
            <a:r>
              <a:rPr lang="en-AU" altLang="en-US" sz="1800">
                <a:ea typeface="DengXian" panose="02010600030101010101" pitchFamily="2" charset="-122"/>
                <a:cs typeface="Times New Roman" panose="02020603050405020304" pitchFamily="18" charset="0"/>
              </a:rPr>
              <a:t>The output key can either be the same as the input key or a substring value form the input value, or another serializable user-defined object. </a:t>
            </a:r>
          </a:p>
          <a:p>
            <a:pPr>
              <a:lnSpc>
                <a:spcPct val="107000"/>
              </a:lnSpc>
              <a:spcAft>
                <a:spcPts val="800"/>
              </a:spcAft>
            </a:pPr>
            <a:r>
              <a:rPr lang="en-AU" altLang="en-US" sz="1800">
                <a:ea typeface="DengXian" panose="02010600030101010101" pitchFamily="2" charset="-122"/>
                <a:cs typeface="Times New Roman" panose="02020603050405020304" pitchFamily="18" charset="0"/>
              </a:rPr>
              <a:t> </a:t>
            </a:r>
          </a:p>
          <a:p>
            <a:endParaRPr lang="en-AU" altLang="en-US">
              <a:ea typeface="DengXian" panose="02010600030101010101" pitchFamily="2" charset="-122"/>
              <a:cs typeface="Times New Roman" panose="02020603050405020304" pitchFamily="18" charset="0"/>
            </a:endParaRPr>
          </a:p>
        </p:txBody>
      </p:sp>
      <p:sp>
        <p:nvSpPr>
          <p:cNvPr id="62468" name="Slide Number Placeholder 3">
            <a:extLst>
              <a:ext uri="{FF2B5EF4-FFF2-40B4-BE49-F238E27FC236}">
                <a16:creationId xmlns:a16="http://schemas.microsoft.com/office/drawing/2014/main" id="{34076F40-E1E3-4824-8052-CEC1123086C1}"/>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A9B4A9F1-A213-4587-905A-69E29399CD88}" type="slidenum">
              <a:rPr lang="en-US" altLang="en-US" sz="1200">
                <a:latin typeface="Times New Roman" panose="02020603050405020304" pitchFamily="18" charset="0"/>
              </a:rPr>
              <a:pPr algn="r"/>
              <a:t>28</a:t>
            </a:fld>
            <a:endParaRPr lang="en-US" altLang="en-US" sz="12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D1A45228-74D1-480A-BBF7-EA1CE6E9C2B5}"/>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D87C65E8-10F9-4CBE-8E4E-617CEFA7F996}"/>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AU" altLang="en-US" sz="1800">
                <a:ea typeface="DengXian" panose="02010600030101010101" pitchFamily="2" charset="-122"/>
                <a:cs typeface="Times New Roman" panose="02020603050405020304" pitchFamily="18" charset="0"/>
              </a:rPr>
              <a:t>Note that just like the mapper, for the input key-value pair, a reducer may  not produce any output key-value pair(filtering) or can generate multiple key-value pairs(demultiplexing). The output of the reducer, that is the key-value pairs, is then written out as a separate file, one file per reducer. This is depicted in figure  which highlights the reduce stage of the reduce task. To view the full output from the MapReduce job, all the file parts must be combined.</a:t>
            </a:r>
          </a:p>
          <a:p>
            <a:endParaRPr lang="en-AU" altLang="en-US">
              <a:ea typeface="DengXian" panose="02010600030101010101" pitchFamily="2" charset="-122"/>
              <a:cs typeface="Times New Roman" panose="02020603050405020304" pitchFamily="18" charset="0"/>
            </a:endParaRPr>
          </a:p>
        </p:txBody>
      </p:sp>
      <p:sp>
        <p:nvSpPr>
          <p:cNvPr id="64516" name="Slide Number Placeholder 3">
            <a:extLst>
              <a:ext uri="{FF2B5EF4-FFF2-40B4-BE49-F238E27FC236}">
                <a16:creationId xmlns:a16="http://schemas.microsoft.com/office/drawing/2014/main" id="{1DD04E46-D4DC-4B36-8742-85C8A2820145}"/>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F0BC7DB7-5FEB-4066-857C-5882154EDD15}" type="slidenum">
              <a:rPr lang="en-US" altLang="en-US" sz="1200">
                <a:latin typeface="Times New Roman" panose="02020603050405020304" pitchFamily="18" charset="0"/>
              </a:rPr>
              <a:pPr algn="r"/>
              <a:t>29</a:t>
            </a:fld>
            <a:endParaRPr lang="en-US" altLang="en-US" sz="120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59F9346-D9F5-4901-B563-2FDD9C2D7B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4564D110-B33D-4CBE-9D90-7AC27A55C8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r>
              <a:rPr lang="en-AU" altLang="en-US"/>
              <a:t>in this picture, input to MapReduce process is a set of geometric shapes(diamond, circle, square, star and triangle). the objective of this MapReduce is to count the number of geometric shapes of each type.</a:t>
            </a:r>
          </a:p>
          <a:p>
            <a:pPr marL="228600" indent="-228600"/>
            <a:r>
              <a:rPr lang="en-US" altLang="en-US"/>
              <a:t>MapReduce system  first reads the input file and splits it into multiple pieces. in this example, there are two splits</a:t>
            </a:r>
            <a:endParaRPr lang="en-AU" altLang="en-US"/>
          </a:p>
          <a:p>
            <a:pPr marL="228600" indent="-228600"/>
            <a:r>
              <a:rPr lang="en-US" altLang="en-US"/>
              <a:t>these splits are then processed by multiple map programs running in parallel on nodes of cluster. </a:t>
            </a:r>
            <a:r>
              <a:rPr lang="en-AU" altLang="en-US"/>
              <a:t>here role of each map program in this case is to group the data in a  split by the type of geometric shape. we can see that there are four groups of geometric shapes: on the top  split, 2 diamonds, 2 circles. 1 square, and 3 stars; on the bottom split,2 squares, 3 triangles, 1 circle, and 2 diamonds</a:t>
            </a:r>
          </a:p>
          <a:p>
            <a:pPr marL="228600" indent="-228600"/>
            <a:r>
              <a:rPr lang="en-AU" altLang="en-US"/>
              <a:t> MapReduce system then takes output from each map program and merges(shuffles/sorts) the results for input to reduce the program, which calculates the sum of the number of different types of geometric shapes:4 diamonds, 3 circles, 3 squares...</a:t>
            </a:r>
          </a:p>
          <a:p>
            <a:pPr marL="228600" indent="-228600"/>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AEF3AB8F-7AA8-4889-88C9-A655C7F4AE73}"/>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4E32C2C-6146-4940-A02C-335D0E673822}"/>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13316" name="Slide Number Placeholder 3">
            <a:extLst>
              <a:ext uri="{FF2B5EF4-FFF2-40B4-BE49-F238E27FC236}">
                <a16:creationId xmlns:a16="http://schemas.microsoft.com/office/drawing/2014/main" id="{1D1A09AC-BFF1-4D4C-92DE-7C4587059A19}"/>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9D8660C9-90A7-4075-A369-C799A17908CF}" type="slidenum">
              <a:rPr lang="en-US" altLang="en-US" sz="1200">
                <a:latin typeface="Times New Roman" panose="02020603050405020304" pitchFamily="18" charset="0"/>
              </a:rPr>
              <a:pPr algn="r"/>
              <a:t>4</a:t>
            </a:fld>
            <a:endParaRPr lang="en-US" altLang="en-US" sz="12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F0E1C421-2184-4206-AAF6-334F8DFE815B}"/>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02B20972-D22A-44C8-B6FF-C6743DF250A2}"/>
              </a:ext>
            </a:extLst>
          </p:cNvPr>
          <p:cNvSpPr>
            <a:spLocks noGrp="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bodyPr>
          <a:lstStyle/>
          <a:p>
            <a:pPr>
              <a:lnSpc>
                <a:spcPct val="107000"/>
              </a:lnSpc>
              <a:spcAft>
                <a:spcPts val="800"/>
              </a:spcAft>
              <a:defRPr/>
            </a:pPr>
            <a:r>
              <a:rPr lang="en-AU" sz="1800" dirty="0">
                <a:ea typeface="DengXian" panose="02010600030101010101" pitchFamily="2" charset="-122"/>
                <a:cs typeface="Times New Roman" panose="02020603050405020304" pitchFamily="18" charset="0"/>
              </a:rPr>
              <a:t>The following steps are shown in figure </a:t>
            </a:r>
          </a:p>
          <a:p>
            <a:pPr marL="342900" indent="-342900">
              <a:lnSpc>
                <a:spcPct val="107000"/>
              </a:lnSpc>
              <a:buFont typeface="+mj-lt"/>
              <a:buAutoNum type="arabicPeriod"/>
              <a:defRPr/>
            </a:pPr>
            <a:r>
              <a:rPr lang="en-AU" sz="1800" dirty="0">
                <a:ea typeface="DengXian" panose="02010600030101010101" pitchFamily="2" charset="-122"/>
                <a:cs typeface="Times New Roman" panose="02020603050405020304" pitchFamily="18" charset="0"/>
              </a:rPr>
              <a:t>The input(sales.txt) is divided into two splits.</a:t>
            </a:r>
          </a:p>
          <a:p>
            <a:pPr marL="342900" indent="-342900">
              <a:lnSpc>
                <a:spcPct val="107000"/>
              </a:lnSpc>
              <a:buFont typeface="+mj-lt"/>
              <a:buAutoNum type="arabicPeriod"/>
              <a:defRPr/>
            </a:pPr>
            <a:r>
              <a:rPr lang="en-AU" sz="1800" dirty="0">
                <a:ea typeface="DengXian" panose="02010600030101010101" pitchFamily="2" charset="-122"/>
                <a:cs typeface="Times New Roman" panose="02020603050405020304" pitchFamily="18" charset="0"/>
              </a:rPr>
              <a:t>Two map tasks running on two different nodes, Node A and Node B, extract product and quantity from the respective split’s records in parallel. The output from each map function is a key-value pair where product is the key while quantity is the value</a:t>
            </a:r>
          </a:p>
          <a:p>
            <a:pPr marL="342900" indent="-342900">
              <a:lnSpc>
                <a:spcPct val="107000"/>
              </a:lnSpc>
              <a:buFont typeface="+mj-lt"/>
              <a:buAutoNum type="arabicPeriod"/>
              <a:defRPr/>
            </a:pPr>
            <a:r>
              <a:rPr lang="en-AU" sz="1800" dirty="0">
                <a:ea typeface="DengXian" panose="02010600030101010101" pitchFamily="2" charset="-122"/>
                <a:cs typeface="Times New Roman" panose="02020603050405020304" pitchFamily="18" charset="0"/>
              </a:rPr>
              <a:t>.The combiner then performs local summation of product quantities</a:t>
            </a:r>
          </a:p>
          <a:p>
            <a:pPr marL="342900" indent="-342900">
              <a:lnSpc>
                <a:spcPct val="107000"/>
              </a:lnSpc>
              <a:spcAft>
                <a:spcPts val="800"/>
              </a:spcAft>
              <a:buFont typeface="+mj-lt"/>
              <a:buAutoNum type="arabicPeriod"/>
              <a:defRPr/>
            </a:pPr>
            <a:r>
              <a:rPr lang="en-AU" sz="1800" dirty="0">
                <a:ea typeface="DengXian" panose="02010600030101010101" pitchFamily="2" charset="-122"/>
                <a:cs typeface="Times New Roman" panose="02020603050405020304" pitchFamily="18" charset="0"/>
              </a:rPr>
              <a:t> As there is only one reduce task, no partitioning is performed.</a:t>
            </a:r>
          </a:p>
          <a:p>
            <a:pPr>
              <a:defRPr/>
            </a:pPr>
            <a:endParaRPr lang="en-AU" altLang="en-US" dirty="0"/>
          </a:p>
        </p:txBody>
      </p:sp>
      <p:sp>
        <p:nvSpPr>
          <p:cNvPr id="68612" name="Slide Number Placeholder 3">
            <a:extLst>
              <a:ext uri="{FF2B5EF4-FFF2-40B4-BE49-F238E27FC236}">
                <a16:creationId xmlns:a16="http://schemas.microsoft.com/office/drawing/2014/main" id="{26638973-CCFC-456C-91B7-E7A96498CC38}"/>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4F8CAD02-97F4-4E76-977D-6D91A2C90F5E}" type="slidenum">
              <a:rPr lang="en-US" altLang="en-US" sz="1200">
                <a:latin typeface="Times New Roman" panose="02020603050405020304" pitchFamily="18" charset="0"/>
              </a:rPr>
              <a:pPr algn="r"/>
              <a:t>31</a:t>
            </a:fld>
            <a:endParaRPr lang="en-US" altLang="en-US" sz="12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75EA0CB7-B21E-41CF-B791-B71E1FED54B8}"/>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B72AF36B-AFDF-41B6-9ECC-9AEC24E5D0FC}"/>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buFont typeface="+mj-lt"/>
              <a:buNone/>
            </a:pPr>
            <a:r>
              <a:rPr lang="en-AU" altLang="en-US" sz="1800">
                <a:ea typeface="DengXian" panose="02010600030101010101" pitchFamily="2" charset="-122"/>
                <a:cs typeface="Times New Roman" panose="02020603050405020304" pitchFamily="18" charset="0"/>
              </a:rPr>
              <a:t>5.   the output from the two map tasks is then copied to a third node, Node C, that runs the shuffle stage as part of the reduce task.</a:t>
            </a:r>
          </a:p>
          <a:p>
            <a:pPr>
              <a:lnSpc>
                <a:spcPct val="107000"/>
              </a:lnSpc>
              <a:buFont typeface="+mj-lt"/>
              <a:buNone/>
            </a:pPr>
            <a:r>
              <a:rPr lang="en-AU" altLang="en-US" sz="1800">
                <a:ea typeface="DengXian" panose="02010600030101010101" pitchFamily="2" charset="-122"/>
                <a:cs typeface="Times New Roman" panose="02020603050405020304" pitchFamily="18" charset="0"/>
              </a:rPr>
              <a:t>6. The sort stage then groups all quantities of the same product together as a list</a:t>
            </a:r>
          </a:p>
          <a:p>
            <a:pPr>
              <a:lnSpc>
                <a:spcPct val="107000"/>
              </a:lnSpc>
              <a:spcAft>
                <a:spcPts val="800"/>
              </a:spcAft>
              <a:buFont typeface="+mj-lt"/>
              <a:buNone/>
            </a:pPr>
            <a:r>
              <a:rPr lang="en-AU" altLang="en-US" sz="1800">
                <a:ea typeface="DengXian" panose="02010600030101010101" pitchFamily="2" charset="-122"/>
                <a:cs typeface="Times New Roman" panose="02020603050405020304" pitchFamily="18" charset="0"/>
              </a:rPr>
              <a:t>7 . Like the combiner, the reduce function then sums up the quantities of each unique product in order to create the output.</a:t>
            </a:r>
          </a:p>
          <a:p>
            <a:endParaRPr lang="en-AU" altLang="en-US">
              <a:ea typeface="DengXian" panose="02010600030101010101" pitchFamily="2" charset="-122"/>
              <a:cs typeface="Times New Roman" panose="02020603050405020304" pitchFamily="18" charset="0"/>
            </a:endParaRPr>
          </a:p>
        </p:txBody>
      </p:sp>
      <p:sp>
        <p:nvSpPr>
          <p:cNvPr id="70660" name="Slide Number Placeholder 3">
            <a:extLst>
              <a:ext uri="{FF2B5EF4-FFF2-40B4-BE49-F238E27FC236}">
                <a16:creationId xmlns:a16="http://schemas.microsoft.com/office/drawing/2014/main" id="{9E985B4F-D31F-4FCC-9A14-7E53003412FD}"/>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D8F4EC9F-2F50-490F-8F93-BAD708C1A4F7}" type="slidenum">
              <a:rPr lang="en-US" altLang="en-US" sz="1200">
                <a:latin typeface="Times New Roman" panose="02020603050405020304" pitchFamily="18" charset="0"/>
              </a:rPr>
              <a:pPr algn="r"/>
              <a:t>32</a:t>
            </a:fld>
            <a:endParaRPr lang="en-US" altLang="en-US" sz="120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77F11E77-CB74-4FB5-9C13-C1894F9912E7}"/>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73E118F4-20AE-4B0F-9DD0-E2B479128E4E}"/>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AU" altLang="en-US" sz="1800">
                <a:ea typeface="DengXian" panose="02010600030101010101" pitchFamily="2" charset="-122"/>
                <a:cs typeface="Times New Roman" panose="02020603050405020304" pitchFamily="18" charset="0"/>
              </a:rPr>
              <a:t>Unlike traditional programming model, MapReduce follow a distinct programming model. In order to understand how algorithms can be designed or adapted to this programming model, its design principle first needs to be explored. </a:t>
            </a:r>
          </a:p>
          <a:p>
            <a:pPr>
              <a:lnSpc>
                <a:spcPct val="107000"/>
              </a:lnSpc>
              <a:spcAft>
                <a:spcPts val="800"/>
              </a:spcAft>
            </a:pPr>
            <a:r>
              <a:rPr lang="en-AU" altLang="en-US" sz="1800">
                <a:ea typeface="DengXian" panose="02010600030101010101" pitchFamily="2" charset="-122"/>
                <a:cs typeface="Times New Roman" panose="02020603050405020304" pitchFamily="18" charset="0"/>
              </a:rPr>
              <a:t>As described earlier, MapReduce works on the principle of divide-and-conquer. However, it is  important to understand the semantics of this principle in the context of MapReduce. The divide-and-conquer principle is generally achieved using one of the following approaches</a:t>
            </a:r>
          </a:p>
          <a:p>
            <a:r>
              <a:rPr lang="en-AU" altLang="en-US" sz="1800">
                <a:latin typeface="Times New Roman" panose="02020603050405020304" pitchFamily="18" charset="0"/>
                <a:ea typeface="SimSun" panose="02010600030101010101" pitchFamily="2" charset="-122"/>
                <a:cs typeface="Times New Roman" panose="02020603050405020304" pitchFamily="18" charset="0"/>
              </a:rPr>
              <a:t>1. Task parallelism, </a:t>
            </a:r>
          </a:p>
          <a:p>
            <a:r>
              <a:rPr lang="en-AU" altLang="en-US" sz="1800">
                <a:latin typeface="Times New Roman" panose="02020603050405020304" pitchFamily="18" charset="0"/>
                <a:ea typeface="SimSun" panose="02010600030101010101" pitchFamily="2" charset="-122"/>
                <a:cs typeface="Times New Roman" panose="02020603050405020304" pitchFamily="18" charset="0"/>
              </a:rPr>
              <a:t>2. Data Parallelism</a:t>
            </a:r>
          </a:p>
          <a:p>
            <a:pPr>
              <a:lnSpc>
                <a:spcPct val="107000"/>
              </a:lnSpc>
              <a:spcAft>
                <a:spcPts val="800"/>
              </a:spcAft>
            </a:pPr>
            <a:endParaRPr lang="en-AU" altLang="en-US" sz="1800">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72708" name="Slide Number Placeholder 3">
            <a:extLst>
              <a:ext uri="{FF2B5EF4-FFF2-40B4-BE49-F238E27FC236}">
                <a16:creationId xmlns:a16="http://schemas.microsoft.com/office/drawing/2014/main" id="{88FB1C9C-6369-48C6-AAD6-27CE1FC530AF}"/>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8A853CCF-AE06-4EFD-AD84-294179B330B1}" type="slidenum">
              <a:rPr lang="en-US" altLang="en-US" sz="1200">
                <a:latin typeface="Times New Roman" panose="02020603050405020304" pitchFamily="18" charset="0"/>
              </a:rPr>
              <a:pPr algn="r"/>
              <a:t>33</a:t>
            </a:fld>
            <a:endParaRPr lang="en-US" altLang="en-US" sz="120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AE1C27E2-0A62-4A03-B5BE-DBEF98725419}"/>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0E612DC6-DB6E-45A0-9011-C7D22E9B792E}"/>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AU" altLang="en-US" sz="1800">
                <a:ea typeface="DengXian" panose="02010600030101010101" pitchFamily="2" charset="-122"/>
                <a:cs typeface="Times New Roman" panose="02020603050405020304" pitchFamily="18" charset="0"/>
              </a:rPr>
              <a:t>each sub-task generally executes a different algorithm, with its own copy of the same data or different data as its input, in parallel. Generally, the output from multiple sub-tasks is joined together to obtain the final set of results. </a:t>
            </a:r>
          </a:p>
          <a:p>
            <a:pPr>
              <a:lnSpc>
                <a:spcPct val="107000"/>
              </a:lnSpc>
              <a:spcAft>
                <a:spcPts val="800"/>
              </a:spcAft>
            </a:pPr>
            <a:endParaRPr lang="en-AU" altLang="en-US" sz="1800">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74756" name="Slide Number Placeholder 3">
            <a:extLst>
              <a:ext uri="{FF2B5EF4-FFF2-40B4-BE49-F238E27FC236}">
                <a16:creationId xmlns:a16="http://schemas.microsoft.com/office/drawing/2014/main" id="{AE51D087-7919-45A2-8DF0-106F386C7DB3}"/>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18111C90-872E-440F-B49A-F2BEFACDCA6F}" type="slidenum">
              <a:rPr lang="en-US" altLang="en-US" sz="1200">
                <a:latin typeface="Times New Roman" panose="02020603050405020304" pitchFamily="18" charset="0"/>
              </a:rPr>
              <a:pPr algn="r"/>
              <a:t>34</a:t>
            </a:fld>
            <a:endParaRPr lang="en-US" altLang="en-US" sz="12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928115C2-22EB-4E71-B337-22FBE03F7527}"/>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58679D95-0B6A-46ED-8B15-7840D1F429A6}"/>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AU" altLang="en-US">
                <a:ea typeface="DengXian" panose="02010600030101010101" pitchFamily="2" charset="-122"/>
                <a:cs typeface="Times New Roman" panose="02020603050405020304" pitchFamily="18" charset="0"/>
              </a:rPr>
              <a:t>the sub-datasets are spread across multiple nodes and are all processed using the same algorithm. Generally, the output from each processed sub-dataset is joined together to obtain the final set of results</a:t>
            </a:r>
          </a:p>
        </p:txBody>
      </p:sp>
      <p:sp>
        <p:nvSpPr>
          <p:cNvPr id="76804" name="Slide Number Placeholder 3">
            <a:extLst>
              <a:ext uri="{FF2B5EF4-FFF2-40B4-BE49-F238E27FC236}">
                <a16:creationId xmlns:a16="http://schemas.microsoft.com/office/drawing/2014/main" id="{C961E001-268C-4B9A-A337-3D5B8E8029E8}"/>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DF1643E8-B4BE-4F6F-BB2D-1DF39C83E288}" type="slidenum">
              <a:rPr lang="en-US" altLang="en-US" sz="1200">
                <a:latin typeface="Times New Roman" panose="02020603050405020304" pitchFamily="18" charset="0"/>
              </a:rPr>
              <a:pPr algn="r"/>
              <a:t>35</a:t>
            </a:fld>
            <a:endParaRPr lang="en-US" altLang="en-US" sz="12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514EC1C7-8AC2-4A13-AD0F-AD66BFDC8C28}"/>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35D521DC-738F-4240-8070-8F71CD9F38E3}"/>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AU" altLang="en-US" sz="1800">
                <a:ea typeface="DengXian" panose="02010600030101010101" pitchFamily="2" charset="-122"/>
                <a:cs typeface="Times New Roman" panose="02020603050405020304" pitchFamily="18" charset="0"/>
              </a:rPr>
              <a:t>In MapReduce, operations are divided among the map and reduce functions. Map and reduce tasks are independent and in turn run isolated from one another. Furthermore, each instance of a map or reduce function runs independently of other instances.</a:t>
            </a:r>
          </a:p>
          <a:p>
            <a:endParaRPr lang="en-AU" altLang="en-US">
              <a:ea typeface="DengXian" panose="02010600030101010101" pitchFamily="2" charset="-122"/>
              <a:cs typeface="Times New Roman" panose="02020603050405020304" pitchFamily="18" charset="0"/>
            </a:endParaRPr>
          </a:p>
        </p:txBody>
      </p:sp>
      <p:sp>
        <p:nvSpPr>
          <p:cNvPr id="78852" name="Slide Number Placeholder 3">
            <a:extLst>
              <a:ext uri="{FF2B5EF4-FFF2-40B4-BE49-F238E27FC236}">
                <a16:creationId xmlns:a16="http://schemas.microsoft.com/office/drawing/2014/main" id="{0CCEC725-18D3-4D8F-8290-5EA4ACB7EB5E}"/>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E269E308-78B4-4FAC-8078-7A7385AE8F96}" type="slidenum">
              <a:rPr lang="en-US" altLang="en-US" sz="1200">
                <a:latin typeface="Times New Roman" panose="02020603050405020304" pitchFamily="18" charset="0"/>
              </a:rPr>
              <a:pPr algn="r"/>
              <a:t>36</a:t>
            </a:fld>
            <a:endParaRPr lang="en-US" altLang="en-US" sz="120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9C2BEB49-A5BD-4185-A2EF-00F18CAB6192}"/>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4E0DCD4C-1710-40D6-8693-F4318282B938}"/>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80900" name="Slide Number Placeholder 3">
            <a:extLst>
              <a:ext uri="{FF2B5EF4-FFF2-40B4-BE49-F238E27FC236}">
                <a16:creationId xmlns:a16="http://schemas.microsoft.com/office/drawing/2014/main" id="{355D0F0A-1C6F-4D39-86DE-631201F80BC6}"/>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075FA07-2C39-4600-8142-4EAA57186B21}" type="slidenum">
              <a:rPr lang="en-US" altLang="en-US" sz="1200">
                <a:latin typeface="Times New Roman" panose="02020603050405020304" pitchFamily="18" charset="0"/>
              </a:rPr>
              <a:pPr algn="r"/>
              <a:t>37</a:t>
            </a:fld>
            <a:endParaRPr lang="en-US" altLang="en-US" sz="12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62F3BA09-5AA0-4717-835D-219F118924A9}"/>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C6C1A245-979F-4764-84D4-A207F632729B}"/>
              </a:ext>
            </a:extLst>
          </p:cNvPr>
          <p:cNvSpPr>
            <a:spLocks noGrp="1" noChangeArrowheads="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normAutofit fontScale="62500" lnSpcReduction="20000"/>
          </a:bodyPr>
          <a:lstStyle/>
          <a:p>
            <a:pPr>
              <a:lnSpc>
                <a:spcPct val="107000"/>
              </a:lnSpc>
              <a:spcAft>
                <a:spcPts val="800"/>
              </a:spcAft>
              <a:defRPr/>
            </a:pPr>
            <a:r>
              <a:rPr lang="en-AU" altLang="en-US" sz="1800" dirty="0">
                <a:ea typeface="DengXian" panose="02010600030101010101" pitchFamily="2" charset="-122"/>
                <a:cs typeface="Times New Roman" panose="02020603050405020304" pitchFamily="18" charset="0"/>
              </a:rPr>
              <a:t> </a:t>
            </a:r>
          </a:p>
          <a:p>
            <a:pPr>
              <a:lnSpc>
                <a:spcPct val="107000"/>
              </a:lnSpc>
              <a:spcAft>
                <a:spcPts val="800"/>
              </a:spcAft>
              <a:defRPr/>
            </a:pPr>
            <a:r>
              <a:rPr lang="en-AU" altLang="en-US" sz="1800" dirty="0">
                <a:ea typeface="DengXian" panose="02010600030101010101" pitchFamily="2" charset="-122"/>
                <a:cs typeface="Times New Roman" panose="02020603050405020304" pitchFamily="18" charset="0"/>
              </a:rPr>
              <a:t> Use of relatively simplistic algorithmic logic, such that the required result can be obtained by applying the same logic to different portion of a dataset in parallel and then aggregating the results in some manner</a:t>
            </a:r>
          </a:p>
          <a:p>
            <a:pPr>
              <a:lnSpc>
                <a:spcPct val="107000"/>
              </a:lnSpc>
              <a:spcAft>
                <a:spcPts val="800"/>
              </a:spcAft>
              <a:defRPr/>
            </a:pPr>
            <a:r>
              <a:rPr lang="en-AU" altLang="en-US" sz="1800" dirty="0">
                <a:ea typeface="DengXian" panose="02010600030101010101" pitchFamily="2" charset="-122"/>
                <a:cs typeface="Times New Roman" panose="02020603050405020304" pitchFamily="18" charset="0"/>
              </a:rPr>
              <a:t>Availability of dataset in a distributed manner partitioned across a cluster so that multiple map functions can process different subsets of a dataset in parallel.</a:t>
            </a:r>
          </a:p>
          <a:p>
            <a:pPr>
              <a:lnSpc>
                <a:spcPct val="107000"/>
              </a:lnSpc>
              <a:spcAft>
                <a:spcPts val="800"/>
              </a:spcAft>
              <a:defRPr/>
            </a:pPr>
            <a:r>
              <a:rPr lang="en-AU" altLang="en-US" sz="1800" dirty="0">
                <a:ea typeface="DengXian" panose="02010600030101010101" pitchFamily="2" charset="-122"/>
                <a:cs typeface="Times New Roman" panose="02020603050405020304" pitchFamily="18" charset="0"/>
              </a:rPr>
              <a:t>Dividing algorithm logic into map and reduce functions so that the logic in map function is not dependent on the completed dataset, since only data within a single split is available</a:t>
            </a:r>
          </a:p>
          <a:p>
            <a:pPr>
              <a:lnSpc>
                <a:spcPct val="107000"/>
              </a:lnSpc>
              <a:spcAft>
                <a:spcPts val="800"/>
              </a:spcAft>
              <a:defRPr/>
            </a:pPr>
            <a:r>
              <a:rPr lang="en-AU" altLang="en-US" sz="1800" dirty="0">
                <a:ea typeface="DengXian" panose="02010600030101010101" pitchFamily="2" charset="-122"/>
                <a:cs typeface="Times New Roman" panose="02020603050405020304" pitchFamily="18" charset="0"/>
              </a:rPr>
              <a:t>Emitting the correct key from the map function along with all the required data as values because the reduce function’s logic can only process those values that were emitted as part of the key-value pairs from the map function</a:t>
            </a:r>
          </a:p>
          <a:p>
            <a:pPr>
              <a:lnSpc>
                <a:spcPct val="107000"/>
              </a:lnSpc>
              <a:spcAft>
                <a:spcPts val="800"/>
              </a:spcAft>
              <a:defRPr/>
            </a:pPr>
            <a:r>
              <a:rPr lang="en-AU" altLang="en-US" sz="1800" dirty="0">
                <a:ea typeface="DengXian" panose="02010600030101010101" pitchFamily="2" charset="-122"/>
                <a:cs typeface="Times New Roman" panose="02020603050405020304" pitchFamily="18" charset="0"/>
              </a:rPr>
              <a:t>Emitting the correct key from the reduce function along with the required data as value because the output from each reduce function becomes final output of MapReduce algorithm</a:t>
            </a:r>
          </a:p>
          <a:p>
            <a:pPr>
              <a:lnSpc>
                <a:spcPct val="107000"/>
              </a:lnSpc>
              <a:spcAft>
                <a:spcPts val="800"/>
              </a:spcAft>
              <a:defRPr/>
            </a:pPr>
            <a:r>
              <a:rPr lang="en-AU" altLang="en-US" sz="1800" dirty="0">
                <a:ea typeface="DengXian" panose="02010600030101010101" pitchFamily="2" charset="-122"/>
                <a:cs typeface="Times New Roman" panose="02020603050405020304" pitchFamily="18" charset="0"/>
              </a:rPr>
              <a:t> </a:t>
            </a:r>
          </a:p>
          <a:p>
            <a:pPr>
              <a:lnSpc>
                <a:spcPct val="107000"/>
              </a:lnSpc>
              <a:spcAft>
                <a:spcPts val="800"/>
              </a:spcAft>
              <a:defRPr/>
            </a:pPr>
            <a:endParaRPr lang="en-AU" altLang="en-US" sz="1800" dirty="0">
              <a:ea typeface="DengXian" panose="02010600030101010101" pitchFamily="2" charset="-122"/>
              <a:cs typeface="Times New Roman" panose="02020603050405020304" pitchFamily="18" charset="0"/>
            </a:endParaRPr>
          </a:p>
          <a:p>
            <a:pPr>
              <a:lnSpc>
                <a:spcPct val="107000"/>
              </a:lnSpc>
              <a:spcAft>
                <a:spcPts val="800"/>
              </a:spcAft>
              <a:defRPr/>
            </a:pPr>
            <a:r>
              <a:rPr lang="en-AU" altLang="en-US" sz="1800" dirty="0">
                <a:ea typeface="DengXian" panose="02010600030101010101" pitchFamily="2" charset="-122"/>
                <a:cs typeface="Times New Roman" panose="02020603050405020304" pitchFamily="18" charset="0"/>
              </a:rPr>
              <a:t> </a:t>
            </a:r>
          </a:p>
          <a:p>
            <a:pPr>
              <a:lnSpc>
                <a:spcPct val="107000"/>
              </a:lnSpc>
              <a:spcAft>
                <a:spcPts val="800"/>
              </a:spcAft>
              <a:defRPr/>
            </a:pPr>
            <a:r>
              <a:rPr lang="en-AU" altLang="en-US" sz="1800" dirty="0">
                <a:ea typeface="DengXian" panose="02010600030101010101" pitchFamily="2" charset="-122"/>
                <a:cs typeface="Times New Roman" panose="02020603050405020304" pitchFamily="18" charset="0"/>
              </a:rPr>
              <a:t> </a:t>
            </a:r>
          </a:p>
          <a:p>
            <a:pPr>
              <a:lnSpc>
                <a:spcPct val="107000"/>
              </a:lnSpc>
              <a:spcAft>
                <a:spcPts val="800"/>
              </a:spcAft>
              <a:defRPr/>
            </a:pPr>
            <a:endParaRPr lang="en-AU" altLang="en-US" sz="1800" dirty="0">
              <a:ea typeface="DengXian" panose="02010600030101010101" pitchFamily="2" charset="-122"/>
              <a:cs typeface="Times New Roman" panose="02020603050405020304" pitchFamily="18" charset="0"/>
            </a:endParaRPr>
          </a:p>
        </p:txBody>
      </p:sp>
      <p:sp>
        <p:nvSpPr>
          <p:cNvPr id="82948" name="Slide Number Placeholder 3">
            <a:extLst>
              <a:ext uri="{FF2B5EF4-FFF2-40B4-BE49-F238E27FC236}">
                <a16:creationId xmlns:a16="http://schemas.microsoft.com/office/drawing/2014/main" id="{7241623C-167A-4753-AAD4-7FC14167FB4A}"/>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3C333E0-8ED8-4BAD-9A52-9F54456D6F24}" type="slidenum">
              <a:rPr lang="en-US" altLang="en-US" sz="1200">
                <a:latin typeface="Times New Roman" panose="02020603050405020304" pitchFamily="18" charset="0"/>
              </a:rPr>
              <a:pPr algn="r"/>
              <a:t>38</a:t>
            </a:fld>
            <a:endParaRPr lang="en-US" altLang="en-US" sz="12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4396E56A-F40C-489E-831C-A2F7B2A7C83A}"/>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8676D57B-822A-4D13-BCE4-9FED6BBAD8E3}"/>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4" name="Slide Number Placeholder 3">
            <a:extLst>
              <a:ext uri="{FF2B5EF4-FFF2-40B4-BE49-F238E27FC236}">
                <a16:creationId xmlns:a16="http://schemas.microsoft.com/office/drawing/2014/main" id="{8555A8AA-C0EF-424F-BAC6-2985FAFD259C}"/>
              </a:ext>
            </a:extLst>
          </p:cNvPr>
          <p:cNvSpPr txBox="1">
            <a:spLocks noGrp="1"/>
          </p:cNvSpPr>
          <p:nvPr/>
        </p:nvSpPr>
        <p:spPr bwMode="auto">
          <a:xfrm>
            <a:off x="4144963" y="9121775"/>
            <a:ext cx="3170237" cy="479425"/>
          </a:xfrm>
          <a:prstGeom prst="rect">
            <a:avLst/>
          </a:prstGeom>
          <a:noFill/>
          <a:ln>
            <a:miter lim="800000"/>
            <a:headEnd/>
            <a:tailEnd/>
          </a:ln>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B2D6470-857C-4BA6-B558-727E956B188F}" type="slidenum">
              <a:rPr lang="en-US" altLang="en-US" sz="1200">
                <a:latin typeface="Times New Roman" panose="02020603050405020304" pitchFamily="18" charset="0"/>
              </a:rPr>
              <a:pPr algn="r"/>
              <a:t>39</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283F5E8-9DA2-4E9D-8DB2-4B2D6A3CAF66}"/>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7633D4F4-FFFA-4A96-A5B4-031673DB2CFA}"/>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15364" name="Slide Number Placeholder 3">
            <a:extLst>
              <a:ext uri="{FF2B5EF4-FFF2-40B4-BE49-F238E27FC236}">
                <a16:creationId xmlns:a16="http://schemas.microsoft.com/office/drawing/2014/main" id="{D2D28EE7-F421-4C41-AA65-432BE866C5E6}"/>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5301C1B6-2D64-436A-920A-BEB37CEB64DB}" type="slidenum">
              <a:rPr lang="en-US" altLang="en-US" sz="1200">
                <a:latin typeface="Times New Roman" panose="02020603050405020304" pitchFamily="18" charset="0"/>
              </a:rPr>
              <a:pPr algn="r"/>
              <a:t>5</a:t>
            </a:fld>
            <a:endParaRPr lang="en-US" altLang="en-US"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AAF35FB-F2C4-4226-9358-79E1E4891549}"/>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D0811F50-3A80-49D8-B93B-32EA7B575572}"/>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17412" name="Slide Number Placeholder 3">
            <a:extLst>
              <a:ext uri="{FF2B5EF4-FFF2-40B4-BE49-F238E27FC236}">
                <a16:creationId xmlns:a16="http://schemas.microsoft.com/office/drawing/2014/main" id="{61E8B959-ABB2-4FDE-BA67-2688C2150D8E}"/>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8995F51B-0594-4CE2-8167-7F22A090D7A9}" type="slidenum">
              <a:rPr lang="en-US" altLang="en-US" sz="1200">
                <a:latin typeface="Times New Roman" panose="02020603050405020304" pitchFamily="18" charset="0"/>
              </a:rPr>
              <a:pPr algn="r"/>
              <a:t>6</a:t>
            </a:fld>
            <a:endParaRPr lang="en-US" altLang="en-US"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253E338-536F-43A2-A724-5D98CB14EE12}"/>
              </a:ext>
            </a:extLst>
          </p:cNvPr>
          <p:cNvSpPr>
            <a:spLocks noGrp="1" noRot="1" noChangeAspect="1" noChangeArrowheads="1" noTextEdit="1"/>
          </p:cNvSpPr>
          <p:nvPr>
            <p:ph type="sldImg"/>
          </p:nvPr>
        </p:nvSpPr>
        <p:spPr bwMode="auto">
          <a:xfrm>
            <a:off x="473075" y="728663"/>
            <a:ext cx="6372225" cy="358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6EA24EED-3D13-4472-8CDF-0EBD22F95AE9}"/>
              </a:ext>
            </a:extLst>
          </p:cNvPr>
          <p:cNvSpPr>
            <a:spLocks noGrp="1" noChangeArrowheads="1"/>
          </p:cNvSpPr>
          <p:nvPr>
            <p:ph type="body" idx="1"/>
          </p:nvPr>
        </p:nvSpPr>
        <p:spPr bwMode="auto">
          <a:xfrm>
            <a:off x="973138" y="4560888"/>
            <a:ext cx="5367337" cy="431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107000"/>
              </a:lnSpc>
              <a:spcAft>
                <a:spcPts val="800"/>
              </a:spcAft>
            </a:pPr>
            <a:r>
              <a:rPr lang="en-AU" altLang="en-US">
                <a:ea typeface="DengXian" panose="02010600030101010101" pitchFamily="2" charset="-122"/>
                <a:cs typeface="Times New Roman" panose="02020603050405020304" pitchFamily="18" charset="0"/>
              </a:rPr>
              <a:t>In figure , a task is divided into three sub-tasks that are then executed on three different machines sharing one physical switch. </a:t>
            </a:r>
          </a:p>
          <a:p>
            <a:pPr>
              <a:lnSpc>
                <a:spcPct val="107000"/>
              </a:lnSpc>
              <a:spcAft>
                <a:spcPts val="800"/>
              </a:spcAft>
            </a:pPr>
            <a:r>
              <a:rPr lang="en-AU" altLang="en-US">
                <a:ea typeface="DengXian" panose="02010600030101010101" pitchFamily="2" charset="-122"/>
                <a:cs typeface="Times New Roman" panose="02020603050405020304" pitchFamily="18" charset="0"/>
              </a:rPr>
              <a:t> </a:t>
            </a:r>
          </a:p>
          <a:p>
            <a:endParaRPr lang="en-AU" altLang="en-US">
              <a:ea typeface="DengXian" panose="02010600030101010101" pitchFamily="2" charset="-122"/>
              <a:cs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BED25FE8-47B8-4DA2-9E84-C070FF7C39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CF906798-9943-40C4-8193-7F693F9B28C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altLang="en-US">
                <a:ea typeface="DengXian" panose="02010600030101010101" pitchFamily="2" charset="-122"/>
                <a:cs typeface="Times New Roman" panose="02020603050405020304" pitchFamily="18" charset="0"/>
              </a:rPr>
              <a:t> From an analysis perspective, Hadoop implements the MapReduce processing framework. </a:t>
            </a:r>
          </a:p>
          <a:p>
            <a:r>
              <a:rPr lang="en-AU" altLang="en-US">
                <a:ea typeface="DengXian" panose="02010600030101010101" pitchFamily="2" charset="-122"/>
                <a:cs typeface="Times New Roman" panose="02020603050405020304" pitchFamily="18" charset="0"/>
              </a:rPr>
              <a:t>figure  illustrates some of Hadoop’s features. </a:t>
            </a:r>
          </a:p>
        </p:txBody>
      </p:sp>
      <p:sp>
        <p:nvSpPr>
          <p:cNvPr id="21508" name="Slide Number Placeholder 3">
            <a:extLst>
              <a:ext uri="{FF2B5EF4-FFF2-40B4-BE49-F238E27FC236}">
                <a16:creationId xmlns:a16="http://schemas.microsoft.com/office/drawing/2014/main" id="{C531267A-6481-449E-8015-4EE7B6185E8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fld id="{D28D6D38-0D7C-4BAB-9C40-1F0B9FBABE1D}" type="slidenum">
              <a:rPr lang="en-US" altLang="en-US" smtClean="0">
                <a:latin typeface="Calibri" panose="020F0502020204030204" pitchFamily="34" charset="0"/>
              </a:rPr>
              <a:pPr/>
              <a:t>8</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E5EFF2A4-13C3-4A1F-BEA1-0CA9A7DE4BF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816BE4CA-453F-437C-9018-738208B3C9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p>
        </p:txBody>
      </p:sp>
      <p:sp>
        <p:nvSpPr>
          <p:cNvPr id="23556" name="Slide Number Placeholder 3">
            <a:extLst>
              <a:ext uri="{FF2B5EF4-FFF2-40B4-BE49-F238E27FC236}">
                <a16:creationId xmlns:a16="http://schemas.microsoft.com/office/drawing/2014/main" id="{850D74E1-58F0-4BBE-8228-3C8E3C824F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fld id="{7C8F11E2-2AE1-4580-9724-D4B5B6499AF9}" type="slidenum">
              <a:rPr lang="en-US" altLang="en-US" smtClean="0">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61750FD4-91DB-4FE6-A81E-1B1D929C98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578926D1-8EFE-4F18-AFEB-35F4D14675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altLang="en-US" sz="1800">
                <a:ea typeface="DengXian" panose="02010600030101010101" pitchFamily="2" charset="-122"/>
                <a:cs typeface="Times New Roman" panose="02020603050405020304" pitchFamily="18" charset="0"/>
              </a:rPr>
              <a:t>Queries can be complex and involve multiple joins. OLAP systems commonly process workloads in batches. Strategic BI and analytics are batch-oriented as they are highly read-intensive tasks involving large volumes of data. As shown in figure, a batch workload comprises grouped read/writes that have a large data footprint and may contain complex joins and provide high-latency responses.</a:t>
            </a:r>
          </a:p>
          <a:p>
            <a:endParaRPr lang="en-AU" altLang="en-US">
              <a:ea typeface="DengXian" panose="02010600030101010101" pitchFamily="2" charset="-122"/>
              <a:cs typeface="Times New Roman" panose="02020603050405020304" pitchFamily="18" charset="0"/>
            </a:endParaRPr>
          </a:p>
        </p:txBody>
      </p:sp>
      <p:sp>
        <p:nvSpPr>
          <p:cNvPr id="25604" name="Slide Number Placeholder 3">
            <a:extLst>
              <a:ext uri="{FF2B5EF4-FFF2-40B4-BE49-F238E27FC236}">
                <a16:creationId xmlns:a16="http://schemas.microsoft.com/office/drawing/2014/main" id="{56411B60-B74E-473D-832B-5C8B71DDCA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fld id="{363F7CA4-571C-4E9C-BEE0-FDF56694D4F9}" type="slidenum">
              <a:rPr lang="en-US" altLang="en-US" smtClean="0">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US"/>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t"/>
          <a:lstStyle>
            <a:lvl1pPr algn="l">
              <a:defRPr sz="2000" b="1"/>
            </a:lvl1pPr>
          </a:lstStyle>
          <a:p>
            <a:r>
              <a:rPr lang="en-AU" dirty="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00450"/>
            <a:ext cx="8229600" cy="425054"/>
          </a:xfrm>
        </p:spPr>
        <p:txBody>
          <a:bodyPr anchor="b"/>
          <a:lstStyle>
            <a:lvl1pPr algn="l">
              <a:defRPr sz="2000" b="1"/>
            </a:lvl1pPr>
          </a:lstStyle>
          <a:p>
            <a:r>
              <a:rPr lang="en-AU" dirty="0"/>
              <a:t>Click to edit Master title style</a:t>
            </a:r>
            <a:endParaRPr lang="en-US" dirty="0"/>
          </a:p>
        </p:txBody>
      </p:sp>
      <p:sp>
        <p:nvSpPr>
          <p:cNvPr id="3" name="Picture Placeholder 2"/>
          <p:cNvSpPr>
            <a:spLocks noGrp="1"/>
          </p:cNvSpPr>
          <p:nvPr>
            <p:ph type="pic" idx="1"/>
          </p:nvPr>
        </p:nvSpPr>
        <p:spPr>
          <a:xfrm>
            <a:off x="457200" y="459581"/>
            <a:ext cx="82296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endParaRPr lang="en-US" dirty="0"/>
          </a:p>
        </p:txBody>
      </p:sp>
      <p:sp>
        <p:nvSpPr>
          <p:cNvPr id="4" name="Text Placeholder 3"/>
          <p:cNvSpPr>
            <a:spLocks noGrp="1"/>
          </p:cNvSpPr>
          <p:nvPr>
            <p:ph type="body" sz="half" idx="2"/>
          </p:nvPr>
        </p:nvSpPr>
        <p:spPr>
          <a:xfrm>
            <a:off x="457200" y="4025503"/>
            <a:ext cx="82296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01"/>
            <a:ext cx="8229600" cy="2527299"/>
          </a:xfrm>
        </p:spPr>
        <p:txBody>
          <a:bodyPr anchor="ct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6" name="Picture 2" descr="Part-VB-notice-FedUni.jpg"/>
          <p:cNvPicPr>
            <a:picLocks noChangeAspect="1"/>
          </p:cNvPicPr>
          <p:nvPr/>
        </p:nvPicPr>
        <p:blipFill>
          <a:blip r:embed="rId2" cstate="print"/>
          <a:srcRect/>
          <a:stretch>
            <a:fillRect/>
          </a:stretch>
        </p:blipFill>
        <p:spPr bwMode="auto">
          <a:xfrm>
            <a:off x="0" y="0"/>
            <a:ext cx="9144000" cy="5157713"/>
          </a:xfrm>
          <a:prstGeom prst="rect">
            <a:avLst/>
          </a:prstGeom>
          <a:noFill/>
          <a:ln w="9525">
            <a:noFill/>
            <a:miter lim="800000"/>
            <a:headEnd/>
            <a:tailEnd/>
          </a:ln>
        </p:spPr>
      </p:pic>
    </p:spTree>
    <p:extLst>
      <p:ext uri="{BB962C8B-B14F-4D97-AF65-F5344CB8AC3E}">
        <p14:creationId xmlns:p14="http://schemas.microsoft.com/office/powerpoint/2010/main" val="287856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AU" dirty="0"/>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gif"/><Relationship Id="rId5" Type="http://schemas.openxmlformats.org/officeDocument/2006/relationships/slideLayout" Target="../slideLayouts/slideLayout9.xml"/><Relationship Id="rId10" Type="http://schemas.openxmlformats.org/officeDocument/2006/relationships/image" Target="../media/image2.jpg"/><Relationship Id="rId4" Type="http://schemas.openxmlformats.org/officeDocument/2006/relationships/slideLayout" Target="../slideLayouts/slideLayout8.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976"/>
            <a:ext cx="9144000" cy="5143500"/>
          </a:xfrm>
          <a:prstGeom prst="rect">
            <a:avLst/>
          </a:prstGeom>
        </p:spPr>
      </p:pic>
      <p:sp>
        <p:nvSpPr>
          <p:cNvPr id="2" name="Title Placeholder 1"/>
          <p:cNvSpPr>
            <a:spLocks noGrp="1"/>
          </p:cNvSpPr>
          <p:nvPr>
            <p:ph type="title"/>
          </p:nvPr>
        </p:nvSpPr>
        <p:spPr>
          <a:xfrm>
            <a:off x="457200" y="1276349"/>
            <a:ext cx="8229600" cy="8572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235201"/>
            <a:ext cx="8229600" cy="1898650"/>
          </a:xfrm>
          <a:prstGeom prst="rect">
            <a:avLst/>
          </a:prstGeom>
        </p:spPr>
        <p:txBody>
          <a:bodyPr vert="horz" lIns="91440" tIns="45720" rIns="91440" bIns="45720" rtlCol="0">
            <a:normAutofit/>
          </a:bodyPr>
          <a:lstStyle/>
          <a:p>
            <a:pPr lvl="0"/>
            <a:r>
              <a:rPr lang="en-AU" dirty="0"/>
              <a:t>Click to edit Master text styles</a:t>
            </a:r>
          </a:p>
          <a:p>
            <a:pPr lvl="0"/>
            <a:r>
              <a:rPr lang="en-AU" dirty="0"/>
              <a:t>Second level</a:t>
            </a:r>
          </a:p>
        </p:txBody>
      </p:sp>
      <p:sp>
        <p:nvSpPr>
          <p:cNvPr id="7" name="Rectangle 6"/>
          <p:cNvSpPr/>
          <p:nvPr userDrawn="1"/>
        </p:nvSpPr>
        <p:spPr>
          <a:xfrm>
            <a:off x="6917013" y="271610"/>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917013" y="238735"/>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718" r:id="rId4"/>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18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bg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9250"/>
            <a:ext cx="9144000" cy="5143500"/>
          </a:xfrm>
          <a:prstGeom prst="rect">
            <a:avLst/>
          </a:prstGeom>
        </p:spPr>
      </p:pic>
      <p:sp>
        <p:nvSpPr>
          <p:cNvPr id="2" name="Title Placeholder 1"/>
          <p:cNvSpPr>
            <a:spLocks noGrp="1"/>
          </p:cNvSpPr>
          <p:nvPr>
            <p:ph type="title"/>
          </p:nvPr>
        </p:nvSpPr>
        <p:spPr>
          <a:xfrm>
            <a:off x="457200" y="619146"/>
            <a:ext cx="8229600" cy="857250"/>
          </a:xfrm>
          <a:prstGeom prst="rect">
            <a:avLst/>
          </a:prstGeom>
        </p:spPr>
        <p:txBody>
          <a:bodyPr vert="horz" lIns="91440" tIns="4572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652692"/>
            <a:ext cx="8229600" cy="3050303"/>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Rectangle 4"/>
          <p:cNvSpPr/>
          <p:nvPr userDrawn="1"/>
        </p:nvSpPr>
        <p:spPr>
          <a:xfrm>
            <a:off x="6917013" y="250966"/>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6" name="Picture 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917013" y="218091"/>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8" r:id="rId6"/>
    <p:sldLayoutId id="2147483689" r:id="rId7"/>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accent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7543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DD38590D-222B-4E38-A111-DA1FA8BA8E89}"/>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10</a:t>
            </a:fld>
            <a:endParaRPr lang="en-US" altLang="en-US">
              <a:solidFill>
                <a:srgbClr val="045C75"/>
              </a:solidFill>
            </a:endParaRPr>
          </a:p>
        </p:txBody>
      </p:sp>
      <p:sp>
        <p:nvSpPr>
          <p:cNvPr id="24579" name="Title 1">
            <a:extLst>
              <a:ext uri="{FF2B5EF4-FFF2-40B4-BE49-F238E27FC236}">
                <a16:creationId xmlns:a16="http://schemas.microsoft.com/office/drawing/2014/main" id="{DB8F356C-A175-48A8-AE58-859501A0CE83}"/>
              </a:ext>
            </a:extLst>
          </p:cNvPr>
          <p:cNvSpPr>
            <a:spLocks noGrp="1"/>
          </p:cNvSpPr>
          <p:nvPr>
            <p:ph type="title" idx="4294967295"/>
          </p:nvPr>
        </p:nvSpPr>
        <p:spPr>
          <a:xfrm>
            <a:off x="1519238" y="195263"/>
            <a:ext cx="6172200" cy="857250"/>
          </a:xfrm>
        </p:spPr>
        <p:txBody>
          <a:bodyPr vert="horz" lIns="68580" tIns="45720" rIns="68580" bIns="34290" rtlCol="0" anchor="b">
            <a:normAutofit/>
          </a:bodyPr>
          <a:lstStyle/>
          <a:p>
            <a:r>
              <a:rPr lang="en-AU" altLang="en-US" sz="2700">
                <a:ea typeface="SimSun" panose="02010600030101010101" pitchFamily="2" charset="-122"/>
              </a:rPr>
              <a:t>Batch processing </a:t>
            </a:r>
          </a:p>
        </p:txBody>
      </p:sp>
      <p:sp>
        <p:nvSpPr>
          <p:cNvPr id="24580" name="Content Placeholder 2">
            <a:extLst>
              <a:ext uri="{FF2B5EF4-FFF2-40B4-BE49-F238E27FC236}">
                <a16:creationId xmlns:a16="http://schemas.microsoft.com/office/drawing/2014/main" id="{5B3589BE-AED0-4A2E-83BB-350C0F4666BC}"/>
              </a:ext>
            </a:extLst>
          </p:cNvPr>
          <p:cNvSpPr>
            <a:spLocks noGrp="1"/>
          </p:cNvSpPr>
          <p:nvPr>
            <p:ph idx="4294967295"/>
          </p:nvPr>
        </p:nvSpPr>
        <p:spPr>
          <a:xfrm>
            <a:off x="470681" y="1521053"/>
            <a:ext cx="3618310" cy="3657600"/>
          </a:xfrm>
        </p:spPr>
        <p:txBody>
          <a:bodyPr/>
          <a:lstStyle/>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Is known as offline processing, </a:t>
            </a:r>
          </a:p>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Involves processing data in batches and usually imposes delays, which in turn results in high-latency responses. </a:t>
            </a:r>
          </a:p>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Batch workloads typically involve large quantities of data with sequential read/writes and comprise of groups of read or write queries. </a:t>
            </a:r>
          </a:p>
          <a:p>
            <a:endParaRPr lang="en-AU" altLang="en-US" sz="1350"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24581" name="Picture 3" descr="Diagram&#10;&#10;Description automatically generated">
            <a:extLst>
              <a:ext uri="{FF2B5EF4-FFF2-40B4-BE49-F238E27FC236}">
                <a16:creationId xmlns:a16="http://schemas.microsoft.com/office/drawing/2014/main" id="{AFDE8136-2EA3-47F0-A573-4194F0F89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488" y="1236239"/>
            <a:ext cx="3352800" cy="316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itle 1">
            <a:extLst>
              <a:ext uri="{FF2B5EF4-FFF2-40B4-BE49-F238E27FC236}">
                <a16:creationId xmlns:a16="http://schemas.microsoft.com/office/drawing/2014/main" id="{1B293D75-2FAF-494F-9C00-B673B186FB78}"/>
              </a:ext>
            </a:extLst>
          </p:cNvPr>
          <p:cNvSpPr>
            <a:spLocks noGrp="1"/>
          </p:cNvSpPr>
          <p:nvPr>
            <p:ph type="title"/>
          </p:nvPr>
        </p:nvSpPr>
        <p:spPr>
          <a:xfrm>
            <a:off x="4909733" y="4589617"/>
            <a:ext cx="3618310" cy="366713"/>
          </a:xfrm>
        </p:spPr>
        <p:txBody>
          <a:bodyPr>
            <a:normAutofit fontScale="90000"/>
          </a:bodyPr>
          <a:lstStyle/>
          <a:p>
            <a:r>
              <a:rPr lang="en-US" altLang="en-US" sz="1200" dirty="0"/>
              <a:t>A batch workload can include grouped read/ writes to INSERT, SELECT, UPDATE and DELETE.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D3B83580-CB52-4BA8-A110-5284214BF266}"/>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11</a:t>
            </a:fld>
            <a:endParaRPr lang="en-US" altLang="en-US">
              <a:solidFill>
                <a:srgbClr val="045C75"/>
              </a:solidFill>
            </a:endParaRPr>
          </a:p>
        </p:txBody>
      </p:sp>
      <p:sp>
        <p:nvSpPr>
          <p:cNvPr id="26627" name="Title 1">
            <a:extLst>
              <a:ext uri="{FF2B5EF4-FFF2-40B4-BE49-F238E27FC236}">
                <a16:creationId xmlns:a16="http://schemas.microsoft.com/office/drawing/2014/main" id="{C08ED288-0963-479A-84B2-9F918C8B82A5}"/>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r>
              <a:rPr lang="en-AU" altLang="en-US" sz="2700"/>
              <a:t>Transactional processing</a:t>
            </a:r>
            <a:endParaRPr lang="en-US" altLang="en-US" sz="2700"/>
          </a:p>
        </p:txBody>
      </p:sp>
      <p:sp>
        <p:nvSpPr>
          <p:cNvPr id="26628" name="Content Placeholder 2">
            <a:extLst>
              <a:ext uri="{FF2B5EF4-FFF2-40B4-BE49-F238E27FC236}">
                <a16:creationId xmlns:a16="http://schemas.microsoft.com/office/drawing/2014/main" id="{4A0B8069-A119-4831-8282-8D7E04470A8F}"/>
              </a:ext>
            </a:extLst>
          </p:cNvPr>
          <p:cNvSpPr>
            <a:spLocks noGrp="1"/>
          </p:cNvSpPr>
          <p:nvPr>
            <p:ph idx="4294967295"/>
          </p:nvPr>
        </p:nvSpPr>
        <p:spPr>
          <a:xfrm>
            <a:off x="1439467" y="1329928"/>
            <a:ext cx="3402806" cy="3394472"/>
          </a:xfrm>
        </p:spPr>
        <p:txBody>
          <a:bodyPr/>
          <a:lstStyle/>
          <a:p>
            <a:pPr>
              <a:lnSpc>
                <a:spcPct val="107000"/>
              </a:lnSpc>
              <a:spcAft>
                <a:spcPts val="600"/>
              </a:spcAft>
            </a:pPr>
            <a:r>
              <a:rPr lang="en-AU" altLang="en-US" sz="1500">
                <a:latin typeface="Calibri" panose="020F0502020204030204" pitchFamily="34" charset="0"/>
                <a:ea typeface="DengXian" panose="02010600030101010101" pitchFamily="2" charset="-122"/>
                <a:cs typeface="Times New Roman" panose="02020603050405020304" pitchFamily="18" charset="0"/>
              </a:rPr>
              <a:t>Is also known as online processing.</a:t>
            </a:r>
          </a:p>
          <a:p>
            <a:pPr>
              <a:lnSpc>
                <a:spcPct val="107000"/>
              </a:lnSpc>
              <a:spcAft>
                <a:spcPts val="600"/>
              </a:spcAft>
            </a:pPr>
            <a:r>
              <a:rPr lang="en-AU" altLang="en-US" sz="1500">
                <a:latin typeface="Calibri" panose="020F0502020204030204" pitchFamily="34" charset="0"/>
                <a:ea typeface="DengXian" panose="02010600030101010101" pitchFamily="2" charset="-122"/>
                <a:cs typeface="Times New Roman" panose="02020603050405020304" pitchFamily="18" charset="0"/>
              </a:rPr>
              <a:t>Transactional workload processing follows an approach </a:t>
            </a:r>
          </a:p>
          <a:p>
            <a:pPr lvl="1">
              <a:lnSpc>
                <a:spcPct val="107000"/>
              </a:lnSpc>
              <a:spcAft>
                <a:spcPts val="600"/>
              </a:spcAft>
            </a:pPr>
            <a:r>
              <a:rPr lang="en-AU" altLang="en-US" sz="1500">
                <a:latin typeface="Calibri" panose="020F0502020204030204" pitchFamily="34" charset="0"/>
                <a:ea typeface="DengXian" panose="02010600030101010101" pitchFamily="2" charset="-122"/>
                <a:cs typeface="Times New Roman" panose="02020603050405020304" pitchFamily="18" charset="0"/>
              </a:rPr>
              <a:t>whereby data is processed interactively without delay, resulting in low-latency responses. </a:t>
            </a:r>
          </a:p>
          <a:p>
            <a:pPr>
              <a:lnSpc>
                <a:spcPct val="107000"/>
              </a:lnSpc>
              <a:spcAft>
                <a:spcPts val="600"/>
              </a:spcAft>
            </a:pPr>
            <a:r>
              <a:rPr lang="en-AU" altLang="en-US" sz="1500">
                <a:latin typeface="Calibri" panose="020F0502020204030204" pitchFamily="34" charset="0"/>
                <a:ea typeface="DengXian" panose="02010600030101010101" pitchFamily="2" charset="-122"/>
                <a:cs typeface="Times New Roman" panose="02020603050405020304" pitchFamily="18" charset="0"/>
              </a:rPr>
              <a:t>Transaction workloads involve small amounts of data with random reads and writes.</a:t>
            </a:r>
          </a:p>
        </p:txBody>
      </p:sp>
      <p:pic>
        <p:nvPicPr>
          <p:cNvPr id="26629" name="Picture 2" descr="Diagram&#10;&#10;Description automatically generated">
            <a:extLst>
              <a:ext uri="{FF2B5EF4-FFF2-40B4-BE49-F238E27FC236}">
                <a16:creationId xmlns:a16="http://schemas.microsoft.com/office/drawing/2014/main" id="{5E02329F-8700-4AA0-AFA8-770ED8132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770" y="1278755"/>
            <a:ext cx="3334294" cy="293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itle 1">
            <a:extLst>
              <a:ext uri="{FF2B5EF4-FFF2-40B4-BE49-F238E27FC236}">
                <a16:creationId xmlns:a16="http://schemas.microsoft.com/office/drawing/2014/main" id="{509FCCC9-8EC8-4045-9487-466A948F6950}"/>
              </a:ext>
            </a:extLst>
          </p:cNvPr>
          <p:cNvSpPr>
            <a:spLocks noGrp="1"/>
          </p:cNvSpPr>
          <p:nvPr>
            <p:ph type="title"/>
          </p:nvPr>
        </p:nvSpPr>
        <p:spPr>
          <a:xfrm>
            <a:off x="4950619" y="4450556"/>
            <a:ext cx="3550201" cy="273844"/>
          </a:xfrm>
        </p:spPr>
        <p:txBody>
          <a:bodyPr>
            <a:normAutofit fontScale="90000"/>
          </a:bodyPr>
          <a:lstStyle/>
          <a:p>
            <a:r>
              <a:rPr lang="en-US" altLang="en-US" sz="1200" dirty="0"/>
              <a:t>Transactional workloads have few joins and lower latency responses than batch workloads.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3774B0A3-1534-4AF7-8BB4-82C5E573FEAC}"/>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12</a:t>
            </a:fld>
            <a:endParaRPr lang="en-US" altLang="en-US">
              <a:solidFill>
                <a:srgbClr val="045C75"/>
              </a:solidFill>
            </a:endParaRPr>
          </a:p>
        </p:txBody>
      </p:sp>
      <p:sp>
        <p:nvSpPr>
          <p:cNvPr id="28675" name="Title 1">
            <a:extLst>
              <a:ext uri="{FF2B5EF4-FFF2-40B4-BE49-F238E27FC236}">
                <a16:creationId xmlns:a16="http://schemas.microsoft.com/office/drawing/2014/main" id="{94B38D1E-E3E0-46EC-9EC2-E64F0ED6E5C2}"/>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Cluster</a:t>
            </a:r>
          </a:p>
        </p:txBody>
      </p:sp>
      <p:sp>
        <p:nvSpPr>
          <p:cNvPr id="28676" name="Content Placeholder 2">
            <a:extLst>
              <a:ext uri="{FF2B5EF4-FFF2-40B4-BE49-F238E27FC236}">
                <a16:creationId xmlns:a16="http://schemas.microsoft.com/office/drawing/2014/main" id="{6C942ACF-F43A-4A9B-97C4-8BF5E6892932}"/>
              </a:ext>
            </a:extLst>
          </p:cNvPr>
          <p:cNvSpPr>
            <a:spLocks noGrp="1"/>
          </p:cNvSpPr>
          <p:nvPr>
            <p:ph idx="4294967295"/>
          </p:nvPr>
        </p:nvSpPr>
        <p:spPr>
          <a:xfrm>
            <a:off x="333214" y="1329929"/>
            <a:ext cx="4045057" cy="3657600"/>
          </a:xfrm>
        </p:spPr>
        <p:txBody>
          <a:bodyPr/>
          <a:lstStyle/>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Provides the mechanism to enable distributed data processing with linear scalability. </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Provides an ideal environment for big data processing as large datasets can be divided into smaller datasets and then processed in parallel in a distributed manner. </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Ideally, will be comprised of low-cost commodity  nodes that collectively provide increased processing capacity</a:t>
            </a:r>
            <a:r>
              <a:rPr lang="en-AU" altLang="en-US" sz="1350" dirty="0">
                <a:latin typeface="Calibri" panose="020F0502020204030204" pitchFamily="34" charset="0"/>
                <a:ea typeface="DengXian" panose="02010600030101010101" pitchFamily="2" charset="-122"/>
                <a:cs typeface="Times New Roman" panose="02020603050405020304" pitchFamily="18" charset="0"/>
              </a:rPr>
              <a:t>.</a:t>
            </a:r>
          </a:p>
        </p:txBody>
      </p:sp>
      <p:pic>
        <p:nvPicPr>
          <p:cNvPr id="28677" name="Picture 3" descr="Diagram&#10;&#10;Description automatically generated">
            <a:extLst>
              <a:ext uri="{FF2B5EF4-FFF2-40B4-BE49-F238E27FC236}">
                <a16:creationId xmlns:a16="http://schemas.microsoft.com/office/drawing/2014/main" id="{CEF94F4E-28EA-4145-9575-5A5909124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869" y="1001563"/>
            <a:ext cx="4045056" cy="322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itle 1">
            <a:extLst>
              <a:ext uri="{FF2B5EF4-FFF2-40B4-BE49-F238E27FC236}">
                <a16:creationId xmlns:a16="http://schemas.microsoft.com/office/drawing/2014/main" id="{6C2DFED3-74EB-4C17-85A2-F23C77E21B6D}"/>
              </a:ext>
            </a:extLst>
          </p:cNvPr>
          <p:cNvSpPr>
            <a:spLocks noGrp="1"/>
          </p:cNvSpPr>
          <p:nvPr>
            <p:ph type="title"/>
          </p:nvPr>
        </p:nvSpPr>
        <p:spPr>
          <a:xfrm>
            <a:off x="4572000" y="4372570"/>
            <a:ext cx="4045056" cy="484584"/>
          </a:xfrm>
        </p:spPr>
        <p:txBody>
          <a:bodyPr>
            <a:normAutofit fontScale="90000"/>
          </a:bodyPr>
          <a:lstStyle/>
          <a:p>
            <a:r>
              <a:rPr lang="en-US" altLang="en-US" sz="1200" dirty="0"/>
              <a:t>A cluster can be utilized to support batch processing of bulk data and </a:t>
            </a:r>
            <a:r>
              <a:rPr lang="en-US" altLang="en-US" sz="1200" dirty="0" err="1"/>
              <a:t>realtime</a:t>
            </a:r>
            <a:r>
              <a:rPr lang="en-US" altLang="en-US" sz="1200" dirty="0"/>
              <a:t> processing of streaming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39B7703B-43AC-4E05-9C45-17E5EB614518}"/>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13</a:t>
            </a:fld>
            <a:endParaRPr lang="en-US" altLang="en-US">
              <a:solidFill>
                <a:srgbClr val="045C75"/>
              </a:solidFill>
            </a:endParaRPr>
          </a:p>
        </p:txBody>
      </p:sp>
      <p:sp>
        <p:nvSpPr>
          <p:cNvPr id="30723" name="Title 1">
            <a:extLst>
              <a:ext uri="{FF2B5EF4-FFF2-40B4-BE49-F238E27FC236}">
                <a16:creationId xmlns:a16="http://schemas.microsoft.com/office/drawing/2014/main" id="{4ABE303F-5150-4A78-B8C1-813F0F1416B8}"/>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Big Data processing in batch mode</a:t>
            </a:r>
          </a:p>
        </p:txBody>
      </p:sp>
      <p:sp>
        <p:nvSpPr>
          <p:cNvPr id="30724" name="Content Placeholder 2">
            <a:extLst>
              <a:ext uri="{FF2B5EF4-FFF2-40B4-BE49-F238E27FC236}">
                <a16:creationId xmlns:a16="http://schemas.microsoft.com/office/drawing/2014/main" id="{0ADB041A-E322-4753-8370-E117A60563E9}"/>
              </a:ext>
            </a:extLst>
          </p:cNvPr>
          <p:cNvSpPr>
            <a:spLocks noGrp="1"/>
          </p:cNvSpPr>
          <p:nvPr>
            <p:ph idx="4294967295"/>
          </p:nvPr>
        </p:nvSpPr>
        <p:spPr>
          <a:xfrm>
            <a:off x="728420" y="1570151"/>
            <a:ext cx="8175356" cy="3348038"/>
          </a:xfrm>
        </p:spPr>
        <p:txBody>
          <a:bodyPr>
            <a:normAutofit fontScale="92500" lnSpcReduction="20000"/>
          </a:bodyPr>
          <a:lstStyle/>
          <a:p>
            <a:pPr>
              <a:lnSpc>
                <a:spcPct val="107000"/>
              </a:lnSpc>
              <a:spcAft>
                <a:spcPts val="600"/>
              </a:spcAft>
            </a:pPr>
            <a:r>
              <a:rPr lang="en-AU" altLang="en-US" sz="1900" dirty="0">
                <a:latin typeface="Calibri" panose="020F0502020204030204" pitchFamily="34" charset="0"/>
                <a:ea typeface="DengXian" panose="02010600030101010101" pitchFamily="2" charset="-122"/>
                <a:cs typeface="Times New Roman" panose="02020603050405020304" pitchFamily="18" charset="0"/>
              </a:rPr>
              <a:t>Data is processed offline in batches </a:t>
            </a:r>
          </a:p>
          <a:p>
            <a:pPr>
              <a:lnSpc>
                <a:spcPct val="107000"/>
              </a:lnSpc>
              <a:spcAft>
                <a:spcPts val="600"/>
              </a:spcAft>
            </a:pPr>
            <a:r>
              <a:rPr lang="en-AU" altLang="en-US" sz="1900" dirty="0">
                <a:latin typeface="Calibri" panose="020F0502020204030204" pitchFamily="34" charset="0"/>
                <a:ea typeface="DengXian" panose="02010600030101010101" pitchFamily="2" charset="-122"/>
                <a:cs typeface="Times New Roman" panose="02020603050405020304" pitchFamily="18" charset="0"/>
              </a:rPr>
              <a:t>The response time of data processing could vary from minutes to hours. </a:t>
            </a:r>
          </a:p>
          <a:p>
            <a:pPr>
              <a:lnSpc>
                <a:spcPct val="107000"/>
              </a:lnSpc>
              <a:spcAft>
                <a:spcPts val="600"/>
              </a:spcAft>
            </a:pPr>
            <a:r>
              <a:rPr lang="en-AU" altLang="en-US" sz="1900" dirty="0">
                <a:latin typeface="Calibri" panose="020F0502020204030204" pitchFamily="34" charset="0"/>
                <a:ea typeface="DengXian" panose="02010600030101010101" pitchFamily="2" charset="-122"/>
                <a:cs typeface="Times New Roman" panose="02020603050405020304" pitchFamily="18" charset="0"/>
              </a:rPr>
              <a:t>Data must be persisted to the disk before it can be processed. </a:t>
            </a:r>
          </a:p>
          <a:p>
            <a:pPr>
              <a:lnSpc>
                <a:spcPct val="107000"/>
              </a:lnSpc>
              <a:spcAft>
                <a:spcPts val="600"/>
              </a:spcAft>
            </a:pPr>
            <a:r>
              <a:rPr lang="en-AU" altLang="en-US" sz="1900" dirty="0">
                <a:latin typeface="Calibri" panose="020F0502020204030204" pitchFamily="34" charset="0"/>
                <a:ea typeface="DengXian" panose="02010600030101010101" pitchFamily="2" charset="-122"/>
                <a:cs typeface="Times New Roman" panose="02020603050405020304" pitchFamily="18" charset="0"/>
              </a:rPr>
              <a:t>Batch mode generally involves </a:t>
            </a:r>
          </a:p>
          <a:p>
            <a:pPr lvl="1">
              <a:lnSpc>
                <a:spcPct val="107000"/>
              </a:lnSpc>
              <a:spcAft>
                <a:spcPts val="600"/>
              </a:spcAft>
            </a:pPr>
            <a:r>
              <a:rPr lang="en-AU" altLang="en-US" sz="1600" dirty="0">
                <a:latin typeface="Calibri" panose="020F0502020204030204" pitchFamily="34" charset="0"/>
                <a:ea typeface="DengXian" panose="02010600030101010101" pitchFamily="2" charset="-122"/>
                <a:cs typeface="Times New Roman" panose="02020603050405020304" pitchFamily="18" charset="0"/>
              </a:rPr>
              <a:t>processing a range of large datasets, either on their own or joined together, </a:t>
            </a:r>
          </a:p>
          <a:p>
            <a:pPr lvl="1">
              <a:lnSpc>
                <a:spcPct val="107000"/>
              </a:lnSpc>
              <a:spcAft>
                <a:spcPts val="600"/>
              </a:spcAft>
            </a:pPr>
            <a:r>
              <a:rPr lang="en-AU" altLang="en-US" sz="1600" dirty="0">
                <a:latin typeface="Calibri" panose="020F0502020204030204" pitchFamily="34" charset="0"/>
                <a:ea typeface="DengXian" panose="02010600030101010101" pitchFamily="2" charset="-122"/>
                <a:cs typeface="Times New Roman" panose="02020603050405020304" pitchFamily="18" charset="0"/>
              </a:rPr>
              <a:t>essentially addressing the volume and variety characteristics of big  datasets. </a:t>
            </a:r>
          </a:p>
          <a:p>
            <a:pPr>
              <a:lnSpc>
                <a:spcPct val="107000"/>
              </a:lnSpc>
              <a:spcAft>
                <a:spcPts val="600"/>
              </a:spcAft>
            </a:pPr>
            <a:r>
              <a:rPr lang="en-AU" altLang="en-US" sz="1900" dirty="0">
                <a:latin typeface="Calibri" panose="020F0502020204030204" pitchFamily="34" charset="0"/>
                <a:ea typeface="DengXian" panose="02010600030101010101" pitchFamily="2" charset="-122"/>
                <a:cs typeface="Times New Roman" panose="02020603050405020304" pitchFamily="18" charset="0"/>
              </a:rPr>
              <a:t>The majority of big data processing occurs in batch mode. </a:t>
            </a:r>
          </a:p>
          <a:p>
            <a:pPr>
              <a:lnSpc>
                <a:spcPct val="107000"/>
              </a:lnSpc>
              <a:spcAft>
                <a:spcPts val="600"/>
              </a:spcAft>
            </a:pPr>
            <a:r>
              <a:rPr lang="en-AU" altLang="en-US" sz="1900" dirty="0">
                <a:latin typeface="Calibri" panose="020F0502020204030204" pitchFamily="34" charset="0"/>
                <a:ea typeface="DengXian" panose="02010600030101010101" pitchFamily="2" charset="-122"/>
                <a:cs typeface="Times New Roman" panose="02020603050405020304" pitchFamily="18" charset="0"/>
              </a:rPr>
              <a:t>It is relatively simple, easy to set up and low in cost compared to real time mode</a:t>
            </a:r>
            <a:r>
              <a:rPr lang="en-AU" altLang="en-US" sz="1500" dirty="0">
                <a:latin typeface="Calibri" panose="020F0502020204030204" pitchFamily="34" charset="0"/>
                <a:ea typeface="DengXian" panose="02010600030101010101" pitchFamily="2" charset="-122"/>
                <a:cs typeface="Times New Roman" panose="02020603050405020304" pitchFamily="18" charset="0"/>
              </a:rPr>
              <a:t>. </a:t>
            </a:r>
            <a:endParaRPr lang="en-AU" altLang="en-US" sz="1500" dirty="0">
              <a:latin typeface="Calibri" panose="020F0502020204030204" pitchFamily="34" charset="0"/>
              <a:ea typeface="SimSun" panose="02010600030101010101" pitchFamily="2" charset="-122"/>
              <a:cs typeface="Times New Roman" panose="02020603050405020304" pitchFamily="18" charset="0"/>
            </a:endParaRPr>
          </a:p>
          <a:p>
            <a:pPr>
              <a:buFont typeface="Wingdings 2" panose="05020102010507070707" pitchFamily="18" charset="2"/>
              <a:buNone/>
            </a:pPr>
            <a:r>
              <a:rPr lang="en-AU" altLang="en-US" sz="1500" dirty="0">
                <a:latin typeface="Calibri" panose="020F0502020204030204" pitchFamily="34" charset="0"/>
                <a:ea typeface="SimSun" panose="02010600030101010101" pitchFamily="2" charset="-122"/>
                <a:cs typeface="Times New Roman" panose="02020603050405020304"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FE0F59A9-AB5C-45E7-AC6C-AF4B4BBD1C76}"/>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14</a:t>
            </a:fld>
            <a:endParaRPr lang="en-US" altLang="en-US">
              <a:solidFill>
                <a:srgbClr val="045C75"/>
              </a:solidFill>
            </a:endParaRPr>
          </a:p>
        </p:txBody>
      </p:sp>
      <p:sp>
        <p:nvSpPr>
          <p:cNvPr id="32771" name="Title 1">
            <a:extLst>
              <a:ext uri="{FF2B5EF4-FFF2-40B4-BE49-F238E27FC236}">
                <a16:creationId xmlns:a16="http://schemas.microsoft.com/office/drawing/2014/main" id="{0AA89955-D5A5-4759-B2EC-19AA07D98206}"/>
              </a:ext>
            </a:extLst>
          </p:cNvPr>
          <p:cNvSpPr>
            <a:spLocks noGrp="1"/>
          </p:cNvSpPr>
          <p:nvPr>
            <p:ph type="title" idx="4294967295"/>
          </p:nvPr>
        </p:nvSpPr>
        <p:spPr>
          <a:xfrm>
            <a:off x="1485900" y="411957"/>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Batch processing with MapReduce</a:t>
            </a:r>
          </a:p>
        </p:txBody>
      </p:sp>
      <p:sp>
        <p:nvSpPr>
          <p:cNvPr id="32772" name="Content Placeholder 2">
            <a:extLst>
              <a:ext uri="{FF2B5EF4-FFF2-40B4-BE49-F238E27FC236}">
                <a16:creationId xmlns:a16="http://schemas.microsoft.com/office/drawing/2014/main" id="{9FB7E6CB-72E0-4F10-B6C9-8A677B9F495D}"/>
              </a:ext>
            </a:extLst>
          </p:cNvPr>
          <p:cNvSpPr>
            <a:spLocks noGrp="1"/>
          </p:cNvSpPr>
          <p:nvPr>
            <p:ph idx="4294967295"/>
          </p:nvPr>
        </p:nvSpPr>
        <p:spPr>
          <a:xfrm>
            <a:off x="286719" y="1673816"/>
            <a:ext cx="7981627" cy="3004149"/>
          </a:xfrm>
        </p:spPr>
        <p:txBody>
          <a:bodyPr>
            <a:normAutofit/>
          </a:bodyPr>
          <a:lstStyle/>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MapReduce is a widely used implementation of a batch processing framework. </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It is highly scalable and reliable and is based on the principle of divide-and-conquer, </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It divides a big problem into a collection of smaller problems that can each be solved quickly. </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MapReduce has roots in both distributed and parallel computing. </a:t>
            </a:r>
            <a:r>
              <a:rPr lang="en-AU" altLang="en-US" sz="1500" dirty="0">
                <a:latin typeface="Calibri" panose="020F0502020204030204" pitchFamily="34" charset="0"/>
                <a:ea typeface="SimSun" panose="02010600030101010101" pitchFamily="2" charset="-122"/>
                <a:cs typeface="Times New Roman" panose="02020603050405020304" pitchFamily="18" charset="0"/>
              </a:rPr>
              <a:t> </a:t>
            </a:r>
          </a:p>
          <a:p>
            <a:endParaRPr lang="en-AU" altLang="en-US" sz="1500" dirty="0">
              <a:latin typeface="Calibri" panose="020F0502020204030204" pitchFamily="34" charset="0"/>
              <a:ea typeface="SimSun" panose="02010600030101010101" pitchFamily="2" charset="-122"/>
              <a:cs typeface="Times New Roman" panose="02020603050405020304" pitchFamily="18" charset="0"/>
            </a:endParaRPr>
          </a:p>
          <a:p>
            <a:pPr>
              <a:buFont typeface="Wingdings 2" panose="05020102010507070707" pitchFamily="18" charset="2"/>
              <a:buNone/>
            </a:pPr>
            <a:r>
              <a:rPr lang="en-AU" altLang="en-US" sz="1500" dirty="0">
                <a:latin typeface="Calibri" panose="020F0502020204030204" pitchFamily="34" charset="0"/>
                <a:ea typeface="SimSun" panose="02010600030101010101" pitchFamily="2" charset="-122"/>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DB216D2F-8C2E-47EC-9BBD-BE072A175F7B}"/>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15</a:t>
            </a:fld>
            <a:endParaRPr lang="en-US" altLang="en-US">
              <a:solidFill>
                <a:srgbClr val="045C75"/>
              </a:solidFill>
            </a:endParaRPr>
          </a:p>
        </p:txBody>
      </p:sp>
      <p:sp>
        <p:nvSpPr>
          <p:cNvPr id="34819" name="Title 1">
            <a:extLst>
              <a:ext uri="{FF2B5EF4-FFF2-40B4-BE49-F238E27FC236}">
                <a16:creationId xmlns:a16="http://schemas.microsoft.com/office/drawing/2014/main" id="{16CCC493-7C32-410F-A2C2-2F8B95CB5F9E}"/>
              </a:ext>
            </a:extLst>
          </p:cNvPr>
          <p:cNvSpPr>
            <a:spLocks noGrp="1"/>
          </p:cNvSpPr>
          <p:nvPr>
            <p:ph type="title" idx="4294967295"/>
          </p:nvPr>
        </p:nvSpPr>
        <p:spPr>
          <a:xfrm>
            <a:off x="1485900" y="411957"/>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Batch processing with MapReduce</a:t>
            </a:r>
          </a:p>
        </p:txBody>
      </p:sp>
      <p:sp>
        <p:nvSpPr>
          <p:cNvPr id="34820" name="Content Placeholder 2">
            <a:extLst>
              <a:ext uri="{FF2B5EF4-FFF2-40B4-BE49-F238E27FC236}">
                <a16:creationId xmlns:a16="http://schemas.microsoft.com/office/drawing/2014/main" id="{60FBF7FC-76BD-4319-A8F5-E6DFB83DFFAF}"/>
              </a:ext>
            </a:extLst>
          </p:cNvPr>
          <p:cNvSpPr>
            <a:spLocks noGrp="1"/>
          </p:cNvSpPr>
          <p:nvPr>
            <p:ph idx="4294967295"/>
          </p:nvPr>
        </p:nvSpPr>
        <p:spPr>
          <a:xfrm>
            <a:off x="588936" y="1329928"/>
            <a:ext cx="7335864" cy="3348038"/>
          </a:xfrm>
        </p:spPr>
        <p:txBody>
          <a:bodyPr>
            <a:normAutofit fontScale="92500" lnSpcReduction="10000"/>
          </a:bodyPr>
          <a:lstStyle/>
          <a:p>
            <a:pPr>
              <a:lnSpc>
                <a:spcPct val="107000"/>
              </a:lnSpc>
              <a:spcAft>
                <a:spcPts val="600"/>
              </a:spcAft>
            </a:pPr>
            <a:r>
              <a:rPr lang="en-AU" altLang="en-US" sz="1700" dirty="0">
                <a:latin typeface="Calibri" panose="020F0502020204030204" pitchFamily="34" charset="0"/>
                <a:ea typeface="DengXian" panose="02010600030101010101" pitchFamily="2" charset="-122"/>
                <a:cs typeface="Times New Roman" panose="02020603050405020304" pitchFamily="18" charset="0"/>
              </a:rPr>
              <a:t>MapReduce does not require that the input data conform to any particular data model.</a:t>
            </a:r>
          </a:p>
          <a:p>
            <a:pPr>
              <a:lnSpc>
                <a:spcPct val="107000"/>
              </a:lnSpc>
              <a:spcAft>
                <a:spcPts val="600"/>
              </a:spcAft>
            </a:pPr>
            <a:r>
              <a:rPr lang="en-AU" altLang="en-US" sz="1700" dirty="0">
                <a:latin typeface="Calibri" panose="020F0502020204030204" pitchFamily="34" charset="0"/>
                <a:ea typeface="DengXian" panose="02010600030101010101" pitchFamily="2" charset="-122"/>
                <a:cs typeface="Times New Roman" panose="02020603050405020304" pitchFamily="18" charset="0"/>
              </a:rPr>
              <a:t>It can be used to process schema-less datasets.</a:t>
            </a:r>
          </a:p>
          <a:p>
            <a:pPr lvl="1">
              <a:lnSpc>
                <a:spcPct val="107000"/>
              </a:lnSpc>
              <a:spcAft>
                <a:spcPts val="600"/>
              </a:spcAft>
            </a:pPr>
            <a:r>
              <a:rPr lang="en-AU" altLang="en-US" sz="1700" dirty="0">
                <a:latin typeface="Calibri" panose="020F0502020204030204" pitchFamily="34" charset="0"/>
                <a:ea typeface="DengXian" panose="02010600030101010101" pitchFamily="2" charset="-122"/>
                <a:cs typeface="Times New Roman" panose="02020603050405020304" pitchFamily="18" charset="0"/>
              </a:rPr>
              <a:t> A dataset is broken down into multiple smaller parts, and</a:t>
            </a:r>
          </a:p>
          <a:p>
            <a:pPr lvl="1">
              <a:lnSpc>
                <a:spcPct val="107000"/>
              </a:lnSpc>
              <a:spcAft>
                <a:spcPts val="600"/>
              </a:spcAft>
            </a:pPr>
            <a:r>
              <a:rPr lang="en-AU" altLang="en-US" sz="1700" dirty="0">
                <a:latin typeface="Calibri" panose="020F0502020204030204" pitchFamily="34" charset="0"/>
                <a:ea typeface="DengXian" panose="02010600030101010101" pitchFamily="2" charset="-122"/>
                <a:cs typeface="Times New Roman" panose="02020603050405020304" pitchFamily="18" charset="0"/>
              </a:rPr>
              <a:t>Operations are performed on each part independently and in parallel. </a:t>
            </a:r>
          </a:p>
          <a:p>
            <a:pPr lvl="1">
              <a:lnSpc>
                <a:spcPct val="107000"/>
              </a:lnSpc>
              <a:spcAft>
                <a:spcPts val="600"/>
              </a:spcAft>
            </a:pPr>
            <a:r>
              <a:rPr lang="en-AU" altLang="en-US" sz="1700" dirty="0">
                <a:latin typeface="Calibri" panose="020F0502020204030204" pitchFamily="34" charset="0"/>
                <a:ea typeface="DengXian" panose="02010600030101010101" pitchFamily="2" charset="-122"/>
                <a:cs typeface="Times New Roman" panose="02020603050405020304" pitchFamily="18" charset="0"/>
              </a:rPr>
              <a:t>The results from all operations are then summarised to arrive at the answer. </a:t>
            </a:r>
          </a:p>
          <a:p>
            <a:pPr>
              <a:lnSpc>
                <a:spcPct val="107000"/>
              </a:lnSpc>
              <a:spcAft>
                <a:spcPts val="600"/>
              </a:spcAft>
            </a:pPr>
            <a:r>
              <a:rPr lang="en-AU" altLang="en-US" sz="1700" dirty="0">
                <a:latin typeface="Calibri" panose="020F0502020204030204" pitchFamily="34" charset="0"/>
                <a:ea typeface="DengXian" panose="02010600030101010101" pitchFamily="2" charset="-122"/>
                <a:cs typeface="Times New Roman" panose="02020603050405020304" pitchFamily="18" charset="0"/>
              </a:rPr>
              <a:t>MapReduce is based on Google’s research paper on the subject, published in early 2000</a:t>
            </a:r>
            <a:r>
              <a:rPr lang="en-AU" altLang="en-US" sz="1350" dirty="0">
                <a:latin typeface="Calibri" panose="020F0502020204030204" pitchFamily="34" charset="0"/>
                <a:ea typeface="DengXian" panose="02010600030101010101" pitchFamily="2" charset="-122"/>
                <a:cs typeface="Times New Roman" panose="02020603050405020304" pitchFamily="18" charset="0"/>
              </a:rPr>
              <a:t>.</a:t>
            </a:r>
          </a:p>
          <a:p>
            <a:endParaRPr lang="en-AU" altLang="en-US" sz="1350" dirty="0">
              <a:latin typeface="Calibri" panose="020F0502020204030204" pitchFamily="34" charset="0"/>
              <a:ea typeface="SimSun" panose="02010600030101010101" pitchFamily="2" charset="-122"/>
              <a:cs typeface="Times New Roman" panose="02020603050405020304" pitchFamily="18" charset="0"/>
            </a:endParaRPr>
          </a:p>
          <a:p>
            <a:pPr>
              <a:buFont typeface="Wingdings 2" panose="05020102010507070707" pitchFamily="18" charset="2"/>
              <a:buNone/>
            </a:pPr>
            <a:r>
              <a:rPr lang="en-AU" altLang="en-US" sz="1350" dirty="0">
                <a:latin typeface="Calibri" panose="020F0502020204030204" pitchFamily="34" charset="0"/>
                <a:ea typeface="SimSun" panose="02010600030101010101" pitchFamily="2" charset="-122"/>
                <a:cs typeface="Times New Roman" panose="02020603050405020304" pitchFamily="18" charset="0"/>
              </a:rPr>
              <a:t> </a:t>
            </a:r>
          </a:p>
        </p:txBody>
      </p:sp>
      <p:sp>
        <p:nvSpPr>
          <p:cNvPr id="2" name="Title 1">
            <a:extLst>
              <a:ext uri="{FF2B5EF4-FFF2-40B4-BE49-F238E27FC236}">
                <a16:creationId xmlns:a16="http://schemas.microsoft.com/office/drawing/2014/main" id="{DBDAD933-F28C-4C81-B25F-96079D5681B9}"/>
              </a:ext>
            </a:extLst>
          </p:cNvPr>
          <p:cNvSpPr>
            <a:spLocks noGrp="1"/>
          </p:cNvSpPr>
          <p:nvPr>
            <p:ph type="title"/>
          </p:nvPr>
        </p:nvSpPr>
        <p:spPr/>
        <p:txBody>
          <a:bodyPr/>
          <a:lstStyle/>
          <a:p>
            <a:endParaRPr lang="en-A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7CC1DBA4-6CC8-43E8-967D-BA6396FBE672}"/>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16</a:t>
            </a:fld>
            <a:endParaRPr lang="en-US" altLang="en-US">
              <a:solidFill>
                <a:srgbClr val="045C75"/>
              </a:solidFill>
            </a:endParaRPr>
          </a:p>
        </p:txBody>
      </p:sp>
      <p:sp>
        <p:nvSpPr>
          <p:cNvPr id="36867" name="Title 1">
            <a:extLst>
              <a:ext uri="{FF2B5EF4-FFF2-40B4-BE49-F238E27FC236}">
                <a16:creationId xmlns:a16="http://schemas.microsoft.com/office/drawing/2014/main" id="{5E9465B1-858A-483C-A478-125CF2558E73}"/>
              </a:ext>
            </a:extLst>
          </p:cNvPr>
          <p:cNvSpPr>
            <a:spLocks noGrp="1"/>
          </p:cNvSpPr>
          <p:nvPr>
            <p:ph type="title" idx="4294967295"/>
          </p:nvPr>
        </p:nvSpPr>
        <p:spPr>
          <a:xfrm>
            <a:off x="1459706" y="411957"/>
            <a:ext cx="6172200" cy="584597"/>
          </a:xfrm>
        </p:spPr>
        <p:txBody>
          <a:bodyPr vert="horz" lIns="68580" tIns="45720" rIns="68580" bIns="34290" rtlCol="0" anchor="b">
            <a:normAutofit fontScale="90000"/>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Traditional data processing paradigm</a:t>
            </a:r>
          </a:p>
        </p:txBody>
      </p:sp>
      <p:sp>
        <p:nvSpPr>
          <p:cNvPr id="36868" name="Content Placeholder 2">
            <a:extLst>
              <a:ext uri="{FF2B5EF4-FFF2-40B4-BE49-F238E27FC236}">
                <a16:creationId xmlns:a16="http://schemas.microsoft.com/office/drawing/2014/main" id="{98D5419F-B785-4CF4-95A0-823673B6DCF8}"/>
              </a:ext>
            </a:extLst>
          </p:cNvPr>
          <p:cNvSpPr>
            <a:spLocks noGrp="1"/>
          </p:cNvSpPr>
          <p:nvPr>
            <p:ph idx="4294967295"/>
          </p:nvPr>
        </p:nvSpPr>
        <p:spPr>
          <a:xfrm>
            <a:off x="416578" y="1624396"/>
            <a:ext cx="8138486" cy="3348038"/>
          </a:xfrm>
        </p:spPr>
        <p:txBody>
          <a:bodyPr/>
          <a:lstStyle/>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Traditionally, data processing requires moving data from the storage node to the processing node that runs the data processing algorithm.</a:t>
            </a:r>
          </a:p>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 This approach works fine for smaller datasets; </a:t>
            </a:r>
          </a:p>
          <a:p>
            <a:pPr lvl="1">
              <a:lnSpc>
                <a:spcPct val="107000"/>
              </a:lnSpc>
              <a:spcAft>
                <a:spcPts val="600"/>
              </a:spcAft>
            </a:pPr>
            <a:r>
              <a:rPr lang="en-AU" altLang="en-US" sz="1650" dirty="0">
                <a:latin typeface="Calibri" panose="020F0502020204030204" pitchFamily="34" charset="0"/>
                <a:ea typeface="DengXian" panose="02010600030101010101" pitchFamily="2" charset="-122"/>
                <a:cs typeface="Times New Roman" panose="02020603050405020304" pitchFamily="18" charset="0"/>
              </a:rPr>
              <a:t>however with large datasets, moving data can incur more overhead than the actual processing of the data.</a:t>
            </a:r>
          </a:p>
          <a:p>
            <a:pPr>
              <a:lnSpc>
                <a:spcPct val="107000"/>
              </a:lnSpc>
              <a:spcAft>
                <a:spcPts val="600"/>
              </a:spcAft>
            </a:pPr>
            <a:endParaRPr lang="en-AU" altLang="en-US" dirty="0">
              <a:latin typeface="Calibri" panose="020F0502020204030204" pitchFamily="34" charset="0"/>
              <a:ea typeface="DengXian" panose="02010600030101010101" pitchFamily="2" charset="-122"/>
              <a:cs typeface="Times New Roman" panose="02020603050405020304" pitchFamily="18" charset="0"/>
            </a:endParaRPr>
          </a:p>
          <a:p>
            <a:endParaRPr lang="en-AU" altLang="en-US" sz="1350" dirty="0">
              <a:latin typeface="Calibri" panose="020F0502020204030204" pitchFamily="34" charset="0"/>
              <a:ea typeface="SimSun" panose="02010600030101010101" pitchFamily="2" charset="-122"/>
              <a:cs typeface="Times New Roman" panose="02020603050405020304" pitchFamily="18" charset="0"/>
            </a:endParaRPr>
          </a:p>
          <a:p>
            <a:pPr>
              <a:buFont typeface="Wingdings 2" panose="05020102010507070707" pitchFamily="18" charset="2"/>
              <a:buNone/>
            </a:pPr>
            <a:r>
              <a:rPr lang="en-AU" altLang="en-US" sz="1350" dirty="0">
                <a:latin typeface="Calibri" panose="020F0502020204030204" pitchFamily="34" charset="0"/>
                <a:ea typeface="SimSun" panose="02010600030101010101" pitchFamily="2" charset="-122"/>
                <a:cs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AABEBA02-F473-4037-AD5A-5BFA17EE348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17</a:t>
            </a:fld>
            <a:endParaRPr lang="en-US" altLang="en-US">
              <a:solidFill>
                <a:srgbClr val="045C75"/>
              </a:solidFill>
            </a:endParaRPr>
          </a:p>
        </p:txBody>
      </p:sp>
      <p:sp>
        <p:nvSpPr>
          <p:cNvPr id="38915" name="Title 1">
            <a:extLst>
              <a:ext uri="{FF2B5EF4-FFF2-40B4-BE49-F238E27FC236}">
                <a16:creationId xmlns:a16="http://schemas.microsoft.com/office/drawing/2014/main" id="{1B42E707-566F-48CD-AC08-DC35EE426862}"/>
              </a:ext>
            </a:extLst>
          </p:cNvPr>
          <p:cNvSpPr>
            <a:spLocks noGrp="1"/>
          </p:cNvSpPr>
          <p:nvPr>
            <p:ph type="title" idx="4294967295"/>
          </p:nvPr>
        </p:nvSpPr>
        <p:spPr>
          <a:xfrm>
            <a:off x="1459706" y="411957"/>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Data processing with MapReduce</a:t>
            </a:r>
          </a:p>
        </p:txBody>
      </p:sp>
      <p:sp>
        <p:nvSpPr>
          <p:cNvPr id="38916" name="Content Placeholder 2">
            <a:extLst>
              <a:ext uri="{FF2B5EF4-FFF2-40B4-BE49-F238E27FC236}">
                <a16:creationId xmlns:a16="http://schemas.microsoft.com/office/drawing/2014/main" id="{18B76404-B3AF-447F-A853-43C87DFAB8AD}"/>
              </a:ext>
            </a:extLst>
          </p:cNvPr>
          <p:cNvSpPr>
            <a:spLocks noGrp="1"/>
          </p:cNvSpPr>
          <p:nvPr>
            <p:ph idx="4294967295"/>
          </p:nvPr>
        </p:nvSpPr>
        <p:spPr>
          <a:xfrm>
            <a:off x="356462" y="1329928"/>
            <a:ext cx="8152108" cy="3348038"/>
          </a:xfrm>
        </p:spPr>
        <p:txBody>
          <a:bodyPr>
            <a:normAutofit fontScale="92500"/>
          </a:bodyPr>
          <a:lstStyle/>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With MapReduce, the data processing algorithm is moved to the nodes that store the data. </a:t>
            </a:r>
          </a:p>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The data processing algorithm executes in parallel on these nodes, </a:t>
            </a:r>
          </a:p>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Thereby it eliminates the need to move the data first. </a:t>
            </a:r>
          </a:p>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This not only saves network bandwidth but is also results in a large reduction in processing time for large datasets, since processing smaller chunks of data in parallel is much faster. </a:t>
            </a:r>
          </a:p>
          <a:p>
            <a:pPr>
              <a:lnSpc>
                <a:spcPct val="107000"/>
              </a:lnSpc>
              <a:spcAft>
                <a:spcPts val="600"/>
              </a:spcAft>
            </a:pPr>
            <a:endParaRPr lang="en-AU" altLang="en-US" dirty="0">
              <a:latin typeface="Calibri" panose="020F0502020204030204" pitchFamily="34" charset="0"/>
              <a:ea typeface="DengXian" panose="02010600030101010101" pitchFamily="2" charset="-122"/>
              <a:cs typeface="Times New Roman" panose="02020603050405020304" pitchFamily="18" charset="0"/>
            </a:endParaRPr>
          </a:p>
          <a:p>
            <a:endParaRPr lang="en-AU" altLang="en-US" sz="1350" dirty="0">
              <a:latin typeface="Calibri" panose="020F0502020204030204" pitchFamily="34" charset="0"/>
              <a:ea typeface="SimSun" panose="02010600030101010101" pitchFamily="2" charset="-122"/>
              <a:cs typeface="Times New Roman" panose="02020603050405020304" pitchFamily="18" charset="0"/>
            </a:endParaRPr>
          </a:p>
          <a:p>
            <a:pPr>
              <a:buFont typeface="Wingdings 2" panose="05020102010507070707" pitchFamily="18" charset="2"/>
              <a:buNone/>
            </a:pPr>
            <a:r>
              <a:rPr lang="en-AU" altLang="en-US" sz="1350" dirty="0">
                <a:latin typeface="Calibri" panose="020F0502020204030204" pitchFamily="34" charset="0"/>
                <a:ea typeface="SimSun" panose="02010600030101010101" pitchFamily="2" charset="-122"/>
                <a:cs typeface="Times New Roman" panose="02020603050405020304"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BD46DCE7-D813-4C45-BC8F-3F224CA0BF1C}"/>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18</a:t>
            </a:fld>
            <a:endParaRPr lang="en-US" altLang="en-US">
              <a:solidFill>
                <a:srgbClr val="045C75"/>
              </a:solidFill>
            </a:endParaRPr>
          </a:p>
        </p:txBody>
      </p:sp>
      <p:sp>
        <p:nvSpPr>
          <p:cNvPr id="40963" name="Title 1">
            <a:extLst>
              <a:ext uri="{FF2B5EF4-FFF2-40B4-BE49-F238E27FC236}">
                <a16:creationId xmlns:a16="http://schemas.microsoft.com/office/drawing/2014/main" id="{204C9563-2C59-43BD-8E17-D9F4C8B00620}"/>
              </a:ext>
            </a:extLst>
          </p:cNvPr>
          <p:cNvSpPr>
            <a:spLocks noGrp="1"/>
          </p:cNvSpPr>
          <p:nvPr>
            <p:ph type="title" idx="4294967295"/>
          </p:nvPr>
        </p:nvSpPr>
        <p:spPr>
          <a:xfrm>
            <a:off x="1485900" y="445294"/>
            <a:ext cx="6172200" cy="584597"/>
          </a:xfrm>
        </p:spPr>
        <p:txBody>
          <a:bodyPr vert="horz" lIns="68580" tIns="45720" rIns="68580" bIns="34290" rtlCol="0" anchor="b">
            <a:normAutofit/>
          </a:bodyPr>
          <a:lstStyle/>
          <a:p>
            <a:r>
              <a:rPr lang="en-AU" altLang="en-US" sz="2700">
                <a:ea typeface="DengXian" panose="02010600030101010101" pitchFamily="2" charset="-122"/>
                <a:cs typeface="Times New Roman" panose="02020603050405020304" pitchFamily="18" charset="0"/>
              </a:rPr>
              <a:t>Map and Reduce Tasks</a:t>
            </a:r>
            <a:endParaRPr lang="en-US" altLang="en-US" sz="2700">
              <a:ea typeface="DengXian" panose="02010600030101010101" pitchFamily="2" charset="-122"/>
              <a:cs typeface="Times New Roman" panose="02020603050405020304" pitchFamily="18" charset="0"/>
            </a:endParaRPr>
          </a:p>
        </p:txBody>
      </p:sp>
      <p:sp>
        <p:nvSpPr>
          <p:cNvPr id="14340" name="Content Placeholder 2">
            <a:extLst>
              <a:ext uri="{FF2B5EF4-FFF2-40B4-BE49-F238E27FC236}">
                <a16:creationId xmlns:a16="http://schemas.microsoft.com/office/drawing/2014/main" id="{1B4FA235-5275-4BA1-8488-CF0D8D0F4735}"/>
              </a:ext>
            </a:extLst>
          </p:cNvPr>
          <p:cNvSpPr>
            <a:spLocks noGrp="1"/>
          </p:cNvSpPr>
          <p:nvPr>
            <p:ph idx="4294967295"/>
          </p:nvPr>
        </p:nvSpPr>
        <p:spPr>
          <a:xfrm>
            <a:off x="0" y="1213691"/>
            <a:ext cx="3365897" cy="3348038"/>
          </a:xfrm>
        </p:spPr>
        <p:txBody>
          <a:bodyPr>
            <a:noAutofit/>
          </a:bodyPr>
          <a:lstStyle/>
          <a:p>
            <a:pPr>
              <a:defRPr/>
            </a:pPr>
            <a:r>
              <a:rPr lang="en-AU" sz="2000" dirty="0">
                <a:latin typeface="+mj-lt"/>
              </a:rPr>
              <a:t>Each MapReduce job is composed of a map task and a reduce  task. </a:t>
            </a:r>
          </a:p>
          <a:p>
            <a:pPr>
              <a:defRPr/>
            </a:pPr>
            <a:r>
              <a:rPr lang="en-AU" sz="2000" dirty="0">
                <a:latin typeface="+mj-lt"/>
              </a:rPr>
              <a:t>Map tasks</a:t>
            </a:r>
          </a:p>
          <a:p>
            <a:pPr lvl="1">
              <a:defRPr/>
            </a:pPr>
            <a:r>
              <a:rPr lang="en-AU" sz="2000" dirty="0">
                <a:latin typeface="+mj-lt"/>
              </a:rPr>
              <a:t>map</a:t>
            </a:r>
          </a:p>
          <a:p>
            <a:pPr lvl="1">
              <a:defRPr/>
            </a:pPr>
            <a:r>
              <a:rPr lang="en-AU" sz="2000" dirty="0">
                <a:latin typeface="+mj-lt"/>
              </a:rPr>
              <a:t>combine (optional)</a:t>
            </a:r>
          </a:p>
          <a:p>
            <a:pPr lvl="1">
              <a:defRPr/>
            </a:pPr>
            <a:r>
              <a:rPr lang="en-AU" sz="2000" dirty="0">
                <a:latin typeface="+mj-lt"/>
              </a:rPr>
              <a:t>partition</a:t>
            </a:r>
          </a:p>
          <a:p>
            <a:pPr>
              <a:defRPr/>
            </a:pPr>
            <a:r>
              <a:rPr lang="en-AU" sz="2000" dirty="0">
                <a:latin typeface="+mj-lt"/>
              </a:rPr>
              <a:t>Reduce tasks</a:t>
            </a:r>
          </a:p>
          <a:p>
            <a:pPr lvl="1">
              <a:defRPr/>
            </a:pPr>
            <a:r>
              <a:rPr lang="en-AU" sz="2000" dirty="0">
                <a:latin typeface="+mj-lt"/>
              </a:rPr>
              <a:t>shuffle and sort</a:t>
            </a:r>
          </a:p>
          <a:p>
            <a:pPr lvl="1">
              <a:defRPr/>
            </a:pPr>
            <a:r>
              <a:rPr lang="en-AU" sz="2000" dirty="0">
                <a:latin typeface="+mj-lt"/>
              </a:rPr>
              <a:t>reduce</a:t>
            </a:r>
          </a:p>
        </p:txBody>
      </p:sp>
      <p:pic>
        <p:nvPicPr>
          <p:cNvPr id="40965" name="Picture 4" descr="Diagram&#10;&#10;Description automatically generated with medium confidence">
            <a:extLst>
              <a:ext uri="{FF2B5EF4-FFF2-40B4-BE49-F238E27FC236}">
                <a16:creationId xmlns:a16="http://schemas.microsoft.com/office/drawing/2014/main" id="{5959CCD7-2F31-4B0F-937B-84AF79B8C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961" y="996313"/>
            <a:ext cx="5124057" cy="356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0BA7DC17-0FB9-47AF-B37A-F10D4FE4FF92}"/>
              </a:ext>
            </a:extLst>
          </p:cNvPr>
          <p:cNvSpPr>
            <a:spLocks noGrp="1"/>
          </p:cNvSpPr>
          <p:nvPr>
            <p:ph type="title"/>
          </p:nvPr>
        </p:nvSpPr>
        <p:spPr>
          <a:xfrm>
            <a:off x="4974431" y="4561729"/>
            <a:ext cx="3105150" cy="382190"/>
          </a:xfrm>
        </p:spPr>
        <p:txBody>
          <a:bodyPr>
            <a:normAutofit fontScale="90000"/>
          </a:bodyPr>
          <a:lstStyle/>
          <a:p>
            <a:pPr>
              <a:defRPr/>
            </a:pPr>
            <a:r>
              <a:rPr lang="en-US" sz="1200" dirty="0"/>
              <a:t>An illustration of a MapReduce job with the map stage highlighted.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3C1910E9-CAE8-4A10-A814-30EBBE4F5FD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19</a:t>
            </a:fld>
            <a:endParaRPr lang="en-US" altLang="en-US">
              <a:solidFill>
                <a:srgbClr val="045C75"/>
              </a:solidFill>
            </a:endParaRPr>
          </a:p>
        </p:txBody>
      </p:sp>
      <p:sp>
        <p:nvSpPr>
          <p:cNvPr id="43011" name="Title 1">
            <a:extLst>
              <a:ext uri="{FF2B5EF4-FFF2-40B4-BE49-F238E27FC236}">
                <a16:creationId xmlns:a16="http://schemas.microsoft.com/office/drawing/2014/main" id="{0DC3C283-3F4F-4C62-A2F1-5CEAEFD084DA}"/>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r>
              <a:rPr lang="en-AU" altLang="en-US" sz="2700"/>
              <a:t>Map stage</a:t>
            </a:r>
            <a:endParaRPr lang="en-US" altLang="en-US" sz="2700"/>
          </a:p>
        </p:txBody>
      </p:sp>
      <p:sp>
        <p:nvSpPr>
          <p:cNvPr id="14340" name="Content Placeholder 2">
            <a:extLst>
              <a:ext uri="{FF2B5EF4-FFF2-40B4-BE49-F238E27FC236}">
                <a16:creationId xmlns:a16="http://schemas.microsoft.com/office/drawing/2014/main" id="{D02C3238-9181-4502-89D0-0D9DF7220BFD}"/>
              </a:ext>
            </a:extLst>
          </p:cNvPr>
          <p:cNvSpPr>
            <a:spLocks noGrp="1"/>
          </p:cNvSpPr>
          <p:nvPr>
            <p:ph idx="4294967295"/>
          </p:nvPr>
        </p:nvSpPr>
        <p:spPr>
          <a:xfrm>
            <a:off x="1439466" y="1329927"/>
            <a:ext cx="6999361" cy="3730269"/>
          </a:xfrm>
        </p:spPr>
        <p:txBody>
          <a:bodyPr>
            <a:normAutofit fontScale="92500" lnSpcReduction="20000"/>
          </a:bodyPr>
          <a:lstStyle/>
          <a:p>
            <a:pPr marL="257175" indent="-257175">
              <a:lnSpc>
                <a:spcPct val="107000"/>
              </a:lnSpc>
              <a:spcAft>
                <a:spcPts val="600"/>
              </a:spcAft>
              <a:buFont typeface="+mj-lt"/>
              <a:buAutoNum type="arabicPeriod"/>
              <a:defRPr/>
            </a:pPr>
            <a:r>
              <a:rPr lang="en-AU" sz="1900" dirty="0">
                <a:latin typeface="+mj-lt"/>
                <a:ea typeface="DengXian" panose="02010600030101010101" pitchFamily="2" charset="-122"/>
                <a:cs typeface="Times New Roman" panose="02020603050405020304" pitchFamily="18" charset="0"/>
              </a:rPr>
              <a:t>Dataset file is divided into multiple smaller splits. </a:t>
            </a:r>
          </a:p>
          <a:p>
            <a:pPr lvl="1">
              <a:lnSpc>
                <a:spcPct val="107000"/>
              </a:lnSpc>
              <a:spcAft>
                <a:spcPts val="600"/>
              </a:spcAft>
              <a:defRPr/>
            </a:pPr>
            <a:r>
              <a:rPr lang="en-AU" sz="1900" dirty="0">
                <a:latin typeface="+mj-lt"/>
                <a:ea typeface="DengXian" panose="02010600030101010101" pitchFamily="2" charset="-122"/>
                <a:cs typeface="Times New Roman" panose="02020603050405020304" pitchFamily="18" charset="0"/>
              </a:rPr>
              <a:t>Each split is parsed into its constituent records as a key-value pair. </a:t>
            </a:r>
          </a:p>
          <a:p>
            <a:pPr lvl="1">
              <a:lnSpc>
                <a:spcPct val="107000"/>
              </a:lnSpc>
              <a:spcAft>
                <a:spcPts val="600"/>
              </a:spcAft>
              <a:defRPr/>
            </a:pPr>
            <a:r>
              <a:rPr lang="en-AU" sz="1900" dirty="0">
                <a:latin typeface="+mj-lt"/>
                <a:ea typeface="DengXian" panose="02010600030101010101" pitchFamily="2" charset="-122"/>
                <a:cs typeface="Times New Roman" panose="02020603050405020304" pitchFamily="18" charset="0"/>
              </a:rPr>
              <a:t>The key is usually the ordinal position of the record, and</a:t>
            </a:r>
          </a:p>
          <a:p>
            <a:pPr lvl="1">
              <a:lnSpc>
                <a:spcPct val="107000"/>
              </a:lnSpc>
              <a:spcAft>
                <a:spcPts val="600"/>
              </a:spcAft>
              <a:defRPr/>
            </a:pPr>
            <a:r>
              <a:rPr lang="en-AU" sz="1900" dirty="0">
                <a:latin typeface="+mj-lt"/>
                <a:ea typeface="DengXian" panose="02010600030101010101" pitchFamily="2" charset="-122"/>
                <a:cs typeface="Times New Roman" panose="02020603050405020304" pitchFamily="18" charset="0"/>
              </a:rPr>
              <a:t>The value is the actual record. </a:t>
            </a:r>
            <a:endParaRPr lang="en-AU" sz="1900" dirty="0">
              <a:latin typeface="+mj-lt"/>
              <a:ea typeface="SimSun" panose="02010600030101010101" pitchFamily="2" charset="-122"/>
            </a:endParaRPr>
          </a:p>
          <a:p>
            <a:pPr marL="257175" indent="-257175">
              <a:buFont typeface="+mj-lt"/>
              <a:buAutoNum type="arabicPeriod"/>
              <a:defRPr/>
            </a:pPr>
            <a:r>
              <a:rPr lang="en-AU" sz="1900" dirty="0">
                <a:latin typeface="+mj-lt"/>
                <a:ea typeface="DengXian" panose="02010600030101010101" pitchFamily="2" charset="-122"/>
                <a:cs typeface="Times New Roman" panose="02020603050405020304" pitchFamily="18" charset="0"/>
              </a:rPr>
              <a:t>The parsed key-value pairs for each split are then sent to a map function or mapper, with one mapper function per split. </a:t>
            </a:r>
          </a:p>
          <a:p>
            <a:pPr marL="489347" lvl="1" indent="-214313">
              <a:defRPr/>
            </a:pPr>
            <a:r>
              <a:rPr lang="en-AU" sz="1900" dirty="0">
                <a:latin typeface="+mj-lt"/>
                <a:ea typeface="DengXian" panose="02010600030101010101" pitchFamily="2" charset="-122"/>
                <a:cs typeface="Times New Roman" panose="02020603050405020304" pitchFamily="18" charset="0"/>
              </a:rPr>
              <a:t>The map function executes user-defined logic. </a:t>
            </a:r>
          </a:p>
          <a:p>
            <a:pPr marL="489347" lvl="1" indent="-214313">
              <a:defRPr/>
            </a:pPr>
            <a:r>
              <a:rPr lang="en-AU" sz="1900" dirty="0">
                <a:latin typeface="+mj-lt"/>
                <a:ea typeface="DengXian" panose="02010600030101010101" pitchFamily="2" charset="-122"/>
                <a:cs typeface="Times New Roman" panose="02020603050405020304" pitchFamily="18" charset="0"/>
              </a:rPr>
              <a:t>Each split generally contains multiple key-value pairs, and the mapper is run once for each key-value pair in the split. </a:t>
            </a:r>
          </a:p>
          <a:p>
            <a:pPr>
              <a:defRPr/>
            </a:pPr>
            <a:endParaRPr lang="en-AU" sz="1500" dirty="0">
              <a:latin typeface="+mj-lt"/>
              <a:ea typeface="SimSun" panose="02010600030101010101" pitchFamily="2" charset="-122"/>
            </a:endParaRPr>
          </a:p>
          <a:p>
            <a:pPr>
              <a:defRPr/>
            </a:pPr>
            <a:endParaRPr lang="en-AU" sz="1500" dirty="0">
              <a:latin typeface="+mj-lt"/>
              <a:ea typeface="SimSun" panose="02010600030101010101" pitchFamily="2" charset="-122"/>
            </a:endParaRPr>
          </a:p>
          <a:p>
            <a:pPr>
              <a:defRPr/>
            </a:pPr>
            <a:r>
              <a:rPr lang="en-AU" sz="1500" dirty="0">
                <a:latin typeface="+mj-lt"/>
                <a:ea typeface="SimSun" panose="02010600030101010101" pitchFamily="2" charset="-122"/>
              </a:rPr>
              <a:t> </a:t>
            </a:r>
            <a:endParaRPr lang="en-AU" altLang="en-US" sz="15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spcBef>
                <a:spcPct val="0"/>
              </a:spcBef>
              <a:buClrTx/>
              <a:buSzTx/>
              <a:buFontTx/>
              <a:buNone/>
            </a:pPr>
            <a:r>
              <a:rPr lang="en-AU" dirty="0"/>
              <a:t>Topic 3 – </a:t>
            </a:r>
            <a:r>
              <a:rPr lang="en-US" altLang="en-US" sz="4400" dirty="0">
                <a:latin typeface="Calibri" panose="020F0502020204030204" pitchFamily="34" charset="0"/>
              </a:rPr>
              <a:t>Big Data Processing</a:t>
            </a:r>
            <a:br>
              <a:rPr lang="en-US" altLang="en-US" sz="4400" dirty="0">
                <a:latin typeface="Calibri" panose="020F0502020204030204" pitchFamily="34" charset="0"/>
              </a:rPr>
            </a:br>
            <a:r>
              <a:rPr lang="en-US" altLang="en-US" sz="3600" dirty="0">
                <a:latin typeface="Calibri" panose="020F0502020204030204" pitchFamily="34" charset="0"/>
              </a:rPr>
              <a:t>Hadoop, Distributed Data processing</a:t>
            </a:r>
            <a:endParaRPr lang="en-AU" dirty="0"/>
          </a:p>
        </p:txBody>
      </p:sp>
      <p:sp>
        <p:nvSpPr>
          <p:cNvPr id="5" name="Subtitle 4"/>
          <p:cNvSpPr>
            <a:spLocks noGrp="1"/>
          </p:cNvSpPr>
          <p:nvPr>
            <p:ph type="subTitle" idx="1"/>
          </p:nvPr>
        </p:nvSpPr>
        <p:spPr/>
        <p:txBody>
          <a:bodyPr/>
          <a:lstStyle/>
          <a:p>
            <a:r>
              <a:rPr lang="en-AU" dirty="0"/>
              <a:t>ITECH2302 Big Data Management</a:t>
            </a:r>
          </a:p>
        </p:txBody>
      </p:sp>
      <p:sp>
        <p:nvSpPr>
          <p:cNvPr id="6" name="Footer Placeholder 5"/>
          <p:cNvSpPr>
            <a:spLocks noGrp="1"/>
          </p:cNvSpPr>
          <p:nvPr>
            <p:ph type="ftr" sz="quarter" idx="11"/>
          </p:nvPr>
        </p:nvSpPr>
        <p:spPr>
          <a:xfrm>
            <a:off x="609600" y="6477008"/>
            <a:ext cx="6265333" cy="244475"/>
          </a:xfrm>
          <a:prstGeom prst="rect">
            <a:avLst/>
          </a:prstGeom>
        </p:spPr>
        <p:txBody>
          <a:bodyPr vert="horz" lIns="102338" tIns="51169" rIns="102338" bIns="51169"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3A6D">
                    <a:tint val="75000"/>
                  </a:srgbClr>
                </a:solidFill>
              </a:rPr>
              <a:t>ITECH1103 BDA</a:t>
            </a:r>
          </a:p>
        </p:txBody>
      </p:sp>
      <p:sp>
        <p:nvSpPr>
          <p:cNvPr id="7" name="Slide Number Placeholder 6"/>
          <p:cNvSpPr>
            <a:spLocks noGrp="1"/>
          </p:cNvSpPr>
          <p:nvPr>
            <p:ph type="sldNum" sz="quarter" idx="12"/>
          </p:nvPr>
        </p:nvSpPr>
        <p:spPr>
          <a:xfrm>
            <a:off x="7010400" y="6477008"/>
            <a:ext cx="1286933" cy="244475"/>
          </a:xfrm>
          <a:prstGeom prst="rect">
            <a:avLst/>
          </a:prstGeom>
        </p:spPr>
        <p:txBody>
          <a:bodyPr vert="horz" lIns="102338" tIns="51169" rIns="102338" bIns="51169"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36A965-BE18-DA4B-B9B1-3D3097AE7885}" type="slidenum">
              <a:rPr lang="en-US" smtClean="0">
                <a:solidFill>
                  <a:srgbClr val="003A6D">
                    <a:tint val="75000"/>
                  </a:srgbClr>
                </a:solidFill>
              </a:rPr>
              <a:pPr/>
              <a:t>2</a:t>
            </a:fld>
            <a:endParaRPr lang="en-US">
              <a:solidFill>
                <a:srgbClr val="003A6D">
                  <a:tint val="75000"/>
                </a:srgbClr>
              </a:solidFill>
            </a:endParaRPr>
          </a:p>
        </p:txBody>
      </p:sp>
    </p:spTree>
    <p:extLst>
      <p:ext uri="{BB962C8B-B14F-4D97-AF65-F5344CB8AC3E}">
        <p14:creationId xmlns:p14="http://schemas.microsoft.com/office/powerpoint/2010/main" val="1730934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1A1DB1CE-0D20-4CEF-B7E4-1D6AA4E7D937}"/>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20</a:t>
            </a:fld>
            <a:endParaRPr lang="en-US" altLang="en-US">
              <a:solidFill>
                <a:srgbClr val="045C75"/>
              </a:solidFill>
            </a:endParaRPr>
          </a:p>
        </p:txBody>
      </p:sp>
      <p:sp>
        <p:nvSpPr>
          <p:cNvPr id="45059" name="Title 1">
            <a:extLst>
              <a:ext uri="{FF2B5EF4-FFF2-40B4-BE49-F238E27FC236}">
                <a16:creationId xmlns:a16="http://schemas.microsoft.com/office/drawing/2014/main" id="{6BABC528-1514-49F8-B2D0-9BE8A771D8BB}"/>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r>
              <a:rPr lang="en-AU" altLang="en-US" sz="2700"/>
              <a:t>Map stage</a:t>
            </a:r>
            <a:endParaRPr lang="en-US" altLang="en-US" sz="2700"/>
          </a:p>
        </p:txBody>
      </p:sp>
      <p:sp>
        <p:nvSpPr>
          <p:cNvPr id="14340" name="Content Placeholder 2">
            <a:extLst>
              <a:ext uri="{FF2B5EF4-FFF2-40B4-BE49-F238E27FC236}">
                <a16:creationId xmlns:a16="http://schemas.microsoft.com/office/drawing/2014/main" id="{E7BAC86A-EE48-483A-8AC1-3FD7625695DC}"/>
              </a:ext>
            </a:extLst>
          </p:cNvPr>
          <p:cNvSpPr>
            <a:spLocks noGrp="1"/>
          </p:cNvSpPr>
          <p:nvPr>
            <p:ph idx="4294967295"/>
          </p:nvPr>
        </p:nvSpPr>
        <p:spPr>
          <a:xfrm>
            <a:off x="266700" y="1461664"/>
            <a:ext cx="4437035" cy="3681836"/>
          </a:xfrm>
        </p:spPr>
        <p:txBody>
          <a:bodyPr>
            <a:normAutofit fontScale="77500" lnSpcReduction="20000"/>
          </a:bodyPr>
          <a:lstStyle/>
          <a:p>
            <a:pPr>
              <a:lnSpc>
                <a:spcPct val="107000"/>
              </a:lnSpc>
              <a:spcAft>
                <a:spcPts val="600"/>
              </a:spcAft>
              <a:defRPr/>
            </a:pPr>
            <a:r>
              <a:rPr lang="en-AU" sz="1700" dirty="0">
                <a:latin typeface="+mj-lt"/>
                <a:ea typeface="DengXian" panose="02010600030101010101" pitchFamily="2" charset="-122"/>
                <a:cs typeface="Times New Roman" panose="02020603050405020304" pitchFamily="18" charset="0"/>
              </a:rPr>
              <a:t>3.   The mapper processes each key-value pair as per the user-defined logic and further generates a key-value pair as its output. </a:t>
            </a:r>
          </a:p>
          <a:p>
            <a:pPr lvl="1">
              <a:lnSpc>
                <a:spcPct val="107000"/>
              </a:lnSpc>
              <a:spcAft>
                <a:spcPts val="600"/>
              </a:spcAft>
              <a:defRPr/>
            </a:pPr>
            <a:r>
              <a:rPr lang="en-AU" sz="1700" dirty="0">
                <a:latin typeface="+mj-lt"/>
                <a:ea typeface="DengXian" panose="02010600030101010101" pitchFamily="2" charset="-122"/>
                <a:cs typeface="Times New Roman" panose="02020603050405020304" pitchFamily="18" charset="0"/>
              </a:rPr>
              <a:t>The output key can either be the same as the input key or a substring value from the input value, or another serializable user-defined object. </a:t>
            </a:r>
          </a:p>
          <a:p>
            <a:pPr lvl="1">
              <a:lnSpc>
                <a:spcPct val="107000"/>
              </a:lnSpc>
              <a:spcAft>
                <a:spcPts val="600"/>
              </a:spcAft>
              <a:defRPr/>
            </a:pPr>
            <a:r>
              <a:rPr lang="en-AU" sz="1700" dirty="0">
                <a:latin typeface="+mj-lt"/>
                <a:ea typeface="DengXian" panose="02010600030101010101" pitchFamily="2" charset="-122"/>
                <a:cs typeface="Times New Roman" panose="02020603050405020304" pitchFamily="18" charset="0"/>
              </a:rPr>
              <a:t>Similarly, the output value can either be the same as the input value or substring value form the input value, or another serializable user-defined object. </a:t>
            </a:r>
          </a:p>
          <a:p>
            <a:pPr>
              <a:lnSpc>
                <a:spcPct val="107000"/>
              </a:lnSpc>
              <a:spcAft>
                <a:spcPts val="600"/>
              </a:spcAft>
              <a:defRPr/>
            </a:pPr>
            <a:r>
              <a:rPr lang="en-AU" sz="1700" dirty="0">
                <a:latin typeface="+mj-lt"/>
                <a:ea typeface="DengXian" panose="02010600030101010101" pitchFamily="2" charset="-122"/>
                <a:cs typeface="Times New Roman" panose="02020603050405020304" pitchFamily="18" charset="0"/>
              </a:rPr>
              <a:t>4.  When all records of the split have been processed, the output is a list of key-value pairs</a:t>
            </a:r>
          </a:p>
          <a:p>
            <a:pPr lvl="1">
              <a:lnSpc>
                <a:spcPct val="107000"/>
              </a:lnSpc>
              <a:spcAft>
                <a:spcPts val="600"/>
              </a:spcAft>
              <a:defRPr/>
            </a:pPr>
            <a:r>
              <a:rPr lang="en-AU" sz="1700" dirty="0">
                <a:latin typeface="+mj-lt"/>
                <a:ea typeface="DengXian" panose="02010600030101010101" pitchFamily="2" charset="-122"/>
                <a:cs typeface="Times New Roman" panose="02020603050405020304" pitchFamily="18" charset="0"/>
              </a:rPr>
              <a:t> where multiple key-value pairs can exist for the same key. </a:t>
            </a:r>
          </a:p>
          <a:p>
            <a:pPr>
              <a:defRPr/>
            </a:pPr>
            <a:endParaRPr lang="en-AU" sz="1500" dirty="0">
              <a:latin typeface="+mj-lt"/>
              <a:ea typeface="SimSun" panose="02010600030101010101" pitchFamily="2" charset="-122"/>
            </a:endParaRPr>
          </a:p>
          <a:p>
            <a:pPr>
              <a:defRPr/>
            </a:pPr>
            <a:r>
              <a:rPr lang="en-AU" sz="1500" dirty="0">
                <a:latin typeface="+mj-lt"/>
                <a:ea typeface="SimSun" panose="02010600030101010101" pitchFamily="2" charset="-122"/>
              </a:rPr>
              <a:t> </a:t>
            </a:r>
            <a:endParaRPr lang="en-AU" altLang="en-US" sz="1500" dirty="0">
              <a:latin typeface="+mj-lt"/>
            </a:endParaRPr>
          </a:p>
        </p:txBody>
      </p:sp>
      <p:pic>
        <p:nvPicPr>
          <p:cNvPr id="45061" name="Picture 2" descr="Diagram&#10;&#10;Description automatically generated with low confidence">
            <a:extLst>
              <a:ext uri="{FF2B5EF4-FFF2-40B4-BE49-F238E27FC236}">
                <a16:creationId xmlns:a16="http://schemas.microsoft.com/office/drawing/2014/main" id="{CF55DB74-A2BA-4FEA-9F48-AE4839CC1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768" y="1543645"/>
            <a:ext cx="3843032" cy="205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A37A5325-9187-4AF0-B23E-9621B419FEF5}"/>
              </a:ext>
            </a:extLst>
          </p:cNvPr>
          <p:cNvSpPr>
            <a:spLocks noGrp="1"/>
          </p:cNvSpPr>
          <p:nvPr>
            <p:ph type="title"/>
          </p:nvPr>
        </p:nvSpPr>
        <p:spPr>
          <a:xfrm>
            <a:off x="5598136" y="4208536"/>
            <a:ext cx="2707664" cy="348853"/>
          </a:xfrm>
        </p:spPr>
        <p:txBody>
          <a:bodyPr>
            <a:normAutofit fontScale="90000"/>
          </a:bodyPr>
          <a:lstStyle/>
          <a:p>
            <a:pPr>
              <a:defRPr/>
            </a:pPr>
            <a:r>
              <a:rPr lang="en-US" sz="1200" dirty="0"/>
              <a:t>A summary of the map stage</a:t>
            </a:r>
            <a:r>
              <a:rPr lang="en-US" sz="21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21FEDCAA-633E-41BB-B079-23C41CEB5B8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21</a:t>
            </a:fld>
            <a:endParaRPr lang="en-US" altLang="en-US">
              <a:solidFill>
                <a:srgbClr val="045C75"/>
              </a:solidFill>
            </a:endParaRPr>
          </a:p>
        </p:txBody>
      </p:sp>
      <p:sp>
        <p:nvSpPr>
          <p:cNvPr id="47107" name="Title 1">
            <a:extLst>
              <a:ext uri="{FF2B5EF4-FFF2-40B4-BE49-F238E27FC236}">
                <a16:creationId xmlns:a16="http://schemas.microsoft.com/office/drawing/2014/main" id="{B0D3DAB0-0081-4ADE-A462-B9F6E7661ED0}"/>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r>
              <a:rPr lang="en-AU" altLang="en-US" sz="2700"/>
              <a:t>Combine stage</a:t>
            </a:r>
            <a:endParaRPr lang="en-US" altLang="en-US" sz="2700"/>
          </a:p>
        </p:txBody>
      </p:sp>
      <p:sp>
        <p:nvSpPr>
          <p:cNvPr id="47108" name="Content Placeholder 2">
            <a:extLst>
              <a:ext uri="{FF2B5EF4-FFF2-40B4-BE49-F238E27FC236}">
                <a16:creationId xmlns:a16="http://schemas.microsoft.com/office/drawing/2014/main" id="{95263D5C-0CCC-400A-AC36-1F26933D60BB}"/>
              </a:ext>
            </a:extLst>
          </p:cNvPr>
          <p:cNvSpPr>
            <a:spLocks noGrp="1"/>
          </p:cNvSpPr>
          <p:nvPr>
            <p:ph idx="4294967295"/>
          </p:nvPr>
        </p:nvSpPr>
        <p:spPr>
          <a:xfrm>
            <a:off x="145358" y="1732884"/>
            <a:ext cx="3673078" cy="3348038"/>
          </a:xfrm>
        </p:spPr>
        <p:txBody>
          <a:bodyPr>
            <a:normAutofit/>
          </a:bodyPr>
          <a:lstStyle/>
          <a:p>
            <a:pPr>
              <a:lnSpc>
                <a:spcPct val="107000"/>
              </a:lnSpc>
              <a:spcAft>
                <a:spcPts val="600"/>
              </a:spcAft>
            </a:pPr>
            <a:r>
              <a:rPr lang="en-AU" altLang="en-US" sz="2000" dirty="0">
                <a:latin typeface="Calibri" panose="020F0502020204030204" pitchFamily="34" charset="0"/>
                <a:ea typeface="DengXian" panose="02010600030101010101" pitchFamily="2" charset="-122"/>
                <a:cs typeface="Times New Roman" panose="02020603050405020304" pitchFamily="18" charset="0"/>
              </a:rPr>
              <a:t>MapReduce engine provides an optional combine function(combiner) </a:t>
            </a:r>
          </a:p>
          <a:p>
            <a:pPr>
              <a:lnSpc>
                <a:spcPct val="107000"/>
              </a:lnSpc>
              <a:spcAft>
                <a:spcPts val="600"/>
              </a:spcAft>
            </a:pPr>
            <a:r>
              <a:rPr lang="en-AU" altLang="en-US" sz="2000" dirty="0">
                <a:latin typeface="Calibri" panose="020F0502020204030204" pitchFamily="34" charset="0"/>
                <a:ea typeface="DengXian" panose="02010600030101010101" pitchFamily="2" charset="-122"/>
                <a:cs typeface="Times New Roman" panose="02020603050405020304" pitchFamily="18" charset="0"/>
              </a:rPr>
              <a:t>Combiner summarizes a mapper’s output before it gets processed by the reducer. </a:t>
            </a:r>
          </a:p>
        </p:txBody>
      </p:sp>
      <p:pic>
        <p:nvPicPr>
          <p:cNvPr id="47109" name="Picture 4" descr="Shape&#10;&#10;Description automatically generated">
            <a:extLst>
              <a:ext uri="{FF2B5EF4-FFF2-40B4-BE49-F238E27FC236}">
                <a16:creationId xmlns:a16="http://schemas.microsoft.com/office/drawing/2014/main" id="{7ABFC7BE-4912-471B-BCF9-834A614EB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373" y="1113235"/>
            <a:ext cx="4357893" cy="330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EB7831BD-6DB7-44B8-B051-A40D92EE113C}"/>
              </a:ext>
            </a:extLst>
          </p:cNvPr>
          <p:cNvSpPr txBox="1">
            <a:spLocks/>
          </p:cNvSpPr>
          <p:nvPr/>
        </p:nvSpPr>
        <p:spPr bwMode="auto">
          <a:xfrm>
            <a:off x="4572000" y="4550307"/>
            <a:ext cx="4357892" cy="354806"/>
          </a:xfrm>
          <a:prstGeom prst="rect">
            <a:avLst/>
          </a:prstGeom>
          <a:noFill/>
          <a:ln>
            <a:noFill/>
          </a:ln>
        </p:spPr>
        <p:txBody>
          <a:bodyPr lIns="0" rIns="0" bIns="0" anchor="b">
            <a:normAutofit/>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a:defRPr/>
            </a:pPr>
            <a:r>
              <a:rPr lang="en-US" sz="1200" dirty="0">
                <a:solidFill>
                  <a:schemeClr val="bg1"/>
                </a:solidFill>
              </a:rPr>
              <a:t>The combine stage groups the output from the map stage.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6132F58B-04E8-4C92-9922-D041D0ED1C60}"/>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22</a:t>
            </a:fld>
            <a:endParaRPr lang="en-US" altLang="en-US">
              <a:solidFill>
                <a:srgbClr val="045C75"/>
              </a:solidFill>
            </a:endParaRPr>
          </a:p>
        </p:txBody>
      </p:sp>
      <p:sp>
        <p:nvSpPr>
          <p:cNvPr id="49155" name="Title 1">
            <a:extLst>
              <a:ext uri="{FF2B5EF4-FFF2-40B4-BE49-F238E27FC236}">
                <a16:creationId xmlns:a16="http://schemas.microsoft.com/office/drawing/2014/main" id="{4CBF9DE9-93EB-42DC-B19B-CF00F409C559}"/>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r>
              <a:rPr lang="en-AU" altLang="en-US" sz="2700"/>
              <a:t>Combine stage</a:t>
            </a:r>
            <a:endParaRPr lang="en-US" altLang="en-US" sz="2700"/>
          </a:p>
        </p:txBody>
      </p:sp>
      <p:sp>
        <p:nvSpPr>
          <p:cNvPr id="49156" name="Content Placeholder 2">
            <a:extLst>
              <a:ext uri="{FF2B5EF4-FFF2-40B4-BE49-F238E27FC236}">
                <a16:creationId xmlns:a16="http://schemas.microsoft.com/office/drawing/2014/main" id="{6EEDC6B3-4401-45DF-8B97-26BB85621AF3}"/>
              </a:ext>
            </a:extLst>
          </p:cNvPr>
          <p:cNvSpPr>
            <a:spLocks noGrp="1"/>
          </p:cNvSpPr>
          <p:nvPr>
            <p:ph idx="4294967295"/>
          </p:nvPr>
        </p:nvSpPr>
        <p:spPr>
          <a:xfrm>
            <a:off x="230598" y="1453915"/>
            <a:ext cx="4101178" cy="3348038"/>
          </a:xfrm>
        </p:spPr>
        <p:txBody>
          <a:bodyPr>
            <a:normAutofit/>
          </a:bodyPr>
          <a:lstStyle/>
          <a:p>
            <a:pPr>
              <a:lnSpc>
                <a:spcPct val="107000"/>
              </a:lnSpc>
              <a:spcAft>
                <a:spcPts val="600"/>
              </a:spcAft>
            </a:pPr>
            <a:r>
              <a:rPr lang="en-AU" altLang="en-US" sz="1400" dirty="0">
                <a:latin typeface="Calibri" panose="020F0502020204030204" pitchFamily="34" charset="0"/>
                <a:ea typeface="DengXian" panose="02010600030101010101" pitchFamily="2" charset="-122"/>
                <a:cs typeface="Times New Roman" panose="02020603050405020304" pitchFamily="18" charset="0"/>
              </a:rPr>
              <a:t>A combiner is essentially a reducer function that locally groups a mapper’s output on the same node as the mapper. </a:t>
            </a:r>
          </a:p>
          <a:p>
            <a:pPr lvl="1">
              <a:lnSpc>
                <a:spcPct val="107000"/>
              </a:lnSpc>
              <a:spcAft>
                <a:spcPts val="600"/>
              </a:spcAft>
            </a:pPr>
            <a:r>
              <a:rPr lang="en-AU" altLang="en-US" sz="1400" dirty="0">
                <a:latin typeface="Calibri" panose="020F0502020204030204" pitchFamily="34" charset="0"/>
                <a:ea typeface="DengXian" panose="02010600030101010101" pitchFamily="2" charset="-122"/>
                <a:cs typeface="Times New Roman" panose="02020603050405020304" pitchFamily="18" charset="0"/>
              </a:rPr>
              <a:t>A reducer function can be used as a combiner function, or a custom user-defined function can be used. </a:t>
            </a:r>
          </a:p>
          <a:p>
            <a:pPr>
              <a:lnSpc>
                <a:spcPct val="107000"/>
              </a:lnSpc>
              <a:spcAft>
                <a:spcPts val="600"/>
              </a:spcAft>
            </a:pPr>
            <a:r>
              <a:rPr lang="en-AU" altLang="en-US" sz="1400" dirty="0">
                <a:latin typeface="Calibri" panose="020F0502020204030204" pitchFamily="34" charset="0"/>
                <a:ea typeface="DengXian" panose="02010600030101010101" pitchFamily="2" charset="-122"/>
                <a:cs typeface="Times New Roman" panose="02020603050405020304" pitchFamily="18" charset="0"/>
              </a:rPr>
              <a:t>The MapReduce engine combines all values for a given key from the mapper output, creating multiple key-value pairs as input to the combiner </a:t>
            </a:r>
          </a:p>
          <a:p>
            <a:pPr>
              <a:lnSpc>
                <a:spcPct val="107000"/>
              </a:lnSpc>
              <a:spcAft>
                <a:spcPts val="600"/>
              </a:spcAft>
            </a:pPr>
            <a:r>
              <a:rPr lang="en-AU" altLang="en-US" sz="1400" dirty="0">
                <a:latin typeface="Calibri" panose="020F0502020204030204" pitchFamily="34" charset="0"/>
                <a:ea typeface="DengXian" panose="02010600030101010101" pitchFamily="2" charset="-122"/>
                <a:cs typeface="Times New Roman" panose="02020603050405020304" pitchFamily="18" charset="0"/>
              </a:rPr>
              <a:t>In combiner, the key is not repeated and the value exists as a list of all corresponding values for that key. </a:t>
            </a:r>
          </a:p>
        </p:txBody>
      </p:sp>
      <p:sp>
        <p:nvSpPr>
          <p:cNvPr id="6" name="Title 1">
            <a:extLst>
              <a:ext uri="{FF2B5EF4-FFF2-40B4-BE49-F238E27FC236}">
                <a16:creationId xmlns:a16="http://schemas.microsoft.com/office/drawing/2014/main" id="{8FB04E02-DCA6-4382-8BD1-3824FEE1BEE9}"/>
              </a:ext>
            </a:extLst>
          </p:cNvPr>
          <p:cNvSpPr>
            <a:spLocks noGrp="1"/>
          </p:cNvSpPr>
          <p:nvPr>
            <p:ph type="title"/>
          </p:nvPr>
        </p:nvSpPr>
        <p:spPr>
          <a:xfrm>
            <a:off x="5240326" y="4528109"/>
            <a:ext cx="3446474" cy="273844"/>
          </a:xfrm>
        </p:spPr>
        <p:txBody>
          <a:bodyPr>
            <a:normAutofit fontScale="90000"/>
          </a:bodyPr>
          <a:lstStyle/>
          <a:p>
            <a:pPr>
              <a:defRPr/>
            </a:pPr>
            <a:r>
              <a:rPr lang="en-US" sz="1200" dirty="0"/>
              <a:t>A summary of the combine stage</a:t>
            </a:r>
            <a:r>
              <a:rPr lang="en-US" sz="2100" dirty="0"/>
              <a:t>.</a:t>
            </a:r>
          </a:p>
        </p:txBody>
      </p:sp>
      <p:pic>
        <p:nvPicPr>
          <p:cNvPr id="49158" name="Picture 2" descr="Diagram&#10;&#10;Description automatically generated">
            <a:extLst>
              <a:ext uri="{FF2B5EF4-FFF2-40B4-BE49-F238E27FC236}">
                <a16:creationId xmlns:a16="http://schemas.microsoft.com/office/drawing/2014/main" id="{E10669F8-7FC3-4564-AD5A-461FEC487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614" y="1676044"/>
            <a:ext cx="3842510" cy="2595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C16B53AC-DDD9-4113-9B94-E5F167C55A2A}"/>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23</a:t>
            </a:fld>
            <a:endParaRPr lang="en-US" altLang="en-US">
              <a:solidFill>
                <a:srgbClr val="045C75"/>
              </a:solidFill>
            </a:endParaRPr>
          </a:p>
        </p:txBody>
      </p:sp>
      <p:sp>
        <p:nvSpPr>
          <p:cNvPr id="51203" name="Title 1">
            <a:extLst>
              <a:ext uri="{FF2B5EF4-FFF2-40B4-BE49-F238E27FC236}">
                <a16:creationId xmlns:a16="http://schemas.microsoft.com/office/drawing/2014/main" id="{A99BED5C-DCCA-4C2A-8131-44E777AF7DC9}"/>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r>
              <a:rPr lang="en-AU" altLang="en-US" sz="2700"/>
              <a:t>Partition stage</a:t>
            </a:r>
            <a:endParaRPr lang="en-US" altLang="en-US" sz="2700"/>
          </a:p>
        </p:txBody>
      </p:sp>
      <p:sp>
        <p:nvSpPr>
          <p:cNvPr id="51204" name="Content Placeholder 2">
            <a:extLst>
              <a:ext uri="{FF2B5EF4-FFF2-40B4-BE49-F238E27FC236}">
                <a16:creationId xmlns:a16="http://schemas.microsoft.com/office/drawing/2014/main" id="{9A8041F5-AD7B-4A84-8AF2-CA30F1B4682E}"/>
              </a:ext>
            </a:extLst>
          </p:cNvPr>
          <p:cNvSpPr>
            <a:spLocks noGrp="1"/>
          </p:cNvSpPr>
          <p:nvPr>
            <p:ph idx="4294967295"/>
          </p:nvPr>
        </p:nvSpPr>
        <p:spPr>
          <a:xfrm>
            <a:off x="168603" y="1800285"/>
            <a:ext cx="4060497" cy="3348038"/>
          </a:xfrm>
        </p:spPr>
        <p:txBody>
          <a:bodyPr/>
          <a:lstStyle/>
          <a:p>
            <a:pPr>
              <a:lnSpc>
                <a:spcPct val="107000"/>
              </a:lnSpc>
              <a:spcAft>
                <a:spcPts val="600"/>
              </a:spcAft>
            </a:pPr>
            <a:r>
              <a:rPr lang="en-AU" altLang="en-US" sz="1350" dirty="0">
                <a:latin typeface="Calibri" panose="020F0502020204030204" pitchFamily="34" charset="0"/>
                <a:ea typeface="DengXian" panose="02010600030101010101" pitchFamily="2" charset="-122"/>
                <a:cs typeface="Times New Roman" panose="02020603050405020304" pitchFamily="18" charset="0"/>
              </a:rPr>
              <a:t>A partitioner divides the output from the mapper or combiner( if specified and called by the MapReduce engine) into partitions between reducer instances.</a:t>
            </a:r>
          </a:p>
          <a:p>
            <a:pPr>
              <a:lnSpc>
                <a:spcPct val="107000"/>
              </a:lnSpc>
              <a:spcAft>
                <a:spcPts val="600"/>
              </a:spcAft>
            </a:pPr>
            <a:r>
              <a:rPr lang="en-AU" altLang="en-US" sz="1350" dirty="0">
                <a:latin typeface="Calibri" panose="020F0502020204030204" pitchFamily="34" charset="0"/>
                <a:ea typeface="DengXian" panose="02010600030101010101" pitchFamily="2" charset="-122"/>
                <a:cs typeface="Times New Roman" panose="02020603050405020304" pitchFamily="18" charset="0"/>
              </a:rPr>
              <a:t> The number of partitions will equal the number of reducers.  </a:t>
            </a:r>
          </a:p>
          <a:p>
            <a:pPr>
              <a:lnSpc>
                <a:spcPct val="107000"/>
              </a:lnSpc>
              <a:spcAft>
                <a:spcPts val="600"/>
              </a:spcAft>
            </a:pPr>
            <a:r>
              <a:rPr lang="en-AU" altLang="en-US" sz="1350" dirty="0">
                <a:latin typeface="Calibri" panose="020F0502020204030204" pitchFamily="34" charset="0"/>
                <a:ea typeface="DengXian" panose="02010600030101010101" pitchFamily="2" charset="-122"/>
                <a:cs typeface="Times New Roman" panose="02020603050405020304" pitchFamily="18" charset="0"/>
              </a:rPr>
              <a:t>All records for a particular key are assigned to the same partition.  </a:t>
            </a:r>
          </a:p>
          <a:p>
            <a:pPr>
              <a:lnSpc>
                <a:spcPct val="107000"/>
              </a:lnSpc>
              <a:spcAft>
                <a:spcPts val="600"/>
              </a:spcAft>
            </a:pPr>
            <a:r>
              <a:rPr lang="en-AU" altLang="en-US" sz="1350" dirty="0">
                <a:latin typeface="Calibri" panose="020F0502020204030204" pitchFamily="34" charset="0"/>
                <a:ea typeface="DengXian" panose="02010600030101010101" pitchFamily="2" charset="-122"/>
                <a:cs typeface="Times New Roman" panose="02020603050405020304" pitchFamily="18" charset="0"/>
              </a:rPr>
              <a:t>The MapReduce engine guarantees a random and fair distribution between reducers. </a:t>
            </a:r>
          </a:p>
        </p:txBody>
      </p:sp>
      <p:pic>
        <p:nvPicPr>
          <p:cNvPr id="51205" name="Picture 2">
            <a:extLst>
              <a:ext uri="{FF2B5EF4-FFF2-40B4-BE49-F238E27FC236}">
                <a16:creationId xmlns:a16="http://schemas.microsoft.com/office/drawing/2014/main" id="{A1D32A3C-F2E5-4F32-8FF7-C77F5283F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826" y="790883"/>
            <a:ext cx="4299973" cy="360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0B31DD97-9026-472A-B691-7D938A28F7A5}"/>
              </a:ext>
            </a:extLst>
          </p:cNvPr>
          <p:cNvSpPr>
            <a:spLocks noGrp="1"/>
          </p:cNvSpPr>
          <p:nvPr>
            <p:ph type="title"/>
          </p:nvPr>
        </p:nvSpPr>
        <p:spPr>
          <a:xfrm>
            <a:off x="4434451" y="4634236"/>
            <a:ext cx="4391833" cy="326231"/>
          </a:xfrm>
        </p:spPr>
        <p:txBody>
          <a:bodyPr>
            <a:normAutofit fontScale="90000"/>
          </a:bodyPr>
          <a:lstStyle/>
          <a:p>
            <a:pPr>
              <a:defRPr/>
            </a:pPr>
            <a:r>
              <a:rPr lang="en-US" sz="1200" dirty="0"/>
              <a:t>The partition stage assigns output from the map task to reducers.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F0D39861-975E-4337-8C0F-18CB1A321E9F}"/>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24</a:t>
            </a:fld>
            <a:endParaRPr lang="en-US" altLang="en-US">
              <a:solidFill>
                <a:srgbClr val="045C75"/>
              </a:solidFill>
            </a:endParaRPr>
          </a:p>
        </p:txBody>
      </p:sp>
      <p:sp>
        <p:nvSpPr>
          <p:cNvPr id="53251" name="Title 1">
            <a:extLst>
              <a:ext uri="{FF2B5EF4-FFF2-40B4-BE49-F238E27FC236}">
                <a16:creationId xmlns:a16="http://schemas.microsoft.com/office/drawing/2014/main" id="{FC91D9BB-FD65-451A-B254-E61E46B13DE7}"/>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r>
              <a:rPr lang="en-AU" altLang="en-US" sz="2700"/>
              <a:t>Partition stage</a:t>
            </a:r>
            <a:endParaRPr lang="en-US" altLang="en-US" sz="2700"/>
          </a:p>
        </p:txBody>
      </p:sp>
      <p:sp>
        <p:nvSpPr>
          <p:cNvPr id="14340" name="Content Placeholder 2">
            <a:extLst>
              <a:ext uri="{FF2B5EF4-FFF2-40B4-BE49-F238E27FC236}">
                <a16:creationId xmlns:a16="http://schemas.microsoft.com/office/drawing/2014/main" id="{9015E9A2-7009-4F40-B41D-CD97A7242E3E}"/>
              </a:ext>
            </a:extLst>
          </p:cNvPr>
          <p:cNvSpPr>
            <a:spLocks noGrp="1"/>
          </p:cNvSpPr>
          <p:nvPr>
            <p:ph idx="4294967295"/>
          </p:nvPr>
        </p:nvSpPr>
        <p:spPr>
          <a:xfrm>
            <a:off x="1439466" y="1329928"/>
            <a:ext cx="3456384" cy="3348038"/>
          </a:xfrm>
        </p:spPr>
        <p:txBody>
          <a:bodyPr/>
          <a:lstStyle/>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The partition function is the last stage of the map task, </a:t>
            </a: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It returns the index of the reducer to which a particular partition should be sent. </a:t>
            </a:r>
          </a:p>
          <a:p>
            <a:pPr>
              <a:lnSpc>
                <a:spcPct val="107000"/>
              </a:lnSpc>
              <a:spcAft>
                <a:spcPts val="600"/>
              </a:spcAft>
              <a:defRPr/>
            </a:pPr>
            <a:r>
              <a:rPr lang="en-AU" dirty="0">
                <a:latin typeface="Calibri" panose="020F0502020204030204" pitchFamily="34" charset="0"/>
                <a:ea typeface="DengXian" panose="02010600030101010101" pitchFamily="2" charset="-122"/>
                <a:cs typeface="Times New Roman" panose="02020603050405020304" pitchFamily="18" charset="0"/>
              </a:rPr>
              <a:t>The Partition stage can be summarized by the equation in figure</a:t>
            </a:r>
          </a:p>
        </p:txBody>
      </p:sp>
      <p:pic>
        <p:nvPicPr>
          <p:cNvPr id="53253" name="Content Placeholder 9" descr="Diagram&#10;&#10;Description automatically generated">
            <a:extLst>
              <a:ext uri="{FF2B5EF4-FFF2-40B4-BE49-F238E27FC236}">
                <a16:creationId xmlns:a16="http://schemas.microsoft.com/office/drawing/2014/main" id="{9ACB4EAC-3F60-4DC8-A3CE-4CCFD9E1BD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889898" y="1670448"/>
            <a:ext cx="2745581" cy="1835944"/>
          </a:xfrm>
        </p:spPr>
      </p:pic>
      <p:sp>
        <p:nvSpPr>
          <p:cNvPr id="53254" name="Title 1">
            <a:extLst>
              <a:ext uri="{FF2B5EF4-FFF2-40B4-BE49-F238E27FC236}">
                <a16:creationId xmlns:a16="http://schemas.microsoft.com/office/drawing/2014/main" id="{41654BE2-AD91-403D-92E6-D7D20D76E318}"/>
              </a:ext>
            </a:extLst>
          </p:cNvPr>
          <p:cNvSpPr>
            <a:spLocks noGrp="1"/>
          </p:cNvSpPr>
          <p:nvPr>
            <p:ph type="title"/>
          </p:nvPr>
        </p:nvSpPr>
        <p:spPr>
          <a:xfrm>
            <a:off x="5097066" y="3670697"/>
            <a:ext cx="2607469" cy="352425"/>
          </a:xfrm>
        </p:spPr>
        <p:txBody>
          <a:bodyPr/>
          <a:lstStyle/>
          <a:p>
            <a:r>
              <a:rPr lang="en-US" altLang="en-US" sz="1200"/>
              <a:t>A summary of the partition stage.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362E6E40-1CFB-47A1-BB6B-4C175D493AFF}"/>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25</a:t>
            </a:fld>
            <a:endParaRPr lang="en-US" altLang="en-US">
              <a:solidFill>
                <a:srgbClr val="045C75"/>
              </a:solidFill>
            </a:endParaRPr>
          </a:p>
        </p:txBody>
      </p:sp>
      <p:sp>
        <p:nvSpPr>
          <p:cNvPr id="55299" name="Title 1">
            <a:extLst>
              <a:ext uri="{FF2B5EF4-FFF2-40B4-BE49-F238E27FC236}">
                <a16:creationId xmlns:a16="http://schemas.microsoft.com/office/drawing/2014/main" id="{B448C8BE-2B24-49C0-AFB1-A0C644563C06}"/>
              </a:ext>
            </a:extLst>
          </p:cNvPr>
          <p:cNvSpPr>
            <a:spLocks noGrp="1"/>
          </p:cNvSpPr>
          <p:nvPr>
            <p:ph type="title" idx="4294967295"/>
          </p:nvPr>
        </p:nvSpPr>
        <p:spPr>
          <a:xfrm>
            <a:off x="1485900" y="528638"/>
            <a:ext cx="6172200" cy="584597"/>
          </a:xfrm>
        </p:spPr>
        <p:txBody>
          <a:bodyPr vert="horz" lIns="68580" tIns="45720" rIns="68580" bIns="34290" rtlCol="0" anchor="b">
            <a:normAutofit fontScale="90000"/>
          </a:bodyPr>
          <a:lstStyle/>
          <a:p>
            <a:br>
              <a:rPr lang="en-AU" altLang="en-US" sz="1350">
                <a:ea typeface="DengXian" panose="02010600030101010101" pitchFamily="2" charset="-122"/>
                <a:cs typeface="Times New Roman" panose="02020603050405020304" pitchFamily="18" charset="0"/>
              </a:rPr>
            </a:br>
            <a:r>
              <a:rPr lang="en-AU" altLang="en-US" sz="2700">
                <a:ea typeface="DengXian" panose="02010600030101010101" pitchFamily="2" charset="-122"/>
                <a:cs typeface="Times New Roman" panose="02020603050405020304" pitchFamily="18" charset="0"/>
              </a:rPr>
              <a:t>Reduce tasks – stage of shuffle and sort</a:t>
            </a:r>
            <a:endParaRPr lang="en-US" altLang="en-US" sz="2700">
              <a:ea typeface="DengXian" panose="02010600030101010101" pitchFamily="2" charset="-122"/>
              <a:cs typeface="Times New Roman" panose="02020603050405020304" pitchFamily="18" charset="0"/>
            </a:endParaRPr>
          </a:p>
        </p:txBody>
      </p:sp>
      <p:sp>
        <p:nvSpPr>
          <p:cNvPr id="14340" name="Content Placeholder 2">
            <a:extLst>
              <a:ext uri="{FF2B5EF4-FFF2-40B4-BE49-F238E27FC236}">
                <a16:creationId xmlns:a16="http://schemas.microsoft.com/office/drawing/2014/main" id="{B77B26DE-35B1-4963-9904-D6F4C57AC74F}"/>
              </a:ext>
            </a:extLst>
          </p:cNvPr>
          <p:cNvSpPr>
            <a:spLocks noGrp="1"/>
          </p:cNvSpPr>
          <p:nvPr>
            <p:ph idx="4294967295"/>
          </p:nvPr>
        </p:nvSpPr>
        <p:spPr>
          <a:xfrm>
            <a:off x="1439466" y="1329928"/>
            <a:ext cx="6172200" cy="3348038"/>
          </a:xfrm>
        </p:spPr>
        <p:txBody>
          <a:bodyPr>
            <a:normAutofit fontScale="85000" lnSpcReduction="20000"/>
          </a:bodyPr>
          <a:lstStyle/>
          <a:p>
            <a:pPr>
              <a:lnSpc>
                <a:spcPct val="107000"/>
              </a:lnSpc>
              <a:spcAft>
                <a:spcPts val="600"/>
              </a:spcAft>
              <a:defRPr/>
            </a:pPr>
            <a:r>
              <a:rPr lang="en-AU" dirty="0">
                <a:latin typeface="+mj-lt"/>
                <a:ea typeface="DengXian" panose="02010600030101010101" pitchFamily="2" charset="-122"/>
                <a:cs typeface="Times New Roman" panose="02020603050405020304" pitchFamily="18" charset="0"/>
              </a:rPr>
              <a:t>Output from all partitioners is copied across the network to the nodes running the reduce task. </a:t>
            </a:r>
          </a:p>
          <a:p>
            <a:pPr lvl="1">
              <a:lnSpc>
                <a:spcPct val="107000"/>
              </a:lnSpc>
              <a:spcAft>
                <a:spcPts val="600"/>
              </a:spcAft>
              <a:defRPr/>
            </a:pPr>
            <a:r>
              <a:rPr lang="en-AU" dirty="0">
                <a:latin typeface="+mj-lt"/>
                <a:ea typeface="DengXian" panose="02010600030101010101" pitchFamily="2" charset="-122"/>
                <a:cs typeface="Times New Roman" panose="02020603050405020304" pitchFamily="18" charset="0"/>
              </a:rPr>
              <a:t>The list  based key-value output from each partitioner can contain the same key multiple times. </a:t>
            </a:r>
          </a:p>
          <a:p>
            <a:pPr>
              <a:lnSpc>
                <a:spcPct val="107000"/>
              </a:lnSpc>
              <a:spcAft>
                <a:spcPts val="600"/>
              </a:spcAft>
              <a:defRPr/>
            </a:pPr>
            <a:r>
              <a:rPr lang="en-AU" dirty="0">
                <a:latin typeface="+mj-lt"/>
                <a:ea typeface="DengXian" panose="02010600030101010101" pitchFamily="2" charset="-122"/>
                <a:cs typeface="Times New Roman" panose="02020603050405020304" pitchFamily="18" charset="0"/>
              </a:rPr>
              <a:t>Next, the MapReduce engine automatically groups and sorts the key-value pairs according to the keys</a:t>
            </a:r>
          </a:p>
          <a:p>
            <a:pPr lvl="1">
              <a:lnSpc>
                <a:spcPct val="107000"/>
              </a:lnSpc>
              <a:spcAft>
                <a:spcPts val="600"/>
              </a:spcAft>
              <a:defRPr/>
            </a:pPr>
            <a:r>
              <a:rPr lang="en-AU" dirty="0">
                <a:latin typeface="+mj-lt"/>
                <a:ea typeface="DengXian" panose="02010600030101010101" pitchFamily="2" charset="-122"/>
                <a:cs typeface="Times New Roman" panose="02020603050405020304" pitchFamily="18" charset="0"/>
              </a:rPr>
              <a:t>the output contains a sorted list of all input keys and their values with the same keys appearing together. </a:t>
            </a:r>
            <a:endParaRPr lang="en-AU" dirty="0">
              <a:latin typeface="+mj-lt"/>
              <a:ea typeface="SimSun" panose="02010600030101010101" pitchFamily="2" charset="-122"/>
            </a:endParaRPr>
          </a:p>
          <a:p>
            <a:pPr>
              <a:defRPr/>
            </a:pPr>
            <a:r>
              <a:rPr lang="en-AU" dirty="0">
                <a:latin typeface="+mj-lt"/>
                <a:ea typeface="SimSun" panose="02010600030101010101" pitchFamily="2" charset="-122"/>
              </a:rPr>
              <a:t> </a:t>
            </a:r>
            <a:endParaRPr lang="en-AU" altLang="en-US"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37D39050-D119-4037-BC8B-EDB2C10E706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26</a:t>
            </a:fld>
            <a:endParaRPr lang="en-US" altLang="en-US">
              <a:solidFill>
                <a:srgbClr val="045C75"/>
              </a:solidFill>
            </a:endParaRPr>
          </a:p>
        </p:txBody>
      </p:sp>
      <p:sp>
        <p:nvSpPr>
          <p:cNvPr id="57347" name="Title 1">
            <a:extLst>
              <a:ext uri="{FF2B5EF4-FFF2-40B4-BE49-F238E27FC236}">
                <a16:creationId xmlns:a16="http://schemas.microsoft.com/office/drawing/2014/main" id="{D0B717B2-7AD5-4DB6-A669-74F021D32801}"/>
              </a:ext>
            </a:extLst>
          </p:cNvPr>
          <p:cNvSpPr>
            <a:spLocks noGrp="1"/>
          </p:cNvSpPr>
          <p:nvPr>
            <p:ph type="title" idx="4294967295"/>
          </p:nvPr>
        </p:nvSpPr>
        <p:spPr>
          <a:xfrm>
            <a:off x="1485900" y="528638"/>
            <a:ext cx="6172200" cy="584597"/>
          </a:xfrm>
        </p:spPr>
        <p:txBody>
          <a:bodyPr vert="horz" lIns="68580" tIns="45720" rIns="68580" bIns="34290" rtlCol="0" anchor="b">
            <a:normAutofit fontScale="90000"/>
          </a:bodyPr>
          <a:lstStyle/>
          <a:p>
            <a:br>
              <a:rPr lang="en-AU" altLang="en-US" sz="1350">
                <a:ea typeface="DengXian" panose="02010600030101010101" pitchFamily="2" charset="-122"/>
                <a:cs typeface="Times New Roman" panose="02020603050405020304" pitchFamily="18" charset="0"/>
              </a:rPr>
            </a:br>
            <a:r>
              <a:rPr lang="en-AU" altLang="en-US" sz="2700">
                <a:ea typeface="DengXian" panose="02010600030101010101" pitchFamily="2" charset="-122"/>
                <a:cs typeface="Times New Roman" panose="02020603050405020304" pitchFamily="18" charset="0"/>
              </a:rPr>
              <a:t>Reduce tasks – stage of shuffle and sort</a:t>
            </a:r>
            <a:endParaRPr lang="en-US" altLang="en-US" sz="2700">
              <a:ea typeface="DengXian" panose="02010600030101010101" pitchFamily="2" charset="-122"/>
              <a:cs typeface="Times New Roman" panose="02020603050405020304" pitchFamily="18" charset="0"/>
            </a:endParaRPr>
          </a:p>
        </p:txBody>
      </p:sp>
      <p:sp>
        <p:nvSpPr>
          <p:cNvPr id="57348" name="Content Placeholder 2">
            <a:extLst>
              <a:ext uri="{FF2B5EF4-FFF2-40B4-BE49-F238E27FC236}">
                <a16:creationId xmlns:a16="http://schemas.microsoft.com/office/drawing/2014/main" id="{C44EEB8E-89D1-4558-9E03-567A58221CCA}"/>
              </a:ext>
            </a:extLst>
          </p:cNvPr>
          <p:cNvSpPr>
            <a:spLocks noGrp="1"/>
          </p:cNvSpPr>
          <p:nvPr>
            <p:ph idx="4294967295"/>
          </p:nvPr>
        </p:nvSpPr>
        <p:spPr>
          <a:xfrm>
            <a:off x="1439466" y="1329928"/>
            <a:ext cx="3024188" cy="3348038"/>
          </a:xfrm>
        </p:spPr>
        <p:txBody>
          <a:bodyPr>
            <a:normAutofit lnSpcReduction="10000"/>
          </a:bodyPr>
          <a:lstStyle/>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This merge creates a single key-value pair per group, </a:t>
            </a:r>
          </a:p>
          <a:p>
            <a:pPr lvl="1">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where key is the group key and the value is the list of all group values.</a:t>
            </a: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 This stage can be summarized by the equation in figure </a:t>
            </a:r>
          </a:p>
        </p:txBody>
      </p:sp>
      <p:pic>
        <p:nvPicPr>
          <p:cNvPr id="57349" name="Picture 2" descr="Diagram&#10;&#10;Description automatically generated">
            <a:extLst>
              <a:ext uri="{FF2B5EF4-FFF2-40B4-BE49-F238E27FC236}">
                <a16:creationId xmlns:a16="http://schemas.microsoft.com/office/drawing/2014/main" id="{FB7BE31B-498F-4331-8D96-619D0F7DE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394" y="1694260"/>
            <a:ext cx="2602706"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57EC9A9-C794-4981-B521-49FD1E166D29}"/>
              </a:ext>
            </a:extLst>
          </p:cNvPr>
          <p:cNvSpPr>
            <a:spLocks noGrp="1"/>
          </p:cNvSpPr>
          <p:nvPr>
            <p:ph type="title"/>
          </p:nvPr>
        </p:nvSpPr>
        <p:spPr>
          <a:xfrm>
            <a:off x="5154217" y="3449241"/>
            <a:ext cx="2497931" cy="327422"/>
          </a:xfrm>
        </p:spPr>
        <p:txBody>
          <a:bodyPr>
            <a:normAutofit fontScale="90000"/>
          </a:bodyPr>
          <a:lstStyle/>
          <a:p>
            <a:pPr>
              <a:defRPr/>
            </a:pPr>
            <a:r>
              <a:rPr lang="en-US" sz="1200" dirty="0"/>
              <a:t>A summary of the shuffle and sort stage.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83308C91-0A25-420E-8F0E-A798C8280AC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27</a:t>
            </a:fld>
            <a:endParaRPr lang="en-US" altLang="en-US">
              <a:solidFill>
                <a:srgbClr val="045C75"/>
              </a:solidFill>
            </a:endParaRPr>
          </a:p>
        </p:txBody>
      </p:sp>
      <p:sp>
        <p:nvSpPr>
          <p:cNvPr id="59395" name="Title 1">
            <a:extLst>
              <a:ext uri="{FF2B5EF4-FFF2-40B4-BE49-F238E27FC236}">
                <a16:creationId xmlns:a16="http://schemas.microsoft.com/office/drawing/2014/main" id="{976D911B-951A-43A0-B93B-73077A381604}"/>
              </a:ext>
            </a:extLst>
          </p:cNvPr>
          <p:cNvSpPr>
            <a:spLocks noGrp="1"/>
          </p:cNvSpPr>
          <p:nvPr>
            <p:ph type="title" idx="4294967295"/>
          </p:nvPr>
        </p:nvSpPr>
        <p:spPr>
          <a:xfrm>
            <a:off x="1485900" y="528638"/>
            <a:ext cx="6172200" cy="584597"/>
          </a:xfrm>
        </p:spPr>
        <p:txBody>
          <a:bodyPr vert="horz" lIns="68580" tIns="45720" rIns="68580" bIns="34290" rtlCol="0" anchor="b">
            <a:normAutofit fontScale="90000"/>
          </a:bodyPr>
          <a:lstStyle/>
          <a:p>
            <a:br>
              <a:rPr lang="en-AU" altLang="en-US" sz="1350">
                <a:ea typeface="DengXian" panose="02010600030101010101" pitchFamily="2" charset="-122"/>
                <a:cs typeface="Times New Roman" panose="02020603050405020304" pitchFamily="18" charset="0"/>
              </a:rPr>
            </a:br>
            <a:r>
              <a:rPr lang="en-AU" altLang="en-US" sz="2700">
                <a:ea typeface="DengXian" panose="02010600030101010101" pitchFamily="2" charset="-122"/>
                <a:cs typeface="Times New Roman" panose="02020603050405020304" pitchFamily="18" charset="0"/>
              </a:rPr>
              <a:t>Reduce tasks – stage of shuffle and sort</a:t>
            </a:r>
            <a:endParaRPr lang="en-US" altLang="en-US" sz="2700">
              <a:ea typeface="DengXian" panose="02010600030101010101" pitchFamily="2" charset="-122"/>
              <a:cs typeface="Times New Roman" panose="02020603050405020304" pitchFamily="18" charset="0"/>
            </a:endParaRPr>
          </a:p>
        </p:txBody>
      </p:sp>
      <p:pic>
        <p:nvPicPr>
          <p:cNvPr id="59397" name="Picture 4" descr="Diagram&#10;&#10;Description automatically generated">
            <a:extLst>
              <a:ext uri="{FF2B5EF4-FFF2-40B4-BE49-F238E27FC236}">
                <a16:creationId xmlns:a16="http://schemas.microsoft.com/office/drawing/2014/main" id="{FB692212-0951-425C-902D-9CD7BB7F0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397" y="1125087"/>
            <a:ext cx="6840403" cy="33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Title 1">
            <a:extLst>
              <a:ext uri="{FF2B5EF4-FFF2-40B4-BE49-F238E27FC236}">
                <a16:creationId xmlns:a16="http://schemas.microsoft.com/office/drawing/2014/main" id="{6E3EE99E-2A95-4817-99A3-B5C3135C10BC}"/>
              </a:ext>
            </a:extLst>
          </p:cNvPr>
          <p:cNvSpPr>
            <a:spLocks noGrp="1"/>
          </p:cNvSpPr>
          <p:nvPr>
            <p:ph type="title"/>
          </p:nvPr>
        </p:nvSpPr>
        <p:spPr>
          <a:xfrm>
            <a:off x="2006798" y="4449549"/>
            <a:ext cx="5130403" cy="519113"/>
          </a:xfrm>
        </p:spPr>
        <p:txBody>
          <a:bodyPr/>
          <a:lstStyle/>
          <a:p>
            <a:r>
              <a:rPr lang="en-US" altLang="en-US" sz="1200" dirty="0"/>
              <a:t>During the shuffle and sort stage, data is copied across the network to the reducer nodes and sorted by key.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FA98CCE5-6C7F-45EB-B242-7189B7A41B34}"/>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28</a:t>
            </a:fld>
            <a:endParaRPr lang="en-US" altLang="en-US">
              <a:solidFill>
                <a:srgbClr val="045C75"/>
              </a:solidFill>
            </a:endParaRPr>
          </a:p>
        </p:txBody>
      </p:sp>
      <p:sp>
        <p:nvSpPr>
          <p:cNvPr id="61443" name="Title 1">
            <a:extLst>
              <a:ext uri="{FF2B5EF4-FFF2-40B4-BE49-F238E27FC236}">
                <a16:creationId xmlns:a16="http://schemas.microsoft.com/office/drawing/2014/main" id="{4F364C0B-DF3D-41F1-950B-EED2EEF7BA3C}"/>
              </a:ext>
            </a:extLst>
          </p:cNvPr>
          <p:cNvSpPr>
            <a:spLocks noGrp="1"/>
          </p:cNvSpPr>
          <p:nvPr>
            <p:ph type="title" idx="4294967295"/>
          </p:nvPr>
        </p:nvSpPr>
        <p:spPr>
          <a:xfrm>
            <a:off x="1485900" y="528638"/>
            <a:ext cx="6172200" cy="584597"/>
          </a:xfrm>
        </p:spPr>
        <p:txBody>
          <a:bodyPr vert="horz" lIns="68580" tIns="45720" rIns="68580" bIns="34290" rtlCol="0" anchor="b">
            <a:normAutofit fontScale="90000"/>
          </a:bodyPr>
          <a:lstStyle/>
          <a:p>
            <a:br>
              <a:rPr lang="en-AU" altLang="en-US" sz="1350">
                <a:ea typeface="DengXian" panose="02010600030101010101" pitchFamily="2" charset="-122"/>
                <a:cs typeface="Times New Roman" panose="02020603050405020304" pitchFamily="18" charset="0"/>
              </a:rPr>
            </a:br>
            <a:r>
              <a:rPr lang="en-AU" altLang="en-US" sz="2700">
                <a:ea typeface="DengXian" panose="02010600030101010101" pitchFamily="2" charset="-122"/>
                <a:cs typeface="Times New Roman" panose="02020603050405020304" pitchFamily="18" charset="0"/>
              </a:rPr>
              <a:t>Reduce tasks – stage of Reduce</a:t>
            </a:r>
            <a:endParaRPr lang="en-US" altLang="en-US" sz="2700">
              <a:ea typeface="DengXian" panose="02010600030101010101" pitchFamily="2" charset="-122"/>
              <a:cs typeface="Times New Roman" panose="02020603050405020304" pitchFamily="18" charset="0"/>
            </a:endParaRPr>
          </a:p>
        </p:txBody>
      </p:sp>
      <p:sp>
        <p:nvSpPr>
          <p:cNvPr id="61444" name="Content Placeholder 2">
            <a:extLst>
              <a:ext uri="{FF2B5EF4-FFF2-40B4-BE49-F238E27FC236}">
                <a16:creationId xmlns:a16="http://schemas.microsoft.com/office/drawing/2014/main" id="{3729AD97-B41A-450C-9350-7FFAA51D80D1}"/>
              </a:ext>
            </a:extLst>
          </p:cNvPr>
          <p:cNvSpPr>
            <a:spLocks noGrp="1"/>
          </p:cNvSpPr>
          <p:nvPr>
            <p:ph idx="4294967295"/>
          </p:nvPr>
        </p:nvSpPr>
        <p:spPr>
          <a:xfrm>
            <a:off x="1439466" y="1329928"/>
            <a:ext cx="5941219" cy="3348038"/>
          </a:xfrm>
        </p:spPr>
        <p:txBody>
          <a:bodyPr/>
          <a:lstStyle/>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Reduce is the final stage of the reduce task</a:t>
            </a: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Reducer will either further summarize its input or will emit the output without making any changes.</a:t>
            </a: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For each key-value pair that a reducer receives, the list of values stored in the value part of pair is processed and another key-value pair is written out.</a:t>
            </a: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The output key can either be the same as the input key or a substring value form the input value, or another serializable user-defined object. </a:t>
            </a:r>
          </a:p>
          <a:p>
            <a:pPr>
              <a:lnSpc>
                <a:spcPct val="107000"/>
              </a:lnSpc>
              <a:spcAft>
                <a:spcPts val="600"/>
              </a:spcAft>
            </a:pPr>
            <a:endParaRPr lang="en-AU" altLang="en-US" sz="210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1C1283F9-8ED0-4FB3-9C41-AA301F938B66}"/>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29</a:t>
            </a:fld>
            <a:endParaRPr lang="en-US" altLang="en-US">
              <a:solidFill>
                <a:srgbClr val="045C75"/>
              </a:solidFill>
            </a:endParaRPr>
          </a:p>
        </p:txBody>
      </p:sp>
      <p:sp>
        <p:nvSpPr>
          <p:cNvPr id="63491" name="Title 1">
            <a:extLst>
              <a:ext uri="{FF2B5EF4-FFF2-40B4-BE49-F238E27FC236}">
                <a16:creationId xmlns:a16="http://schemas.microsoft.com/office/drawing/2014/main" id="{6E43A5E0-D8A0-40CD-B637-ED8381123452}"/>
              </a:ext>
            </a:extLst>
          </p:cNvPr>
          <p:cNvSpPr>
            <a:spLocks noGrp="1"/>
          </p:cNvSpPr>
          <p:nvPr>
            <p:ph type="title" idx="4294967295"/>
          </p:nvPr>
        </p:nvSpPr>
        <p:spPr>
          <a:xfrm>
            <a:off x="1485900" y="528638"/>
            <a:ext cx="6172200" cy="584597"/>
          </a:xfrm>
        </p:spPr>
        <p:txBody>
          <a:bodyPr vert="horz" lIns="68580" tIns="45720" rIns="68580" bIns="34290" rtlCol="0" anchor="b">
            <a:normAutofit fontScale="90000"/>
          </a:bodyPr>
          <a:lstStyle/>
          <a:p>
            <a:br>
              <a:rPr lang="en-AU" altLang="en-US" sz="1350">
                <a:ea typeface="DengXian" panose="02010600030101010101" pitchFamily="2" charset="-122"/>
                <a:cs typeface="Times New Roman" panose="02020603050405020304" pitchFamily="18" charset="0"/>
              </a:rPr>
            </a:br>
            <a:r>
              <a:rPr lang="en-AU" altLang="en-US" sz="2700">
                <a:ea typeface="DengXian" panose="02010600030101010101" pitchFamily="2" charset="-122"/>
                <a:cs typeface="Times New Roman" panose="02020603050405020304" pitchFamily="18" charset="0"/>
              </a:rPr>
              <a:t>Reduce tasks – stage of Reduce</a:t>
            </a:r>
            <a:endParaRPr lang="en-US" altLang="en-US" sz="2700">
              <a:ea typeface="DengXian" panose="02010600030101010101" pitchFamily="2" charset="-122"/>
              <a:cs typeface="Times New Roman" panose="02020603050405020304" pitchFamily="18" charset="0"/>
            </a:endParaRPr>
          </a:p>
        </p:txBody>
      </p:sp>
      <p:sp>
        <p:nvSpPr>
          <p:cNvPr id="63492" name="Content Placeholder 2">
            <a:extLst>
              <a:ext uri="{FF2B5EF4-FFF2-40B4-BE49-F238E27FC236}">
                <a16:creationId xmlns:a16="http://schemas.microsoft.com/office/drawing/2014/main" id="{3B13ABF7-D364-4A63-A10C-C06B7E6767B7}"/>
              </a:ext>
            </a:extLst>
          </p:cNvPr>
          <p:cNvSpPr>
            <a:spLocks noGrp="1"/>
          </p:cNvSpPr>
          <p:nvPr>
            <p:ph idx="4294967295"/>
          </p:nvPr>
        </p:nvSpPr>
        <p:spPr>
          <a:xfrm>
            <a:off x="54244" y="1329928"/>
            <a:ext cx="8795288" cy="3348038"/>
          </a:xfrm>
        </p:spPr>
        <p:txBody>
          <a:bodyPr/>
          <a:lstStyle/>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A reducer may  not produce any output key-value pair(filtering) or can generate multiple key-value pairs(demultiplexing). </a:t>
            </a:r>
          </a:p>
          <a:p>
            <a:pPr>
              <a:lnSpc>
                <a:spcPct val="107000"/>
              </a:lnSpc>
              <a:spcAft>
                <a:spcPts val="600"/>
              </a:spcAft>
            </a:pPr>
            <a:r>
              <a:rPr lang="en-AU" altLang="en-US" dirty="0">
                <a:latin typeface="Calibri" panose="020F0502020204030204" pitchFamily="34" charset="0"/>
                <a:ea typeface="DengXian" panose="02010600030101010101" pitchFamily="2" charset="-122"/>
                <a:cs typeface="Times New Roman" panose="02020603050405020304" pitchFamily="18" charset="0"/>
              </a:rPr>
              <a:t>The output of the reducer is then written out as a separate file, one file per reducer.  </a:t>
            </a:r>
          </a:p>
          <a:p>
            <a:pPr>
              <a:lnSpc>
                <a:spcPct val="107000"/>
              </a:lnSpc>
              <a:spcAft>
                <a:spcPts val="600"/>
              </a:spcAft>
            </a:pPr>
            <a:endParaRPr lang="en-AU" altLang="en-US" sz="2100"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63493" name="Picture 2" descr="Diagram&#10;&#10;Description automatically generated">
            <a:extLst>
              <a:ext uri="{FF2B5EF4-FFF2-40B4-BE49-F238E27FC236}">
                <a16:creationId xmlns:a16="http://schemas.microsoft.com/office/drawing/2014/main" id="{15F64F37-8321-4209-BF33-A84AC6CA3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129" y="2478590"/>
            <a:ext cx="5545084" cy="236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Title 1">
            <a:extLst>
              <a:ext uri="{FF2B5EF4-FFF2-40B4-BE49-F238E27FC236}">
                <a16:creationId xmlns:a16="http://schemas.microsoft.com/office/drawing/2014/main" id="{32575E95-D0A6-46B9-BE1F-33C0AFFC38A4}"/>
              </a:ext>
            </a:extLst>
          </p:cNvPr>
          <p:cNvSpPr>
            <a:spLocks noGrp="1"/>
          </p:cNvSpPr>
          <p:nvPr>
            <p:ph type="title"/>
          </p:nvPr>
        </p:nvSpPr>
        <p:spPr>
          <a:xfrm>
            <a:off x="2627710" y="4679157"/>
            <a:ext cx="4163615" cy="364331"/>
          </a:xfrm>
        </p:spPr>
        <p:txBody>
          <a:bodyPr/>
          <a:lstStyle/>
          <a:p>
            <a:r>
              <a:rPr lang="en-US" altLang="en-US" sz="1200"/>
              <a:t>The reduce stage is the last stage of the reduce task.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D208A351-46EA-43DC-A013-E99C8AFCF27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3</a:t>
            </a:fld>
            <a:endParaRPr lang="en-US" altLang="en-US">
              <a:solidFill>
                <a:srgbClr val="045C75"/>
              </a:solidFill>
            </a:endParaRPr>
          </a:p>
        </p:txBody>
      </p:sp>
      <p:sp>
        <p:nvSpPr>
          <p:cNvPr id="11267" name="Slide Number Placeholder 5">
            <a:extLst>
              <a:ext uri="{FF2B5EF4-FFF2-40B4-BE49-F238E27FC236}">
                <a16:creationId xmlns:a16="http://schemas.microsoft.com/office/drawing/2014/main" id="{92912D0B-A14E-4E85-B56D-370171FA9D61}"/>
              </a:ext>
            </a:extLst>
          </p:cNvPr>
          <p:cNvSpPr txBox="1">
            <a:spLocks noGrp="1" noChangeArrowheads="1"/>
          </p:cNvSpPr>
          <p:nvPr/>
        </p:nvSpPr>
        <p:spPr bwMode="auto">
          <a:xfrm>
            <a:off x="7086600" y="4767263"/>
            <a:ext cx="5715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eaLnBrk="1" hangingPunct="1"/>
            <a:fld id="{68980C23-8853-4F71-9541-BDFCB9FC5630}" type="slidenum">
              <a:rPr lang="en-US" altLang="en-US" sz="900">
                <a:solidFill>
                  <a:srgbClr val="045C75"/>
                </a:solidFill>
              </a:rPr>
              <a:pPr algn="r" eaLnBrk="1" hangingPunct="1"/>
              <a:t>3</a:t>
            </a:fld>
            <a:endParaRPr lang="en-US" altLang="en-US" sz="900">
              <a:solidFill>
                <a:srgbClr val="045C75"/>
              </a:solidFill>
            </a:endParaRPr>
          </a:p>
        </p:txBody>
      </p:sp>
      <p:sp>
        <p:nvSpPr>
          <p:cNvPr id="11268" name="Title 1">
            <a:extLst>
              <a:ext uri="{FF2B5EF4-FFF2-40B4-BE49-F238E27FC236}">
                <a16:creationId xmlns:a16="http://schemas.microsoft.com/office/drawing/2014/main" id="{2736639B-A379-4FC5-8386-7C36686EEF92}"/>
              </a:ext>
            </a:extLst>
          </p:cNvPr>
          <p:cNvSpPr>
            <a:spLocks noGrp="1"/>
          </p:cNvSpPr>
          <p:nvPr>
            <p:ph type="title" idx="4294967295"/>
          </p:nvPr>
        </p:nvSpPr>
        <p:spPr>
          <a:xfrm>
            <a:off x="1485900" y="528638"/>
            <a:ext cx="6172200" cy="583406"/>
          </a:xfrm>
        </p:spPr>
        <p:txBody>
          <a:bodyPr vert="horz" lIns="76754" tIns="38377" rIns="76754" bIns="38377" rtlCol="0" anchor="t">
            <a:normAutofit/>
          </a:bodyPr>
          <a:lstStyle/>
          <a:p>
            <a:r>
              <a:rPr lang="en-AU" altLang="en-US" sz="2700"/>
              <a:t>Main topics in this week</a:t>
            </a:r>
            <a:endParaRPr lang="en-GB" altLang="en-US" sz="2700"/>
          </a:p>
        </p:txBody>
      </p:sp>
      <p:sp>
        <p:nvSpPr>
          <p:cNvPr id="173059" name="Content Placeholder 2">
            <a:extLst>
              <a:ext uri="{FF2B5EF4-FFF2-40B4-BE49-F238E27FC236}">
                <a16:creationId xmlns:a16="http://schemas.microsoft.com/office/drawing/2014/main" id="{FEEEE7F8-0ADB-4686-AABD-0DAF3A2EE5E4}"/>
              </a:ext>
            </a:extLst>
          </p:cNvPr>
          <p:cNvSpPr>
            <a:spLocks noGrp="1"/>
          </p:cNvSpPr>
          <p:nvPr>
            <p:ph idx="4294967295"/>
          </p:nvPr>
        </p:nvSpPr>
        <p:spPr>
          <a:xfrm>
            <a:off x="1385888" y="1329929"/>
            <a:ext cx="6172200" cy="3554015"/>
          </a:xfrm>
        </p:spPr>
        <p:txBody>
          <a:bodyPr vert="horz" lIns="76754" tIns="38377" rIns="76754" bIns="38377" rtlCol="0">
            <a:normAutofit/>
          </a:bodyPr>
          <a:lstStyle/>
          <a:p>
            <a:pPr marL="342900" indent="-342900" defTabSz="383381">
              <a:defRPr/>
            </a:pPr>
            <a:r>
              <a:rPr lang="en-US" altLang="en-US" sz="2100" dirty="0">
                <a:latin typeface="Calibri" panose="020F0502020204030204" pitchFamily="34" charset="0"/>
              </a:rPr>
              <a:t>Parallel data processing</a:t>
            </a:r>
          </a:p>
          <a:p>
            <a:pPr marL="342900" indent="-342900" defTabSz="383381">
              <a:defRPr/>
            </a:pPr>
            <a:r>
              <a:rPr lang="en-US" altLang="en-US" sz="2100" dirty="0">
                <a:latin typeface="Calibri" panose="020F0502020204030204" pitchFamily="34" charset="0"/>
              </a:rPr>
              <a:t>Distributed data processing</a:t>
            </a:r>
          </a:p>
          <a:p>
            <a:pPr marL="342900" indent="-342900" defTabSz="383381">
              <a:defRPr/>
            </a:pPr>
            <a:r>
              <a:rPr lang="en-US" altLang="en-US" sz="2100" dirty="0">
                <a:latin typeface="Calibri" panose="020F0502020204030204" pitchFamily="34" charset="0"/>
              </a:rPr>
              <a:t>Hadoop</a:t>
            </a:r>
          </a:p>
          <a:p>
            <a:pPr defTabSz="383381">
              <a:defRPr/>
            </a:pPr>
            <a:endParaRPr lang="en-AU" altLang="en-US" sz="2100" dirty="0">
              <a:effectLst>
                <a:outerShdw blurRad="38100" dist="38100" dir="2700000" algn="tl">
                  <a:srgbClr val="C0C0C0"/>
                </a:outerShdw>
              </a:effectLst>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1204705C-E8F3-4B38-98A7-8FFD9E72E4BC}"/>
              </a:ext>
            </a:extLst>
          </p:cNvPr>
          <p:cNvSpPr>
            <a:spLocks noGrp="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30</a:t>
            </a:fld>
            <a:endParaRPr lang="en-US" altLang="en-US">
              <a:solidFill>
                <a:srgbClr val="045C75"/>
              </a:solidFill>
            </a:endParaRPr>
          </a:p>
        </p:txBody>
      </p:sp>
      <p:sp>
        <p:nvSpPr>
          <p:cNvPr id="2" name="Title 1">
            <a:extLst>
              <a:ext uri="{FF2B5EF4-FFF2-40B4-BE49-F238E27FC236}">
                <a16:creationId xmlns:a16="http://schemas.microsoft.com/office/drawing/2014/main" id="{7509BBBF-1A84-426A-A727-51FABA0296CC}"/>
              </a:ext>
            </a:extLst>
          </p:cNvPr>
          <p:cNvSpPr>
            <a:spLocks noGrp="1"/>
          </p:cNvSpPr>
          <p:nvPr>
            <p:ph type="title" idx="4294967295"/>
          </p:nvPr>
        </p:nvSpPr>
        <p:spPr>
          <a:xfrm>
            <a:off x="1494397" y="0"/>
            <a:ext cx="6172200" cy="617935"/>
          </a:xfrm>
        </p:spPr>
        <p:txBody>
          <a:bodyPr vert="horz" lIns="68580" tIns="45720" rIns="68580" bIns="34290" rtlCol="0" anchor="b">
            <a:normAutofit/>
          </a:bodyPr>
          <a:lstStyle/>
          <a:p>
            <a:pPr>
              <a:defRPr/>
            </a:pPr>
            <a:r>
              <a:rPr lang="en-AU" altLang="en-US" sz="2700" dirty="0">
                <a:ea typeface="DengXian" panose="02010600030101010101" pitchFamily="2" charset="-122"/>
                <a:cs typeface="Times New Roman" panose="02020603050405020304" pitchFamily="18" charset="0"/>
              </a:rPr>
              <a:t>MapReduce examples - 1</a:t>
            </a:r>
            <a:endParaRPr lang="en-US" altLang="en-US" dirty="0">
              <a:effectLst>
                <a:outerShdw blurRad="38100" dist="38100" dir="2700000" algn="tl">
                  <a:srgbClr val="C0C0C0"/>
                </a:outerShdw>
              </a:effectLst>
              <a:ea typeface="DengXian" panose="02010600030101010101" pitchFamily="2" charset="-122"/>
              <a:cs typeface="Times New Roman" panose="02020603050405020304" pitchFamily="18" charset="0"/>
            </a:endParaRPr>
          </a:p>
        </p:txBody>
      </p:sp>
      <p:pic>
        <p:nvPicPr>
          <p:cNvPr id="65540" name="Picture 5">
            <a:extLst>
              <a:ext uri="{FF2B5EF4-FFF2-40B4-BE49-F238E27FC236}">
                <a16:creationId xmlns:a16="http://schemas.microsoft.com/office/drawing/2014/main" id="{F99F0A2F-EC50-43E3-875D-A905F0C6FE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0749" y="725761"/>
            <a:ext cx="6418225" cy="441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C174599C-0B89-4767-A66B-E1C4AAE6EA1E}"/>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31</a:t>
            </a:fld>
            <a:endParaRPr lang="en-US" altLang="en-US">
              <a:solidFill>
                <a:srgbClr val="045C75"/>
              </a:solidFill>
            </a:endParaRPr>
          </a:p>
        </p:txBody>
      </p:sp>
      <p:sp>
        <p:nvSpPr>
          <p:cNvPr id="67587" name="Title 1">
            <a:extLst>
              <a:ext uri="{FF2B5EF4-FFF2-40B4-BE49-F238E27FC236}">
                <a16:creationId xmlns:a16="http://schemas.microsoft.com/office/drawing/2014/main" id="{0D5689A7-A569-497F-A40D-9EBA74B177DB}"/>
              </a:ext>
            </a:extLst>
          </p:cNvPr>
          <p:cNvSpPr>
            <a:spLocks noGrp="1"/>
          </p:cNvSpPr>
          <p:nvPr>
            <p:ph type="title" idx="4294967295"/>
          </p:nvPr>
        </p:nvSpPr>
        <p:spPr>
          <a:xfrm>
            <a:off x="1489472" y="452438"/>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MapReduce examples - 2</a:t>
            </a:r>
          </a:p>
        </p:txBody>
      </p:sp>
      <p:sp>
        <p:nvSpPr>
          <p:cNvPr id="14340" name="Content Placeholder 2">
            <a:extLst>
              <a:ext uri="{FF2B5EF4-FFF2-40B4-BE49-F238E27FC236}">
                <a16:creationId xmlns:a16="http://schemas.microsoft.com/office/drawing/2014/main" id="{898D72E4-E91D-4464-ADFD-68BC8DDD045A}"/>
              </a:ext>
            </a:extLst>
          </p:cNvPr>
          <p:cNvSpPr>
            <a:spLocks noGrp="1"/>
          </p:cNvSpPr>
          <p:nvPr>
            <p:ph idx="4294967295"/>
          </p:nvPr>
        </p:nvSpPr>
        <p:spPr>
          <a:xfrm>
            <a:off x="30956" y="1105798"/>
            <a:ext cx="2917031" cy="4037702"/>
          </a:xfrm>
        </p:spPr>
        <p:txBody>
          <a:bodyPr>
            <a:normAutofit fontScale="70000" lnSpcReduction="20000"/>
          </a:bodyPr>
          <a:lstStyle/>
          <a:p>
            <a:pPr marL="257175" indent="-257175">
              <a:lnSpc>
                <a:spcPct val="107000"/>
              </a:lnSpc>
              <a:buFont typeface="+mj-lt"/>
              <a:buAutoNum type="arabicPeriod"/>
              <a:defRPr/>
            </a:pPr>
            <a:r>
              <a:rPr lang="en-AU" dirty="0">
                <a:latin typeface="Calibri" panose="020F0502020204030204" pitchFamily="34" charset="0"/>
                <a:ea typeface="DengXian" panose="02010600030101010101" pitchFamily="2" charset="-122"/>
                <a:cs typeface="Times New Roman" panose="02020603050405020304" pitchFamily="18" charset="0"/>
              </a:rPr>
              <a:t>The input(sales.txt) is divided into two splits.</a:t>
            </a:r>
          </a:p>
          <a:p>
            <a:pPr marL="257175" indent="-257175">
              <a:lnSpc>
                <a:spcPct val="107000"/>
              </a:lnSpc>
              <a:buFont typeface="+mj-lt"/>
              <a:buAutoNum type="arabicPeriod"/>
              <a:defRPr/>
            </a:pPr>
            <a:r>
              <a:rPr lang="en-AU" dirty="0">
                <a:latin typeface="Calibri" panose="020F0502020204030204" pitchFamily="34" charset="0"/>
                <a:ea typeface="DengXian" panose="02010600030101010101" pitchFamily="2" charset="-122"/>
                <a:cs typeface="Times New Roman" panose="02020603050405020304" pitchFamily="18" charset="0"/>
              </a:rPr>
              <a:t>Two map tasks running on two different nodes, Node A and Node B, extract product and quantity from the respective split’s records in parallel. </a:t>
            </a:r>
          </a:p>
          <a:p>
            <a:pPr marL="489347" lvl="1" indent="-214313">
              <a:lnSpc>
                <a:spcPct val="107000"/>
              </a:lnSpc>
              <a:defRPr/>
            </a:pPr>
            <a:r>
              <a:rPr lang="en-AU" sz="1800" dirty="0">
                <a:latin typeface="Calibri" panose="020F0502020204030204" pitchFamily="34" charset="0"/>
                <a:ea typeface="DengXian" panose="02010600030101010101" pitchFamily="2" charset="-122"/>
                <a:cs typeface="Times New Roman" panose="02020603050405020304" pitchFamily="18" charset="0"/>
              </a:rPr>
              <a:t>The output from each map function is a key-value pair where product is the key while quantity is the value</a:t>
            </a:r>
          </a:p>
          <a:p>
            <a:pPr marL="257175" indent="-257175">
              <a:lnSpc>
                <a:spcPct val="107000"/>
              </a:lnSpc>
              <a:buFont typeface="+mj-lt"/>
              <a:buAutoNum type="arabicPeriod"/>
              <a:defRPr/>
            </a:pPr>
            <a:r>
              <a:rPr lang="en-AU" dirty="0">
                <a:latin typeface="Calibri" panose="020F0502020204030204" pitchFamily="34" charset="0"/>
                <a:ea typeface="DengXian" panose="02010600030101010101" pitchFamily="2" charset="-122"/>
                <a:cs typeface="Times New Roman" panose="02020603050405020304" pitchFamily="18" charset="0"/>
              </a:rPr>
              <a:t>The combiner then performs local summation of product quantities</a:t>
            </a:r>
          </a:p>
          <a:p>
            <a:pPr marL="257175" indent="-257175">
              <a:lnSpc>
                <a:spcPct val="107000"/>
              </a:lnSpc>
              <a:spcAft>
                <a:spcPts val="600"/>
              </a:spcAft>
              <a:buFont typeface="+mj-lt"/>
              <a:buAutoNum type="arabicPeriod"/>
              <a:defRPr/>
            </a:pPr>
            <a:r>
              <a:rPr lang="en-AU" dirty="0">
                <a:latin typeface="Calibri" panose="020F0502020204030204" pitchFamily="34" charset="0"/>
                <a:ea typeface="DengXian" panose="02010600030101010101" pitchFamily="2" charset="-122"/>
                <a:cs typeface="Times New Roman" panose="02020603050405020304" pitchFamily="18" charset="0"/>
              </a:rPr>
              <a:t>As there is only one reduce task, no partitioning is performed.</a:t>
            </a:r>
          </a:p>
          <a:p>
            <a:pPr>
              <a:defRPr/>
            </a:pPr>
            <a:endParaRPr lang="en-AU" sz="1500" dirty="0">
              <a:latin typeface="+mj-lt"/>
              <a:ea typeface="SimSun" panose="02010600030101010101" pitchFamily="2" charset="-122"/>
            </a:endParaRPr>
          </a:p>
          <a:p>
            <a:pPr marL="275035" lvl="1" indent="0">
              <a:buNone/>
              <a:defRPr/>
            </a:pPr>
            <a:r>
              <a:rPr lang="en-AU" sz="1500" dirty="0">
                <a:latin typeface="+mj-lt"/>
                <a:ea typeface="SimSun" panose="02010600030101010101" pitchFamily="2" charset="-122"/>
              </a:rPr>
              <a:t> </a:t>
            </a:r>
          </a:p>
          <a:p>
            <a:pPr>
              <a:defRPr/>
            </a:pPr>
            <a:endParaRPr lang="en-AU" dirty="0">
              <a:latin typeface="+mj-lt"/>
              <a:ea typeface="SimSun" panose="02010600030101010101" pitchFamily="2" charset="-122"/>
            </a:endParaRPr>
          </a:p>
          <a:p>
            <a:pPr>
              <a:defRPr/>
            </a:pPr>
            <a:r>
              <a:rPr lang="en-AU" dirty="0">
                <a:latin typeface="+mj-lt"/>
                <a:ea typeface="SimSun" panose="02010600030101010101" pitchFamily="2" charset="-122"/>
              </a:rPr>
              <a:t> </a:t>
            </a:r>
            <a:endParaRPr lang="en-AU" altLang="en-US" dirty="0">
              <a:latin typeface="+mj-lt"/>
            </a:endParaRPr>
          </a:p>
        </p:txBody>
      </p:sp>
      <p:sp>
        <p:nvSpPr>
          <p:cNvPr id="67589" name="Title 1">
            <a:extLst>
              <a:ext uri="{FF2B5EF4-FFF2-40B4-BE49-F238E27FC236}">
                <a16:creationId xmlns:a16="http://schemas.microsoft.com/office/drawing/2014/main" id="{FB44B3A2-9ACA-44F4-84B2-3583246F2C6B}"/>
              </a:ext>
            </a:extLst>
          </p:cNvPr>
          <p:cNvSpPr>
            <a:spLocks noGrp="1"/>
          </p:cNvSpPr>
          <p:nvPr>
            <p:ph type="title"/>
          </p:nvPr>
        </p:nvSpPr>
        <p:spPr>
          <a:xfrm>
            <a:off x="4790106" y="4809008"/>
            <a:ext cx="3134694" cy="273844"/>
          </a:xfrm>
        </p:spPr>
        <p:txBody>
          <a:bodyPr>
            <a:normAutofit fontScale="90000"/>
          </a:bodyPr>
          <a:lstStyle/>
          <a:p>
            <a:r>
              <a:rPr lang="en-US" altLang="en-US" sz="1200" dirty="0"/>
              <a:t>An example of MapReduce in action.</a:t>
            </a:r>
          </a:p>
        </p:txBody>
      </p:sp>
      <p:pic>
        <p:nvPicPr>
          <p:cNvPr id="67590" name="Picture 5" descr="Diagram&#10;&#10;Description automatically generated">
            <a:extLst>
              <a:ext uri="{FF2B5EF4-FFF2-40B4-BE49-F238E27FC236}">
                <a16:creationId xmlns:a16="http://schemas.microsoft.com/office/drawing/2014/main" id="{F7D653E6-F2B2-42CA-ADD3-D8BD76B6F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472" y="1105798"/>
            <a:ext cx="5847464" cy="358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FD13A953-7E28-4EBA-B2CC-806BA45B882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32</a:t>
            </a:fld>
            <a:endParaRPr lang="en-US" altLang="en-US">
              <a:solidFill>
                <a:srgbClr val="045C75"/>
              </a:solidFill>
            </a:endParaRPr>
          </a:p>
        </p:txBody>
      </p:sp>
      <p:sp>
        <p:nvSpPr>
          <p:cNvPr id="69635" name="Title 1">
            <a:extLst>
              <a:ext uri="{FF2B5EF4-FFF2-40B4-BE49-F238E27FC236}">
                <a16:creationId xmlns:a16="http://schemas.microsoft.com/office/drawing/2014/main" id="{B13DB69E-D055-4A3E-9C88-4F1D214F8D18}"/>
              </a:ext>
            </a:extLst>
          </p:cNvPr>
          <p:cNvSpPr>
            <a:spLocks noGrp="1"/>
          </p:cNvSpPr>
          <p:nvPr>
            <p:ph type="title" idx="4294967295"/>
          </p:nvPr>
        </p:nvSpPr>
        <p:spPr>
          <a:xfrm>
            <a:off x="1489472" y="452438"/>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MapReduce examples - 2</a:t>
            </a:r>
          </a:p>
        </p:txBody>
      </p:sp>
      <p:sp>
        <p:nvSpPr>
          <p:cNvPr id="69636" name="Content Placeholder 2">
            <a:extLst>
              <a:ext uri="{FF2B5EF4-FFF2-40B4-BE49-F238E27FC236}">
                <a16:creationId xmlns:a16="http://schemas.microsoft.com/office/drawing/2014/main" id="{6E9641AD-00D8-4E0B-BB4B-9FAFE5137547}"/>
              </a:ext>
            </a:extLst>
          </p:cNvPr>
          <p:cNvSpPr>
            <a:spLocks noGrp="1"/>
          </p:cNvSpPr>
          <p:nvPr>
            <p:ph idx="4294967295"/>
          </p:nvPr>
        </p:nvSpPr>
        <p:spPr>
          <a:xfrm>
            <a:off x="137609" y="1329928"/>
            <a:ext cx="2917031" cy="3348038"/>
          </a:xfrm>
        </p:spPr>
        <p:txBody>
          <a:bodyPr>
            <a:normAutofit fontScale="92500" lnSpcReduction="20000"/>
          </a:bodyPr>
          <a:lstStyle/>
          <a:p>
            <a:pPr>
              <a:lnSpc>
                <a:spcPct val="107000"/>
              </a:lnSpc>
            </a:pPr>
            <a:r>
              <a:rPr lang="en-AU" altLang="en-US" sz="1500" dirty="0">
                <a:latin typeface="Calibri" panose="020F0502020204030204" pitchFamily="34" charset="0"/>
                <a:ea typeface="DengXian" panose="02010600030101010101" pitchFamily="2" charset="-122"/>
                <a:cs typeface="Times New Roman" panose="02020603050405020304" pitchFamily="18" charset="0"/>
              </a:rPr>
              <a:t>5. the output from the two map tasks is then copied to a third node, Node C, that runs the shuffle stage as part of the reduce task.</a:t>
            </a:r>
          </a:p>
          <a:p>
            <a:pPr>
              <a:lnSpc>
                <a:spcPct val="107000"/>
              </a:lnSpc>
            </a:pPr>
            <a:r>
              <a:rPr lang="en-AU" altLang="en-US" sz="1500" dirty="0">
                <a:latin typeface="Calibri" panose="020F0502020204030204" pitchFamily="34" charset="0"/>
                <a:ea typeface="DengXian" panose="02010600030101010101" pitchFamily="2" charset="-122"/>
                <a:cs typeface="Times New Roman" panose="02020603050405020304" pitchFamily="18" charset="0"/>
              </a:rPr>
              <a:t>6. The sort stage then groups all quantities of the same product together as a list</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7. Like the combiner, the reduce function then sums up the quantities of each unique product in order to create the output.</a:t>
            </a:r>
          </a:p>
          <a:p>
            <a:endParaRPr lang="en-AU" altLang="en-US" sz="1500" dirty="0">
              <a:latin typeface="Calibri" panose="020F0502020204030204" pitchFamily="34" charset="0"/>
              <a:ea typeface="SimSun" panose="02010600030101010101" pitchFamily="2" charset="-122"/>
              <a:cs typeface="Times New Roman" panose="02020603050405020304" pitchFamily="18" charset="0"/>
            </a:endParaRPr>
          </a:p>
          <a:p>
            <a:pPr marL="275035" lvl="1" indent="0">
              <a:buNone/>
            </a:pPr>
            <a:r>
              <a:rPr lang="en-AU" altLang="en-US" sz="1500" dirty="0">
                <a:latin typeface="Calibri" panose="020F0502020204030204" pitchFamily="34" charset="0"/>
                <a:ea typeface="SimSun" panose="02010600030101010101" pitchFamily="2" charset="-122"/>
                <a:cs typeface="Times New Roman" panose="02020603050405020304" pitchFamily="18" charset="0"/>
              </a:rPr>
              <a:t> </a:t>
            </a:r>
          </a:p>
          <a:p>
            <a:endParaRPr lang="en-AU" altLang="en-US" dirty="0">
              <a:latin typeface="Calibri" panose="020F0502020204030204" pitchFamily="34" charset="0"/>
              <a:ea typeface="SimSun" panose="02010600030101010101" pitchFamily="2" charset="-122"/>
              <a:cs typeface="Times New Roman" panose="02020603050405020304" pitchFamily="18" charset="0"/>
            </a:endParaRPr>
          </a:p>
          <a:p>
            <a:r>
              <a:rPr lang="en-AU" altLang="en-US" dirty="0">
                <a:latin typeface="Calibri" panose="020F0502020204030204" pitchFamily="34" charset="0"/>
                <a:ea typeface="SimSun" panose="02010600030101010101" pitchFamily="2" charset="-122"/>
                <a:cs typeface="Times New Roman" panose="02020603050405020304" pitchFamily="18" charset="0"/>
              </a:rPr>
              <a:t> </a:t>
            </a:r>
          </a:p>
        </p:txBody>
      </p:sp>
      <p:sp>
        <p:nvSpPr>
          <p:cNvPr id="69637" name="Title 1">
            <a:extLst>
              <a:ext uri="{FF2B5EF4-FFF2-40B4-BE49-F238E27FC236}">
                <a16:creationId xmlns:a16="http://schemas.microsoft.com/office/drawing/2014/main" id="{02622BBE-B7AE-48CA-9929-81242E7B8536}"/>
              </a:ext>
            </a:extLst>
          </p:cNvPr>
          <p:cNvSpPr>
            <a:spLocks noGrp="1"/>
          </p:cNvSpPr>
          <p:nvPr>
            <p:ph type="title"/>
          </p:nvPr>
        </p:nvSpPr>
        <p:spPr>
          <a:xfrm>
            <a:off x="4572000" y="4757539"/>
            <a:ext cx="3475656" cy="273844"/>
          </a:xfrm>
        </p:spPr>
        <p:txBody>
          <a:bodyPr>
            <a:normAutofit fontScale="90000"/>
          </a:bodyPr>
          <a:lstStyle/>
          <a:p>
            <a:r>
              <a:rPr lang="en-US" altLang="en-US" sz="1200" dirty="0"/>
              <a:t>An example of MapReduce in action.</a:t>
            </a:r>
          </a:p>
        </p:txBody>
      </p:sp>
      <p:pic>
        <p:nvPicPr>
          <p:cNvPr id="69638" name="Picture 5" descr="Diagram&#10;&#10;Description automatically generated">
            <a:extLst>
              <a:ext uri="{FF2B5EF4-FFF2-40B4-BE49-F238E27FC236}">
                <a16:creationId xmlns:a16="http://schemas.microsoft.com/office/drawing/2014/main" id="{9D7CDD3A-FEEA-4F36-B2F7-681DABB8C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324" y="1170122"/>
            <a:ext cx="5460355" cy="350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CD8BD2A8-1CBD-4A02-BE7F-6ADB9576584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33</a:t>
            </a:fld>
            <a:endParaRPr lang="en-US" altLang="en-US">
              <a:solidFill>
                <a:srgbClr val="045C75"/>
              </a:solidFill>
            </a:endParaRPr>
          </a:p>
        </p:txBody>
      </p:sp>
      <p:sp>
        <p:nvSpPr>
          <p:cNvPr id="71683" name="Title 1">
            <a:extLst>
              <a:ext uri="{FF2B5EF4-FFF2-40B4-BE49-F238E27FC236}">
                <a16:creationId xmlns:a16="http://schemas.microsoft.com/office/drawing/2014/main" id="{BB281281-C41B-47C9-8B6B-23B8A47CD01C}"/>
              </a:ext>
            </a:extLst>
          </p:cNvPr>
          <p:cNvSpPr>
            <a:spLocks noGrp="1"/>
          </p:cNvSpPr>
          <p:nvPr>
            <p:ph type="title" idx="4294967295"/>
          </p:nvPr>
        </p:nvSpPr>
        <p:spPr>
          <a:xfrm>
            <a:off x="1485900" y="408385"/>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MapReduce Algorithms</a:t>
            </a:r>
          </a:p>
        </p:txBody>
      </p:sp>
      <p:sp>
        <p:nvSpPr>
          <p:cNvPr id="71684" name="Content Placeholder 2">
            <a:extLst>
              <a:ext uri="{FF2B5EF4-FFF2-40B4-BE49-F238E27FC236}">
                <a16:creationId xmlns:a16="http://schemas.microsoft.com/office/drawing/2014/main" id="{173F5B59-8012-4F42-AFED-1BF200D8CFAD}"/>
              </a:ext>
            </a:extLst>
          </p:cNvPr>
          <p:cNvSpPr>
            <a:spLocks noGrp="1"/>
          </p:cNvSpPr>
          <p:nvPr>
            <p:ph idx="4294967295"/>
          </p:nvPr>
        </p:nvSpPr>
        <p:spPr>
          <a:xfrm>
            <a:off x="1439466" y="1329928"/>
            <a:ext cx="6103144" cy="3348038"/>
          </a:xfrm>
        </p:spPr>
        <p:txBody>
          <a:bodyPr>
            <a:normAutofit fontScale="92500" lnSpcReduction="20000"/>
          </a:bodyPr>
          <a:lstStyle/>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MapReduce algorithm’s design principle</a:t>
            </a: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MapReduce works on the principle of divide-and-conquer. </a:t>
            </a: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The divide-and-conquer principle is generally achieved using one of the following approaches</a:t>
            </a:r>
          </a:p>
          <a:p>
            <a:pPr marL="295275" lvl="1" indent="0">
              <a:lnSpc>
                <a:spcPct val="107000"/>
              </a:lnSpc>
              <a:spcAft>
                <a:spcPts val="600"/>
              </a:spcAft>
              <a:buNone/>
            </a:pPr>
            <a:r>
              <a:rPr lang="en-AU" altLang="en-US">
                <a:latin typeface="Calibri" panose="020F0502020204030204" pitchFamily="34" charset="0"/>
                <a:ea typeface="DengXian" panose="02010600030101010101" pitchFamily="2" charset="-122"/>
                <a:cs typeface="Times New Roman" panose="02020603050405020304" pitchFamily="18" charset="0"/>
              </a:rPr>
              <a:t>1. Task parallelism, </a:t>
            </a:r>
          </a:p>
          <a:p>
            <a:pPr marL="295275" lvl="1" indent="0">
              <a:lnSpc>
                <a:spcPct val="107000"/>
              </a:lnSpc>
              <a:spcAft>
                <a:spcPts val="600"/>
              </a:spcAft>
              <a:buNone/>
            </a:pPr>
            <a:r>
              <a:rPr lang="en-AU" altLang="en-US">
                <a:latin typeface="Calibri" panose="020F0502020204030204" pitchFamily="34" charset="0"/>
                <a:ea typeface="DengXian" panose="02010600030101010101" pitchFamily="2" charset="-122"/>
                <a:cs typeface="Times New Roman" panose="02020603050405020304" pitchFamily="18" charset="0"/>
              </a:rPr>
              <a:t>2. Data Parallelism</a:t>
            </a:r>
          </a:p>
          <a:p>
            <a:pPr>
              <a:lnSpc>
                <a:spcPct val="107000"/>
              </a:lnSpc>
              <a:spcAft>
                <a:spcPts val="600"/>
              </a:spcAft>
            </a:pPr>
            <a:endParaRPr lang="en-AU" altLang="en-US">
              <a:latin typeface="Calibri" panose="020F0502020204030204" pitchFamily="34" charset="0"/>
              <a:ea typeface="DengXian" panose="02010600030101010101" pitchFamily="2" charset="-122"/>
              <a:cs typeface="Times New Roman" panose="02020603050405020304" pitchFamily="18" charset="0"/>
            </a:endParaRPr>
          </a:p>
          <a:p>
            <a:endParaRPr lang="en-AU" altLang="en-US">
              <a:latin typeface="Calibri" panose="020F0502020204030204" pitchFamily="34" charset="0"/>
              <a:ea typeface="SimSun" panose="02010600030101010101" pitchFamily="2" charset="-122"/>
              <a:cs typeface="Times New Roman" panose="02020603050405020304" pitchFamily="18" charset="0"/>
            </a:endParaRPr>
          </a:p>
          <a:p>
            <a:pPr>
              <a:buFont typeface="Wingdings 2" panose="05020102010507070707" pitchFamily="18" charset="2"/>
              <a:buNone/>
            </a:pPr>
            <a:r>
              <a:rPr lang="en-AU" altLang="en-US">
                <a:latin typeface="Calibri" panose="020F0502020204030204" pitchFamily="34" charset="0"/>
                <a:ea typeface="SimSun" panose="02010600030101010101" pitchFamily="2" charset="-122"/>
                <a:cs typeface="Times New Roman" panose="02020603050405020304" pitchFamily="18"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77618982-CA55-40A3-8744-60DFF943E7F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34</a:t>
            </a:fld>
            <a:endParaRPr lang="en-US" altLang="en-US">
              <a:solidFill>
                <a:srgbClr val="045C75"/>
              </a:solidFill>
            </a:endParaRPr>
          </a:p>
        </p:txBody>
      </p:sp>
      <p:sp>
        <p:nvSpPr>
          <p:cNvPr id="73731" name="Title 1">
            <a:extLst>
              <a:ext uri="{FF2B5EF4-FFF2-40B4-BE49-F238E27FC236}">
                <a16:creationId xmlns:a16="http://schemas.microsoft.com/office/drawing/2014/main" id="{9D22F6C5-71E1-4CBD-BAE6-21D14E814A92}"/>
              </a:ext>
            </a:extLst>
          </p:cNvPr>
          <p:cNvSpPr>
            <a:spLocks noGrp="1"/>
          </p:cNvSpPr>
          <p:nvPr>
            <p:ph type="title" idx="4294967295"/>
          </p:nvPr>
        </p:nvSpPr>
        <p:spPr>
          <a:xfrm>
            <a:off x="1485900" y="408385"/>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MapReduce Algorithms</a:t>
            </a:r>
          </a:p>
        </p:txBody>
      </p:sp>
      <p:sp>
        <p:nvSpPr>
          <p:cNvPr id="14340" name="Content Placeholder 2">
            <a:extLst>
              <a:ext uri="{FF2B5EF4-FFF2-40B4-BE49-F238E27FC236}">
                <a16:creationId xmlns:a16="http://schemas.microsoft.com/office/drawing/2014/main" id="{A7E01CAB-74AE-47A7-A9E6-CCFAE4C269F7}"/>
              </a:ext>
            </a:extLst>
          </p:cNvPr>
          <p:cNvSpPr>
            <a:spLocks noGrp="1"/>
          </p:cNvSpPr>
          <p:nvPr>
            <p:ph idx="4294967295"/>
          </p:nvPr>
        </p:nvSpPr>
        <p:spPr>
          <a:xfrm>
            <a:off x="230600" y="1275160"/>
            <a:ext cx="3240881" cy="3348038"/>
          </a:xfrm>
        </p:spPr>
        <p:txBody>
          <a:bodyPr>
            <a:normAutofit lnSpcReduction="10000"/>
          </a:bodyPr>
          <a:lstStyle/>
          <a:p>
            <a:pPr marL="20240">
              <a:lnSpc>
                <a:spcPct val="107000"/>
              </a:lnSpc>
              <a:spcAft>
                <a:spcPts val="600"/>
              </a:spcAft>
              <a:defRPr/>
            </a:pPr>
            <a:r>
              <a:rPr lang="en-AU" sz="1350" dirty="0">
                <a:latin typeface="Calibri" panose="020F0502020204030204" pitchFamily="34" charset="0"/>
                <a:ea typeface="DengXian" panose="02010600030101010101" pitchFamily="2" charset="-122"/>
                <a:cs typeface="Times New Roman" panose="02020603050405020304" pitchFamily="18" charset="0"/>
              </a:rPr>
              <a:t>1. </a:t>
            </a:r>
            <a:r>
              <a:rPr lang="en-AU" sz="1500" dirty="0">
                <a:latin typeface="+mj-lt"/>
                <a:ea typeface="DengXian" panose="02010600030101010101" pitchFamily="2" charset="-122"/>
                <a:cs typeface="Times New Roman" panose="02020603050405020304" pitchFamily="18" charset="0"/>
              </a:rPr>
              <a:t>Task parallelism, </a:t>
            </a:r>
          </a:p>
          <a:p>
            <a:pPr>
              <a:lnSpc>
                <a:spcPct val="107000"/>
              </a:lnSpc>
              <a:spcAft>
                <a:spcPts val="600"/>
              </a:spcAft>
              <a:defRPr/>
            </a:pPr>
            <a:r>
              <a:rPr lang="en-AU" sz="1500" dirty="0">
                <a:latin typeface="+mj-lt"/>
                <a:ea typeface="DengXian" panose="02010600030101010101" pitchFamily="2" charset="-122"/>
                <a:cs typeface="Times New Roman" panose="02020603050405020304" pitchFamily="18" charset="0"/>
              </a:rPr>
              <a:t>refers to the parallelization of data processing by </a:t>
            </a:r>
          </a:p>
          <a:p>
            <a:pPr lvl="1">
              <a:lnSpc>
                <a:spcPct val="107000"/>
              </a:lnSpc>
              <a:spcAft>
                <a:spcPts val="600"/>
              </a:spcAft>
              <a:defRPr/>
            </a:pPr>
            <a:r>
              <a:rPr lang="en-AU" sz="1500" dirty="0">
                <a:latin typeface="+mj-lt"/>
                <a:ea typeface="DengXian" panose="02010600030101010101" pitchFamily="2" charset="-122"/>
                <a:cs typeface="Times New Roman" panose="02020603050405020304" pitchFamily="18" charset="0"/>
              </a:rPr>
              <a:t>dividing a task into sub-tasks and</a:t>
            </a:r>
          </a:p>
          <a:p>
            <a:pPr lvl="1">
              <a:lnSpc>
                <a:spcPct val="107000"/>
              </a:lnSpc>
              <a:spcAft>
                <a:spcPts val="600"/>
              </a:spcAft>
              <a:defRPr/>
            </a:pPr>
            <a:r>
              <a:rPr lang="en-AU" sz="1500" dirty="0">
                <a:latin typeface="+mj-lt"/>
                <a:ea typeface="DengXian" panose="02010600030101010101" pitchFamily="2" charset="-122"/>
                <a:cs typeface="Times New Roman" panose="02020603050405020304" pitchFamily="18" charset="0"/>
              </a:rPr>
              <a:t> running each sub-task on a separate processor, generally on a separate node in a cluster(figure )</a:t>
            </a:r>
          </a:p>
          <a:p>
            <a:pPr>
              <a:lnSpc>
                <a:spcPct val="107000"/>
              </a:lnSpc>
              <a:spcAft>
                <a:spcPts val="600"/>
              </a:spcAft>
              <a:defRPr/>
            </a:pPr>
            <a:r>
              <a:rPr lang="en-AU" sz="1500" dirty="0">
                <a:latin typeface="+mj-lt"/>
                <a:ea typeface="DengXian" panose="02010600030101010101" pitchFamily="2" charset="-122"/>
                <a:cs typeface="Times New Roman" panose="02020603050405020304" pitchFamily="18" charset="0"/>
              </a:rPr>
              <a:t> </a:t>
            </a:r>
            <a:endParaRPr lang="en-AU" sz="1500" dirty="0">
              <a:latin typeface="+mj-lt"/>
              <a:ea typeface="SimSun" panose="02010600030101010101" pitchFamily="2" charset="-122"/>
            </a:endParaRPr>
          </a:p>
          <a:p>
            <a:pPr>
              <a:defRPr/>
            </a:pPr>
            <a:r>
              <a:rPr lang="en-AU" sz="1500" dirty="0">
                <a:latin typeface="+mj-lt"/>
                <a:ea typeface="SimSun" panose="02010600030101010101" pitchFamily="2" charset="-122"/>
              </a:rPr>
              <a:t> </a:t>
            </a:r>
            <a:endParaRPr lang="en-AU" altLang="en-US" sz="1500" dirty="0">
              <a:latin typeface="+mj-lt"/>
            </a:endParaRPr>
          </a:p>
        </p:txBody>
      </p:sp>
      <p:pic>
        <p:nvPicPr>
          <p:cNvPr id="73733" name="Picture 2" descr="A picture containing text, clock&#10;&#10;Description automatically generated">
            <a:extLst>
              <a:ext uri="{FF2B5EF4-FFF2-40B4-BE49-F238E27FC236}">
                <a16:creationId xmlns:a16="http://schemas.microsoft.com/office/drawing/2014/main" id="{BDDBF00E-2C72-41FE-9DE8-A5452A5BA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37817"/>
            <a:ext cx="3240880" cy="335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Title 1">
            <a:extLst>
              <a:ext uri="{FF2B5EF4-FFF2-40B4-BE49-F238E27FC236}">
                <a16:creationId xmlns:a16="http://schemas.microsoft.com/office/drawing/2014/main" id="{28CDEFE8-ED9D-4746-A34D-5313772E19BE}"/>
              </a:ext>
            </a:extLst>
          </p:cNvPr>
          <p:cNvSpPr>
            <a:spLocks noGrp="1"/>
          </p:cNvSpPr>
          <p:nvPr>
            <p:ph type="title"/>
          </p:nvPr>
        </p:nvSpPr>
        <p:spPr>
          <a:xfrm>
            <a:off x="4144182" y="4495799"/>
            <a:ext cx="4589436" cy="478631"/>
          </a:xfrm>
        </p:spPr>
        <p:txBody>
          <a:bodyPr>
            <a:normAutofit fontScale="90000"/>
          </a:bodyPr>
          <a:lstStyle/>
          <a:p>
            <a:r>
              <a:rPr lang="en-US" altLang="en-US" sz="1200" dirty="0"/>
              <a:t>A task is split into two sub-tasks, Sub-task A and Sub-task B, which are then run on two different nodes on the same dataset.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25A98F6B-AA76-423B-9C60-886A27268D59}"/>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35</a:t>
            </a:fld>
            <a:endParaRPr lang="en-US" altLang="en-US">
              <a:solidFill>
                <a:srgbClr val="045C75"/>
              </a:solidFill>
            </a:endParaRPr>
          </a:p>
        </p:txBody>
      </p:sp>
      <p:sp>
        <p:nvSpPr>
          <p:cNvPr id="75779" name="Title 1">
            <a:extLst>
              <a:ext uri="{FF2B5EF4-FFF2-40B4-BE49-F238E27FC236}">
                <a16:creationId xmlns:a16="http://schemas.microsoft.com/office/drawing/2014/main" id="{6D3AC5DC-81DC-4CC0-AF2D-4F51C3A9034D}"/>
              </a:ext>
            </a:extLst>
          </p:cNvPr>
          <p:cNvSpPr>
            <a:spLocks noGrp="1"/>
          </p:cNvSpPr>
          <p:nvPr>
            <p:ph type="title" idx="4294967295"/>
          </p:nvPr>
        </p:nvSpPr>
        <p:spPr>
          <a:xfrm>
            <a:off x="1485900" y="408385"/>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MapReduce Algorithms</a:t>
            </a:r>
          </a:p>
        </p:txBody>
      </p:sp>
      <p:sp>
        <p:nvSpPr>
          <p:cNvPr id="14340" name="Content Placeholder 2">
            <a:extLst>
              <a:ext uri="{FF2B5EF4-FFF2-40B4-BE49-F238E27FC236}">
                <a16:creationId xmlns:a16="http://schemas.microsoft.com/office/drawing/2014/main" id="{8331C6FC-6B44-4E8C-98BD-22F4E09670B4}"/>
              </a:ext>
            </a:extLst>
          </p:cNvPr>
          <p:cNvSpPr>
            <a:spLocks noGrp="1"/>
          </p:cNvSpPr>
          <p:nvPr>
            <p:ph idx="4294967295"/>
          </p:nvPr>
        </p:nvSpPr>
        <p:spPr>
          <a:xfrm>
            <a:off x="75616" y="1387078"/>
            <a:ext cx="3240881" cy="3348038"/>
          </a:xfrm>
        </p:spPr>
        <p:txBody>
          <a:bodyPr>
            <a:normAutofit/>
          </a:bodyPr>
          <a:lstStyle/>
          <a:p>
            <a:pPr>
              <a:lnSpc>
                <a:spcPct val="107000"/>
              </a:lnSpc>
              <a:spcAft>
                <a:spcPts val="600"/>
              </a:spcAft>
              <a:defRPr/>
            </a:pPr>
            <a:r>
              <a:rPr lang="en-AU" dirty="0">
                <a:latin typeface="+mj-lt"/>
                <a:ea typeface="DengXian" panose="02010600030101010101" pitchFamily="2" charset="-122"/>
                <a:cs typeface="Times New Roman" panose="02020603050405020304" pitchFamily="18" charset="0"/>
              </a:rPr>
              <a:t>2. Data parallelism, </a:t>
            </a:r>
          </a:p>
          <a:p>
            <a:pPr>
              <a:lnSpc>
                <a:spcPct val="107000"/>
              </a:lnSpc>
              <a:spcAft>
                <a:spcPts val="600"/>
              </a:spcAft>
              <a:defRPr/>
            </a:pPr>
            <a:r>
              <a:rPr lang="en-AU" dirty="0">
                <a:latin typeface="+mj-lt"/>
                <a:ea typeface="DengXian" panose="02010600030101010101" pitchFamily="2" charset="-122"/>
                <a:cs typeface="Times New Roman" panose="02020603050405020304" pitchFamily="18" charset="0"/>
              </a:rPr>
              <a:t>refers to the parallelization of data processing by </a:t>
            </a:r>
          </a:p>
          <a:p>
            <a:pPr lvl="1">
              <a:lnSpc>
                <a:spcPct val="107000"/>
              </a:lnSpc>
              <a:spcAft>
                <a:spcPts val="600"/>
              </a:spcAft>
              <a:defRPr/>
            </a:pPr>
            <a:r>
              <a:rPr lang="en-AU" sz="1800" dirty="0">
                <a:latin typeface="+mj-lt"/>
                <a:ea typeface="DengXian" panose="02010600030101010101" pitchFamily="2" charset="-122"/>
                <a:cs typeface="Times New Roman" panose="02020603050405020304" pitchFamily="18" charset="0"/>
              </a:rPr>
              <a:t>dividing a dataset into multiple datasets and</a:t>
            </a:r>
          </a:p>
          <a:p>
            <a:pPr lvl="1">
              <a:lnSpc>
                <a:spcPct val="107000"/>
              </a:lnSpc>
              <a:spcAft>
                <a:spcPts val="600"/>
              </a:spcAft>
              <a:defRPr/>
            </a:pPr>
            <a:r>
              <a:rPr lang="en-AU" sz="1800" dirty="0">
                <a:latin typeface="+mj-lt"/>
                <a:ea typeface="DengXian" panose="02010600030101010101" pitchFamily="2" charset="-122"/>
                <a:cs typeface="Times New Roman" panose="02020603050405020304" pitchFamily="18" charset="0"/>
              </a:rPr>
              <a:t> processing each sub-dataset in parallel</a:t>
            </a:r>
            <a:endParaRPr lang="en-AU" altLang="en-US" sz="1800" dirty="0">
              <a:latin typeface="+mj-lt"/>
            </a:endParaRPr>
          </a:p>
        </p:txBody>
      </p:sp>
      <p:pic>
        <p:nvPicPr>
          <p:cNvPr id="75781" name="Picture 4" descr="A picture containing text, clock&#10;&#10;Description automatically generated">
            <a:extLst>
              <a:ext uri="{FF2B5EF4-FFF2-40B4-BE49-F238E27FC236}">
                <a16:creationId xmlns:a16="http://schemas.microsoft.com/office/drawing/2014/main" id="{E98FAB6D-CA9B-4CB8-80E8-C3EBC8375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298" y="992982"/>
            <a:ext cx="3366502" cy="348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D429410D-B9B3-4765-9C93-94799820A807}"/>
              </a:ext>
            </a:extLst>
          </p:cNvPr>
          <p:cNvSpPr>
            <a:spLocks noGrp="1"/>
          </p:cNvSpPr>
          <p:nvPr>
            <p:ph type="title"/>
          </p:nvPr>
        </p:nvSpPr>
        <p:spPr>
          <a:xfrm>
            <a:off x="2971800" y="4495800"/>
            <a:ext cx="6172200" cy="478631"/>
          </a:xfrm>
        </p:spPr>
        <p:txBody>
          <a:bodyPr>
            <a:normAutofit/>
          </a:bodyPr>
          <a:lstStyle/>
          <a:p>
            <a:pPr>
              <a:defRPr/>
            </a:pPr>
            <a:r>
              <a:rPr lang="en-US" sz="1200" dirty="0"/>
              <a:t>A dataset is divided into two sub-datasets, Sub-dataset A and Sub-dataset B, which are then processed on two different nodes using the same function.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8EBDE331-BA91-4D2D-9E2C-9C36CD6D1499}"/>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36</a:t>
            </a:fld>
            <a:endParaRPr lang="en-US" altLang="en-US">
              <a:solidFill>
                <a:srgbClr val="045C75"/>
              </a:solidFill>
            </a:endParaRPr>
          </a:p>
        </p:txBody>
      </p:sp>
      <p:sp>
        <p:nvSpPr>
          <p:cNvPr id="77827" name="Title 1">
            <a:extLst>
              <a:ext uri="{FF2B5EF4-FFF2-40B4-BE49-F238E27FC236}">
                <a16:creationId xmlns:a16="http://schemas.microsoft.com/office/drawing/2014/main" id="{972B9F88-06AA-474D-B970-FD243AEA89D3}"/>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r>
              <a:rPr lang="en-US" altLang="en-US" sz="2700"/>
              <a:t>Big data processing </a:t>
            </a:r>
          </a:p>
        </p:txBody>
      </p:sp>
      <p:sp>
        <p:nvSpPr>
          <p:cNvPr id="14340" name="Content Placeholder 2">
            <a:extLst>
              <a:ext uri="{FF2B5EF4-FFF2-40B4-BE49-F238E27FC236}">
                <a16:creationId xmlns:a16="http://schemas.microsoft.com/office/drawing/2014/main" id="{525732DE-04CA-4411-A5CD-06058EB72BF5}"/>
              </a:ext>
            </a:extLst>
          </p:cNvPr>
          <p:cNvSpPr>
            <a:spLocks noGrp="1"/>
          </p:cNvSpPr>
          <p:nvPr>
            <p:ph idx="4294967295"/>
          </p:nvPr>
        </p:nvSpPr>
        <p:spPr>
          <a:xfrm>
            <a:off x="1439466" y="1329928"/>
            <a:ext cx="5886450" cy="3348038"/>
          </a:xfrm>
        </p:spPr>
        <p:txBody>
          <a:bodyPr>
            <a:normAutofit fontScale="85000" lnSpcReduction="20000"/>
          </a:bodyPr>
          <a:lstStyle/>
          <a:p>
            <a:pPr>
              <a:lnSpc>
                <a:spcPct val="107000"/>
              </a:lnSpc>
              <a:spcAft>
                <a:spcPts val="600"/>
              </a:spcAft>
              <a:defRPr/>
            </a:pPr>
            <a:r>
              <a:rPr lang="en-AU" dirty="0">
                <a:latin typeface="+mj-lt"/>
                <a:ea typeface="DengXian" panose="02010600030101010101" pitchFamily="2" charset="-122"/>
                <a:cs typeface="Times New Roman" panose="02020603050405020304" pitchFamily="18" charset="0"/>
              </a:rPr>
              <a:t>Big Dataset is divided into splits. </a:t>
            </a:r>
          </a:p>
          <a:p>
            <a:pPr>
              <a:lnSpc>
                <a:spcPct val="107000"/>
              </a:lnSpc>
              <a:spcAft>
                <a:spcPts val="600"/>
              </a:spcAft>
              <a:defRPr/>
            </a:pPr>
            <a:r>
              <a:rPr lang="en-AU" dirty="0">
                <a:latin typeface="+mj-lt"/>
                <a:ea typeface="DengXian" panose="02010600030101010101" pitchFamily="2" charset="-122"/>
                <a:cs typeface="Times New Roman" panose="02020603050405020304" pitchFamily="18" charset="0"/>
              </a:rPr>
              <a:t>Each split is then processed by its own instance of the map function, </a:t>
            </a:r>
          </a:p>
          <a:p>
            <a:pPr>
              <a:defRPr/>
            </a:pPr>
            <a:r>
              <a:rPr lang="en-AU" dirty="0">
                <a:latin typeface="+mj-lt"/>
                <a:ea typeface="DengXian" panose="02010600030101010101" pitchFamily="2" charset="-122"/>
                <a:cs typeface="Times New Roman" panose="02020603050405020304" pitchFamily="18" charset="0"/>
              </a:rPr>
              <a:t>In MapReduce, operations are divided among the map and reduce functions.</a:t>
            </a:r>
          </a:p>
          <a:p>
            <a:pPr>
              <a:defRPr/>
            </a:pPr>
            <a:r>
              <a:rPr lang="en-AU" dirty="0">
                <a:latin typeface="+mj-lt"/>
                <a:ea typeface="DengXian" panose="02010600030101010101" pitchFamily="2" charset="-122"/>
                <a:cs typeface="Times New Roman" panose="02020603050405020304" pitchFamily="18" charset="0"/>
              </a:rPr>
              <a:t>Map and reduce tasks are independent and in turn run isolated from one another. </a:t>
            </a:r>
          </a:p>
          <a:p>
            <a:pPr>
              <a:lnSpc>
                <a:spcPct val="107000"/>
              </a:lnSpc>
              <a:spcAft>
                <a:spcPts val="600"/>
              </a:spcAft>
              <a:defRPr/>
            </a:pPr>
            <a:r>
              <a:rPr lang="en-AU" dirty="0">
                <a:latin typeface="+mj-lt"/>
                <a:ea typeface="DengXian" panose="02010600030101010101" pitchFamily="2" charset="-122"/>
                <a:cs typeface="Times New Roman" panose="02020603050405020304" pitchFamily="18" charset="0"/>
              </a:rPr>
              <a:t>Each instance of a map or reduce function runs independently of other instances.</a:t>
            </a:r>
          </a:p>
          <a:p>
            <a:pPr marL="275035" lvl="1" indent="0">
              <a:buNone/>
              <a:defRPr/>
            </a:pPr>
            <a:r>
              <a:rPr lang="en-AU" dirty="0">
                <a:latin typeface="+mj-lt"/>
                <a:ea typeface="SimSun" panose="02010600030101010101" pitchFamily="2" charset="-122"/>
              </a:rPr>
              <a:t> </a:t>
            </a:r>
          </a:p>
          <a:p>
            <a:pPr>
              <a:defRPr/>
            </a:pPr>
            <a:endParaRPr lang="en-AU" dirty="0">
              <a:latin typeface="+mj-lt"/>
              <a:ea typeface="SimSun" panose="02010600030101010101" pitchFamily="2" charset="-122"/>
            </a:endParaRPr>
          </a:p>
          <a:p>
            <a:pPr>
              <a:defRPr/>
            </a:pPr>
            <a:r>
              <a:rPr lang="en-AU" dirty="0">
                <a:latin typeface="+mj-lt"/>
                <a:ea typeface="SimSun" panose="02010600030101010101" pitchFamily="2" charset="-122"/>
              </a:rPr>
              <a:t> </a:t>
            </a:r>
            <a:endParaRPr lang="en-AU" altLang="en-US"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23171A96-35B1-463B-8405-C555B47DD20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37</a:t>
            </a:fld>
            <a:endParaRPr lang="en-US" altLang="en-US">
              <a:solidFill>
                <a:srgbClr val="045C75"/>
              </a:solidFill>
            </a:endParaRPr>
          </a:p>
        </p:txBody>
      </p:sp>
      <p:sp>
        <p:nvSpPr>
          <p:cNvPr id="79875" name="Title 1">
            <a:extLst>
              <a:ext uri="{FF2B5EF4-FFF2-40B4-BE49-F238E27FC236}">
                <a16:creationId xmlns:a16="http://schemas.microsoft.com/office/drawing/2014/main" id="{A717BF32-7E13-4AAB-B51B-06D171EE9D05}"/>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r>
              <a:rPr lang="en-US" altLang="en-US" sz="2700"/>
              <a:t>Big data processing </a:t>
            </a:r>
          </a:p>
        </p:txBody>
      </p:sp>
      <p:sp>
        <p:nvSpPr>
          <p:cNvPr id="79876" name="Content Placeholder 2">
            <a:extLst>
              <a:ext uri="{FF2B5EF4-FFF2-40B4-BE49-F238E27FC236}">
                <a16:creationId xmlns:a16="http://schemas.microsoft.com/office/drawing/2014/main" id="{3388D8AA-DB95-4445-9695-3D8E0AF69EF0}"/>
              </a:ext>
            </a:extLst>
          </p:cNvPr>
          <p:cNvSpPr>
            <a:spLocks noGrp="1"/>
          </p:cNvSpPr>
          <p:nvPr>
            <p:ph idx="4294967295"/>
          </p:nvPr>
        </p:nvSpPr>
        <p:spPr>
          <a:xfrm>
            <a:off x="1439466" y="1329928"/>
            <a:ext cx="5886450" cy="3348038"/>
          </a:xfrm>
        </p:spPr>
        <p:txBody>
          <a:bodyPr/>
          <a:lstStyle/>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In MapReduce, the map and reduce function signatures are constrained to a set of key-value pairs. </a:t>
            </a: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This is the only way that a map function can communicate with a reduce function. </a:t>
            </a:r>
          </a:p>
          <a:p>
            <a:pPr>
              <a:lnSpc>
                <a:spcPct val="107000"/>
              </a:lnSpc>
              <a:spcAft>
                <a:spcPts val="600"/>
              </a:spcAft>
            </a:pPr>
            <a:r>
              <a:rPr lang="en-AU" altLang="en-US">
                <a:latin typeface="Calibri" panose="020F0502020204030204" pitchFamily="34" charset="0"/>
                <a:ea typeface="DengXian" panose="02010600030101010101" pitchFamily="2" charset="-122"/>
                <a:cs typeface="Times New Roman" panose="02020603050405020304" pitchFamily="18" charset="0"/>
              </a:rPr>
              <a:t>the logic in the map function is dependent on how records are parsed, which further depends on what constitutes a logic data unit within the dataset. </a:t>
            </a:r>
          </a:p>
          <a:p>
            <a:endParaRPr lang="en-AU" altLang="en-US">
              <a:latin typeface="Calibri" panose="020F0502020204030204" pitchFamily="34" charset="0"/>
              <a:ea typeface="SimSun" panose="02010600030101010101" pitchFamily="2" charset="-122"/>
              <a:cs typeface="Times New Roman" panose="02020603050405020304" pitchFamily="18" charset="0"/>
            </a:endParaRPr>
          </a:p>
          <a:p>
            <a:pPr>
              <a:buFont typeface="Wingdings 2" panose="05020102010507070707" pitchFamily="18" charset="2"/>
              <a:buNone/>
            </a:pPr>
            <a:r>
              <a:rPr lang="en-AU" altLang="en-US">
                <a:latin typeface="Calibri" panose="020F0502020204030204" pitchFamily="34" charset="0"/>
                <a:ea typeface="SimSun" panose="02010600030101010101" pitchFamily="2" charset="-122"/>
                <a:cs typeface="Times New Roman" panose="02020603050405020304" pitchFamily="18"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586ADC86-1DA9-4E24-85EF-FB6F1FDA3830}"/>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solidFill>
                  <a:schemeClr val="bg1"/>
                </a:solidFill>
              </a:rPr>
              <a:pPr>
                <a:defRPr/>
              </a:pPr>
              <a:t>38</a:t>
            </a:fld>
            <a:endParaRPr lang="en-US" altLang="en-US">
              <a:solidFill>
                <a:schemeClr val="bg1"/>
              </a:solidFill>
            </a:endParaRPr>
          </a:p>
        </p:txBody>
      </p:sp>
      <p:sp>
        <p:nvSpPr>
          <p:cNvPr id="81923" name="Title 1">
            <a:extLst>
              <a:ext uri="{FF2B5EF4-FFF2-40B4-BE49-F238E27FC236}">
                <a16:creationId xmlns:a16="http://schemas.microsoft.com/office/drawing/2014/main" id="{9961F127-39A5-485E-827C-59623B84890A}"/>
              </a:ext>
            </a:extLst>
          </p:cNvPr>
          <p:cNvSpPr>
            <a:spLocks noGrp="1"/>
          </p:cNvSpPr>
          <p:nvPr>
            <p:ph type="title" idx="4294967295"/>
          </p:nvPr>
        </p:nvSpPr>
        <p:spPr>
          <a:xfrm>
            <a:off x="1485900" y="528638"/>
            <a:ext cx="6172200" cy="584597"/>
          </a:xfrm>
        </p:spPr>
        <p:txBody>
          <a:bodyPr vert="horz" lIns="68580" tIns="45720" rIns="68580" bIns="34290" rtlCol="0" anchor="b">
            <a:normAutofit fontScale="90000"/>
          </a:bodyPr>
          <a:lstStyle/>
          <a:p>
            <a:r>
              <a:rPr lang="en-AU" altLang="en-US" sz="2700"/>
              <a:t>Key points when developing a MapReduce algorithm</a:t>
            </a:r>
            <a:endParaRPr lang="en-US" altLang="en-US" sz="2700"/>
          </a:p>
        </p:txBody>
      </p:sp>
      <p:sp>
        <p:nvSpPr>
          <p:cNvPr id="14340" name="Content Placeholder 2">
            <a:extLst>
              <a:ext uri="{FF2B5EF4-FFF2-40B4-BE49-F238E27FC236}">
                <a16:creationId xmlns:a16="http://schemas.microsoft.com/office/drawing/2014/main" id="{6233C13E-6B11-414E-B9FB-D90A86CEB6D0}"/>
              </a:ext>
            </a:extLst>
          </p:cNvPr>
          <p:cNvSpPr>
            <a:spLocks noGrp="1"/>
          </p:cNvSpPr>
          <p:nvPr>
            <p:ph idx="4294967295"/>
          </p:nvPr>
        </p:nvSpPr>
        <p:spPr>
          <a:xfrm>
            <a:off x="216975" y="1329928"/>
            <a:ext cx="8624807" cy="3813572"/>
          </a:xfrm>
        </p:spPr>
        <p:txBody>
          <a:bodyPr>
            <a:normAutofit fontScale="47500" lnSpcReduction="20000"/>
          </a:bodyPr>
          <a:lstStyle/>
          <a:p>
            <a:pPr>
              <a:lnSpc>
                <a:spcPct val="107000"/>
              </a:lnSpc>
              <a:spcAft>
                <a:spcPts val="600"/>
              </a:spcAft>
              <a:defRPr/>
            </a:pPr>
            <a:r>
              <a:rPr lang="en-AU" sz="3800" dirty="0">
                <a:latin typeface="+mj-lt"/>
                <a:ea typeface="DengXian" panose="02010600030101010101" pitchFamily="2" charset="-122"/>
                <a:cs typeface="Times New Roman" panose="02020603050405020304" pitchFamily="18" charset="0"/>
              </a:rPr>
              <a:t>Use of relatively simplistic algorithmic logic, and then aggregating the results in some manner</a:t>
            </a:r>
          </a:p>
          <a:p>
            <a:pPr>
              <a:lnSpc>
                <a:spcPct val="107000"/>
              </a:lnSpc>
              <a:spcAft>
                <a:spcPts val="600"/>
              </a:spcAft>
              <a:defRPr/>
            </a:pPr>
            <a:r>
              <a:rPr lang="en-AU" sz="3800" dirty="0">
                <a:latin typeface="+mj-lt"/>
                <a:ea typeface="DengXian" panose="02010600030101010101" pitchFamily="2" charset="-122"/>
                <a:cs typeface="Times New Roman" panose="02020603050405020304" pitchFamily="18" charset="0"/>
              </a:rPr>
              <a:t>Availability of dataset in a distributed manner partitioned across a cluster </a:t>
            </a:r>
            <a:r>
              <a:rPr lang="en-AU" sz="3800" dirty="0">
                <a:latin typeface="+mj-lt"/>
                <a:ea typeface="SimSun" panose="02010600030101010101" pitchFamily="2" charset="-122"/>
              </a:rPr>
              <a:t> </a:t>
            </a:r>
          </a:p>
          <a:p>
            <a:pPr>
              <a:lnSpc>
                <a:spcPct val="107000"/>
              </a:lnSpc>
              <a:spcAft>
                <a:spcPts val="600"/>
              </a:spcAft>
              <a:defRPr/>
            </a:pPr>
            <a:r>
              <a:rPr lang="en-AU" sz="3800" dirty="0">
                <a:latin typeface="+mj-lt"/>
                <a:ea typeface="DengXian" panose="02010600030101010101" pitchFamily="2" charset="-122"/>
                <a:cs typeface="Times New Roman" panose="02020603050405020304" pitchFamily="18" charset="0"/>
              </a:rPr>
              <a:t>Dividing algorithm logic into map and reduce functions  </a:t>
            </a:r>
          </a:p>
          <a:p>
            <a:pPr>
              <a:lnSpc>
                <a:spcPct val="107000"/>
              </a:lnSpc>
              <a:spcAft>
                <a:spcPts val="600"/>
              </a:spcAft>
              <a:defRPr/>
            </a:pPr>
            <a:r>
              <a:rPr lang="en-AU" sz="3800" dirty="0">
                <a:latin typeface="+mj-lt"/>
                <a:ea typeface="DengXian" panose="02010600030101010101" pitchFamily="2" charset="-122"/>
                <a:cs typeface="Times New Roman" panose="02020603050405020304" pitchFamily="18" charset="0"/>
              </a:rPr>
              <a:t>Emitting the correct key from the map function along with all the required data as values</a:t>
            </a:r>
          </a:p>
          <a:p>
            <a:pPr>
              <a:lnSpc>
                <a:spcPct val="107000"/>
              </a:lnSpc>
              <a:spcAft>
                <a:spcPts val="600"/>
              </a:spcAft>
              <a:defRPr/>
            </a:pPr>
            <a:r>
              <a:rPr lang="en-AU" sz="3800" dirty="0">
                <a:latin typeface="+mj-lt"/>
                <a:ea typeface="DengXian" panose="02010600030101010101" pitchFamily="2" charset="-122"/>
                <a:cs typeface="Times New Roman" panose="02020603050405020304" pitchFamily="18" charset="0"/>
              </a:rPr>
              <a:t>Emitting the correct key from the reduce function along with the required data as value</a:t>
            </a:r>
          </a:p>
          <a:p>
            <a:pPr>
              <a:lnSpc>
                <a:spcPct val="107000"/>
              </a:lnSpc>
              <a:spcAft>
                <a:spcPts val="600"/>
              </a:spcAft>
              <a:defRPr/>
            </a:pPr>
            <a:r>
              <a:rPr lang="en-AU" sz="1500" dirty="0">
                <a:latin typeface="+mj-lt"/>
                <a:ea typeface="DengXian" panose="02010600030101010101" pitchFamily="2" charset="-122"/>
                <a:cs typeface="Times New Roman" panose="02020603050405020304" pitchFamily="18" charset="0"/>
              </a:rPr>
              <a:t> </a:t>
            </a: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dirty="0">
              <a:latin typeface="+mj-lt"/>
              <a:ea typeface="SimSun" panose="02010600030101010101" pitchFamily="2" charset="-122"/>
            </a:endParaRPr>
          </a:p>
          <a:p>
            <a:pPr>
              <a:defRPr/>
            </a:pPr>
            <a:endParaRPr lang="en-AU" dirty="0">
              <a:latin typeface="+mj-lt"/>
              <a:ea typeface="SimSun" panose="02010600030101010101" pitchFamily="2" charset="-122"/>
            </a:endParaRPr>
          </a:p>
          <a:p>
            <a:pPr>
              <a:defRPr/>
            </a:pPr>
            <a:r>
              <a:rPr lang="en-AU" dirty="0">
                <a:latin typeface="+mj-lt"/>
                <a:ea typeface="SimSun" panose="02010600030101010101" pitchFamily="2" charset="-122"/>
              </a:rPr>
              <a:t> </a:t>
            </a:r>
            <a:endParaRPr lang="en-AU" altLang="en-US" dirty="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65F9AAB-CED2-4D1C-A932-D75A6BE962AF}"/>
              </a:ext>
            </a:extLst>
          </p:cNvPr>
          <p:cNvSpPr>
            <a:spLocks noGrp="1"/>
          </p:cNvSpPr>
          <p:nvPr>
            <p:ph type="sldNum" sz="quarter" idx="12"/>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fld id="{D47CFC2F-6F81-4AD8-95AB-71A7A91A95F0}" type="slidenum">
              <a:rPr lang="en-US" altLang="en-US" smtClean="0"/>
              <a:pPr/>
              <a:t>39</a:t>
            </a:fld>
            <a:endParaRPr lang="en-US" altLang="en-US"/>
          </a:p>
        </p:txBody>
      </p:sp>
      <p:sp>
        <p:nvSpPr>
          <p:cNvPr id="2" name="Title 1">
            <a:extLst>
              <a:ext uri="{FF2B5EF4-FFF2-40B4-BE49-F238E27FC236}">
                <a16:creationId xmlns:a16="http://schemas.microsoft.com/office/drawing/2014/main" id="{A5137698-FC98-4364-821A-20609B7040E3}"/>
              </a:ext>
            </a:extLst>
          </p:cNvPr>
          <p:cNvSpPr>
            <a:spLocks noGrp="1"/>
          </p:cNvSpPr>
          <p:nvPr>
            <p:ph type="title" idx="4294967295"/>
          </p:nvPr>
        </p:nvSpPr>
        <p:spPr/>
        <p:txBody>
          <a:bodyPr vert="horz" lIns="68580" tIns="45720" rIns="68580" bIns="34290" rtlCol="0" anchor="b">
            <a:normAutofit/>
          </a:bodyPr>
          <a:lstStyle/>
          <a:p>
            <a:r>
              <a:rPr lang="en-US" altLang="en-US" sz="2700">
                <a:effectLst>
                  <a:outerShdw blurRad="38100" dist="38100" dir="2700000" algn="tl">
                    <a:srgbClr val="C0C0C0"/>
                  </a:outerShdw>
                </a:effectLst>
              </a:rPr>
              <a:t>End of the lecture	</a:t>
            </a:r>
          </a:p>
        </p:txBody>
      </p:sp>
      <p:sp>
        <p:nvSpPr>
          <p:cNvPr id="102403" name="Content Placeholder 2">
            <a:extLst>
              <a:ext uri="{FF2B5EF4-FFF2-40B4-BE49-F238E27FC236}">
                <a16:creationId xmlns:a16="http://schemas.microsoft.com/office/drawing/2014/main" id="{2F834B17-8E9B-4713-A654-BB0C5DB739FA}"/>
              </a:ext>
            </a:extLst>
          </p:cNvPr>
          <p:cNvSpPr>
            <a:spLocks noGrp="1"/>
          </p:cNvSpPr>
          <p:nvPr>
            <p:ph idx="4294967295"/>
          </p:nvPr>
        </p:nvSpPr>
        <p:spPr>
          <a:xfrm>
            <a:off x="1714500" y="1143000"/>
            <a:ext cx="6144816" cy="3600450"/>
          </a:xfrm>
        </p:spPr>
        <p:txBody>
          <a:bodyPr/>
          <a:lstStyle/>
          <a:p>
            <a:endParaRPr lang="en-US" altLang="en-US"/>
          </a:p>
          <a:p>
            <a:endParaRPr lang="en-US" altLang="en-US"/>
          </a:p>
          <a:p>
            <a:endParaRPr lang="en-US" altLang="en-US"/>
          </a:p>
          <a:p>
            <a:r>
              <a:rPr lang="en-US" altLang="en-US"/>
              <a:t>Questions, comments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FD7B5CAA-E74B-4EBD-8027-27EAFD40B25F}"/>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4</a:t>
            </a:fld>
            <a:endParaRPr lang="en-US" altLang="en-US">
              <a:solidFill>
                <a:srgbClr val="045C75"/>
              </a:solidFill>
            </a:endParaRPr>
          </a:p>
        </p:txBody>
      </p:sp>
      <p:sp>
        <p:nvSpPr>
          <p:cNvPr id="12291" name="Title 1">
            <a:extLst>
              <a:ext uri="{FF2B5EF4-FFF2-40B4-BE49-F238E27FC236}">
                <a16:creationId xmlns:a16="http://schemas.microsoft.com/office/drawing/2014/main" id="{90DADFF9-5A9C-46F6-A732-5F3B3AC1890F}"/>
              </a:ext>
            </a:extLst>
          </p:cNvPr>
          <p:cNvSpPr>
            <a:spLocks noGrp="1"/>
          </p:cNvSpPr>
          <p:nvPr>
            <p:ph type="title" idx="4294967295"/>
          </p:nvPr>
        </p:nvSpPr>
        <p:spPr>
          <a:xfrm>
            <a:off x="1439466" y="250031"/>
            <a:ext cx="6172200" cy="857250"/>
          </a:xfrm>
        </p:spPr>
        <p:txBody>
          <a:bodyPr vert="horz" lIns="68580" tIns="45720" rIns="68580" bIns="34290" rtlCol="0" anchor="b">
            <a:normAutofit/>
          </a:bodyPr>
          <a:lstStyle/>
          <a:p>
            <a:r>
              <a:rPr lang="en-AU" altLang="en-US" sz="2700"/>
              <a:t>Big Data processing concept</a:t>
            </a:r>
            <a:endParaRPr lang="en-US" altLang="en-US" sz="2700"/>
          </a:p>
        </p:txBody>
      </p:sp>
      <p:sp>
        <p:nvSpPr>
          <p:cNvPr id="12292" name="Content Placeholder 2">
            <a:extLst>
              <a:ext uri="{FF2B5EF4-FFF2-40B4-BE49-F238E27FC236}">
                <a16:creationId xmlns:a16="http://schemas.microsoft.com/office/drawing/2014/main" id="{D1D63358-4596-41B4-92D1-A093EB65D21B}"/>
              </a:ext>
            </a:extLst>
          </p:cNvPr>
          <p:cNvSpPr>
            <a:spLocks noGrp="1"/>
          </p:cNvSpPr>
          <p:nvPr>
            <p:ph idx="4294967295"/>
          </p:nvPr>
        </p:nvSpPr>
        <p:spPr>
          <a:xfrm>
            <a:off x="1439466" y="1329929"/>
            <a:ext cx="6229350" cy="3657600"/>
          </a:xfrm>
        </p:spPr>
        <p:txBody>
          <a:bodyPr/>
          <a:lstStyle/>
          <a:p>
            <a:pPr>
              <a:defRPr/>
            </a:pPr>
            <a:r>
              <a:rPr lang="en-AU" sz="2100" dirty="0">
                <a:latin typeface="Calibri" panose="020F0502020204030204" pitchFamily="34" charset="0"/>
                <a:ea typeface="DengXian" panose="02010600030101010101" pitchFamily="2" charset="-122"/>
                <a:cs typeface="Times New Roman" panose="02020603050405020304" pitchFamily="18" charset="0"/>
              </a:rPr>
              <a:t>Partitioning a large dataset into a smaller one can speed up processing. </a:t>
            </a:r>
          </a:p>
          <a:p>
            <a:pPr>
              <a:defRPr/>
            </a:pPr>
            <a:r>
              <a:rPr lang="en-AU" sz="2100" dirty="0">
                <a:latin typeface="Calibri" panose="020F0502020204030204" pitchFamily="34" charset="0"/>
                <a:ea typeface="DengXian" panose="02010600030101010101" pitchFamily="2" charset="-122"/>
                <a:cs typeface="Times New Roman" panose="02020603050405020304" pitchFamily="18" charset="0"/>
              </a:rPr>
              <a:t>Big datasets stored on distributed file systems or within a distributed database are already partitioned into smaller databases</a:t>
            </a:r>
          </a:p>
          <a:p>
            <a:pPr>
              <a:defRPr/>
            </a:pPr>
            <a:r>
              <a:rPr lang="en-AU" sz="2100" dirty="0">
                <a:latin typeface="Calibri" panose="020F0502020204030204" pitchFamily="34" charset="0"/>
                <a:ea typeface="DengXian" panose="02010600030101010101" pitchFamily="2" charset="-122"/>
                <a:cs typeface="Times New Roman" panose="02020603050405020304" pitchFamily="18" charset="0"/>
              </a:rPr>
              <a:t>Big data is often processed in parallel in a distributed fashion at the location in which it is stored. </a:t>
            </a:r>
          </a:p>
          <a:p>
            <a:pPr>
              <a:defRPr/>
            </a:pPr>
            <a:endParaRPr lang="en-AU" sz="1500" dirty="0">
              <a:latin typeface="+mj-lt"/>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2E5F4C42-6751-479A-8A14-AB5159D5BBF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5</a:t>
            </a:fld>
            <a:endParaRPr lang="en-US" altLang="en-US">
              <a:solidFill>
                <a:srgbClr val="045C75"/>
              </a:solidFill>
            </a:endParaRPr>
          </a:p>
        </p:txBody>
      </p:sp>
      <p:sp>
        <p:nvSpPr>
          <p:cNvPr id="14339" name="Title 1">
            <a:extLst>
              <a:ext uri="{FF2B5EF4-FFF2-40B4-BE49-F238E27FC236}">
                <a16:creationId xmlns:a16="http://schemas.microsoft.com/office/drawing/2014/main" id="{A265142B-7C6F-4567-AB1E-2C6409EFBB71}"/>
              </a:ext>
            </a:extLst>
          </p:cNvPr>
          <p:cNvSpPr>
            <a:spLocks noGrp="1"/>
          </p:cNvSpPr>
          <p:nvPr>
            <p:ph type="title" idx="4294967295"/>
          </p:nvPr>
        </p:nvSpPr>
        <p:spPr>
          <a:xfrm>
            <a:off x="1439466" y="250031"/>
            <a:ext cx="6172200" cy="857250"/>
          </a:xfrm>
        </p:spPr>
        <p:txBody>
          <a:bodyPr vert="horz" lIns="68580" tIns="45720" rIns="68580" bIns="34290" rtlCol="0" anchor="b">
            <a:normAutofit/>
          </a:bodyPr>
          <a:lstStyle/>
          <a:p>
            <a:r>
              <a:rPr lang="en-AU" altLang="en-US" sz="2700"/>
              <a:t>Big Data processing concept</a:t>
            </a:r>
            <a:endParaRPr lang="en-US" altLang="en-US" sz="2700"/>
          </a:p>
        </p:txBody>
      </p:sp>
      <p:sp>
        <p:nvSpPr>
          <p:cNvPr id="12292" name="Content Placeholder 2">
            <a:extLst>
              <a:ext uri="{FF2B5EF4-FFF2-40B4-BE49-F238E27FC236}">
                <a16:creationId xmlns:a16="http://schemas.microsoft.com/office/drawing/2014/main" id="{8C21B448-E47F-41AD-8AAD-3256609EE527}"/>
              </a:ext>
            </a:extLst>
          </p:cNvPr>
          <p:cNvSpPr>
            <a:spLocks noGrp="1"/>
          </p:cNvSpPr>
          <p:nvPr>
            <p:ph idx="4294967295"/>
          </p:nvPr>
        </p:nvSpPr>
        <p:spPr>
          <a:xfrm>
            <a:off x="1439466" y="1329929"/>
            <a:ext cx="6229350" cy="3657600"/>
          </a:xfrm>
        </p:spPr>
        <p:txBody>
          <a:bodyPr/>
          <a:lstStyle/>
          <a:p>
            <a:pPr>
              <a:lnSpc>
                <a:spcPct val="107000"/>
              </a:lnSpc>
              <a:spcAft>
                <a:spcPts val="600"/>
              </a:spcAft>
              <a:defRPr/>
            </a:pPr>
            <a:r>
              <a:rPr lang="en-AU" sz="2100" dirty="0">
                <a:latin typeface="Calibri" panose="020F0502020204030204" pitchFamily="34" charset="0"/>
                <a:ea typeface="DengXian" panose="02010600030101010101" pitchFamily="2" charset="-122"/>
                <a:cs typeface="Times New Roman" panose="02020603050405020304" pitchFamily="18" charset="0"/>
              </a:rPr>
              <a:t>Parallel data processing</a:t>
            </a:r>
          </a:p>
          <a:p>
            <a:pPr>
              <a:lnSpc>
                <a:spcPct val="107000"/>
              </a:lnSpc>
              <a:spcAft>
                <a:spcPts val="600"/>
              </a:spcAft>
              <a:defRPr/>
            </a:pPr>
            <a:r>
              <a:rPr lang="en-AU" sz="2100" dirty="0">
                <a:latin typeface="Calibri" panose="020F0502020204030204" pitchFamily="34" charset="0"/>
                <a:ea typeface="DengXian" panose="02010600030101010101" pitchFamily="2" charset="-122"/>
                <a:cs typeface="Times New Roman" panose="02020603050405020304" pitchFamily="18" charset="0"/>
              </a:rPr>
              <a:t>Distributed data processing</a:t>
            </a:r>
          </a:p>
          <a:p>
            <a:pPr>
              <a:lnSpc>
                <a:spcPct val="107000"/>
              </a:lnSpc>
              <a:spcAft>
                <a:spcPts val="600"/>
              </a:spcAft>
              <a:defRPr/>
            </a:pPr>
            <a:r>
              <a:rPr lang="en-AU" sz="2100" dirty="0">
                <a:latin typeface="Calibri" panose="020F0502020204030204" pitchFamily="34" charset="0"/>
                <a:ea typeface="DengXian" panose="02010600030101010101" pitchFamily="2" charset="-122"/>
                <a:cs typeface="Times New Roman" panose="02020603050405020304" pitchFamily="18" charset="0"/>
              </a:rPr>
              <a:t>Hadoop</a:t>
            </a:r>
          </a:p>
          <a:p>
            <a:pPr>
              <a:lnSpc>
                <a:spcPct val="107000"/>
              </a:lnSpc>
              <a:spcAft>
                <a:spcPts val="600"/>
              </a:spcAft>
              <a:defRPr/>
            </a:pPr>
            <a:r>
              <a:rPr lang="en-AU" sz="2100" dirty="0">
                <a:latin typeface="Calibri" panose="020F0502020204030204" pitchFamily="34" charset="0"/>
                <a:ea typeface="DengXian" panose="02010600030101010101" pitchFamily="2" charset="-122"/>
                <a:cs typeface="Times New Roman" panose="02020603050405020304" pitchFamily="18" charset="0"/>
              </a:rPr>
              <a:t>Processing workloads</a:t>
            </a:r>
          </a:p>
          <a:p>
            <a:pPr>
              <a:lnSpc>
                <a:spcPct val="107000"/>
              </a:lnSpc>
              <a:spcAft>
                <a:spcPts val="600"/>
              </a:spcAft>
              <a:defRPr/>
            </a:pPr>
            <a:r>
              <a:rPr lang="en-AU" sz="2100" dirty="0">
                <a:latin typeface="Calibri" panose="020F0502020204030204" pitchFamily="34" charset="0"/>
                <a:ea typeface="DengXian" panose="02010600030101010101" pitchFamily="2" charset="-122"/>
                <a:cs typeface="Times New Roman" panose="02020603050405020304" pitchFamily="18" charset="0"/>
              </a:rPr>
              <a:t>Clusters</a:t>
            </a:r>
          </a:p>
          <a:p>
            <a:pPr>
              <a:defRPr/>
            </a:pPr>
            <a:endParaRPr lang="en-AU" sz="1500" dirty="0">
              <a:latin typeface="+mj-lt"/>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D4FA32C4-876F-435F-83B3-685FB967077A}"/>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6</a:t>
            </a:fld>
            <a:endParaRPr lang="en-US" altLang="en-US">
              <a:solidFill>
                <a:srgbClr val="045C75"/>
              </a:solidFill>
            </a:endParaRPr>
          </a:p>
        </p:txBody>
      </p:sp>
      <p:sp>
        <p:nvSpPr>
          <p:cNvPr id="16387" name="Title 1">
            <a:extLst>
              <a:ext uri="{FF2B5EF4-FFF2-40B4-BE49-F238E27FC236}">
                <a16:creationId xmlns:a16="http://schemas.microsoft.com/office/drawing/2014/main" id="{75E3A7EE-49B1-484D-AC44-13224E15D4D6}"/>
              </a:ext>
            </a:extLst>
          </p:cNvPr>
          <p:cNvSpPr>
            <a:spLocks noGrp="1"/>
          </p:cNvSpPr>
          <p:nvPr>
            <p:ph type="title" idx="4294967295"/>
          </p:nvPr>
        </p:nvSpPr>
        <p:spPr>
          <a:xfrm>
            <a:off x="1485900" y="528638"/>
            <a:ext cx="6172200" cy="584597"/>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Parallel data processing</a:t>
            </a:r>
          </a:p>
        </p:txBody>
      </p:sp>
      <p:sp>
        <p:nvSpPr>
          <p:cNvPr id="16388" name="Content Placeholder 2">
            <a:extLst>
              <a:ext uri="{FF2B5EF4-FFF2-40B4-BE49-F238E27FC236}">
                <a16:creationId xmlns:a16="http://schemas.microsoft.com/office/drawing/2014/main" id="{2D74B3BC-A725-4E66-8763-3907BA461D7D}"/>
              </a:ext>
            </a:extLst>
          </p:cNvPr>
          <p:cNvSpPr>
            <a:spLocks noGrp="1"/>
          </p:cNvSpPr>
          <p:nvPr>
            <p:ph idx="4294967295"/>
          </p:nvPr>
        </p:nvSpPr>
        <p:spPr>
          <a:xfrm>
            <a:off x="827283" y="1329929"/>
            <a:ext cx="3294459" cy="3657600"/>
          </a:xfrm>
        </p:spPr>
        <p:txBody>
          <a:bodyPr/>
          <a:lstStyle/>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Involves the simultaneous execution of multiple sub-tasks that collectively comprise a larger task. </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Is to reduce the execution time by dividing a single larger task into multiple smaller tasks that run concurrently.</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Typically is achieved within the confines of a single machine with multiple processors</a:t>
            </a:r>
          </a:p>
        </p:txBody>
      </p:sp>
      <p:pic>
        <p:nvPicPr>
          <p:cNvPr id="16389" name="Picture 2" descr="Diagram&#10;&#10;Description automatically generated">
            <a:extLst>
              <a:ext uri="{FF2B5EF4-FFF2-40B4-BE49-F238E27FC236}">
                <a16:creationId xmlns:a16="http://schemas.microsoft.com/office/drawing/2014/main" id="{C530D907-7996-4D7E-AFCC-D0A457482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027" y="1456842"/>
            <a:ext cx="4257773" cy="20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itle 1">
            <a:extLst>
              <a:ext uri="{FF2B5EF4-FFF2-40B4-BE49-F238E27FC236}">
                <a16:creationId xmlns:a16="http://schemas.microsoft.com/office/drawing/2014/main" id="{0A837FCE-02E3-41BC-9AD2-306442DEF0B1}"/>
              </a:ext>
            </a:extLst>
          </p:cNvPr>
          <p:cNvSpPr>
            <a:spLocks noGrp="1"/>
          </p:cNvSpPr>
          <p:nvPr>
            <p:ph type="title"/>
          </p:nvPr>
        </p:nvSpPr>
        <p:spPr>
          <a:xfrm>
            <a:off x="4950619" y="4030266"/>
            <a:ext cx="2707481" cy="427434"/>
          </a:xfrm>
        </p:spPr>
        <p:txBody>
          <a:bodyPr>
            <a:normAutofit fontScale="90000"/>
          </a:bodyPr>
          <a:lstStyle/>
          <a:p>
            <a:r>
              <a:rPr lang="en-US" altLang="en-US" sz="1200"/>
              <a:t>A task can be divided into three sub-tasks that are executed in parallel on three different processors within the same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1087CA6-DF1D-427D-AC84-0A73E5E0E827}"/>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7</a:t>
            </a:fld>
            <a:endParaRPr lang="en-US" altLang="en-US">
              <a:solidFill>
                <a:srgbClr val="045C75"/>
              </a:solidFill>
            </a:endParaRPr>
          </a:p>
        </p:txBody>
      </p:sp>
      <p:sp>
        <p:nvSpPr>
          <p:cNvPr id="18435" name="Rectangle 2">
            <a:extLst>
              <a:ext uri="{FF2B5EF4-FFF2-40B4-BE49-F238E27FC236}">
                <a16:creationId xmlns:a16="http://schemas.microsoft.com/office/drawing/2014/main" id="{923D6F1D-C0FE-4D93-A263-C90CC5696589}"/>
              </a:ext>
            </a:extLst>
          </p:cNvPr>
          <p:cNvSpPr>
            <a:spLocks noGrp="1"/>
          </p:cNvSpPr>
          <p:nvPr>
            <p:ph type="title" idx="4294967295"/>
          </p:nvPr>
        </p:nvSpPr>
        <p:spPr>
          <a:xfrm>
            <a:off x="1439466" y="141685"/>
            <a:ext cx="6172200" cy="857250"/>
          </a:xfrm>
        </p:spPr>
        <p:txBody>
          <a:bodyPr/>
          <a:lstStyle/>
          <a:p>
            <a:pPr>
              <a:lnSpc>
                <a:spcPct val="107000"/>
              </a:lnSpc>
              <a:spcAft>
                <a:spcPts val="600"/>
              </a:spcAft>
            </a:pPr>
            <a:r>
              <a:rPr lang="en-AU" altLang="en-US" sz="1350">
                <a:ea typeface="DengXian" panose="02010600030101010101" pitchFamily="2" charset="-122"/>
                <a:cs typeface="Times New Roman" panose="02020603050405020304" pitchFamily="18" charset="0"/>
              </a:rPr>
              <a:t> </a:t>
            </a:r>
            <a:br>
              <a:rPr lang="en-AU" altLang="en-US" sz="1350">
                <a:ea typeface="DengXian" panose="02010600030101010101" pitchFamily="2" charset="-122"/>
                <a:cs typeface="Times New Roman" panose="02020603050405020304" pitchFamily="18" charset="0"/>
              </a:rPr>
            </a:br>
            <a:r>
              <a:rPr lang="en-AU" altLang="en-US" sz="2700">
                <a:ea typeface="DengXian" panose="02010600030101010101" pitchFamily="2" charset="-122"/>
                <a:cs typeface="Times New Roman" panose="02020603050405020304" pitchFamily="18" charset="0"/>
              </a:rPr>
              <a:t>Distributed data processing</a:t>
            </a:r>
          </a:p>
        </p:txBody>
      </p:sp>
      <p:sp>
        <p:nvSpPr>
          <p:cNvPr id="18436" name="Rectangle 3">
            <a:extLst>
              <a:ext uri="{FF2B5EF4-FFF2-40B4-BE49-F238E27FC236}">
                <a16:creationId xmlns:a16="http://schemas.microsoft.com/office/drawing/2014/main" id="{6F070F17-0A85-47CC-9B74-D9FF1DFCE2A9}"/>
              </a:ext>
            </a:extLst>
          </p:cNvPr>
          <p:cNvSpPr>
            <a:spLocks noGrp="1"/>
          </p:cNvSpPr>
          <p:nvPr>
            <p:ph type="body" idx="4294967295"/>
          </p:nvPr>
        </p:nvSpPr>
        <p:spPr>
          <a:xfrm>
            <a:off x="664551" y="1373537"/>
            <a:ext cx="3348038" cy="3886200"/>
          </a:xfrm>
        </p:spPr>
        <p:txBody>
          <a:bodyPr/>
          <a:lstStyle/>
          <a:p>
            <a:pPr>
              <a:lnSpc>
                <a:spcPct val="107000"/>
              </a:lnSpc>
              <a:spcAft>
                <a:spcPts val="600"/>
              </a:spcAft>
            </a:pPr>
            <a:r>
              <a:rPr lang="en-AU" altLang="en-US" sz="2100" dirty="0">
                <a:latin typeface="Calibri" panose="020F0502020204030204" pitchFamily="34" charset="0"/>
                <a:ea typeface="DengXian" panose="02010600030101010101" pitchFamily="2" charset="-122"/>
                <a:cs typeface="Times New Roman" panose="02020603050405020304" pitchFamily="18" charset="0"/>
              </a:rPr>
              <a:t>Is closely related to parallel data processing in that the same principle of divide-and-conquer is applied. </a:t>
            </a:r>
          </a:p>
          <a:p>
            <a:pPr>
              <a:lnSpc>
                <a:spcPct val="107000"/>
              </a:lnSpc>
              <a:spcAft>
                <a:spcPts val="600"/>
              </a:spcAft>
            </a:pPr>
            <a:r>
              <a:rPr lang="en-AU" altLang="en-US" sz="2100" dirty="0">
                <a:latin typeface="Calibri" panose="020F0502020204030204" pitchFamily="34" charset="0"/>
                <a:ea typeface="DengXian" panose="02010600030101010101" pitchFamily="2" charset="-122"/>
                <a:cs typeface="Times New Roman" panose="02020603050405020304" pitchFamily="18" charset="0"/>
              </a:rPr>
              <a:t>However, is always achieved though physically separate machines that are networked together as a cluster. </a:t>
            </a:r>
          </a:p>
          <a:p>
            <a:pPr lvl="2">
              <a:lnSpc>
                <a:spcPct val="90000"/>
              </a:lnSpc>
              <a:buFont typeface="Wingdings 2" panose="05020102010507070707" pitchFamily="18" charset="2"/>
              <a:buNone/>
            </a:pPr>
            <a:endParaRPr lang="en-US" altLang="en-US"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18437" name="Picture 3" descr="Diagram&#10;&#10;Description automatically generated">
            <a:extLst>
              <a:ext uri="{FF2B5EF4-FFF2-40B4-BE49-F238E27FC236}">
                <a16:creationId xmlns:a16="http://schemas.microsoft.com/office/drawing/2014/main" id="{C9D50373-DEE8-452D-83D4-F57F2B761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62373"/>
            <a:ext cx="4333106" cy="3339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itle 1">
            <a:extLst>
              <a:ext uri="{FF2B5EF4-FFF2-40B4-BE49-F238E27FC236}">
                <a16:creationId xmlns:a16="http://schemas.microsoft.com/office/drawing/2014/main" id="{66A3CAB6-C662-4995-8BA7-A54DFC15EEDA}"/>
              </a:ext>
            </a:extLst>
          </p:cNvPr>
          <p:cNvSpPr>
            <a:spLocks noGrp="1"/>
          </p:cNvSpPr>
          <p:nvPr>
            <p:ph type="title"/>
          </p:nvPr>
        </p:nvSpPr>
        <p:spPr>
          <a:xfrm>
            <a:off x="5131413" y="4727971"/>
            <a:ext cx="2650331" cy="273844"/>
          </a:xfrm>
        </p:spPr>
        <p:txBody>
          <a:bodyPr>
            <a:normAutofit fontScale="90000"/>
          </a:bodyPr>
          <a:lstStyle/>
          <a:p>
            <a:r>
              <a:rPr lang="en-US" altLang="en-US" sz="1200" dirty="0"/>
              <a:t>An example of distributed data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8A94341B-78BA-4DDB-8C1C-B55EF6BD59FF}"/>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8</a:t>
            </a:fld>
            <a:endParaRPr lang="en-US" altLang="en-US">
              <a:solidFill>
                <a:srgbClr val="045C75"/>
              </a:solidFill>
            </a:endParaRPr>
          </a:p>
        </p:txBody>
      </p:sp>
      <p:sp>
        <p:nvSpPr>
          <p:cNvPr id="20483" name="Title 1">
            <a:extLst>
              <a:ext uri="{FF2B5EF4-FFF2-40B4-BE49-F238E27FC236}">
                <a16:creationId xmlns:a16="http://schemas.microsoft.com/office/drawing/2014/main" id="{D548A31D-6F01-4F85-A413-48192B6FEE8C}"/>
              </a:ext>
            </a:extLst>
          </p:cNvPr>
          <p:cNvSpPr>
            <a:spLocks noGrp="1"/>
          </p:cNvSpPr>
          <p:nvPr>
            <p:ph type="title" idx="4294967295"/>
          </p:nvPr>
        </p:nvSpPr>
        <p:spPr>
          <a:xfrm>
            <a:off x="1519238" y="195263"/>
            <a:ext cx="6172200" cy="857250"/>
          </a:xfrm>
        </p:spPr>
        <p:txBody>
          <a:bodyPr vert="horz" lIns="68580" tIns="45720" rIns="68580" bIns="34290" rtlCol="0" anchor="b">
            <a:normAutofit/>
          </a:bodyPr>
          <a:lstStyle/>
          <a:p>
            <a:r>
              <a:rPr lang="en-AU" altLang="en-US" sz="2700">
                <a:ea typeface="SimSun" panose="02010600030101010101" pitchFamily="2" charset="-122"/>
              </a:rPr>
              <a:t>Hadoop</a:t>
            </a:r>
          </a:p>
        </p:txBody>
      </p:sp>
      <p:sp>
        <p:nvSpPr>
          <p:cNvPr id="20484" name="Content Placeholder 2">
            <a:extLst>
              <a:ext uri="{FF2B5EF4-FFF2-40B4-BE49-F238E27FC236}">
                <a16:creationId xmlns:a16="http://schemas.microsoft.com/office/drawing/2014/main" id="{D8564188-2E97-4E70-BCCF-5CE5B48DC030}"/>
              </a:ext>
            </a:extLst>
          </p:cNvPr>
          <p:cNvSpPr>
            <a:spLocks noGrp="1"/>
          </p:cNvSpPr>
          <p:nvPr>
            <p:ph idx="4294967295"/>
          </p:nvPr>
        </p:nvSpPr>
        <p:spPr>
          <a:xfrm>
            <a:off x="154983" y="1485900"/>
            <a:ext cx="4036643" cy="3657600"/>
          </a:xfrm>
        </p:spPr>
        <p:txBody>
          <a:bodyPr/>
          <a:lstStyle/>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Is an open-source framework for large-scale data storage and data processing. </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The Hadoop framework has established itself as a de facto industry platform for contemporary big data solution. </a:t>
            </a:r>
          </a:p>
          <a:p>
            <a:pPr>
              <a:lnSpc>
                <a:spcPct val="107000"/>
              </a:lnSpc>
              <a:spcAft>
                <a:spcPts val="600"/>
              </a:spcAft>
            </a:pPr>
            <a:r>
              <a:rPr lang="en-AU" altLang="en-US" sz="1500" dirty="0">
                <a:latin typeface="Calibri" panose="020F0502020204030204" pitchFamily="34" charset="0"/>
                <a:ea typeface="DengXian" panose="02010600030101010101" pitchFamily="2" charset="-122"/>
                <a:cs typeface="Times New Roman" panose="02020603050405020304" pitchFamily="18" charset="0"/>
              </a:rPr>
              <a:t>Can be used as an ETL engine or as an analytics engine for processing large amounts of structured, semi-structured and unstructured data. </a:t>
            </a:r>
          </a:p>
        </p:txBody>
      </p:sp>
      <p:pic>
        <p:nvPicPr>
          <p:cNvPr id="20485" name="Picture 3" descr="Diagram&#10;&#10;Description automatically generated">
            <a:extLst>
              <a:ext uri="{FF2B5EF4-FFF2-40B4-BE49-F238E27FC236}">
                <a16:creationId xmlns:a16="http://schemas.microsoft.com/office/drawing/2014/main" id="{4A0C0C77-38D9-4DAB-B805-7B27B88CB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261" y="867905"/>
            <a:ext cx="4414437" cy="3267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itle 1">
            <a:extLst>
              <a:ext uri="{FF2B5EF4-FFF2-40B4-BE49-F238E27FC236}">
                <a16:creationId xmlns:a16="http://schemas.microsoft.com/office/drawing/2014/main" id="{6C920FB4-51CE-4235-AB8D-A1C0D83DDA2F}"/>
              </a:ext>
            </a:extLst>
          </p:cNvPr>
          <p:cNvSpPr>
            <a:spLocks noGrp="1"/>
          </p:cNvSpPr>
          <p:nvPr>
            <p:ph type="title"/>
          </p:nvPr>
        </p:nvSpPr>
        <p:spPr>
          <a:xfrm>
            <a:off x="4845844" y="4360997"/>
            <a:ext cx="3078956" cy="439341"/>
          </a:xfrm>
        </p:spPr>
        <p:txBody>
          <a:bodyPr>
            <a:normAutofit fontScale="90000"/>
          </a:bodyPr>
          <a:lstStyle/>
          <a:p>
            <a:r>
              <a:rPr lang="en-US" altLang="en-US" sz="1200" dirty="0"/>
              <a:t>Hadoop is a versatile framework that provides both processing and storage capabilities.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D3CB01A6-EA68-4A28-8429-68DD1139500F}"/>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5762FE97-27F6-4CBA-AC24-3E919A9E73B3}" type="slidenum">
              <a:rPr lang="en-US" altLang="en-US" smtClean="0"/>
              <a:pPr>
                <a:defRPr/>
              </a:pPr>
              <a:t>9</a:t>
            </a:fld>
            <a:endParaRPr lang="en-US" altLang="en-US">
              <a:solidFill>
                <a:srgbClr val="045C75"/>
              </a:solidFill>
            </a:endParaRPr>
          </a:p>
        </p:txBody>
      </p:sp>
      <p:sp>
        <p:nvSpPr>
          <p:cNvPr id="22531" name="Title 1">
            <a:extLst>
              <a:ext uri="{FF2B5EF4-FFF2-40B4-BE49-F238E27FC236}">
                <a16:creationId xmlns:a16="http://schemas.microsoft.com/office/drawing/2014/main" id="{95A452F8-5448-4179-A228-5C33A7D2CD62}"/>
              </a:ext>
            </a:extLst>
          </p:cNvPr>
          <p:cNvSpPr>
            <a:spLocks noGrp="1"/>
          </p:cNvSpPr>
          <p:nvPr>
            <p:ph type="title" idx="4294967295"/>
          </p:nvPr>
        </p:nvSpPr>
        <p:spPr>
          <a:xfrm>
            <a:off x="1519238" y="195263"/>
            <a:ext cx="6172200" cy="857250"/>
          </a:xfrm>
        </p:spPr>
        <p:txBody>
          <a:bodyPr vert="horz" lIns="68580" tIns="45720" rIns="68580" bIns="34290" rtlCol="0" anchor="b">
            <a:normAutofit/>
          </a:bodyPr>
          <a:lstStyle/>
          <a:p>
            <a:pPr>
              <a:lnSpc>
                <a:spcPct val="107000"/>
              </a:lnSpc>
              <a:spcAft>
                <a:spcPts val="600"/>
              </a:spcAft>
            </a:pPr>
            <a:r>
              <a:rPr lang="en-AU" altLang="en-US" sz="2700">
                <a:ea typeface="DengXian" panose="02010600030101010101" pitchFamily="2" charset="-122"/>
                <a:cs typeface="Times New Roman" panose="02020603050405020304" pitchFamily="18" charset="0"/>
              </a:rPr>
              <a:t>Processing workloads</a:t>
            </a:r>
          </a:p>
        </p:txBody>
      </p:sp>
      <p:sp>
        <p:nvSpPr>
          <p:cNvPr id="22532" name="Content Placeholder 2">
            <a:extLst>
              <a:ext uri="{FF2B5EF4-FFF2-40B4-BE49-F238E27FC236}">
                <a16:creationId xmlns:a16="http://schemas.microsoft.com/office/drawing/2014/main" id="{304C0076-6656-4A00-9818-BE9C09908AF4}"/>
              </a:ext>
            </a:extLst>
          </p:cNvPr>
          <p:cNvSpPr>
            <a:spLocks noGrp="1"/>
          </p:cNvSpPr>
          <p:nvPr>
            <p:ph idx="4294967295"/>
          </p:nvPr>
        </p:nvSpPr>
        <p:spPr>
          <a:xfrm>
            <a:off x="1547813" y="1383506"/>
            <a:ext cx="5886450" cy="3657600"/>
          </a:xfrm>
        </p:spPr>
        <p:txBody>
          <a:bodyPr/>
          <a:lstStyle/>
          <a:p>
            <a:pPr>
              <a:lnSpc>
                <a:spcPct val="107000"/>
              </a:lnSpc>
              <a:spcAft>
                <a:spcPts val="600"/>
              </a:spcAft>
            </a:pPr>
            <a:r>
              <a:rPr lang="en-AU" altLang="en-US" sz="2100">
                <a:latin typeface="Calibri" panose="020F0502020204030204" pitchFamily="34" charset="0"/>
                <a:ea typeface="DengXian" panose="02010600030101010101" pitchFamily="2" charset="-122"/>
                <a:cs typeface="Times New Roman" panose="02020603050405020304" pitchFamily="18" charset="0"/>
              </a:rPr>
              <a:t>A processing workload in big data is defined as the amount and nature of data that is processed within a certain amount of time. </a:t>
            </a:r>
          </a:p>
          <a:p>
            <a:pPr>
              <a:lnSpc>
                <a:spcPct val="107000"/>
              </a:lnSpc>
              <a:spcAft>
                <a:spcPts val="600"/>
              </a:spcAft>
            </a:pPr>
            <a:r>
              <a:rPr lang="en-AU" altLang="en-US" sz="2100">
                <a:latin typeface="Calibri" panose="020F0502020204030204" pitchFamily="34" charset="0"/>
                <a:ea typeface="DengXian" panose="02010600030101010101" pitchFamily="2" charset="-122"/>
                <a:cs typeface="Times New Roman" panose="02020603050405020304" pitchFamily="18" charset="0"/>
              </a:rPr>
              <a:t>Workloads are usually divided into two types:</a:t>
            </a:r>
          </a:p>
          <a:p>
            <a:pPr lvl="1">
              <a:lnSpc>
                <a:spcPct val="107000"/>
              </a:lnSpc>
              <a:spcAft>
                <a:spcPts val="600"/>
              </a:spcAft>
            </a:pPr>
            <a:r>
              <a:rPr lang="en-AU" altLang="en-US" sz="1950">
                <a:latin typeface="Calibri" panose="020F0502020204030204" pitchFamily="34" charset="0"/>
                <a:ea typeface="DengXian" panose="02010600030101010101" pitchFamily="2" charset="-122"/>
                <a:cs typeface="Times New Roman" panose="02020603050405020304" pitchFamily="18" charset="0"/>
              </a:rPr>
              <a:t>Batch</a:t>
            </a:r>
          </a:p>
          <a:p>
            <a:pPr lvl="1">
              <a:lnSpc>
                <a:spcPct val="107000"/>
              </a:lnSpc>
              <a:spcAft>
                <a:spcPts val="600"/>
              </a:spcAft>
            </a:pPr>
            <a:r>
              <a:rPr lang="en-AU" altLang="en-US" sz="1950">
                <a:latin typeface="Calibri" panose="020F0502020204030204" pitchFamily="34" charset="0"/>
                <a:ea typeface="DengXian" panose="02010600030101010101" pitchFamily="2" charset="-122"/>
                <a:cs typeface="Times New Roman" panose="02020603050405020304" pitchFamily="18" charset="0"/>
              </a:rPr>
              <a:t>Transactional</a:t>
            </a:r>
          </a:p>
        </p:txBody>
      </p:sp>
    </p:spTree>
  </p:cSld>
  <p:clrMapOvr>
    <a:masterClrMapping/>
  </p:clrMapOvr>
</p:sld>
</file>

<file path=ppt/theme/theme1.xml><?xml version="1.0" encoding="utf-8"?>
<a:theme xmlns:a="http://schemas.openxmlformats.org/drawingml/2006/main" name="FedUni_16to9_1280x720_Template">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edU Footer B">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FedUni_16to9_1280x720_Template</Template>
  <TotalTime>3317</TotalTime>
  <Words>4298</Words>
  <Application>Microsoft Office PowerPoint</Application>
  <PresentationFormat>On-screen Show (16:9)</PresentationFormat>
  <Paragraphs>378</Paragraphs>
  <Slides>39</Slides>
  <Notes>38</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Arial</vt:lpstr>
      <vt:lpstr>Calibri</vt:lpstr>
      <vt:lpstr>Constantia</vt:lpstr>
      <vt:lpstr>Lucida Grande</vt:lpstr>
      <vt:lpstr>Times New Roman</vt:lpstr>
      <vt:lpstr>Wingdings 2</vt:lpstr>
      <vt:lpstr>FedUni_16to9_1280x720_Template</vt:lpstr>
      <vt:lpstr>FedU Footer B</vt:lpstr>
      <vt:lpstr>PowerPoint Presentation</vt:lpstr>
      <vt:lpstr>Topic 3 – Big Data Processing Hadoop, Distributed Data processing</vt:lpstr>
      <vt:lpstr>Main topics in this week</vt:lpstr>
      <vt:lpstr>Big Data processing concept</vt:lpstr>
      <vt:lpstr>Big Data processing concept</vt:lpstr>
      <vt:lpstr>Parallel data processing</vt:lpstr>
      <vt:lpstr>  Distributed data processing</vt:lpstr>
      <vt:lpstr>Hadoop</vt:lpstr>
      <vt:lpstr>Processing workloads</vt:lpstr>
      <vt:lpstr>Batch processing </vt:lpstr>
      <vt:lpstr>Transactional processing</vt:lpstr>
      <vt:lpstr>Cluster</vt:lpstr>
      <vt:lpstr>Big Data processing in batch mode</vt:lpstr>
      <vt:lpstr>Batch processing with MapReduce</vt:lpstr>
      <vt:lpstr>Batch processing with MapReduce</vt:lpstr>
      <vt:lpstr>Traditional data processing paradigm</vt:lpstr>
      <vt:lpstr>Data processing with MapReduce</vt:lpstr>
      <vt:lpstr>Map and Reduce Tasks</vt:lpstr>
      <vt:lpstr>Map stage</vt:lpstr>
      <vt:lpstr>Map stage</vt:lpstr>
      <vt:lpstr>Combine stage</vt:lpstr>
      <vt:lpstr>Combine stage</vt:lpstr>
      <vt:lpstr>Partition stage</vt:lpstr>
      <vt:lpstr>Partition stage</vt:lpstr>
      <vt:lpstr> Reduce tasks – stage of shuffle and sort</vt:lpstr>
      <vt:lpstr> Reduce tasks – stage of shuffle and sort</vt:lpstr>
      <vt:lpstr> Reduce tasks – stage of shuffle and sort</vt:lpstr>
      <vt:lpstr> Reduce tasks – stage of Reduce</vt:lpstr>
      <vt:lpstr> Reduce tasks – stage of Reduce</vt:lpstr>
      <vt:lpstr>MapReduce examples - 1</vt:lpstr>
      <vt:lpstr>MapReduce examples - 2</vt:lpstr>
      <vt:lpstr>MapReduce examples - 2</vt:lpstr>
      <vt:lpstr>MapReduce Algorithms</vt:lpstr>
      <vt:lpstr>MapReduce Algorithms</vt:lpstr>
      <vt:lpstr>MapReduce Algorithms</vt:lpstr>
      <vt:lpstr>Big data processing </vt:lpstr>
      <vt:lpstr>Big data processing </vt:lpstr>
      <vt:lpstr>Key points when developing a MapReduce algorithm</vt:lpstr>
      <vt:lpstr>End of the lecture </vt:lpstr>
    </vt:vector>
  </TitlesOfParts>
  <Company>University of Ballarat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University of Ballarat</dc:creator>
  <cp:lastModifiedBy>Giles Oatley</cp:lastModifiedBy>
  <cp:revision>233</cp:revision>
  <cp:lastPrinted>2015-02-27T01:25:12Z</cp:lastPrinted>
  <dcterms:created xsi:type="dcterms:W3CDTF">2015-01-28T02:26:37Z</dcterms:created>
  <dcterms:modified xsi:type="dcterms:W3CDTF">2022-02-25T09:24:05Z</dcterms:modified>
</cp:coreProperties>
</file>