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9DD"/>
    <a:srgbClr val="A05800"/>
    <a:srgbClr val="A07A00"/>
    <a:srgbClr val="3FB24E"/>
    <a:srgbClr val="DFFFD0"/>
    <a:srgbClr val="5496E1"/>
    <a:srgbClr val="4680C2"/>
    <a:srgbClr val="D0E6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721"/>
  </p:normalViewPr>
  <p:slideViewPr>
    <p:cSldViewPr snapToGrid="0">
      <p:cViewPr varScale="1">
        <p:scale>
          <a:sx n="127" d="100"/>
          <a:sy n="127" d="100"/>
        </p:scale>
        <p:origin x="22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0b740d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0b740d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41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20b740d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20b740d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682BB55B-6043-2797-BD6D-86374373DCAB}"/>
              </a:ext>
            </a:extLst>
          </p:cNvPr>
          <p:cNvSpPr/>
          <p:nvPr/>
        </p:nvSpPr>
        <p:spPr>
          <a:xfrm>
            <a:off x="4371556" y="838160"/>
            <a:ext cx="2268166" cy="2278200"/>
          </a:xfrm>
          <a:prstGeom prst="roundRect">
            <a:avLst>
              <a:gd name="adj" fmla="val 7436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zh-C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endParaRPr lang="en" altLang="zh-CN" sz="1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t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t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795AF975-5481-3331-1205-8DCF6DC0EAAD}"/>
              </a:ext>
            </a:extLst>
          </p:cNvPr>
          <p:cNvSpPr/>
          <p:nvPr/>
        </p:nvSpPr>
        <p:spPr>
          <a:xfrm>
            <a:off x="613296" y="844475"/>
            <a:ext cx="3240453" cy="2278200"/>
          </a:xfrm>
          <a:prstGeom prst="roundRect">
            <a:avLst>
              <a:gd name="adj" fmla="val 7436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t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" altLang="zh-C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62;p14"/>
          <p:cNvSpPr/>
          <p:nvPr/>
        </p:nvSpPr>
        <p:spPr>
          <a:xfrm rot="5400000">
            <a:off x="456175" y="2473426"/>
            <a:ext cx="834300" cy="275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3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/>
          <p:nvPr/>
        </p:nvSpPr>
        <p:spPr>
          <a:xfrm rot="5400000">
            <a:off x="816925" y="2473426"/>
            <a:ext cx="8343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>
            <a:solidFill>
              <a:schemeClr val="accent4">
                <a:lumMod val="75000"/>
                <a:alpha val="94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C-BERT</a:t>
            </a:r>
            <a:endParaRPr sz="13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Google Shape;64;p14"/>
          <p:cNvCxnSpPr>
            <a:stCxn id="62" idx="0"/>
            <a:endCxn id="63" idx="2"/>
          </p:cNvCxnSpPr>
          <p:nvPr/>
        </p:nvCxnSpPr>
        <p:spPr>
          <a:xfrm>
            <a:off x="1010875" y="2610976"/>
            <a:ext cx="858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4"/>
          <p:cNvCxnSpPr>
            <a:endCxn id="63" idx="0"/>
          </p:cNvCxnSpPr>
          <p:nvPr/>
        </p:nvCxnSpPr>
        <p:spPr>
          <a:xfrm rot="10800000">
            <a:off x="1371625" y="2610976"/>
            <a:ext cx="675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/>
          <p:nvPr/>
        </p:nvSpPr>
        <p:spPr>
          <a:xfrm>
            <a:off x="1433072" y="2184896"/>
            <a:ext cx="1512000" cy="834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alibri" panose="020F0502020204030204" pitchFamily="34" charset="0"/>
                <a:cs typeface="Calibri" panose="020F0502020204030204" pitchFamily="34" charset="0"/>
              </a:rPr>
              <a:t>Dense Block</a:t>
            </a:r>
            <a:endParaRPr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Google Shape;84;p14"/>
          <p:cNvSpPr/>
          <p:nvPr/>
        </p:nvSpPr>
        <p:spPr>
          <a:xfrm rot="5400000">
            <a:off x="2764278" y="2464503"/>
            <a:ext cx="8343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sz="1300" dirty="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4"/>
          <p:cNvSpPr/>
          <p:nvPr/>
        </p:nvSpPr>
        <p:spPr>
          <a:xfrm rot="5400000">
            <a:off x="456175" y="1544351"/>
            <a:ext cx="834300" cy="275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sz="13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Google Shape;86;p14"/>
          <p:cNvSpPr/>
          <p:nvPr/>
        </p:nvSpPr>
        <p:spPr>
          <a:xfrm rot="5400000">
            <a:off x="816925" y="1544351"/>
            <a:ext cx="834300" cy="275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>
            <a:solidFill>
              <a:schemeClr val="accent4">
                <a:lumMod val="75000"/>
                <a:alpha val="94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N-Bert</a:t>
            </a:r>
            <a:endParaRPr sz="13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Google Shape;87;p14"/>
          <p:cNvCxnSpPr>
            <a:stCxn id="85" idx="0"/>
            <a:endCxn id="86" idx="2"/>
          </p:cNvCxnSpPr>
          <p:nvPr/>
        </p:nvCxnSpPr>
        <p:spPr>
          <a:xfrm>
            <a:off x="1010875" y="1681901"/>
            <a:ext cx="858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>
            <a:endCxn id="86" idx="0"/>
          </p:cNvCxnSpPr>
          <p:nvPr/>
        </p:nvCxnSpPr>
        <p:spPr>
          <a:xfrm rot="10800000">
            <a:off x="1371625" y="1681901"/>
            <a:ext cx="675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1433072" y="1255821"/>
            <a:ext cx="1512000" cy="834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Dense Block</a:t>
            </a:r>
            <a:endParaRPr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Google Shape;105;p14"/>
          <p:cNvCxnSpPr>
            <a:stCxn id="89" idx="3"/>
          </p:cNvCxnSpPr>
          <p:nvPr/>
        </p:nvCxnSpPr>
        <p:spPr>
          <a:xfrm>
            <a:off x="2945072" y="1672971"/>
            <a:ext cx="1068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2764278" y="1535428"/>
            <a:ext cx="834300" cy="275100"/>
          </a:xfrm>
          <a:prstGeom prst="rect">
            <a:avLst/>
          </a:prstGeom>
          <a:solidFill>
            <a:srgbClr val="FFE599"/>
          </a:solidFill>
          <a:ln w="127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sz="1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oogle Shape;107;p14"/>
          <p:cNvSpPr/>
          <p:nvPr/>
        </p:nvSpPr>
        <p:spPr>
          <a:xfrm rot="5400000">
            <a:off x="3146738" y="2004471"/>
            <a:ext cx="938100" cy="275100"/>
          </a:xfrm>
          <a:prstGeom prst="rect">
            <a:avLst/>
          </a:prstGeom>
          <a:solidFill>
            <a:srgbClr val="DFFFD0"/>
          </a:solidFill>
          <a:ln w="15875" cap="flat" cmpd="sng">
            <a:solidFill>
              <a:srgbClr val="3FB24E">
                <a:alpha val="94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rgbClr val="3FB2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Loss</a:t>
            </a:r>
            <a:endParaRPr sz="1300" dirty="0">
              <a:solidFill>
                <a:srgbClr val="3FB2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3484625" y="2004471"/>
            <a:ext cx="1233000" cy="275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Top-k Retrieval</a:t>
            </a:r>
            <a:endParaRPr sz="13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1" name="Google Shape;111;p14"/>
          <p:cNvCxnSpPr>
            <a:stCxn id="107" idx="0"/>
            <a:endCxn id="110" idx="2"/>
          </p:cNvCxnSpPr>
          <p:nvPr/>
        </p:nvCxnSpPr>
        <p:spPr>
          <a:xfrm>
            <a:off x="3753338" y="2142021"/>
            <a:ext cx="2103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 rot="5400000">
            <a:off x="4190975" y="1540271"/>
            <a:ext cx="8997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dirty="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Top-1 pair</a:t>
            </a:r>
            <a:endParaRPr sz="1300" dirty="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14"/>
          <p:cNvSpPr/>
          <p:nvPr/>
        </p:nvSpPr>
        <p:spPr>
          <a:xfrm rot="5400000">
            <a:off x="4495775" y="2116204"/>
            <a:ext cx="2901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300" dirty="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Google Shape;114;p14"/>
          <p:cNvSpPr/>
          <p:nvPr/>
        </p:nvSpPr>
        <p:spPr>
          <a:xfrm rot="5400000">
            <a:off x="4495775" y="2406292"/>
            <a:ext cx="2901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130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14"/>
          <p:cNvSpPr/>
          <p:nvPr/>
        </p:nvSpPr>
        <p:spPr>
          <a:xfrm rot="5400000">
            <a:off x="4495775" y="2696392"/>
            <a:ext cx="2901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sz="130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Google Shape;117;p14"/>
          <p:cNvSpPr/>
          <p:nvPr/>
        </p:nvSpPr>
        <p:spPr>
          <a:xfrm rot="5400000">
            <a:off x="4836125" y="2561046"/>
            <a:ext cx="571500" cy="275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30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5369250" y="1224046"/>
            <a:ext cx="1177500" cy="765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cap="flat" cmpd="sng">
            <a:solidFill>
              <a:schemeClr val="accent4">
                <a:lumMod val="75000"/>
                <a:alpha val="94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Self-refiection (LM)</a:t>
            </a:r>
            <a:endParaRPr sz="13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Google Shape;124;p14"/>
          <p:cNvSpPr/>
          <p:nvPr/>
        </p:nvSpPr>
        <p:spPr>
          <a:xfrm rot="5400000">
            <a:off x="2764278" y="1535428"/>
            <a:ext cx="834300" cy="275100"/>
          </a:xfrm>
          <a:prstGeom prst="rect">
            <a:avLst/>
          </a:prstGeom>
          <a:solidFill>
            <a:srgbClr val="D0E6FF"/>
          </a:solidFill>
          <a:ln w="15875" cap="flat" cmpd="sng">
            <a:solidFill>
              <a:srgbClr val="5496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rgbClr val="4680C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endParaRPr sz="1300" dirty="0">
              <a:solidFill>
                <a:srgbClr val="4680C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5369250" y="2056046"/>
            <a:ext cx="1177500" cy="290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reflective text</a:t>
            </a:r>
            <a:endParaRPr sz="130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Google Shape;127;p14"/>
          <p:cNvCxnSpPr>
            <a:stCxn id="123" idx="2"/>
            <a:endCxn id="126" idx="0"/>
          </p:cNvCxnSpPr>
          <p:nvPr/>
        </p:nvCxnSpPr>
        <p:spPr>
          <a:xfrm>
            <a:off x="5958000" y="1989346"/>
            <a:ext cx="0" cy="666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4"/>
          <p:cNvSpPr/>
          <p:nvPr/>
        </p:nvSpPr>
        <p:spPr>
          <a:xfrm>
            <a:off x="5369225" y="2412846"/>
            <a:ext cx="1177500" cy="571500"/>
          </a:xfrm>
          <a:prstGeom prst="rect">
            <a:avLst/>
          </a:prstGeom>
          <a:solidFill>
            <a:srgbClr val="DFFFD0"/>
          </a:solidFill>
          <a:ln w="15875" cap="flat" cmpd="sng">
            <a:solidFill>
              <a:srgbClr val="3FB24E">
                <a:alpha val="94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rgbClr val="3FB24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Pairwise Evaluator</a:t>
            </a:r>
            <a:endParaRPr sz="1300" dirty="0">
              <a:solidFill>
                <a:srgbClr val="3FB24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9" name="Google Shape;129;p14"/>
          <p:cNvCxnSpPr>
            <a:stCxn id="126" idx="2"/>
            <a:endCxn id="128" idx="0"/>
          </p:cNvCxnSpPr>
          <p:nvPr/>
        </p:nvCxnSpPr>
        <p:spPr>
          <a:xfrm>
            <a:off x="5958000" y="2346146"/>
            <a:ext cx="0" cy="666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4"/>
          <p:cNvCxnSpPr>
            <a:cxnSpLocks/>
          </p:cNvCxnSpPr>
          <p:nvPr/>
        </p:nvCxnSpPr>
        <p:spPr>
          <a:xfrm>
            <a:off x="5259425" y="2703238"/>
            <a:ext cx="1098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DA6AD2D-33E0-93CF-8207-ACBAEC7EFA06}"/>
              </a:ext>
            </a:extLst>
          </p:cNvPr>
          <p:cNvGrpSpPr/>
          <p:nvPr/>
        </p:nvGrpSpPr>
        <p:grpSpPr>
          <a:xfrm>
            <a:off x="1514619" y="1582138"/>
            <a:ext cx="1360391" cy="101558"/>
            <a:chOff x="1238885" y="130477"/>
            <a:chExt cx="1360391" cy="101558"/>
          </a:xfrm>
        </p:grpSpPr>
        <p:sp>
          <p:nvSpPr>
            <p:cNvPr id="9" name="Google Shape;90;p14">
              <a:extLst>
                <a:ext uri="{FF2B5EF4-FFF2-40B4-BE49-F238E27FC236}">
                  <a16:creationId xmlns:a16="http://schemas.microsoft.com/office/drawing/2014/main" id="{67F9DCF7-CDFF-DEDD-C9BC-E8A945DDFC87}"/>
                </a:ext>
              </a:extLst>
            </p:cNvPr>
            <p:cNvSpPr/>
            <p:nvPr/>
          </p:nvSpPr>
          <p:spPr>
            <a:xfrm>
              <a:off x="1238885" y="130477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91;p14">
              <a:extLst>
                <a:ext uri="{FF2B5EF4-FFF2-40B4-BE49-F238E27FC236}">
                  <a16:creationId xmlns:a16="http://schemas.microsoft.com/office/drawing/2014/main" id="{BFE0DD15-7567-7212-5F1A-805368AE1CA9}"/>
                </a:ext>
              </a:extLst>
            </p:cNvPr>
            <p:cNvSpPr/>
            <p:nvPr/>
          </p:nvSpPr>
          <p:spPr>
            <a:xfrm>
              <a:off x="1555433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92;p14">
              <a:extLst>
                <a:ext uri="{FF2B5EF4-FFF2-40B4-BE49-F238E27FC236}">
                  <a16:creationId xmlns:a16="http://schemas.microsoft.com/office/drawing/2014/main" id="{F4955E22-051E-49AD-59F4-815FBB4F747A}"/>
                </a:ext>
              </a:extLst>
            </p:cNvPr>
            <p:cNvSpPr/>
            <p:nvPr/>
          </p:nvSpPr>
          <p:spPr>
            <a:xfrm>
              <a:off x="1871980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93;p14">
              <a:extLst>
                <a:ext uri="{FF2B5EF4-FFF2-40B4-BE49-F238E27FC236}">
                  <a16:creationId xmlns:a16="http://schemas.microsoft.com/office/drawing/2014/main" id="{EF110A6D-799D-8A54-023F-9B23F8611C71}"/>
                </a:ext>
              </a:extLst>
            </p:cNvPr>
            <p:cNvSpPr/>
            <p:nvPr/>
          </p:nvSpPr>
          <p:spPr>
            <a:xfrm>
              <a:off x="2188528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94;p14">
              <a:extLst>
                <a:ext uri="{FF2B5EF4-FFF2-40B4-BE49-F238E27FC236}">
                  <a16:creationId xmlns:a16="http://schemas.microsoft.com/office/drawing/2014/main" id="{126147FC-3428-36E1-1C63-BE42B05C1B11}"/>
                </a:ext>
              </a:extLst>
            </p:cNvPr>
            <p:cNvSpPr/>
            <p:nvPr/>
          </p:nvSpPr>
          <p:spPr>
            <a:xfrm>
              <a:off x="2505076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Google Shape;95;p14">
              <a:extLst>
                <a:ext uri="{FF2B5EF4-FFF2-40B4-BE49-F238E27FC236}">
                  <a16:creationId xmlns:a16="http://schemas.microsoft.com/office/drawing/2014/main" id="{2378C366-62EE-B002-9B18-79D742054F97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1333085" y="177577"/>
              <a:ext cx="222300" cy="90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5" name="Google Shape;96;p14">
              <a:extLst>
                <a:ext uri="{FF2B5EF4-FFF2-40B4-BE49-F238E27FC236}">
                  <a16:creationId xmlns:a16="http://schemas.microsoft.com/office/drawing/2014/main" id="{C52FA3AE-917C-4D69-147E-5BF95D960E3C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649633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6" name="Google Shape;97;p14">
              <a:extLst>
                <a:ext uri="{FF2B5EF4-FFF2-40B4-BE49-F238E27FC236}">
                  <a16:creationId xmlns:a16="http://schemas.microsoft.com/office/drawing/2014/main" id="{E65AD701-CC9F-84EF-0707-C902E1982B9F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1966180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7" name="Google Shape;98;p14">
              <a:extLst>
                <a:ext uri="{FF2B5EF4-FFF2-40B4-BE49-F238E27FC236}">
                  <a16:creationId xmlns:a16="http://schemas.microsoft.com/office/drawing/2014/main" id="{F355557E-DCDB-0A4B-0A45-4EB0812EFE7F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2282728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8" name="Google Shape;99;p14">
              <a:extLst>
                <a:ext uri="{FF2B5EF4-FFF2-40B4-BE49-F238E27FC236}">
                  <a16:creationId xmlns:a16="http://schemas.microsoft.com/office/drawing/2014/main" id="{B61982E1-74FD-8FA7-264E-648C443773D0}"/>
                </a:ext>
              </a:extLst>
            </p:cNvPr>
            <p:cNvCxnSpPr>
              <a:cxnSpLocks/>
              <a:stCxn id="9" idx="4"/>
              <a:endCxn id="11" idx="4"/>
            </p:cNvCxnSpPr>
            <p:nvPr/>
          </p:nvCxnSpPr>
          <p:spPr>
            <a:xfrm rot="16200000" flipH="1">
              <a:off x="1602028" y="-91367"/>
              <a:ext cx="1008" cy="633095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19" name="Google Shape;100;p14">
              <a:extLst>
                <a:ext uri="{FF2B5EF4-FFF2-40B4-BE49-F238E27FC236}">
                  <a16:creationId xmlns:a16="http://schemas.microsoft.com/office/drawing/2014/main" id="{F9C59369-A697-CE84-FFF9-CD202CA5BBA9}"/>
                </a:ext>
              </a:extLst>
            </p:cNvPr>
            <p:cNvCxnSpPr>
              <a:cxnSpLocks/>
              <a:stCxn id="9" idx="4"/>
              <a:endCxn id="12" idx="4"/>
            </p:cNvCxnSpPr>
            <p:nvPr/>
          </p:nvCxnSpPr>
          <p:spPr>
            <a:xfrm rot="16200000" flipH="1">
              <a:off x="1760302" y="-249641"/>
              <a:ext cx="1008" cy="949643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0" name="Google Shape;101;p14">
              <a:extLst>
                <a:ext uri="{FF2B5EF4-FFF2-40B4-BE49-F238E27FC236}">
                  <a16:creationId xmlns:a16="http://schemas.microsoft.com/office/drawing/2014/main" id="{B8309989-7F74-1664-4E3E-F6982B2C2D5C}"/>
                </a:ext>
              </a:extLst>
            </p:cNvPr>
            <p:cNvCxnSpPr>
              <a:cxnSpLocks/>
              <a:stCxn id="9" idx="4"/>
              <a:endCxn id="13" idx="4"/>
            </p:cNvCxnSpPr>
            <p:nvPr/>
          </p:nvCxnSpPr>
          <p:spPr>
            <a:xfrm rot="16200000" flipH="1">
              <a:off x="1918576" y="-407915"/>
              <a:ext cx="1008" cy="1266191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1" name="Google Shape;102;p14">
              <a:extLst>
                <a:ext uri="{FF2B5EF4-FFF2-40B4-BE49-F238E27FC236}">
                  <a16:creationId xmlns:a16="http://schemas.microsoft.com/office/drawing/2014/main" id="{7B437F95-89A1-FC75-E097-92F9C04D5852}"/>
                </a:ext>
              </a:extLst>
            </p:cNvPr>
            <p:cNvCxnSpPr>
              <a:cxnSpLocks/>
              <a:stCxn id="10" idx="4"/>
              <a:endCxn id="12" idx="4"/>
            </p:cNvCxnSpPr>
            <p:nvPr/>
          </p:nvCxnSpPr>
          <p:spPr>
            <a:xfrm rot="16200000" flipH="1">
              <a:off x="1919080" y="-90863"/>
              <a:ext cx="12700" cy="633095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2" name="Google Shape;103;p14">
              <a:extLst>
                <a:ext uri="{FF2B5EF4-FFF2-40B4-BE49-F238E27FC236}">
                  <a16:creationId xmlns:a16="http://schemas.microsoft.com/office/drawing/2014/main" id="{7A2B7A79-01CE-56CD-41B3-CD2D254B5633}"/>
                </a:ext>
              </a:extLst>
            </p:cNvPr>
            <p:cNvCxnSpPr>
              <a:cxnSpLocks/>
              <a:stCxn id="10" idx="4"/>
              <a:endCxn id="13" idx="4"/>
            </p:cNvCxnSpPr>
            <p:nvPr/>
          </p:nvCxnSpPr>
          <p:spPr>
            <a:xfrm rot="16200000" flipH="1">
              <a:off x="2077354" y="-249137"/>
              <a:ext cx="12700" cy="949643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3" name="Google Shape;104;p14">
              <a:extLst>
                <a:ext uri="{FF2B5EF4-FFF2-40B4-BE49-F238E27FC236}">
                  <a16:creationId xmlns:a16="http://schemas.microsoft.com/office/drawing/2014/main" id="{6BA39F08-9938-C9C9-C103-5C190A9E5ECE}"/>
                </a:ext>
              </a:extLst>
            </p:cNvPr>
            <p:cNvCxnSpPr>
              <a:cxnSpLocks/>
              <a:stCxn id="11" idx="4"/>
              <a:endCxn id="13" idx="4"/>
            </p:cNvCxnSpPr>
            <p:nvPr/>
          </p:nvCxnSpPr>
          <p:spPr>
            <a:xfrm rot="16200000" flipH="1">
              <a:off x="2235628" y="-90863"/>
              <a:ext cx="12700" cy="633096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D8E4D1-4682-4F26-2144-47F15DB0BBC2}"/>
              </a:ext>
            </a:extLst>
          </p:cNvPr>
          <p:cNvGrpSpPr/>
          <p:nvPr/>
        </p:nvGrpSpPr>
        <p:grpSpPr>
          <a:xfrm>
            <a:off x="1505050" y="2509418"/>
            <a:ext cx="1360391" cy="101558"/>
            <a:chOff x="1238885" y="130477"/>
            <a:chExt cx="1360391" cy="101558"/>
          </a:xfrm>
        </p:grpSpPr>
        <p:sp>
          <p:nvSpPr>
            <p:cNvPr id="39" name="Google Shape;90;p14">
              <a:extLst>
                <a:ext uri="{FF2B5EF4-FFF2-40B4-BE49-F238E27FC236}">
                  <a16:creationId xmlns:a16="http://schemas.microsoft.com/office/drawing/2014/main" id="{9AEFCFC7-A4B8-2D09-47C5-1F1EB79D5BC7}"/>
                </a:ext>
              </a:extLst>
            </p:cNvPr>
            <p:cNvSpPr/>
            <p:nvPr/>
          </p:nvSpPr>
          <p:spPr>
            <a:xfrm>
              <a:off x="1238885" y="130477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91;p14">
              <a:extLst>
                <a:ext uri="{FF2B5EF4-FFF2-40B4-BE49-F238E27FC236}">
                  <a16:creationId xmlns:a16="http://schemas.microsoft.com/office/drawing/2014/main" id="{1DC7C8EC-81A2-16D4-D17B-028D5C33A28B}"/>
                </a:ext>
              </a:extLst>
            </p:cNvPr>
            <p:cNvSpPr/>
            <p:nvPr/>
          </p:nvSpPr>
          <p:spPr>
            <a:xfrm>
              <a:off x="1555433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92;p14">
              <a:extLst>
                <a:ext uri="{FF2B5EF4-FFF2-40B4-BE49-F238E27FC236}">
                  <a16:creationId xmlns:a16="http://schemas.microsoft.com/office/drawing/2014/main" id="{DBAEC260-9C99-4AE9-4637-6231CC9CC4D4}"/>
                </a:ext>
              </a:extLst>
            </p:cNvPr>
            <p:cNvSpPr/>
            <p:nvPr/>
          </p:nvSpPr>
          <p:spPr>
            <a:xfrm>
              <a:off x="1871980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93;p14">
              <a:extLst>
                <a:ext uri="{FF2B5EF4-FFF2-40B4-BE49-F238E27FC236}">
                  <a16:creationId xmlns:a16="http://schemas.microsoft.com/office/drawing/2014/main" id="{B8BE5709-E252-BD8B-566C-1E2191B1D311}"/>
                </a:ext>
              </a:extLst>
            </p:cNvPr>
            <p:cNvSpPr/>
            <p:nvPr/>
          </p:nvSpPr>
          <p:spPr>
            <a:xfrm>
              <a:off x="2188528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94;p14">
              <a:extLst>
                <a:ext uri="{FF2B5EF4-FFF2-40B4-BE49-F238E27FC236}">
                  <a16:creationId xmlns:a16="http://schemas.microsoft.com/office/drawing/2014/main" id="{E33C40A9-7867-50E1-F08E-D8A896ED9243}"/>
                </a:ext>
              </a:extLst>
            </p:cNvPr>
            <p:cNvSpPr/>
            <p:nvPr/>
          </p:nvSpPr>
          <p:spPr>
            <a:xfrm>
              <a:off x="2505076" y="131485"/>
              <a:ext cx="94200" cy="942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Google Shape;95;p14">
              <a:extLst>
                <a:ext uri="{FF2B5EF4-FFF2-40B4-BE49-F238E27FC236}">
                  <a16:creationId xmlns:a16="http://schemas.microsoft.com/office/drawing/2014/main" id="{BDBBF565-2621-FD42-126A-401653156BC4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1333085" y="177577"/>
              <a:ext cx="222300" cy="90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45" name="Google Shape;96;p14">
              <a:extLst>
                <a:ext uri="{FF2B5EF4-FFF2-40B4-BE49-F238E27FC236}">
                  <a16:creationId xmlns:a16="http://schemas.microsoft.com/office/drawing/2014/main" id="{A28D96D5-10CF-3532-22DF-F2C538159D74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1649633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46" name="Google Shape;97;p14">
              <a:extLst>
                <a:ext uri="{FF2B5EF4-FFF2-40B4-BE49-F238E27FC236}">
                  <a16:creationId xmlns:a16="http://schemas.microsoft.com/office/drawing/2014/main" id="{7186F659-C3F1-A3CD-F820-1F96493A581E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1966180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47" name="Google Shape;98;p14">
              <a:extLst>
                <a:ext uri="{FF2B5EF4-FFF2-40B4-BE49-F238E27FC236}">
                  <a16:creationId xmlns:a16="http://schemas.microsoft.com/office/drawing/2014/main" id="{AE8DDE91-DFAA-6C53-BD6B-55CDDF429405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2282728" y="178585"/>
              <a:ext cx="222300" cy="0"/>
            </a:xfrm>
            <a:prstGeom prst="straightConnector1">
              <a:avLst/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48" name="Google Shape;99;p14">
              <a:extLst>
                <a:ext uri="{FF2B5EF4-FFF2-40B4-BE49-F238E27FC236}">
                  <a16:creationId xmlns:a16="http://schemas.microsoft.com/office/drawing/2014/main" id="{F5F48DD0-53C9-91B0-1CFE-4DEB835BF71E}"/>
                </a:ext>
              </a:extLst>
            </p:cNvPr>
            <p:cNvCxnSpPr>
              <a:cxnSpLocks/>
              <a:stCxn id="39" idx="4"/>
              <a:endCxn id="41" idx="4"/>
            </p:cNvCxnSpPr>
            <p:nvPr/>
          </p:nvCxnSpPr>
          <p:spPr>
            <a:xfrm rot="16200000" flipH="1">
              <a:off x="1602028" y="-91367"/>
              <a:ext cx="1008" cy="633095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49" name="Google Shape;100;p14">
              <a:extLst>
                <a:ext uri="{FF2B5EF4-FFF2-40B4-BE49-F238E27FC236}">
                  <a16:creationId xmlns:a16="http://schemas.microsoft.com/office/drawing/2014/main" id="{E1A82ADC-AF04-E044-8B63-29C1863827CF}"/>
                </a:ext>
              </a:extLst>
            </p:cNvPr>
            <p:cNvCxnSpPr>
              <a:cxnSpLocks/>
              <a:stCxn id="39" idx="4"/>
              <a:endCxn id="42" idx="4"/>
            </p:cNvCxnSpPr>
            <p:nvPr/>
          </p:nvCxnSpPr>
          <p:spPr>
            <a:xfrm rot="16200000" flipH="1">
              <a:off x="1760302" y="-249641"/>
              <a:ext cx="1008" cy="949643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0" name="Google Shape;101;p14">
              <a:extLst>
                <a:ext uri="{FF2B5EF4-FFF2-40B4-BE49-F238E27FC236}">
                  <a16:creationId xmlns:a16="http://schemas.microsoft.com/office/drawing/2014/main" id="{3CF11C01-EC1C-BDD9-3CCA-DD39602E02C8}"/>
                </a:ext>
              </a:extLst>
            </p:cNvPr>
            <p:cNvCxnSpPr>
              <a:cxnSpLocks/>
              <a:stCxn id="39" idx="4"/>
              <a:endCxn id="43" idx="4"/>
            </p:cNvCxnSpPr>
            <p:nvPr/>
          </p:nvCxnSpPr>
          <p:spPr>
            <a:xfrm rot="16200000" flipH="1">
              <a:off x="1918576" y="-407915"/>
              <a:ext cx="1008" cy="1266191"/>
            </a:xfrm>
            <a:prstGeom prst="curvedConnector3">
              <a:avLst>
                <a:gd name="adj1" fmla="val 22778571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1" name="Google Shape;102;p14">
              <a:extLst>
                <a:ext uri="{FF2B5EF4-FFF2-40B4-BE49-F238E27FC236}">
                  <a16:creationId xmlns:a16="http://schemas.microsoft.com/office/drawing/2014/main" id="{C072D475-D829-140E-8CC5-8961FBBA9145}"/>
                </a:ext>
              </a:extLst>
            </p:cNvPr>
            <p:cNvCxnSpPr>
              <a:cxnSpLocks/>
              <a:stCxn id="40" idx="4"/>
              <a:endCxn id="42" idx="4"/>
            </p:cNvCxnSpPr>
            <p:nvPr/>
          </p:nvCxnSpPr>
          <p:spPr>
            <a:xfrm rot="16200000" flipH="1">
              <a:off x="1919080" y="-90863"/>
              <a:ext cx="12700" cy="633095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2" name="Google Shape;103;p14">
              <a:extLst>
                <a:ext uri="{FF2B5EF4-FFF2-40B4-BE49-F238E27FC236}">
                  <a16:creationId xmlns:a16="http://schemas.microsoft.com/office/drawing/2014/main" id="{F596A3B5-BDB1-1C63-CE7E-ED13C1F9C855}"/>
                </a:ext>
              </a:extLst>
            </p:cNvPr>
            <p:cNvCxnSpPr>
              <a:cxnSpLocks/>
              <a:stCxn id="40" idx="4"/>
              <a:endCxn id="43" idx="4"/>
            </p:cNvCxnSpPr>
            <p:nvPr/>
          </p:nvCxnSpPr>
          <p:spPr>
            <a:xfrm rot="16200000" flipH="1">
              <a:off x="2077354" y="-249137"/>
              <a:ext cx="12700" cy="949643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53" name="Google Shape;104;p14">
              <a:extLst>
                <a:ext uri="{FF2B5EF4-FFF2-40B4-BE49-F238E27FC236}">
                  <a16:creationId xmlns:a16="http://schemas.microsoft.com/office/drawing/2014/main" id="{C3E409EA-9D30-E0AE-1EFA-23133818806F}"/>
                </a:ext>
              </a:extLst>
            </p:cNvPr>
            <p:cNvCxnSpPr>
              <a:cxnSpLocks/>
              <a:stCxn id="41" idx="4"/>
              <a:endCxn id="43" idx="4"/>
            </p:cNvCxnSpPr>
            <p:nvPr/>
          </p:nvCxnSpPr>
          <p:spPr>
            <a:xfrm rot="16200000" flipH="1">
              <a:off x="2235628" y="-90863"/>
              <a:ext cx="12700" cy="633096"/>
            </a:xfrm>
            <a:prstGeom prst="curvedConnector3">
              <a:avLst>
                <a:gd name="adj1" fmla="val 1800000"/>
              </a:avLst>
            </a:prstGeom>
            <a:noFill/>
            <a:ln w="12700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D81B744C-B135-56E5-2E45-06D9E2C2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17" y="879968"/>
            <a:ext cx="275100" cy="2751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A671437-A4EB-3EB8-7A34-F6BD24A2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00" y="881468"/>
            <a:ext cx="273600" cy="273600"/>
          </a:xfrm>
          <a:prstGeom prst="rect">
            <a:avLst/>
          </a:prstGeom>
        </p:spPr>
      </p:pic>
      <p:cxnSp>
        <p:nvCxnSpPr>
          <p:cNvPr id="139" name="Google Shape;105;p14">
            <a:extLst>
              <a:ext uri="{FF2B5EF4-FFF2-40B4-BE49-F238E27FC236}">
                <a16:creationId xmlns:a16="http://schemas.microsoft.com/office/drawing/2014/main" id="{28FF8C4E-7194-D932-ED14-7485CA6BABA9}"/>
              </a:ext>
            </a:extLst>
          </p:cNvPr>
          <p:cNvCxnSpPr/>
          <p:nvPr/>
        </p:nvCxnSpPr>
        <p:spPr>
          <a:xfrm>
            <a:off x="2941979" y="2610310"/>
            <a:ext cx="106800" cy="0"/>
          </a:xfrm>
          <a:prstGeom prst="straightConnector1">
            <a:avLst/>
          </a:prstGeom>
          <a:noFill/>
          <a:ln w="127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右大括号 142">
            <a:extLst>
              <a:ext uri="{FF2B5EF4-FFF2-40B4-BE49-F238E27FC236}">
                <a16:creationId xmlns:a16="http://schemas.microsoft.com/office/drawing/2014/main" id="{CBF7C35B-0B6D-E7F9-04D4-FF59377A8448}"/>
              </a:ext>
            </a:extLst>
          </p:cNvPr>
          <p:cNvSpPr/>
          <p:nvPr/>
        </p:nvSpPr>
        <p:spPr>
          <a:xfrm>
            <a:off x="3318978" y="1670995"/>
            <a:ext cx="159260" cy="939981"/>
          </a:xfrm>
          <a:prstGeom prst="rightBrace">
            <a:avLst>
              <a:gd name="adj1" fmla="val 122632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CB0603BC-CC26-DA23-B668-976B3FCD82B2}"/>
              </a:ext>
            </a:extLst>
          </p:cNvPr>
          <p:cNvSpPr/>
          <p:nvPr/>
        </p:nvSpPr>
        <p:spPr>
          <a:xfrm rot="10800000">
            <a:off x="4242737" y="1455196"/>
            <a:ext cx="260687" cy="1386748"/>
          </a:xfrm>
          <a:prstGeom prst="rightBrace">
            <a:avLst>
              <a:gd name="adj1" fmla="val 136380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2" name="Google Shape;125;p14">
            <a:extLst>
              <a:ext uri="{FF2B5EF4-FFF2-40B4-BE49-F238E27FC236}">
                <a16:creationId xmlns:a16="http://schemas.microsoft.com/office/drawing/2014/main" id="{B1153710-9C0D-04EC-7C6F-00DD65642D69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>
            <a:off x="4778376" y="1677821"/>
            <a:ext cx="205941" cy="1020775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25;p14">
            <a:extLst>
              <a:ext uri="{FF2B5EF4-FFF2-40B4-BE49-F238E27FC236}">
                <a16:creationId xmlns:a16="http://schemas.microsoft.com/office/drawing/2014/main" id="{C43263B9-4805-4B51-B56F-8A7D32AF87AD}"/>
              </a:ext>
            </a:extLst>
          </p:cNvPr>
          <p:cNvCxnSpPr>
            <a:cxnSpLocks/>
          </p:cNvCxnSpPr>
          <p:nvPr/>
        </p:nvCxnSpPr>
        <p:spPr>
          <a:xfrm flipV="1">
            <a:off x="4778375" y="1606696"/>
            <a:ext cx="590875" cy="71125"/>
          </a:xfrm>
          <a:prstGeom prst="curvedConnector3">
            <a:avLst>
              <a:gd name="adj1" fmla="val 36276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4"/>
          <p:cNvSpPr/>
          <p:nvPr/>
        </p:nvSpPr>
        <p:spPr>
          <a:xfrm rot="5400000">
            <a:off x="4739225" y="1469146"/>
            <a:ext cx="765300" cy="275100"/>
          </a:xfrm>
          <a:prstGeom prst="rect">
            <a:avLst/>
          </a:prstGeom>
          <a:solidFill>
            <a:srgbClr val="EEEEEE"/>
          </a:solidFill>
          <a:ln w="158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zh-CN" sz="13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endParaRPr sz="1300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362850" y="844475"/>
            <a:ext cx="2281800" cy="2278200"/>
          </a:xfrm>
          <a:prstGeom prst="rect">
            <a:avLst/>
          </a:prstGeom>
          <a:solidFill>
            <a:srgbClr val="EEEEEE">
              <a:alpha val="2785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Discriminator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15600" y="844475"/>
            <a:ext cx="3241200" cy="2278200"/>
          </a:xfrm>
          <a:prstGeom prst="rect">
            <a:avLst/>
          </a:prstGeom>
          <a:solidFill>
            <a:srgbClr val="EEEEEE">
              <a:alpha val="2785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/>
              <a:t>Generator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 rot="5400000">
            <a:off x="456175" y="2453330"/>
            <a:ext cx="834300" cy="27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code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 rot="5400000">
            <a:off x="816925" y="2453330"/>
            <a:ext cx="8343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C-BERT</a:t>
            </a:r>
            <a:endParaRPr sz="1200"/>
          </a:p>
        </p:txBody>
      </p:sp>
      <p:cxnSp>
        <p:nvCxnSpPr>
          <p:cNvPr id="64" name="Google Shape;64;p14"/>
          <p:cNvCxnSpPr>
            <a:stCxn id="62" idx="0"/>
            <a:endCxn id="63" idx="2"/>
          </p:cNvCxnSpPr>
          <p:nvPr/>
        </p:nvCxnSpPr>
        <p:spPr>
          <a:xfrm>
            <a:off x="1010875" y="2590880"/>
            <a:ext cx="85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4"/>
          <p:cNvCxnSpPr>
            <a:endCxn id="63" idx="0"/>
          </p:cNvCxnSpPr>
          <p:nvPr/>
        </p:nvCxnSpPr>
        <p:spPr>
          <a:xfrm rot="10800000">
            <a:off x="1371625" y="2590880"/>
            <a:ext cx="67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/>
          <p:nvPr/>
        </p:nvSpPr>
        <p:spPr>
          <a:xfrm>
            <a:off x="1433072" y="2164800"/>
            <a:ext cx="1512000" cy="83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Dense Block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7" name="Google Shape;67;p14"/>
          <p:cNvSpPr/>
          <p:nvPr/>
        </p:nvSpPr>
        <p:spPr>
          <a:xfrm>
            <a:off x="1508333" y="2467577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824881" y="2468585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141428" y="2468585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457976" y="2468585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774524" y="2468585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72;p14"/>
          <p:cNvCxnSpPr>
            <a:stCxn id="67" idx="6"/>
            <a:endCxn id="68" idx="2"/>
          </p:cNvCxnSpPr>
          <p:nvPr/>
        </p:nvCxnSpPr>
        <p:spPr>
          <a:xfrm>
            <a:off x="1602533" y="2514677"/>
            <a:ext cx="222300" cy="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3" name="Google Shape;73;p14"/>
          <p:cNvCxnSpPr>
            <a:stCxn id="68" idx="6"/>
            <a:endCxn id="69" idx="2"/>
          </p:cNvCxnSpPr>
          <p:nvPr/>
        </p:nvCxnSpPr>
        <p:spPr>
          <a:xfrm>
            <a:off x="1919081" y="2515685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4" name="Google Shape;74;p14"/>
          <p:cNvCxnSpPr>
            <a:stCxn id="69" idx="6"/>
            <a:endCxn id="70" idx="2"/>
          </p:cNvCxnSpPr>
          <p:nvPr/>
        </p:nvCxnSpPr>
        <p:spPr>
          <a:xfrm>
            <a:off x="2235628" y="2515685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5" name="Google Shape;75;p14"/>
          <p:cNvCxnSpPr>
            <a:stCxn id="70" idx="6"/>
            <a:endCxn id="71" idx="2"/>
          </p:cNvCxnSpPr>
          <p:nvPr/>
        </p:nvCxnSpPr>
        <p:spPr>
          <a:xfrm>
            <a:off x="2552176" y="2515685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6" name="Google Shape;76;p14"/>
          <p:cNvCxnSpPr>
            <a:stCxn id="67" idx="4"/>
            <a:endCxn id="69" idx="2"/>
          </p:cNvCxnSpPr>
          <p:nvPr/>
        </p:nvCxnSpPr>
        <p:spPr>
          <a:xfrm rot="-5400000">
            <a:off x="1825283" y="2245727"/>
            <a:ext cx="46200" cy="585900"/>
          </a:xfrm>
          <a:prstGeom prst="curvedConnector4">
            <a:avLst>
              <a:gd name="adj1" fmla="val -515422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" name="Google Shape;77;p14"/>
          <p:cNvCxnSpPr>
            <a:stCxn id="67" idx="4"/>
            <a:endCxn id="70" idx="2"/>
          </p:cNvCxnSpPr>
          <p:nvPr/>
        </p:nvCxnSpPr>
        <p:spPr>
          <a:xfrm rot="-5400000">
            <a:off x="1983533" y="2087477"/>
            <a:ext cx="46200" cy="902400"/>
          </a:xfrm>
          <a:prstGeom prst="curvedConnector4">
            <a:avLst>
              <a:gd name="adj1" fmla="val -515422"/>
              <a:gd name="adj2" fmla="val 526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8" name="Google Shape;78;p14"/>
          <p:cNvCxnSpPr>
            <a:stCxn id="67" idx="4"/>
            <a:endCxn id="71" idx="2"/>
          </p:cNvCxnSpPr>
          <p:nvPr/>
        </p:nvCxnSpPr>
        <p:spPr>
          <a:xfrm rot="-5400000">
            <a:off x="2141933" y="1929077"/>
            <a:ext cx="46200" cy="1219200"/>
          </a:xfrm>
          <a:prstGeom prst="curvedConnector4">
            <a:avLst>
              <a:gd name="adj1" fmla="val -515422"/>
              <a:gd name="adj2" fmla="val 5192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9" name="Google Shape;79;p14"/>
          <p:cNvCxnSpPr>
            <a:stCxn id="68" idx="4"/>
            <a:endCxn id="70" idx="2"/>
          </p:cNvCxnSpPr>
          <p:nvPr/>
        </p:nvCxnSpPr>
        <p:spPr>
          <a:xfrm rot="-5400000">
            <a:off x="2141381" y="2246285"/>
            <a:ext cx="47100" cy="585900"/>
          </a:xfrm>
          <a:prstGeom prst="curvedConnector4">
            <a:avLst>
              <a:gd name="adj1" fmla="val -505573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0" name="Google Shape;80;p14"/>
          <p:cNvCxnSpPr>
            <a:stCxn id="68" idx="4"/>
            <a:endCxn id="71" idx="2"/>
          </p:cNvCxnSpPr>
          <p:nvPr/>
        </p:nvCxnSpPr>
        <p:spPr>
          <a:xfrm rot="-5400000">
            <a:off x="2299631" y="2088035"/>
            <a:ext cx="47100" cy="902400"/>
          </a:xfrm>
          <a:prstGeom prst="curvedConnector4">
            <a:avLst>
              <a:gd name="adj1" fmla="val -505573"/>
              <a:gd name="adj2" fmla="val 526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1" name="Google Shape;81;p14"/>
          <p:cNvCxnSpPr>
            <a:stCxn id="69" idx="4"/>
            <a:endCxn id="71" idx="2"/>
          </p:cNvCxnSpPr>
          <p:nvPr/>
        </p:nvCxnSpPr>
        <p:spPr>
          <a:xfrm rot="-5400000">
            <a:off x="2457928" y="2246285"/>
            <a:ext cx="47100" cy="585900"/>
          </a:xfrm>
          <a:prstGeom prst="curvedConnector4">
            <a:avLst>
              <a:gd name="adj1" fmla="val -505573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2" name="Google Shape;82;p14"/>
          <p:cNvCxnSpPr>
            <a:stCxn id="66" idx="3"/>
            <a:endCxn id="83" idx="2"/>
          </p:cNvCxnSpPr>
          <p:nvPr/>
        </p:nvCxnSpPr>
        <p:spPr>
          <a:xfrm>
            <a:off x="2945072" y="2581950"/>
            <a:ext cx="106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/>
          <p:nvPr/>
        </p:nvSpPr>
        <p:spPr>
          <a:xfrm rot="5400000">
            <a:off x="2764278" y="2444407"/>
            <a:ext cx="834300" cy="27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Softmax</a:t>
            </a:r>
            <a:endParaRPr sz="1200"/>
          </a:p>
        </p:txBody>
      </p:sp>
      <p:sp>
        <p:nvSpPr>
          <p:cNvPr id="85" name="Google Shape;85;p14"/>
          <p:cNvSpPr/>
          <p:nvPr/>
        </p:nvSpPr>
        <p:spPr>
          <a:xfrm rot="5400000">
            <a:off x="456175" y="1524255"/>
            <a:ext cx="834300" cy="27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desc</a:t>
            </a:r>
            <a:endParaRPr sz="1200"/>
          </a:p>
        </p:txBody>
      </p:sp>
      <p:sp>
        <p:nvSpPr>
          <p:cNvPr id="86" name="Google Shape;86;p14"/>
          <p:cNvSpPr/>
          <p:nvPr/>
        </p:nvSpPr>
        <p:spPr>
          <a:xfrm rot="5400000">
            <a:off x="816925" y="1524255"/>
            <a:ext cx="83430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N-Bert</a:t>
            </a:r>
            <a:endParaRPr sz="1200"/>
          </a:p>
        </p:txBody>
      </p:sp>
      <p:cxnSp>
        <p:nvCxnSpPr>
          <p:cNvPr id="87" name="Google Shape;87;p14"/>
          <p:cNvCxnSpPr>
            <a:stCxn id="85" idx="0"/>
            <a:endCxn id="86" idx="2"/>
          </p:cNvCxnSpPr>
          <p:nvPr/>
        </p:nvCxnSpPr>
        <p:spPr>
          <a:xfrm>
            <a:off x="1010875" y="1661805"/>
            <a:ext cx="85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4"/>
          <p:cNvCxnSpPr>
            <a:endCxn id="86" idx="0"/>
          </p:cNvCxnSpPr>
          <p:nvPr/>
        </p:nvCxnSpPr>
        <p:spPr>
          <a:xfrm rot="10800000">
            <a:off x="1371625" y="1661805"/>
            <a:ext cx="67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4"/>
          <p:cNvSpPr/>
          <p:nvPr/>
        </p:nvSpPr>
        <p:spPr>
          <a:xfrm>
            <a:off x="1433072" y="1235725"/>
            <a:ext cx="1512000" cy="83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Dense Block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" name="Google Shape;90;p14"/>
          <p:cNvSpPr/>
          <p:nvPr/>
        </p:nvSpPr>
        <p:spPr>
          <a:xfrm>
            <a:off x="1508333" y="1538502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824881" y="1539510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141428" y="1539510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2457976" y="1539510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774524" y="1539510"/>
            <a:ext cx="94200" cy="9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14"/>
          <p:cNvCxnSpPr>
            <a:stCxn id="90" idx="6"/>
            <a:endCxn id="91" idx="2"/>
          </p:cNvCxnSpPr>
          <p:nvPr/>
        </p:nvCxnSpPr>
        <p:spPr>
          <a:xfrm>
            <a:off x="1602533" y="1585602"/>
            <a:ext cx="222300" cy="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6" name="Google Shape;96;p14"/>
          <p:cNvCxnSpPr>
            <a:stCxn id="91" idx="6"/>
            <a:endCxn id="92" idx="2"/>
          </p:cNvCxnSpPr>
          <p:nvPr/>
        </p:nvCxnSpPr>
        <p:spPr>
          <a:xfrm>
            <a:off x="1919081" y="1586610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7" name="Google Shape;97;p14"/>
          <p:cNvCxnSpPr>
            <a:stCxn id="92" idx="6"/>
            <a:endCxn id="93" idx="2"/>
          </p:cNvCxnSpPr>
          <p:nvPr/>
        </p:nvCxnSpPr>
        <p:spPr>
          <a:xfrm>
            <a:off x="2235628" y="1586610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" name="Google Shape;98;p14"/>
          <p:cNvCxnSpPr>
            <a:stCxn id="93" idx="6"/>
            <a:endCxn id="94" idx="2"/>
          </p:cNvCxnSpPr>
          <p:nvPr/>
        </p:nvCxnSpPr>
        <p:spPr>
          <a:xfrm>
            <a:off x="2552176" y="1586610"/>
            <a:ext cx="222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9" name="Google Shape;99;p14"/>
          <p:cNvCxnSpPr>
            <a:stCxn id="90" idx="4"/>
            <a:endCxn id="92" idx="2"/>
          </p:cNvCxnSpPr>
          <p:nvPr/>
        </p:nvCxnSpPr>
        <p:spPr>
          <a:xfrm rot="-5400000">
            <a:off x="1825283" y="1316652"/>
            <a:ext cx="46200" cy="585900"/>
          </a:xfrm>
          <a:prstGeom prst="curvedConnector4">
            <a:avLst>
              <a:gd name="adj1" fmla="val -515422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0" name="Google Shape;100;p14"/>
          <p:cNvCxnSpPr>
            <a:stCxn id="90" idx="4"/>
            <a:endCxn id="93" idx="2"/>
          </p:cNvCxnSpPr>
          <p:nvPr/>
        </p:nvCxnSpPr>
        <p:spPr>
          <a:xfrm rot="-5400000">
            <a:off x="1983533" y="1158402"/>
            <a:ext cx="46200" cy="902400"/>
          </a:xfrm>
          <a:prstGeom prst="curvedConnector4">
            <a:avLst>
              <a:gd name="adj1" fmla="val -515422"/>
              <a:gd name="adj2" fmla="val 526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1" name="Google Shape;101;p14"/>
          <p:cNvCxnSpPr>
            <a:stCxn id="90" idx="4"/>
            <a:endCxn id="94" idx="2"/>
          </p:cNvCxnSpPr>
          <p:nvPr/>
        </p:nvCxnSpPr>
        <p:spPr>
          <a:xfrm rot="-5400000">
            <a:off x="2141933" y="1000002"/>
            <a:ext cx="46200" cy="1219200"/>
          </a:xfrm>
          <a:prstGeom prst="curvedConnector4">
            <a:avLst>
              <a:gd name="adj1" fmla="val -515422"/>
              <a:gd name="adj2" fmla="val 5192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2" name="Google Shape;102;p14"/>
          <p:cNvCxnSpPr>
            <a:stCxn id="91" idx="4"/>
            <a:endCxn id="93" idx="2"/>
          </p:cNvCxnSpPr>
          <p:nvPr/>
        </p:nvCxnSpPr>
        <p:spPr>
          <a:xfrm rot="-5400000">
            <a:off x="2141381" y="1317210"/>
            <a:ext cx="47100" cy="585900"/>
          </a:xfrm>
          <a:prstGeom prst="curvedConnector4">
            <a:avLst>
              <a:gd name="adj1" fmla="val -505573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" name="Google Shape;103;p14"/>
          <p:cNvCxnSpPr>
            <a:stCxn id="91" idx="4"/>
            <a:endCxn id="94" idx="2"/>
          </p:cNvCxnSpPr>
          <p:nvPr/>
        </p:nvCxnSpPr>
        <p:spPr>
          <a:xfrm rot="-5400000">
            <a:off x="2299631" y="1158960"/>
            <a:ext cx="47100" cy="902400"/>
          </a:xfrm>
          <a:prstGeom prst="curvedConnector4">
            <a:avLst>
              <a:gd name="adj1" fmla="val -505573"/>
              <a:gd name="adj2" fmla="val 5261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" name="Google Shape;104;p14"/>
          <p:cNvCxnSpPr>
            <a:stCxn id="92" idx="4"/>
            <a:endCxn id="94" idx="2"/>
          </p:cNvCxnSpPr>
          <p:nvPr/>
        </p:nvCxnSpPr>
        <p:spPr>
          <a:xfrm rot="-5400000">
            <a:off x="2457928" y="1317210"/>
            <a:ext cx="47100" cy="585900"/>
          </a:xfrm>
          <a:prstGeom prst="curvedConnector4">
            <a:avLst>
              <a:gd name="adj1" fmla="val -505573"/>
              <a:gd name="adj2" fmla="val 5402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4"/>
          <p:cNvCxnSpPr>
            <a:stCxn id="89" idx="3"/>
          </p:cNvCxnSpPr>
          <p:nvPr/>
        </p:nvCxnSpPr>
        <p:spPr>
          <a:xfrm>
            <a:off x="2945072" y="1652875"/>
            <a:ext cx="106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4"/>
          <p:cNvSpPr/>
          <p:nvPr/>
        </p:nvSpPr>
        <p:spPr>
          <a:xfrm rot="5400000">
            <a:off x="2764278" y="1515332"/>
            <a:ext cx="834300" cy="27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Softmax</a:t>
            </a:r>
            <a:endParaRPr sz="1200"/>
          </a:p>
        </p:txBody>
      </p:sp>
      <p:sp>
        <p:nvSpPr>
          <p:cNvPr id="107" name="Google Shape;107;p14"/>
          <p:cNvSpPr/>
          <p:nvPr/>
        </p:nvSpPr>
        <p:spPr>
          <a:xfrm rot="5400000">
            <a:off x="3146738" y="1984375"/>
            <a:ext cx="938100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Triple Loss</a:t>
            </a:r>
            <a:endParaRPr sz="1200"/>
          </a:p>
        </p:txBody>
      </p:sp>
      <p:cxnSp>
        <p:nvCxnSpPr>
          <p:cNvPr id="108" name="Google Shape;108;p14"/>
          <p:cNvCxnSpPr>
            <a:stCxn id="84" idx="0"/>
            <a:endCxn id="107" idx="2"/>
          </p:cNvCxnSpPr>
          <p:nvPr/>
        </p:nvCxnSpPr>
        <p:spPr>
          <a:xfrm rot="10800000" flipH="1">
            <a:off x="3318978" y="2122057"/>
            <a:ext cx="159300" cy="4599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>
            <a:stCxn id="106" idx="0"/>
            <a:endCxn id="107" idx="2"/>
          </p:cNvCxnSpPr>
          <p:nvPr/>
        </p:nvCxnSpPr>
        <p:spPr>
          <a:xfrm>
            <a:off x="3318978" y="1652882"/>
            <a:ext cx="159300" cy="468900"/>
          </a:xfrm>
          <a:prstGeom prst="curved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4"/>
          <p:cNvSpPr/>
          <p:nvPr/>
        </p:nvSpPr>
        <p:spPr>
          <a:xfrm rot="5400000">
            <a:off x="3484625" y="1984375"/>
            <a:ext cx="1233000" cy="27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Top-k Retrieval</a:t>
            </a:r>
            <a:endParaRPr sz="1200"/>
          </a:p>
        </p:txBody>
      </p:sp>
      <p:cxnSp>
        <p:nvCxnSpPr>
          <p:cNvPr id="111" name="Google Shape;111;p14"/>
          <p:cNvCxnSpPr>
            <a:stCxn id="107" idx="0"/>
            <a:endCxn id="110" idx="2"/>
          </p:cNvCxnSpPr>
          <p:nvPr/>
        </p:nvCxnSpPr>
        <p:spPr>
          <a:xfrm>
            <a:off x="3753338" y="2121925"/>
            <a:ext cx="210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4"/>
          <p:cNvSpPr/>
          <p:nvPr/>
        </p:nvSpPr>
        <p:spPr>
          <a:xfrm rot="5400000">
            <a:off x="4190975" y="1520175"/>
            <a:ext cx="899700" cy="275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Top-1 pair</a:t>
            </a:r>
            <a:endParaRPr sz="1200"/>
          </a:p>
        </p:txBody>
      </p:sp>
      <p:sp>
        <p:nvSpPr>
          <p:cNvPr id="113" name="Google Shape;113;p14"/>
          <p:cNvSpPr/>
          <p:nvPr/>
        </p:nvSpPr>
        <p:spPr>
          <a:xfrm rot="5400000">
            <a:off x="4495775" y="2096108"/>
            <a:ext cx="290100" cy="275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2</a:t>
            </a:r>
            <a:endParaRPr sz="1200"/>
          </a:p>
        </p:txBody>
      </p:sp>
      <p:sp>
        <p:nvSpPr>
          <p:cNvPr id="114" name="Google Shape;114;p14"/>
          <p:cNvSpPr/>
          <p:nvPr/>
        </p:nvSpPr>
        <p:spPr>
          <a:xfrm rot="5400000">
            <a:off x="4495775" y="2386196"/>
            <a:ext cx="290100" cy="275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…</a:t>
            </a:r>
            <a:endParaRPr sz="1200"/>
          </a:p>
        </p:txBody>
      </p:sp>
      <p:sp>
        <p:nvSpPr>
          <p:cNvPr id="115" name="Google Shape;115;p14"/>
          <p:cNvSpPr/>
          <p:nvPr/>
        </p:nvSpPr>
        <p:spPr>
          <a:xfrm rot="5400000">
            <a:off x="4495775" y="2676296"/>
            <a:ext cx="290100" cy="275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k</a:t>
            </a:r>
            <a:endParaRPr sz="1200"/>
          </a:p>
        </p:txBody>
      </p:sp>
      <p:sp>
        <p:nvSpPr>
          <p:cNvPr id="116" name="Google Shape;116;p14"/>
          <p:cNvSpPr/>
          <p:nvPr/>
        </p:nvSpPr>
        <p:spPr>
          <a:xfrm rot="5400000">
            <a:off x="4739225" y="1449050"/>
            <a:ext cx="765300" cy="27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desc</a:t>
            </a:r>
            <a:endParaRPr sz="1200"/>
          </a:p>
        </p:txBody>
      </p:sp>
      <p:sp>
        <p:nvSpPr>
          <p:cNvPr id="117" name="Google Shape;117;p14"/>
          <p:cNvSpPr/>
          <p:nvPr/>
        </p:nvSpPr>
        <p:spPr>
          <a:xfrm rot="5400000">
            <a:off x="4836125" y="2540950"/>
            <a:ext cx="571500" cy="275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code</a:t>
            </a:r>
            <a:endParaRPr sz="1200"/>
          </a:p>
        </p:txBody>
      </p:sp>
      <p:cxnSp>
        <p:nvCxnSpPr>
          <p:cNvPr id="118" name="Google Shape;118;p14"/>
          <p:cNvCxnSpPr>
            <a:stCxn id="110" idx="0"/>
            <a:endCxn id="112" idx="2"/>
          </p:cNvCxnSpPr>
          <p:nvPr/>
        </p:nvCxnSpPr>
        <p:spPr>
          <a:xfrm rot="10800000" flipH="1">
            <a:off x="4238675" y="1657825"/>
            <a:ext cx="264600" cy="46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4"/>
          <p:cNvCxnSpPr>
            <a:stCxn id="110" idx="0"/>
            <a:endCxn id="114" idx="2"/>
          </p:cNvCxnSpPr>
          <p:nvPr/>
        </p:nvCxnSpPr>
        <p:spPr>
          <a:xfrm>
            <a:off x="4238675" y="2121925"/>
            <a:ext cx="264600" cy="401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4"/>
          <p:cNvCxnSpPr>
            <a:stCxn id="110" idx="0"/>
            <a:endCxn id="113" idx="2"/>
          </p:cNvCxnSpPr>
          <p:nvPr/>
        </p:nvCxnSpPr>
        <p:spPr>
          <a:xfrm>
            <a:off x="4238675" y="2121925"/>
            <a:ext cx="264600" cy="111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stCxn id="112" idx="0"/>
            <a:endCxn id="116" idx="2"/>
          </p:cNvCxnSpPr>
          <p:nvPr/>
        </p:nvCxnSpPr>
        <p:spPr>
          <a:xfrm rot="10800000" flipH="1">
            <a:off x="4778375" y="1586625"/>
            <a:ext cx="206100" cy="71100"/>
          </a:xfrm>
          <a:prstGeom prst="curvedConnector3">
            <a:avLst>
              <a:gd name="adj1" fmla="val 499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4"/>
          <p:cNvCxnSpPr>
            <a:stCxn id="112" idx="0"/>
            <a:endCxn id="117" idx="2"/>
          </p:cNvCxnSpPr>
          <p:nvPr/>
        </p:nvCxnSpPr>
        <p:spPr>
          <a:xfrm>
            <a:off x="4778375" y="1657725"/>
            <a:ext cx="206100" cy="1020900"/>
          </a:xfrm>
          <a:prstGeom prst="curvedConnector3">
            <a:avLst>
              <a:gd name="adj1" fmla="val 499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4"/>
          <p:cNvSpPr/>
          <p:nvPr/>
        </p:nvSpPr>
        <p:spPr>
          <a:xfrm>
            <a:off x="5369250" y="1203950"/>
            <a:ext cx="1177500" cy="7653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Self-refiection (LM)</a:t>
            </a:r>
            <a:endParaRPr sz="1200"/>
          </a:p>
        </p:txBody>
      </p:sp>
      <p:sp>
        <p:nvSpPr>
          <p:cNvPr id="124" name="Google Shape;124;p14"/>
          <p:cNvSpPr/>
          <p:nvPr/>
        </p:nvSpPr>
        <p:spPr>
          <a:xfrm rot="5400000">
            <a:off x="2764278" y="1515332"/>
            <a:ext cx="834300" cy="27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Softmax</a:t>
            </a:r>
            <a:endParaRPr sz="1200"/>
          </a:p>
        </p:txBody>
      </p:sp>
      <p:cxnSp>
        <p:nvCxnSpPr>
          <p:cNvPr id="125" name="Google Shape;125;p14"/>
          <p:cNvCxnSpPr>
            <a:stCxn id="116" idx="0"/>
            <a:endCxn id="123" idx="1"/>
          </p:cNvCxnSpPr>
          <p:nvPr/>
        </p:nvCxnSpPr>
        <p:spPr>
          <a:xfrm>
            <a:off x="5259425" y="1586600"/>
            <a:ext cx="1098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4"/>
          <p:cNvSpPr/>
          <p:nvPr/>
        </p:nvSpPr>
        <p:spPr>
          <a:xfrm>
            <a:off x="5369250" y="2035950"/>
            <a:ext cx="1177500" cy="29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reflective text</a:t>
            </a:r>
            <a:endParaRPr sz="1200"/>
          </a:p>
        </p:txBody>
      </p:sp>
      <p:cxnSp>
        <p:nvCxnSpPr>
          <p:cNvPr id="127" name="Google Shape;127;p14"/>
          <p:cNvCxnSpPr>
            <a:stCxn id="123" idx="2"/>
            <a:endCxn id="126" idx="0"/>
          </p:cNvCxnSpPr>
          <p:nvPr/>
        </p:nvCxnSpPr>
        <p:spPr>
          <a:xfrm>
            <a:off x="5958000" y="1969250"/>
            <a:ext cx="0" cy="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4"/>
          <p:cNvSpPr/>
          <p:nvPr/>
        </p:nvSpPr>
        <p:spPr>
          <a:xfrm>
            <a:off x="5369225" y="2392750"/>
            <a:ext cx="1177500" cy="571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Pairwise Evaluator</a:t>
            </a:r>
            <a:endParaRPr sz="1200"/>
          </a:p>
        </p:txBody>
      </p:sp>
      <p:cxnSp>
        <p:nvCxnSpPr>
          <p:cNvPr id="129" name="Google Shape;129;p14"/>
          <p:cNvCxnSpPr>
            <a:stCxn id="126" idx="2"/>
            <a:endCxn id="128" idx="0"/>
          </p:cNvCxnSpPr>
          <p:nvPr/>
        </p:nvCxnSpPr>
        <p:spPr>
          <a:xfrm>
            <a:off x="5958000" y="2326050"/>
            <a:ext cx="0" cy="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4"/>
          <p:cNvCxnSpPr>
            <a:stCxn id="117" idx="0"/>
            <a:endCxn id="128" idx="1"/>
          </p:cNvCxnSpPr>
          <p:nvPr/>
        </p:nvCxnSpPr>
        <p:spPr>
          <a:xfrm>
            <a:off x="5259425" y="2678500"/>
            <a:ext cx="1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</Words>
  <Application>Microsoft Office PowerPoint</Application>
  <PresentationFormat>全屏显示(16:9)</PresentationFormat>
  <Paragraphs>74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宋纳川</dc:creator>
  <cp:lastModifiedBy>墨 许</cp:lastModifiedBy>
  <cp:revision>5</cp:revision>
  <dcterms:modified xsi:type="dcterms:W3CDTF">2025-02-23T16:06:53Z</dcterms:modified>
</cp:coreProperties>
</file>