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9" r:id="rId1"/>
  </p:sldMasterIdLst>
  <p:notesMasterIdLst>
    <p:notesMasterId r:id="rId17"/>
  </p:notesMasterIdLst>
  <p:sldIdLst>
    <p:sldId id="287" r:id="rId2"/>
    <p:sldId id="259" r:id="rId3"/>
    <p:sldId id="260" r:id="rId4"/>
    <p:sldId id="280" r:id="rId5"/>
    <p:sldId id="275" r:id="rId6"/>
    <p:sldId id="282" r:id="rId7"/>
    <p:sldId id="288" r:id="rId8"/>
    <p:sldId id="258" r:id="rId9"/>
    <p:sldId id="264" r:id="rId10"/>
    <p:sldId id="263" r:id="rId11"/>
    <p:sldId id="265" r:id="rId12"/>
    <p:sldId id="268" r:id="rId13"/>
    <p:sldId id="281" r:id="rId14"/>
    <p:sldId id="267" r:id="rId15"/>
    <p:sldId id="279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yichenmo" initials="x" lastIdx="6" clrIdx="0">
    <p:extLst>
      <p:ext uri="{19B8F6BF-5375-455C-9EA6-DF929625EA0E}">
        <p15:presenceInfo xmlns:p15="http://schemas.microsoft.com/office/powerpoint/2012/main" userId="xuyichen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DADBD7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19:46.377" idx="1">
    <p:pos x="6247" y="1532"/>
    <p:text>绿色、环保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19:46.377" idx="1">
    <p:pos x="6247" y="1532"/>
    <p:text>绿色、环保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24:21.243" idx="2">
    <p:pos x="3984" y="789"/>
    <p:text>图</p:text>
    <p:extLst>
      <p:ext uri="{C676402C-5697-4E1C-873F-D02D1690AC5C}">
        <p15:threadingInfo xmlns:p15="http://schemas.microsoft.com/office/powerpoint/2012/main" timeZoneBias="-480"/>
      </p:ext>
    </p:extLst>
  </p:cm>
  <p:cm authorId="1" dt="2019-01-26T12:53:56.652" idx="6">
    <p:pos x="10" y="10"/>
    <p:text>个体图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6T12:53:32.523" idx="5">
    <p:pos x="3391" y="1504"/>
    <p:text>精密仪器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43:52.498" idx="4">
    <p:pos x="4811" y="1430"/>
    <p:text>五圈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8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85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81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0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6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721A4-81E4-4387-8B38-7B50E99643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9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9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1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6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24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6532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350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9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9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comments" Target="../comments/commen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副标题 4">
            <a:extLst>
              <a:ext uri="{FF2B5EF4-FFF2-40B4-BE49-F238E27FC236}">
                <a16:creationId xmlns:a16="http://schemas.microsoft.com/office/drawing/2014/main" id="{A0B3A9EC-540B-46D1-AB4B-996EDD7360B8}"/>
              </a:ext>
            </a:extLst>
          </p:cNvPr>
          <p:cNvSpPr txBox="1">
            <a:spLocks/>
          </p:cNvSpPr>
          <p:nvPr/>
        </p:nvSpPr>
        <p:spPr>
          <a:xfrm>
            <a:off x="5796077" y="4813489"/>
            <a:ext cx="8474075" cy="3492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baseline="50000" dirty="0"/>
              <a:t>天津大学冬令营</a:t>
            </a:r>
            <a:r>
              <a:rPr lang="en-US" altLang="zh-CN" sz="3200" b="1" baseline="50000" dirty="0"/>
              <a:t>5</a:t>
            </a:r>
            <a:r>
              <a:rPr lang="zh-CN" altLang="en-US" sz="3200" b="1" baseline="50000" dirty="0"/>
              <a:t>班</a:t>
            </a:r>
            <a:r>
              <a:rPr lang="en-US" altLang="zh-CN" sz="3200" b="1" baseline="50000" dirty="0"/>
              <a:t>1</a:t>
            </a:r>
            <a:r>
              <a:rPr lang="zh-CN" altLang="en-US" sz="3200" b="1" baseline="50000" dirty="0"/>
              <a:t>组</a:t>
            </a:r>
            <a:r>
              <a:rPr lang="en-US" altLang="zh-CN" sz="3200" b="1" baseline="50000" dirty="0"/>
              <a:t>®</a:t>
            </a:r>
            <a:br>
              <a:rPr lang="en-US" altLang="zh-CN" sz="3200" b="1" baseline="50000" dirty="0"/>
            </a:br>
            <a:endParaRPr lang="en-US" altLang="zh-CN" sz="3200" b="1" dirty="0"/>
          </a:p>
        </p:txBody>
      </p:sp>
      <p:sp>
        <p:nvSpPr>
          <p:cNvPr id="67" name="标题 3">
            <a:extLst>
              <a:ext uri="{FF2B5EF4-FFF2-40B4-BE49-F238E27FC236}">
                <a16:creationId xmlns:a16="http://schemas.microsoft.com/office/drawing/2014/main" id="{4DF38FDD-4597-473F-A2B3-40C64B52FA1A}"/>
              </a:ext>
            </a:extLst>
          </p:cNvPr>
          <p:cNvSpPr txBox="1">
            <a:spLocks/>
          </p:cNvSpPr>
          <p:nvPr/>
        </p:nvSpPr>
        <p:spPr>
          <a:xfrm>
            <a:off x="2854899" y="3618104"/>
            <a:ext cx="8474075" cy="8505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一种灵活的巨构建筑建构胶囊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8F253EC-980B-4E78-BCBB-99A117A02AEE}"/>
              </a:ext>
            </a:extLst>
          </p:cNvPr>
          <p:cNvCxnSpPr>
            <a:cxnSpLocks/>
          </p:cNvCxnSpPr>
          <p:nvPr/>
        </p:nvCxnSpPr>
        <p:spPr>
          <a:xfrm>
            <a:off x="9064101" y="3575239"/>
            <a:ext cx="0" cy="2476500"/>
          </a:xfrm>
          <a:prstGeom prst="line">
            <a:avLst/>
          </a:prstGeom>
          <a:ln w="3175">
            <a:solidFill>
              <a:srgbClr val="724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8436235-8B0F-4876-8A79-74CE1F911AB3}"/>
              </a:ext>
            </a:extLst>
          </p:cNvPr>
          <p:cNvGrpSpPr/>
          <p:nvPr/>
        </p:nvGrpSpPr>
        <p:grpSpPr>
          <a:xfrm>
            <a:off x="2807216" y="1028700"/>
            <a:ext cx="2935216" cy="2304720"/>
            <a:chOff x="2728685" y="3509819"/>
            <a:chExt cx="2325424" cy="2343715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7CE5619-8711-4977-95D5-DD3FC2FFD785}"/>
                </a:ext>
              </a:extLst>
            </p:cNvPr>
            <p:cNvSpPr txBox="1"/>
            <p:nvPr/>
          </p:nvSpPr>
          <p:spPr>
            <a:xfrm>
              <a:off x="3354548" y="5027200"/>
              <a:ext cx="1699561" cy="82633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latin typeface="Impact" panose="020B0806030902050204" pitchFamily="34" charset="0"/>
                  <a:cs typeface="Arial" panose="020B0604020202020204" pitchFamily="34" charset="0"/>
                </a:rPr>
                <a:t>2019</a:t>
              </a:r>
              <a:endParaRPr lang="zh-CN" altLang="en-US" dirty="0"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064F94E-FB41-4211-9766-008236FB3C9E}"/>
                </a:ext>
              </a:extLst>
            </p:cNvPr>
            <p:cNvSpPr txBox="1"/>
            <p:nvPr/>
          </p:nvSpPr>
          <p:spPr>
            <a:xfrm>
              <a:off x="2880747" y="3509819"/>
              <a:ext cx="2173362" cy="69905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002C3AC-BF5B-45EE-9219-7BA8A2DC8BD7}"/>
                </a:ext>
              </a:extLst>
            </p:cNvPr>
            <p:cNvSpPr txBox="1"/>
            <p:nvPr/>
          </p:nvSpPr>
          <p:spPr>
            <a:xfrm>
              <a:off x="2728685" y="4244054"/>
              <a:ext cx="2325424" cy="74796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dirty="0">
                  <a:latin typeface="Impact" panose="020B0806030902050204" pitchFamily="34" charset="0"/>
                  <a:cs typeface="Arial" panose="020B0604020202020204" pitchFamily="34" charset="0"/>
                </a:rPr>
                <a:t>颠覆未来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56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894334" y="349401"/>
            <a:ext cx="53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海下补给站牵引结构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7BC116F-C668-403B-921A-BF4A02A7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/>
          <a:stretch/>
        </p:blipFill>
        <p:spPr>
          <a:xfrm>
            <a:off x="1213654" y="1994569"/>
            <a:ext cx="4222093" cy="37677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0877ED9-AAF5-4A69-ADD5-4C9DFF637CAA}"/>
              </a:ext>
            </a:extLst>
          </p:cNvPr>
          <p:cNvSpPr txBox="1"/>
          <p:nvPr/>
        </p:nvSpPr>
        <p:spPr>
          <a:xfrm>
            <a:off x="6051573" y="2139904"/>
            <a:ext cx="3257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02D2F-16E8-4A4E-9775-FA6946320D98}"/>
              </a:ext>
            </a:extLst>
          </p:cNvPr>
          <p:cNvSpPr/>
          <p:nvPr/>
        </p:nvSpPr>
        <p:spPr>
          <a:xfrm>
            <a:off x="6135404" y="1470625"/>
            <a:ext cx="2723823" cy="42075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以光镊为原型的牵引光束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A956C7-5334-4AEE-90AA-DC96BDB324BA}"/>
              </a:ext>
            </a:extLst>
          </p:cNvPr>
          <p:cNvSpPr/>
          <p:nvPr/>
        </p:nvSpPr>
        <p:spPr>
          <a:xfrm>
            <a:off x="6178461" y="4072962"/>
            <a:ext cx="1569660" cy="42075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对准激光校准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7CBA27-9782-4EBD-9FE7-16E9CB6D5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95" y="1203808"/>
            <a:ext cx="5039043" cy="26570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8DF8B86-B5E7-420C-9306-EFD8A0865B6B}"/>
              </a:ext>
            </a:extLst>
          </p:cNvPr>
          <p:cNvSpPr txBox="1"/>
          <p:nvPr/>
        </p:nvSpPr>
        <p:spPr>
          <a:xfrm>
            <a:off x="6080540" y="4692507"/>
            <a:ext cx="3257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42369C-354A-40C8-B892-E291F46E7CA2}"/>
              </a:ext>
            </a:extLst>
          </p:cNvPr>
          <p:cNvSpPr txBox="1"/>
          <p:nvPr/>
        </p:nvSpPr>
        <p:spPr>
          <a:xfrm flipH="1">
            <a:off x="0" y="5899886"/>
            <a:ext cx="53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手绘理想图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dirty="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建构胶囊</a:t>
            </a:r>
          </a:p>
          <a:p>
            <a:endParaRPr lang="zh-CN" altLang="en-US" dirty="0"/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8" name="组合 1097"/>
          <p:cNvGrpSpPr/>
          <p:nvPr/>
        </p:nvGrpSpPr>
        <p:grpSpPr>
          <a:xfrm>
            <a:off x="260342" y="2143411"/>
            <a:ext cx="2014928" cy="3847881"/>
            <a:chOff x="2918086" y="2249024"/>
            <a:chExt cx="2014928" cy="3847881"/>
          </a:xfrm>
        </p:grpSpPr>
        <p:grpSp>
          <p:nvGrpSpPr>
            <p:cNvPr id="1099" name="组合 1098"/>
            <p:cNvGrpSpPr/>
            <p:nvPr/>
          </p:nvGrpSpPr>
          <p:grpSpPr>
            <a:xfrm>
              <a:off x="3556454" y="2249024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107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0" name="组合 1099"/>
            <p:cNvGrpSpPr/>
            <p:nvPr/>
          </p:nvGrpSpPr>
          <p:grpSpPr>
            <a:xfrm>
              <a:off x="2918086" y="3949912"/>
              <a:ext cx="2014928" cy="472991"/>
              <a:chOff x="1831028" y="3903418"/>
              <a:chExt cx="2014928" cy="472991"/>
            </a:xfrm>
            <a:solidFill>
              <a:srgbClr val="A6A6A6"/>
            </a:solidFill>
          </p:grpSpPr>
          <p:sp>
            <p:nvSpPr>
              <p:cNvPr id="1105" name="Freeform 871"/>
              <p:cNvSpPr/>
              <p:nvPr/>
            </p:nvSpPr>
            <p:spPr bwMode="auto">
              <a:xfrm rot="844219">
                <a:off x="1831028" y="3903418"/>
                <a:ext cx="1856698" cy="472991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872"/>
              <p:cNvSpPr/>
              <p:nvPr/>
            </p:nvSpPr>
            <p:spPr bwMode="auto">
              <a:xfrm rot="844219">
                <a:off x="3573793" y="4073887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1" name="组合 1100"/>
            <p:cNvGrpSpPr/>
            <p:nvPr/>
          </p:nvGrpSpPr>
          <p:grpSpPr>
            <a:xfrm>
              <a:off x="3575725" y="5790065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103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2" name="Freeform 871"/>
            <p:cNvSpPr/>
            <p:nvPr/>
          </p:nvSpPr>
          <p:spPr bwMode="auto">
            <a:xfrm rot="6244219">
              <a:off x="1768287" y="3756175"/>
              <a:ext cx="3503338" cy="892470"/>
            </a:xfrm>
            <a:custGeom>
              <a:avLst/>
              <a:gdLst>
                <a:gd name="T0" fmla="*/ 74 w 75"/>
                <a:gd name="T1" fmla="*/ 0 h 19"/>
                <a:gd name="T2" fmla="*/ 37 w 75"/>
                <a:gd name="T3" fmla="*/ 8 h 19"/>
                <a:gd name="T4" fmla="*/ 19 w 75"/>
                <a:gd name="T5" fmla="*/ 13 h 19"/>
                <a:gd name="T6" fmla="*/ 10 w 75"/>
                <a:gd name="T7" fmla="*/ 15 h 19"/>
                <a:gd name="T8" fmla="*/ 6 w 75"/>
                <a:gd name="T9" fmla="*/ 16 h 19"/>
                <a:gd name="T10" fmla="*/ 2 w 75"/>
                <a:gd name="T11" fmla="*/ 17 h 19"/>
                <a:gd name="T12" fmla="*/ 1 w 75"/>
                <a:gd name="T13" fmla="*/ 17 h 19"/>
                <a:gd name="T14" fmla="*/ 1 w 75"/>
                <a:gd name="T15" fmla="*/ 19 h 19"/>
                <a:gd name="T16" fmla="*/ 10 w 75"/>
                <a:gd name="T17" fmla="*/ 17 h 19"/>
                <a:gd name="T18" fmla="*/ 19 w 75"/>
                <a:gd name="T19" fmla="*/ 14 h 19"/>
                <a:gd name="T20" fmla="*/ 38 w 75"/>
                <a:gd name="T21" fmla="*/ 9 h 19"/>
                <a:gd name="T22" fmla="*/ 74 w 75"/>
                <a:gd name="T23" fmla="*/ 1 h 19"/>
                <a:gd name="T24" fmla="*/ 74 w 75"/>
                <a:gd name="T25" fmla="*/ 0 h 19"/>
                <a:gd name="T26" fmla="*/ 74 w 75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9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09" name="组合 1108"/>
          <p:cNvGrpSpPr/>
          <p:nvPr/>
        </p:nvGrpSpPr>
        <p:grpSpPr>
          <a:xfrm>
            <a:off x="2501707" y="1753399"/>
            <a:ext cx="2882901" cy="1058862"/>
            <a:chOff x="5012946" y="1899107"/>
            <a:chExt cx="2882901" cy="1058862"/>
          </a:xfrm>
        </p:grpSpPr>
        <p:grpSp>
          <p:nvGrpSpPr>
            <p:cNvPr id="1110" name="组合 1109"/>
            <p:cNvGrpSpPr/>
            <p:nvPr/>
          </p:nvGrpSpPr>
          <p:grpSpPr>
            <a:xfrm>
              <a:off x="5012946" y="1899107"/>
              <a:ext cx="2882901" cy="1058862"/>
              <a:chOff x="3925888" y="1852613"/>
              <a:chExt cx="2882901" cy="1058862"/>
            </a:xfrm>
          </p:grpSpPr>
          <p:grpSp>
            <p:nvGrpSpPr>
              <p:cNvPr id="1112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263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4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5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6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7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8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9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0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1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2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3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4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5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6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7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8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9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0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1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2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3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4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5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6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7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8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9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0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1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2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3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4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5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6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7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8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9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0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1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2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3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4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5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6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7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8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9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0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1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2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3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4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5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6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7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8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9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0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1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3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4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5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6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7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8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9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0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1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2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3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4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5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6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7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8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9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0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1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2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3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4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5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6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7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8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9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0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1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2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3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4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5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6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7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9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0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1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2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3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4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5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6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7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8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9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0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1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2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3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4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5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6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7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8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9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0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1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2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3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5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6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7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8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9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0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1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2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3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4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5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6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7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8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9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0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1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2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3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4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5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6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7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9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0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1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2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3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4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5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6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7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8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9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0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1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2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3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4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5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6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7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8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9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0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1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2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3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4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5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6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7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8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9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0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1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3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4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5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6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7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8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9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0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1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2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3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4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5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6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7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8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9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0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1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2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113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11" name="文本框 1110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940131" y="2040412"/>
              <a:ext cx="1085554" cy="63094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连接</a:t>
              </a: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2435427" y="3416376"/>
            <a:ext cx="3010862" cy="1105861"/>
            <a:chOff x="5074859" y="3662819"/>
            <a:chExt cx="2882901" cy="1058862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5074859" y="3662819"/>
              <a:ext cx="2882901" cy="1058862"/>
              <a:chOff x="3925888" y="1852613"/>
              <a:chExt cx="2882901" cy="1058862"/>
            </a:xfrm>
          </p:grpSpPr>
          <p:grpSp>
            <p:nvGrpSpPr>
              <p:cNvPr id="1466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617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1618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9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0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1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2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3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4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5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6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7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8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9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0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1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2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3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4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5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6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7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8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9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0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1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2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3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4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5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6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7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8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9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0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1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2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3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4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5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6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7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8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9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0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1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2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3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4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5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6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7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8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9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0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1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2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3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4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5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6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7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8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9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0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1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2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3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4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5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6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7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9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0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1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2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3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4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5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6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7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8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9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0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1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2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3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4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5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6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7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8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9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0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1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3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4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5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6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7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8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9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0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1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2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3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5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6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7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8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9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0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1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2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3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4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5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7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9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0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1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2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3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4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5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6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7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8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9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0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1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2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3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4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5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6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7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8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9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0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1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3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4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5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6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7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8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9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0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1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2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3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4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5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6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7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8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9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0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1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2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3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4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5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6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7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8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9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0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1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2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3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4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5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6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7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8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9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0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1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2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3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4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5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6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7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8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9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0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1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2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3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4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5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6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467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5" name="文本框 146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219566" y="3845831"/>
              <a:ext cx="2657015" cy="6041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变形中</a:t>
              </a:r>
              <a:endParaRPr lang="zh-CN" sz="35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817" name="组合 1816"/>
          <p:cNvGrpSpPr/>
          <p:nvPr/>
        </p:nvGrpSpPr>
        <p:grpSpPr>
          <a:xfrm>
            <a:off x="2423919" y="5308441"/>
            <a:ext cx="2882901" cy="1058862"/>
            <a:chOff x="5027234" y="5474345"/>
            <a:chExt cx="2882901" cy="1058862"/>
          </a:xfrm>
        </p:grpSpPr>
        <p:grpSp>
          <p:nvGrpSpPr>
            <p:cNvPr id="1818" name="组合 1817"/>
            <p:cNvGrpSpPr/>
            <p:nvPr/>
          </p:nvGrpSpPr>
          <p:grpSpPr>
            <a:xfrm>
              <a:off x="5027234" y="5474345"/>
              <a:ext cx="2882901" cy="1058862"/>
              <a:chOff x="3925888" y="1852613"/>
              <a:chExt cx="2882901" cy="1058862"/>
            </a:xfrm>
          </p:grpSpPr>
          <p:grpSp>
            <p:nvGrpSpPr>
              <p:cNvPr id="1820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971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2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3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4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5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6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7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8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9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0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1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2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3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4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5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6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7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8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9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0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1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2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3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4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5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6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7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8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9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0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1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2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3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4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5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6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7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8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9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0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1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2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3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4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5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6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7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8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9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0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1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2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3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4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5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6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7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8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9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1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2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3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4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5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6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7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8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9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0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1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2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3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4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5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6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7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8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9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0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1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2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3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4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6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7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8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2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7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8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0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1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2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3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8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9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2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3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4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8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9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0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3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4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5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6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7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9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0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1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4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5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6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7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8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9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0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1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3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4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5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7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8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9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0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1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2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3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4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5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6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9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0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1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2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3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4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5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6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7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9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0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1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2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3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4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5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6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7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8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9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2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3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4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5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6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7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8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9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0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1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4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5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6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7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8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9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0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821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2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3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4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5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6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7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8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9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0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1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2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3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4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5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6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7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8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9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0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1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2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3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4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5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6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7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8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9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0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1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2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3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4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5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6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7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8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9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0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1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2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3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4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5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6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7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8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9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0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1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2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3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4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5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6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7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8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9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0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1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2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3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4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5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6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7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8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9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0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1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2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3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4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5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6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7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8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9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0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1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2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3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4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5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6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7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8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9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0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1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2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3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4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5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6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7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8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9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0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1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2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3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4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5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6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7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8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9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0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1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2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3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4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5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6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7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8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9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0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1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2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3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4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5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6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7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8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9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0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1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2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3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4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5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6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7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8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9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0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1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2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3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4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5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6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7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8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9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0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19" name="文本框 1818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757592" y="5658493"/>
              <a:ext cx="1535997" cy="63094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运动中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50AF399-AC40-4FAD-A99E-BBF5F031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87" y="762739"/>
            <a:ext cx="2438400" cy="2438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2D7752-11F3-4E55-9A77-96AE6794E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01" y="2795982"/>
            <a:ext cx="2438400" cy="2438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308B56-40F8-44AE-B987-65327FA82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46" y="4015182"/>
            <a:ext cx="2438400" cy="2438400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D27A8EC-D3C3-44D9-A921-28A998E92973}"/>
              </a:ext>
            </a:extLst>
          </p:cNvPr>
          <p:cNvCxnSpPr/>
          <p:nvPr/>
        </p:nvCxnSpPr>
        <p:spPr>
          <a:xfrm>
            <a:off x="6783160" y="2059385"/>
            <a:ext cx="2549408" cy="1251751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838200F-16B1-4570-8CF8-1D99A3AA89C7}"/>
              </a:ext>
            </a:extLst>
          </p:cNvPr>
          <p:cNvCxnSpPr/>
          <p:nvPr/>
        </p:nvCxnSpPr>
        <p:spPr>
          <a:xfrm rot="10800000" flipV="1">
            <a:off x="8057865" y="4154381"/>
            <a:ext cx="1379099" cy="1080000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能源＆材料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4"/>
          <p:cNvGrpSpPr/>
          <p:nvPr/>
        </p:nvGrpSpPr>
        <p:grpSpPr>
          <a:xfrm>
            <a:off x="1288462" y="2372045"/>
            <a:ext cx="657509" cy="738492"/>
            <a:chOff x="0" y="0"/>
            <a:chExt cx="807366" cy="906807"/>
          </a:xfrm>
          <a:noFill/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1273918" y="3723853"/>
            <a:ext cx="657509" cy="738492"/>
            <a:chOff x="0" y="0"/>
            <a:chExt cx="807366" cy="906807"/>
          </a:xfrm>
        </p:grpSpPr>
        <p:sp>
          <p:nvSpPr>
            <p:cNvPr id="2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Group 44"/>
          <p:cNvGrpSpPr/>
          <p:nvPr/>
        </p:nvGrpSpPr>
        <p:grpSpPr>
          <a:xfrm>
            <a:off x="1259374" y="5075661"/>
            <a:ext cx="657509" cy="738492"/>
            <a:chOff x="0" y="0"/>
            <a:chExt cx="807366" cy="906807"/>
          </a:xfrm>
        </p:grpSpPr>
        <p:sp>
          <p:nvSpPr>
            <p:cNvPr id="25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216271" y="2428719"/>
            <a:ext cx="4115476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地热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16271" y="3725732"/>
            <a:ext cx="5789394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海水电解质电池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216271" y="5153754"/>
            <a:ext cx="4115476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材料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DCDDEA-4334-4C37-8E62-51F775415099}"/>
              </a:ext>
            </a:extLst>
          </p:cNvPr>
          <p:cNvSpPr txBox="1"/>
          <p:nvPr/>
        </p:nvSpPr>
        <p:spPr>
          <a:xfrm>
            <a:off x="5575176" y="2202890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0A7428-545B-4CAF-A686-43F0C713874E}"/>
              </a:ext>
            </a:extLst>
          </p:cNvPr>
          <p:cNvSpPr txBox="1"/>
          <p:nvPr/>
        </p:nvSpPr>
        <p:spPr>
          <a:xfrm>
            <a:off x="5603091" y="4860589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外层由蛋白质合成的拟生物膜特种材料</a:t>
            </a:r>
            <a:r>
              <a:rPr lang="en-US" altLang="zh-CN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通过不断透气来保持壳体内外压力平衡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8BA0E-D0FB-4013-B0B4-4FC0479270CB}"/>
              </a:ext>
            </a:extLst>
          </p:cNvPr>
          <p:cNvSpPr txBox="1"/>
          <p:nvPr/>
        </p:nvSpPr>
        <p:spPr>
          <a:xfrm>
            <a:off x="5584054" y="3493633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海水电池，通过海水作为电解质，在电池的正负极上得失电子，把能量传送到电路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4" y="2772923"/>
            <a:ext cx="385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设计优点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2036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solidFill>
            <a:schemeClr val="tx2"/>
          </a:solidFill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设计优点</a:t>
            </a:r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671" y="4429966"/>
            <a:ext cx="2622738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利用双层膜结构，采用潜水艇原理，在夹层中调整水量，使微型胶囊上升或下降。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237019" y="2746734"/>
            <a:ext cx="4820319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较强的移动能力</a:t>
            </a: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8812" y="4350635"/>
            <a:ext cx="2451130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借鉴微型胶囊结构设计，可以模仿蚂蚁在遇到危险时快速结合抱团。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072915" y="2760568"/>
            <a:ext cx="2712984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较强的抗灾能力</a:t>
            </a: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16804" y="4403483"/>
            <a:ext cx="2451130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感染疾病的个体单位易于被隔离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通过深水弹射的方式解决部分罪犯。</a:t>
            </a:r>
          </a:p>
        </p:txBody>
      </p:sp>
      <p:sp>
        <p:nvSpPr>
          <p:cNvPr id="41" name="矩形 40"/>
          <p:cNvSpPr/>
          <p:nvPr/>
        </p:nvSpPr>
        <p:spPr>
          <a:xfrm>
            <a:off x="3589510" y="2725710"/>
            <a:ext cx="2357958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及时的公共管理</a:t>
            </a: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926792" y="4376706"/>
            <a:ext cx="2451130" cy="20538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水下城市设计，较为靠近水下资源的产区，方便我们利用各种方式获取多样的能源。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781911" y="2769446"/>
            <a:ext cx="2643646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便于获取水下资源</a:t>
            </a: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4987" y="2016859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150677" y="4729654"/>
            <a:ext cx="97777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Thanks for your listening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0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47642" y="962364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胶囊定义</a:t>
            </a: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8679" y="2391624"/>
            <a:ext cx="309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理念、创新</a:t>
            </a:r>
            <a:endParaRPr 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32459" y="3315480"/>
            <a:ext cx="35546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颠覆未来</a:t>
            </a:r>
            <a:endParaRPr lang="zh-CN" sz="13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4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90109" y="5309449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设计优点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95824" y="3826724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框架设计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 bldLvl="0" animBg="1"/>
      <p:bldP spid="6" grpId="0" bldLvl="0" animBg="1"/>
      <p:bldP spid="7" grpId="0"/>
      <p:bldP spid="8" grpId="0" bldLvl="0" animBg="1"/>
      <p:bldP spid="9" grpId="0" bldLvl="0" animBg="1"/>
      <p:bldP spid="11" grpId="0" bldLvl="0" animBg="1"/>
      <p:bldP spid="12" grpId="0" bldLvl="0" animBg="1"/>
      <p:bldP spid="15" grpId="0" bldLvl="0" animBg="1"/>
      <p:bldP spid="16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1218" y="2743737"/>
            <a:ext cx="4101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sz="6600" b="1" dirty="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胶囊定义</a:t>
            </a:r>
            <a:endParaRPr lang="zh-CN" altLang="en-US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blinds dir="vert"/>
      </p:transition>
    </mc:Choice>
    <mc:Fallback xmlns="">
      <p:transition spd="med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建构胶囊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94492"/>
            <a:ext cx="5391150" cy="8046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57425" y="5161052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4124" y="1023958"/>
            <a:ext cx="203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54E6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鹦鹉螺</a:t>
            </a:r>
            <a:endParaRPr lang="zh-CN" altLang="en-US" sz="4800" dirty="0">
              <a:solidFill>
                <a:srgbClr val="254E6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48987" y="4591721"/>
            <a:ext cx="4522803" cy="118032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三层生物膜结构</a:t>
            </a:r>
            <a:endParaRPr lang="en-US" altLang="zh-CN" sz="2800" dirty="0">
              <a:solidFill>
                <a:srgbClr val="234964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鞭毛驱动</a:t>
            </a:r>
          </a:p>
        </p:txBody>
      </p:sp>
      <p:sp>
        <p:nvSpPr>
          <p:cNvPr id="31" name="椭圆 30"/>
          <p:cNvSpPr/>
          <p:nvPr/>
        </p:nvSpPr>
        <p:spPr>
          <a:xfrm>
            <a:off x="7115095" y="392587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CB76D1-32D0-4FD0-91DD-005FF8809A26}"/>
              </a:ext>
            </a:extLst>
          </p:cNvPr>
          <p:cNvSpPr/>
          <p:nvPr/>
        </p:nvSpPr>
        <p:spPr>
          <a:xfrm>
            <a:off x="7124700" y="1948751"/>
            <a:ext cx="4381500" cy="95410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整体采用仿生设计，参考鹦鹉螺的壳结构。</a:t>
            </a:r>
            <a:endParaRPr lang="en-US" altLang="zh-CN" sz="2800" dirty="0">
              <a:solidFill>
                <a:srgbClr val="234964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0A7A47-26ED-4208-8289-8E3BE002EC9A}"/>
              </a:ext>
            </a:extLst>
          </p:cNvPr>
          <p:cNvSpPr/>
          <p:nvPr/>
        </p:nvSpPr>
        <p:spPr>
          <a:xfrm>
            <a:off x="7303357" y="3591090"/>
            <a:ext cx="203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54E6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草履虫</a:t>
            </a: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452596" y="4842472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</a:p>
        </p:txBody>
      </p:sp>
      <p:sp>
        <p:nvSpPr>
          <p:cNvPr id="18" name="矩形 17"/>
          <p:cNvSpPr/>
          <p:nvPr/>
        </p:nvSpPr>
        <p:spPr>
          <a:xfrm>
            <a:off x="6685442" y="199129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781652" y="1460336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652" y="339222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781652" y="2727114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1652" y="484247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781652" y="4177364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7956A1-B668-45ED-818B-E837CA659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8" y="1458386"/>
            <a:ext cx="4967941" cy="36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3" y="2772923"/>
            <a:ext cx="482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理念＆创新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633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6EAB-3505-4FF6-B332-2933522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6BF4E23-188F-4CD1-B96C-AFC8654FE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95" y="255486"/>
            <a:ext cx="3135594" cy="199982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C21B363-083C-4D32-9974-CA83398330CB}"/>
              </a:ext>
            </a:extLst>
          </p:cNvPr>
          <p:cNvSpPr txBox="1"/>
          <p:nvPr/>
        </p:nvSpPr>
        <p:spPr>
          <a:xfrm>
            <a:off x="1905849" y="1356792"/>
            <a:ext cx="3569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几年前，图瓦卢领导人在一份声明中说，他们对抗海平面上升的努力已宣告失败，该国居民将逐步撤离，举国搬迁新西兰。</a:t>
            </a:r>
          </a:p>
        </p:txBody>
      </p:sp>
      <p:sp>
        <p:nvSpPr>
          <p:cNvPr id="39" name="燕尾形 6">
            <a:extLst>
              <a:ext uri="{FF2B5EF4-FFF2-40B4-BE49-F238E27FC236}">
                <a16:creationId xmlns:a16="http://schemas.microsoft.com/office/drawing/2014/main" id="{C1D6DCF8-2184-4476-8BDB-1807CE9A4212}"/>
              </a:ext>
            </a:extLst>
          </p:cNvPr>
          <p:cNvSpPr/>
          <p:nvPr/>
        </p:nvSpPr>
        <p:spPr>
          <a:xfrm>
            <a:off x="0" y="0"/>
            <a:ext cx="3381613" cy="909637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同心圆 3">
            <a:extLst>
              <a:ext uri="{FF2B5EF4-FFF2-40B4-BE49-F238E27FC236}">
                <a16:creationId xmlns:a16="http://schemas.microsoft.com/office/drawing/2014/main" id="{9DE1B220-1A99-4176-A7B3-3AB60A8935C5}"/>
              </a:ext>
            </a:extLst>
          </p:cNvPr>
          <p:cNvSpPr/>
          <p:nvPr/>
        </p:nvSpPr>
        <p:spPr>
          <a:xfrm>
            <a:off x="1502013" y="921131"/>
            <a:ext cx="4200718" cy="2477323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BE15F1-8B60-4393-BEBE-6C9C51CF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68" y="-564936"/>
            <a:ext cx="9905998" cy="147857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compassion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866E9-4D3E-4EA4-9A99-6EFC40C54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70" y="2251912"/>
            <a:ext cx="3135594" cy="2116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31A1DB-F192-4738-8FB2-B35D336A7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03" y="4368438"/>
            <a:ext cx="3122519" cy="2194556"/>
          </a:xfrm>
          <a:prstGeom prst="rect">
            <a:avLst/>
          </a:prstGeom>
        </p:spPr>
      </p:pic>
      <p:sp>
        <p:nvSpPr>
          <p:cNvPr id="12" name="同心圆 3">
            <a:extLst>
              <a:ext uri="{FF2B5EF4-FFF2-40B4-BE49-F238E27FC236}">
                <a16:creationId xmlns:a16="http://schemas.microsoft.com/office/drawing/2014/main" id="{9D27CCCD-D00B-4C9E-AA2C-1A7DE5EDCE75}"/>
              </a:ext>
            </a:extLst>
          </p:cNvPr>
          <p:cNvSpPr/>
          <p:nvPr/>
        </p:nvSpPr>
        <p:spPr>
          <a:xfrm>
            <a:off x="1508551" y="3398454"/>
            <a:ext cx="4200718" cy="2477323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6715F3-82D3-4CE4-9FCA-88D4DC1ABEFB}"/>
              </a:ext>
            </a:extLst>
          </p:cNvPr>
          <p:cNvSpPr txBox="1"/>
          <p:nvPr/>
        </p:nvSpPr>
        <p:spPr>
          <a:xfrm>
            <a:off x="1919102" y="3884640"/>
            <a:ext cx="3569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曼谷因海平面上升而洪水频发，伦敦泰晤士河频频决堤。泰国、英格兰、马尔代夫一个个国家正面临着海平面上升的威胁</a:t>
            </a:r>
            <a:r>
              <a:rPr lang="en-US" altLang="zh-CN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000" dirty="0">
              <a:solidFill>
                <a:srgbClr val="2247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136196" y="3781646"/>
            <a:ext cx="7945656" cy="7945656"/>
            <a:chOff x="2123172" y="3429000"/>
            <a:chExt cx="7945656" cy="794565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2529114" y="3839027"/>
              <a:ext cx="7398669" cy="7070568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2123172" y="3429000"/>
              <a:ext cx="7945656" cy="79456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46871" y="3163798"/>
            <a:ext cx="9272648" cy="9272648"/>
            <a:chOff x="7189663" y="-274890"/>
            <a:chExt cx="5046198" cy="5046198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725690" y="190214"/>
              <a:ext cx="4015437" cy="4057943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7189663" y="-274890"/>
              <a:ext cx="5046198" cy="50461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椭圆 41"/>
          <p:cNvSpPr/>
          <p:nvPr/>
        </p:nvSpPr>
        <p:spPr>
          <a:xfrm>
            <a:off x="2529114" y="4543880"/>
            <a:ext cx="7133772" cy="7133772"/>
          </a:xfrm>
          <a:prstGeom prst="ellipse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938244" y="4953009"/>
            <a:ext cx="6315511" cy="631551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529114" y="4547501"/>
            <a:ext cx="7126526" cy="7126526"/>
            <a:chOff x="2529114" y="3842651"/>
            <a:chExt cx="7126526" cy="7126526"/>
          </a:xfrm>
        </p:grpSpPr>
        <p:sp>
          <p:nvSpPr>
            <p:cNvPr id="45" name="椭圆 44"/>
            <p:cNvSpPr/>
            <p:nvPr/>
          </p:nvSpPr>
          <p:spPr>
            <a:xfrm>
              <a:off x="2529114" y="3842651"/>
              <a:ext cx="7126526" cy="71265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029518" y="5433440"/>
              <a:ext cx="116459" cy="1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3903229">
            <a:off x="2544114" y="4547501"/>
            <a:ext cx="7126526" cy="7126526"/>
            <a:chOff x="2529114" y="3842651"/>
            <a:chExt cx="7126526" cy="7126526"/>
          </a:xfrm>
        </p:grpSpPr>
        <p:sp>
          <p:nvSpPr>
            <p:cNvPr id="48" name="椭圆 47"/>
            <p:cNvSpPr/>
            <p:nvPr/>
          </p:nvSpPr>
          <p:spPr>
            <a:xfrm>
              <a:off x="2529114" y="3842651"/>
              <a:ext cx="7126526" cy="71265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31707" y="5392612"/>
              <a:ext cx="147863" cy="1478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934621" y="4934024"/>
            <a:ext cx="6315511" cy="6334496"/>
            <a:chOff x="2934621" y="4581156"/>
            <a:chExt cx="6315511" cy="6334496"/>
          </a:xfrm>
        </p:grpSpPr>
        <p:sp>
          <p:nvSpPr>
            <p:cNvPr id="51" name="椭圆 50"/>
            <p:cNvSpPr/>
            <p:nvPr/>
          </p:nvSpPr>
          <p:spPr>
            <a:xfrm>
              <a:off x="2934621" y="4600141"/>
              <a:ext cx="6315511" cy="6315511"/>
            </a:xfrm>
            <a:prstGeom prst="ellipse">
              <a:avLst/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784057" y="4581156"/>
              <a:ext cx="73493" cy="734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52"/>
          <p:cNvSpPr/>
          <p:nvPr/>
        </p:nvSpPr>
        <p:spPr>
          <a:xfrm>
            <a:off x="2308619" y="5378449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067074" y="6702424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257102" y="3751297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487377" y="2668285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61211" y="4554363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934622" y="3675336"/>
            <a:ext cx="46704" cy="46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659264" y="515064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750316" y="4516846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993267" y="561698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906057" y="594083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0694" y="4736623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606714" y="499920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858144" y="4585183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0282390" y="1226875"/>
            <a:ext cx="1471759" cy="1471759"/>
            <a:chOff x="5693251" y="1928654"/>
            <a:chExt cx="1861469" cy="1861469"/>
          </a:xfrm>
        </p:grpSpPr>
        <p:sp>
          <p:nvSpPr>
            <p:cNvPr id="67" name="椭圆 66"/>
            <p:cNvSpPr/>
            <p:nvPr/>
          </p:nvSpPr>
          <p:spPr>
            <a:xfrm>
              <a:off x="5693251" y="1928654"/>
              <a:ext cx="1861469" cy="1861469"/>
            </a:xfrm>
            <a:prstGeom prst="ellipse">
              <a:avLst/>
            </a:prstGeom>
            <a:solidFill>
              <a:srgbClr val="EEF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623985" y="2258588"/>
              <a:ext cx="559309" cy="559309"/>
            </a:xfrm>
            <a:prstGeom prst="ellipse">
              <a:avLst/>
            </a:prstGeom>
            <a:solidFill>
              <a:srgbClr val="DBE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6276140" y="2768735"/>
              <a:ext cx="269075" cy="269075"/>
            </a:xfrm>
            <a:prstGeom prst="ellipse">
              <a:avLst/>
            </a:prstGeom>
            <a:solidFill>
              <a:srgbClr val="DBE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300438" y="2919994"/>
            <a:ext cx="1035753" cy="628812"/>
            <a:chOff x="-1831478" y="4950226"/>
            <a:chExt cx="1035753" cy="628812"/>
          </a:xfrm>
        </p:grpSpPr>
        <p:grpSp>
          <p:nvGrpSpPr>
            <p:cNvPr id="71" name="组合 70"/>
            <p:cNvGrpSpPr/>
            <p:nvPr/>
          </p:nvGrpSpPr>
          <p:grpSpPr>
            <a:xfrm>
              <a:off x="-1646305" y="4950226"/>
              <a:ext cx="628812" cy="628812"/>
              <a:chOff x="-1692657" y="4950226"/>
              <a:chExt cx="628812" cy="62881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-1692657" y="4950226"/>
                <a:ext cx="628812" cy="628812"/>
              </a:xfrm>
              <a:prstGeom prst="ellipse">
                <a:avLst/>
              </a:prstGeom>
              <a:solidFill>
                <a:srgbClr val="01A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-1485202" y="5252422"/>
                <a:ext cx="258905" cy="258905"/>
              </a:xfrm>
              <a:prstGeom prst="ellipse">
                <a:avLst/>
              </a:prstGeom>
              <a:solidFill>
                <a:srgbClr val="03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-1609395" y="5228556"/>
                <a:ext cx="69820" cy="69820"/>
              </a:xfrm>
              <a:prstGeom prst="ellipse">
                <a:avLst/>
              </a:prstGeom>
              <a:solidFill>
                <a:srgbClr val="03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-1296117" y="5092680"/>
                <a:ext cx="69820" cy="69820"/>
              </a:xfrm>
              <a:prstGeom prst="ellipse">
                <a:avLst/>
              </a:prstGeom>
              <a:solidFill>
                <a:srgbClr val="4BB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-1688885" y="5011354"/>
                <a:ext cx="537207" cy="567684"/>
              </a:xfrm>
              <a:custGeom>
                <a:avLst/>
                <a:gdLst>
                  <a:gd name="connsiteX0" fmla="*/ 129610 w 537207"/>
                  <a:gd name="connsiteY0" fmla="*/ 0 h 567684"/>
                  <a:gd name="connsiteX1" fmla="*/ 91701 w 537207"/>
                  <a:gd name="connsiteY1" fmla="*/ 45947 h 567684"/>
                  <a:gd name="connsiteX2" fmla="*/ 38005 w 537207"/>
                  <a:gd name="connsiteY2" fmla="*/ 221735 h 567684"/>
                  <a:gd name="connsiteX3" fmla="*/ 352411 w 537207"/>
                  <a:gd name="connsiteY3" fmla="*/ 536141 h 567684"/>
                  <a:gd name="connsiteX4" fmla="*/ 528199 w 537207"/>
                  <a:gd name="connsiteY4" fmla="*/ 482445 h 567684"/>
                  <a:gd name="connsiteX5" fmla="*/ 537207 w 537207"/>
                  <a:gd name="connsiteY5" fmla="*/ 475013 h 567684"/>
                  <a:gd name="connsiteX6" fmla="*/ 536725 w 537207"/>
                  <a:gd name="connsiteY6" fmla="*/ 475597 h 567684"/>
                  <a:gd name="connsiteX7" fmla="*/ 314406 w 537207"/>
                  <a:gd name="connsiteY7" fmla="*/ 567684 h 567684"/>
                  <a:gd name="connsiteX8" fmla="*/ 0 w 537207"/>
                  <a:gd name="connsiteY8" fmla="*/ 253278 h 567684"/>
                  <a:gd name="connsiteX9" fmla="*/ 92087 w 537207"/>
                  <a:gd name="connsiteY9" fmla="*/ 30959 h 567684"/>
                  <a:gd name="connsiteX10" fmla="*/ 129610 w 537207"/>
                  <a:gd name="connsiteY10" fmla="*/ 0 h 56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7207" h="567684">
                    <a:moveTo>
                      <a:pt x="129610" y="0"/>
                    </a:moveTo>
                    <a:lnTo>
                      <a:pt x="91701" y="45947"/>
                    </a:lnTo>
                    <a:cubicBezTo>
                      <a:pt x="57800" y="96127"/>
                      <a:pt x="38005" y="156619"/>
                      <a:pt x="38005" y="221735"/>
                    </a:cubicBezTo>
                    <a:cubicBezTo>
                      <a:pt x="38005" y="395377"/>
                      <a:pt x="178769" y="536141"/>
                      <a:pt x="352411" y="536141"/>
                    </a:cubicBezTo>
                    <a:cubicBezTo>
                      <a:pt x="417527" y="536141"/>
                      <a:pt x="478019" y="516346"/>
                      <a:pt x="528199" y="482445"/>
                    </a:cubicBezTo>
                    <a:lnTo>
                      <a:pt x="537207" y="475013"/>
                    </a:lnTo>
                    <a:lnTo>
                      <a:pt x="536725" y="475597"/>
                    </a:lnTo>
                    <a:cubicBezTo>
                      <a:pt x="479829" y="532493"/>
                      <a:pt x="401227" y="567684"/>
                      <a:pt x="314406" y="567684"/>
                    </a:cubicBezTo>
                    <a:cubicBezTo>
                      <a:pt x="140764" y="567684"/>
                      <a:pt x="0" y="426920"/>
                      <a:pt x="0" y="253278"/>
                    </a:cubicBezTo>
                    <a:cubicBezTo>
                      <a:pt x="0" y="166457"/>
                      <a:pt x="35191" y="87856"/>
                      <a:pt x="92087" y="30959"/>
                    </a:cubicBezTo>
                    <a:lnTo>
                      <a:pt x="129610" y="0"/>
                    </a:lnTo>
                    <a:close/>
                  </a:path>
                </a:pathLst>
              </a:custGeom>
              <a:solidFill>
                <a:srgbClr val="00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空心弧 71"/>
            <p:cNvSpPr/>
            <p:nvPr/>
          </p:nvSpPr>
          <p:spPr>
            <a:xfrm rot="20965188">
              <a:off x="-1831478" y="5028498"/>
              <a:ext cx="1035753" cy="438427"/>
            </a:xfrm>
            <a:prstGeom prst="blockArc">
              <a:avLst>
                <a:gd name="adj1" fmla="val 19028656"/>
                <a:gd name="adj2" fmla="val 12795267"/>
                <a:gd name="adj3" fmla="val 2635"/>
              </a:avLst>
            </a:prstGeom>
            <a:solidFill>
              <a:srgbClr val="C5C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-1796601" y="5375773"/>
              <a:ext cx="49447" cy="49447"/>
            </a:xfrm>
            <a:prstGeom prst="ellipse">
              <a:avLst/>
            </a:prstGeom>
            <a:solidFill>
              <a:srgbClr val="00A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876263" y="5210601"/>
              <a:ext cx="75389" cy="75389"/>
            </a:xfrm>
            <a:prstGeom prst="ellipse">
              <a:avLst/>
            </a:prstGeom>
            <a:solidFill>
              <a:srgbClr val="00A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28" y="5270794"/>
            <a:ext cx="4452144" cy="4426259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3879636" y="4281088"/>
            <a:ext cx="4248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2400" dirty="0">
              <a:solidFill>
                <a:srgbClr val="A5A5A5">
                  <a:lumMod val="75000"/>
                </a:srgb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endParaRPr lang="zh-CN" altLang="en-US" dirty="0"/>
          </a:p>
        </p:txBody>
      </p:sp>
      <p:grpSp>
        <p:nvGrpSpPr>
          <p:cNvPr id="81" name="b1b2cf17-e46c-45a5-a4ef-f09d7a702b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D3431D6-C528-48C1-85DD-C9334BEC3D4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02499" y="1614505"/>
            <a:ext cx="8639143" cy="3831793"/>
            <a:chOff x="676831" y="1242265"/>
            <a:chExt cx="10838338" cy="4807221"/>
          </a:xfrm>
        </p:grpSpPr>
        <p:sp>
          <p:nvSpPr>
            <p:cNvPr id="82" name="îśľïḑè">
              <a:extLst>
                <a:ext uri="{FF2B5EF4-FFF2-40B4-BE49-F238E27FC236}">
                  <a16:creationId xmlns:a16="http://schemas.microsoft.com/office/drawing/2014/main" id="{42D07EA9-A46B-4768-8712-E090AB0EACB9}"/>
                </a:ext>
              </a:extLst>
            </p:cNvPr>
            <p:cNvSpPr/>
            <p:nvPr/>
          </p:nvSpPr>
          <p:spPr bwMode="auto">
            <a:xfrm>
              <a:off x="3944239" y="1907235"/>
              <a:ext cx="4409564" cy="397656"/>
            </a:xfrm>
            <a:custGeom>
              <a:avLst/>
              <a:gdLst>
                <a:gd name="T0" fmla="*/ 2147483646 w 43200"/>
                <a:gd name="T1" fmla="*/ 0 h 21600"/>
                <a:gd name="T2" fmla="*/ 0 w 43200"/>
                <a:gd name="T3" fmla="*/ 0 h 21600"/>
                <a:gd name="T4" fmla="*/ 2147483646 w 432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îṡ1ídé">
              <a:extLst>
                <a:ext uri="{FF2B5EF4-FFF2-40B4-BE49-F238E27FC236}">
                  <a16:creationId xmlns:a16="http://schemas.microsoft.com/office/drawing/2014/main" id="{D498FE98-17CD-42DF-B0BC-1AED78E19C84}"/>
                </a:ext>
              </a:extLst>
            </p:cNvPr>
            <p:cNvSpPr/>
            <p:nvPr/>
          </p:nvSpPr>
          <p:spPr bwMode="auto">
            <a:xfrm>
              <a:off x="1339591" y="1907235"/>
              <a:ext cx="9565838" cy="1089135"/>
            </a:xfrm>
            <a:custGeom>
              <a:avLst/>
              <a:gdLst>
                <a:gd name="T0" fmla="*/ 2147483646 w 43200"/>
                <a:gd name="T1" fmla="*/ 0 h 22093"/>
                <a:gd name="T2" fmla="*/ 24179014 w 43200"/>
                <a:gd name="T3" fmla="*/ 222113 h 22093"/>
                <a:gd name="T4" fmla="*/ 2147483646 w 43200"/>
                <a:gd name="T5" fmla="*/ 21915678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93" fill="none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</a:path>
                <a:path w="43200" h="22093" stroke="0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  <a:lnTo>
                    <a:pt x="21600" y="493"/>
                  </a:lnTo>
                  <a:lnTo>
                    <a:pt x="43194" y="-1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îṧ1îḍe">
              <a:extLst>
                <a:ext uri="{FF2B5EF4-FFF2-40B4-BE49-F238E27FC236}">
                  <a16:creationId xmlns:a16="http://schemas.microsoft.com/office/drawing/2014/main" id="{B05FA65D-E1D2-4879-9AF0-10DFE103B001}"/>
                </a:ext>
              </a:extLst>
            </p:cNvPr>
            <p:cNvSpPr/>
            <p:nvPr/>
          </p:nvSpPr>
          <p:spPr bwMode="auto">
            <a:xfrm>
              <a:off x="5618813" y="2417560"/>
              <a:ext cx="954375" cy="501489"/>
            </a:xfrm>
            <a:custGeom>
              <a:avLst/>
              <a:gdLst>
                <a:gd name="T0" fmla="*/ 2147483646 w 432"/>
                <a:gd name="T1" fmla="*/ 2147483646 h 213"/>
                <a:gd name="T2" fmla="*/ 2147483646 w 432"/>
                <a:gd name="T3" fmla="*/ 2147483646 h 213"/>
                <a:gd name="T4" fmla="*/ 2147483646 w 432"/>
                <a:gd name="T5" fmla="*/ 2147483646 h 213"/>
                <a:gd name="T6" fmla="*/ 2147483646 w 432"/>
                <a:gd name="T7" fmla="*/ 2147483646 h 213"/>
                <a:gd name="T8" fmla="*/ 2147483646 w 432"/>
                <a:gd name="T9" fmla="*/ 0 h 213"/>
                <a:gd name="T10" fmla="*/ 0 w 432"/>
                <a:gd name="T11" fmla="*/ 2147483646 h 213"/>
                <a:gd name="T12" fmla="*/ 2147483646 w 432"/>
                <a:gd name="T13" fmla="*/ 2147483646 h 213"/>
                <a:gd name="T14" fmla="*/ 2147483646 w 432"/>
                <a:gd name="T15" fmla="*/ 2147483646 h 2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2" h="213">
                  <a:moveTo>
                    <a:pt x="48" y="213"/>
                  </a:moveTo>
                  <a:lnTo>
                    <a:pt x="408" y="213"/>
                  </a:lnTo>
                  <a:lnTo>
                    <a:pt x="288" y="45"/>
                  </a:lnTo>
                  <a:lnTo>
                    <a:pt x="432" y="45"/>
                  </a:lnTo>
                  <a:lnTo>
                    <a:pt x="215" y="0"/>
                  </a:lnTo>
                  <a:lnTo>
                    <a:pt x="0" y="45"/>
                  </a:lnTo>
                  <a:lnTo>
                    <a:pt x="144" y="45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ïŝḷïḓè">
              <a:extLst>
                <a:ext uri="{FF2B5EF4-FFF2-40B4-BE49-F238E27FC236}">
                  <a16:creationId xmlns:a16="http://schemas.microsoft.com/office/drawing/2014/main" id="{E7AAF5C7-8B59-4C30-B4BC-BB7D96EF3C2C}"/>
                </a:ext>
              </a:extLst>
            </p:cNvPr>
            <p:cNvSpPr/>
            <p:nvPr/>
          </p:nvSpPr>
          <p:spPr bwMode="auto">
            <a:xfrm>
              <a:off x="3758666" y="2331402"/>
              <a:ext cx="1645854" cy="424167"/>
            </a:xfrm>
            <a:custGeom>
              <a:avLst/>
              <a:gdLst>
                <a:gd name="T0" fmla="*/ 2147483646 w 248"/>
                <a:gd name="T1" fmla="*/ 2147483646 h 64"/>
                <a:gd name="T2" fmla="*/ 0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2147483646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96" y="64"/>
                  </a:moveTo>
                  <a:lnTo>
                    <a:pt x="0" y="56"/>
                  </a:lnTo>
                  <a:lnTo>
                    <a:pt x="120" y="16"/>
                  </a:lnTo>
                  <a:lnTo>
                    <a:pt x="64" y="16"/>
                  </a:lnTo>
                  <a:lnTo>
                    <a:pt x="184" y="0"/>
                  </a:lnTo>
                  <a:lnTo>
                    <a:pt x="248" y="16"/>
                  </a:lnTo>
                  <a:lnTo>
                    <a:pt x="192" y="16"/>
                  </a:lnTo>
                  <a:lnTo>
                    <a:pt x="96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íslíḋe">
              <a:extLst>
                <a:ext uri="{FF2B5EF4-FFF2-40B4-BE49-F238E27FC236}">
                  <a16:creationId xmlns:a16="http://schemas.microsoft.com/office/drawing/2014/main" id="{6A23AAEE-3AB4-46F7-B465-AC904B9CF6ED}"/>
                </a:ext>
              </a:extLst>
            </p:cNvPr>
            <p:cNvSpPr/>
            <p:nvPr/>
          </p:nvSpPr>
          <p:spPr bwMode="auto">
            <a:xfrm>
              <a:off x="6679230" y="2331402"/>
              <a:ext cx="1648064" cy="424167"/>
            </a:xfrm>
            <a:custGeom>
              <a:avLst/>
              <a:gdLst>
                <a:gd name="T0" fmla="*/ 2147483646 w 248"/>
                <a:gd name="T1" fmla="*/ 2147483646 h 64"/>
                <a:gd name="T2" fmla="*/ 2147483646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0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152" y="64"/>
                  </a:moveTo>
                  <a:lnTo>
                    <a:pt x="248" y="56"/>
                  </a:lnTo>
                  <a:lnTo>
                    <a:pt x="128" y="16"/>
                  </a:lnTo>
                  <a:lnTo>
                    <a:pt x="184" y="16"/>
                  </a:lnTo>
                  <a:lnTo>
                    <a:pt x="64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15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íṣļïḓé">
              <a:extLst>
                <a:ext uri="{FF2B5EF4-FFF2-40B4-BE49-F238E27FC236}">
                  <a16:creationId xmlns:a16="http://schemas.microsoft.com/office/drawing/2014/main" id="{DF887D64-754F-41FA-996B-9FE2D253363A}"/>
                </a:ext>
              </a:extLst>
            </p:cNvPr>
            <p:cNvSpPr/>
            <p:nvPr/>
          </p:nvSpPr>
          <p:spPr bwMode="auto">
            <a:xfrm>
              <a:off x="4017142" y="1242265"/>
              <a:ext cx="4111323" cy="1062626"/>
            </a:xfrm>
            <a:custGeom>
              <a:avLst/>
              <a:gdLst>
                <a:gd name="T0" fmla="*/ 2147483646 w 33632"/>
                <a:gd name="T1" fmla="*/ 606490021 h 21600"/>
                <a:gd name="T2" fmla="*/ 0 w 33632"/>
                <a:gd name="T3" fmla="*/ 591203519 h 21600"/>
                <a:gd name="T4" fmla="*/ 2147483646 w 3363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32" h="21600" fill="none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</a:path>
                <a:path w="33632" h="21600" stroke="0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  <a:lnTo>
                    <a:pt x="16955" y="0"/>
                  </a:lnTo>
                  <a:lnTo>
                    <a:pt x="33631" y="1372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ïSlîḋé">
              <a:extLst>
                <a:ext uri="{FF2B5EF4-FFF2-40B4-BE49-F238E27FC236}">
                  <a16:creationId xmlns:a16="http://schemas.microsoft.com/office/drawing/2014/main" id="{310755CE-E87A-4BA8-8800-84A22035AD13}"/>
                </a:ext>
              </a:extLst>
            </p:cNvPr>
            <p:cNvSpPr/>
            <p:nvPr/>
          </p:nvSpPr>
          <p:spPr bwMode="auto">
            <a:xfrm>
              <a:off x="676831" y="1907235"/>
              <a:ext cx="10838338" cy="6627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íśḻiḓê">
              <a:extLst>
                <a:ext uri="{FF2B5EF4-FFF2-40B4-BE49-F238E27FC236}">
                  <a16:creationId xmlns:a16="http://schemas.microsoft.com/office/drawing/2014/main" id="{ADEEAADE-C3B7-40C6-B456-5DF6C69D5C52}"/>
                </a:ext>
              </a:extLst>
            </p:cNvPr>
            <p:cNvSpPr/>
            <p:nvPr/>
          </p:nvSpPr>
          <p:spPr bwMode="auto">
            <a:xfrm flipV="1">
              <a:off x="2269665" y="1907235"/>
              <a:ext cx="382633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îṧļiḑè">
              <a:extLst>
                <a:ext uri="{FF2B5EF4-FFF2-40B4-BE49-F238E27FC236}">
                  <a16:creationId xmlns:a16="http://schemas.microsoft.com/office/drawing/2014/main" id="{FCBB45D5-B89E-44AF-B9A7-BD95D962DF12}"/>
                </a:ext>
              </a:extLst>
            </p:cNvPr>
            <p:cNvSpPr/>
            <p:nvPr/>
          </p:nvSpPr>
          <p:spPr bwMode="auto">
            <a:xfrm>
              <a:off x="6096001" y="1907235"/>
              <a:ext cx="377331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3" name="ïṣ1íḑê">
              <a:extLst>
                <a:ext uri="{FF2B5EF4-FFF2-40B4-BE49-F238E27FC236}">
                  <a16:creationId xmlns:a16="http://schemas.microsoft.com/office/drawing/2014/main" id="{917C8DF7-484D-4D81-A886-EB943525A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1274708"/>
              <a:chOff x="3552" y="1994"/>
              <a:chExt cx="1616" cy="192"/>
            </a:xfrm>
          </p:grpSpPr>
          <p:sp>
            <p:nvSpPr>
              <p:cNvPr id="110" name="iṡ1ïďè">
                <a:extLst>
                  <a:ext uri="{FF2B5EF4-FFF2-40B4-BE49-F238E27FC236}">
                    <a16:creationId xmlns:a16="http://schemas.microsoft.com/office/drawing/2014/main" id="{3D567290-137A-4198-85B6-33A1E0CB54AC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iṧ1íḋe">
                <a:extLst>
                  <a:ext uri="{FF2B5EF4-FFF2-40B4-BE49-F238E27FC236}">
                    <a16:creationId xmlns:a16="http://schemas.microsoft.com/office/drawing/2014/main" id="{52DDB5AF-B8B5-4878-8C62-3EE5EA90FE4D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" name="í$ļïḍê">
              <a:extLst>
                <a:ext uri="{FF2B5EF4-FFF2-40B4-BE49-F238E27FC236}">
                  <a16:creationId xmlns:a16="http://schemas.microsoft.com/office/drawing/2014/main" id="{18381D82-51F3-4174-A774-BA086DE03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636250"/>
              <a:chOff x="3552" y="1994"/>
              <a:chExt cx="1616" cy="96"/>
            </a:xfrm>
          </p:grpSpPr>
          <p:sp>
            <p:nvSpPr>
              <p:cNvPr id="108" name="ï$ḻidé">
                <a:extLst>
                  <a:ext uri="{FF2B5EF4-FFF2-40B4-BE49-F238E27FC236}">
                    <a16:creationId xmlns:a16="http://schemas.microsoft.com/office/drawing/2014/main" id="{6CC5FED5-36B1-4DCE-BF4F-67807EEB0A2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iŝḻîďe">
                <a:extLst>
                  <a:ext uri="{FF2B5EF4-FFF2-40B4-BE49-F238E27FC236}">
                    <a16:creationId xmlns:a16="http://schemas.microsoft.com/office/drawing/2014/main" id="{58460B87-65F5-443C-902A-C5985B8BCD7E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" name="iṥlîḋe">
              <a:extLst>
                <a:ext uri="{FF2B5EF4-FFF2-40B4-BE49-F238E27FC236}">
                  <a16:creationId xmlns:a16="http://schemas.microsoft.com/office/drawing/2014/main" id="{5F769E11-71F6-472E-BDF7-96C722352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40"/>
              <a:ext cx="10758861" cy="377773"/>
              <a:chOff x="3552" y="1994"/>
              <a:chExt cx="1620" cy="57"/>
            </a:xfrm>
          </p:grpSpPr>
          <p:sp>
            <p:nvSpPr>
              <p:cNvPr id="106" name="íṡḻîḋê">
                <a:extLst>
                  <a:ext uri="{FF2B5EF4-FFF2-40B4-BE49-F238E27FC236}">
                    <a16:creationId xmlns:a16="http://schemas.microsoft.com/office/drawing/2014/main" id="{687799FD-920F-47A8-B897-352A0ACC2A4F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iṥḷïḍè">
                <a:extLst>
                  <a:ext uri="{FF2B5EF4-FFF2-40B4-BE49-F238E27FC236}">
                    <a16:creationId xmlns:a16="http://schemas.microsoft.com/office/drawing/2014/main" id="{E191DC0E-570E-4441-A9A9-EB123CA678B3}"/>
                  </a:ext>
                </a:extLst>
              </p:cNvPr>
              <p:cNvSpPr/>
              <p:nvPr/>
            </p:nvSpPr>
            <p:spPr bwMode="auto">
              <a:xfrm>
                <a:off x="4364" y="2019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îš1ïḑè">
              <a:extLst>
                <a:ext uri="{FF2B5EF4-FFF2-40B4-BE49-F238E27FC236}">
                  <a16:creationId xmlns:a16="http://schemas.microsoft.com/office/drawing/2014/main" id="{2BD5C0F6-5312-4E27-BD21-169CBF972284}"/>
                </a:ext>
              </a:extLst>
            </p:cNvPr>
            <p:cNvSpPr txBox="1"/>
            <p:nvPr/>
          </p:nvSpPr>
          <p:spPr bwMode="auto">
            <a:xfrm>
              <a:off x="5041969" y="137171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5B9555-0017-4EF8-BFB6-8B30383D283B}"/>
              </a:ext>
            </a:extLst>
          </p:cNvPr>
          <p:cNvSpPr txBox="1"/>
          <p:nvPr/>
        </p:nvSpPr>
        <p:spPr>
          <a:xfrm>
            <a:off x="7637221" y="3116860"/>
            <a:ext cx="183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较为低廉的建筑成本实现住房的大规模建设。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12CEAC8-EAC5-4A50-B1D2-4760DB67294F}"/>
              </a:ext>
            </a:extLst>
          </p:cNvPr>
          <p:cNvSpPr txBox="1"/>
          <p:nvPr/>
        </p:nvSpPr>
        <p:spPr>
          <a:xfrm>
            <a:off x="5048810" y="3276675"/>
            <a:ext cx="1831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可降解、循环物质实现与自然和谐共处、生态和谐。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F9DAE4-908E-45EA-B087-07DDDBB5B484}"/>
              </a:ext>
            </a:extLst>
          </p:cNvPr>
          <p:cNvSpPr txBox="1"/>
          <p:nvPr/>
        </p:nvSpPr>
        <p:spPr>
          <a:xfrm>
            <a:off x="5628443" y="5761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B24DD9-AC27-4A22-A269-8E11DA20895D}"/>
              </a:ext>
            </a:extLst>
          </p:cNvPr>
          <p:cNvSpPr txBox="1"/>
          <p:nvPr/>
        </p:nvSpPr>
        <p:spPr>
          <a:xfrm>
            <a:off x="5628443" y="5761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31699-F6C7-405E-825D-CA6C88399A26}"/>
              </a:ext>
            </a:extLst>
          </p:cNvPr>
          <p:cNvSpPr txBox="1"/>
          <p:nvPr/>
        </p:nvSpPr>
        <p:spPr>
          <a:xfrm>
            <a:off x="2447726" y="3030561"/>
            <a:ext cx="164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完善水下城市空间需求体系，实现城市的可持续发展。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36B837-657F-4483-9577-A82985B83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72" y="443883"/>
            <a:ext cx="2497455" cy="17065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63A623-0147-456F-B2F0-686AB1FB065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97972" y="434390"/>
            <a:ext cx="2497455" cy="17154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064449-46FD-43EB-826E-0405C167D2A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1" y="422752"/>
            <a:ext cx="2496656" cy="1727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4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4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047 L 3.125E-6 0.00023 C 0.00338 -0.00533 -0.04297 0.04398 0.00963 -0.01505 C 0.10091 -0.1294 0.43854 -0.64491 0.54713 -0.68334 L 0.64739 -0.32269 C 0.48346 -0.27685 0.32968 -0.17732 0.16588 -0.13148 C 0.01484 -0.3331 0.03372 -0.35857 -0.11719 -0.55996 " pathEditMode="relative" rAng="0" ptsTypes="AAAAAAA">
                                      <p:cBhvr>
                                        <p:cTn id="25" dur="1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342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9 -0.00092 L 0.00039 -0.00069 C 0.00312 -0.00602 -0.04271 0.04352 0.00989 -0.01551 C 0.10065 -0.12986 0.00273 -0.83264 0.11106 -0.87083 L 0.82252 -0.49004 C 0.77057 -0.28078 0.77708 -0.09213 0.72539 0.1176 C 0.72187 0.11135 -0.03829 -0.09375 -0.18907 -0.2956 " pathEditMode="relative" rAng="0" ptsTypes="AAAAAAA">
                                      <p:cBhvr>
                                        <p:cTn id="27" dur="7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28" y="-375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026 -0.00023 L -0.00026 1.11111E-6 C 0.00247 -0.00556 -0.04362 0.04421 0.00911 -0.01482 C 0.1 -0.12917 -0.47591 -0.61505 -0.42747 -0.74445 C -0.1901 -0.61875 0.32201 -0.60394 0.55964 -0.47685 C 0.50729 -0.26783 0.26302 0.00787 0.21159 0.21898 C 0.20755 0.21204 -0.03893 -0.09329 -0.18971 -0.29445 " pathEditMode="relative" rAng="0" ptsTypes="AAAAAAA">
                                      <p:cBhvr>
                                        <p:cTn id="29" dur="8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-2625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04 0.35486 C 0.62604 0.35486 0.49753 0.20139 0.44388 0.0787 C 0.39024 -0.04352 0.36146 -0.38403 0.3043 -0.37986 C 0.20196 -0.33982 0.26211 0.00741 0.21068 0.21898 C 0.20664 0.21042 -0.03945 -0.09491 -0.18971 -0.29491 " pathEditMode="relative" rAng="0" ptsTypes="AAAAA">
                                      <p:cBhvr>
                                        <p:cTn id="31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-367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00013 -0.00093 L -0.00013 -0.00023 C 0.00352 -0.00579 -0.04284 0.04375 0.00963 -0.01528 C 0.10091 -0.12986 0.11367 -0.50741 0.22187 -0.5463 L 0.60573 -0.3007 C 0.47344 -0.11482 0.13802 0.24537 0.00573 0.43148 C -0.07565 0.20555 0.0444 -0.05556 -0.10625 -0.25602 " pathEditMode="relative" rAng="0" ptsTypes="AAAAAAA">
                                      <p:cBhvr>
                                        <p:cTn id="33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7" y="-5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0.00039 0.00023 C 0.00351 -0.00532 -0.04271 0.04421 0.00989 -0.01504 C 0.10104 -0.12916 0.4388 -0.64444 0.54726 -0.68333 L 0.66094 -0.24838 L 0.26406 0.30926 L -0.18906 -0.29467 " pathEditMode="relative" rAng="0" ptsTypes="AAAAAAA">
                                      <p:cBhvr>
                                        <p:cTn id="35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868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0043 -0.0081 L -0.0043 -0.00787 L -0.24479 -0.64514 L -0.79232 -0.425 L -0.66992 0.34745 L -0.33164 -0.33403 L -0.01263 -0.19005 L 0.12774 0.35185 L 0.20638 0.17616 " pathEditMode="relative" rAng="0" ptsTypes="AAAAAAAAA">
                                      <p:cBhvr>
                                        <p:cTn id="37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-1386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7 L -0.00026 -0.00046 L -0.24062 -0.63704 L -0.78789 -0.41783 C -0.78164 -0.18056 -0.77539 0.05625 -0.76901 0.29329 L -0.39388 -0.47014 L -0.00833 -0.18195 L -0.08815 0.45092 C -0.06184 0.39236 0.09271 0.09861 0.11914 0.03958 " pathEditMode="relative" rAng="0" ptsTypes="AAAAAAAAA">
                                      <p:cBhvr>
                                        <p:cTn id="3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-92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7 L -0.00013 -0.00047 L -0.46485 -0.71112 L -0.9056 -0.62107 L -0.87279 0.27893 L -0.32722 -0.32663 L 0.09244 -0.46343 C 0.10573 -0.18959 -0.01237 -0.08172 -0.1168 0.28402 C -0.09076 0.22476 0.07382 0.24074 0.10039 0.18194 " pathEditMode="relative" rAng="0" ptsTypes="AAAAAAAAA">
                                      <p:cBhvr>
                                        <p:cTn id="4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7" y="-2129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7 L -0.00013 -0.00023 L -0.26367 -0.75949 L -0.81185 -0.17871 L -0.65429 0.23287 L -0.35494 -0.39514 L -0.00859 -0.18287 C 0.02995 -0.37107 0.07227 -0.5706 0.11081 -0.7588 C 0.13685 -0.81597 0.13555 0.29004 0.16146 0.23148 " pathEditMode="relative" rAng="0" ptsTypes="AAAAAAAAA">
                                      <p:cBhvr>
                                        <p:cTn id="4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13" y="-263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429 -0.0081 L -0.00429 -0.00787 L -0.24479 -0.64514 L -0.79232 -0.425 L -0.66992 0.34746 L -0.33164 -0.33402 L -0.01263 -0.19004 L 0.12774 0.35185 L 0.20638 0.17616 " pathEditMode="relative" rAng="0" ptsTypes="AAAAAAAAA">
                                      <p:cBhvr>
                                        <p:cTn id="45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-138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-0.00013 0.00023 L -0.24063 -0.63704 L -0.7879 -0.41736 L -0.66537 0.35555 L -0.32722 -0.32616 L -0.00834 -0.18195 L -0.13217 0.1331 C -0.10612 0.075 0.10013 -0.15556 0.1263 -0.21412 " pathEditMode="relative" rAng="0" ptsTypes="AAAAAAAAA">
                                      <p:cBhvr>
                                        <p:cTn id="47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-1407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3.125E-6 -2.22222E-6 L 3.125E-6 0.00023 L -0.24076 -0.63703 L -0.78802 -0.41713 L -0.6655 0.35556 L -0.32748 -0.32592 L -0.00834 -0.18194 L 0.1319 0.35996 C 0.15807 0.30139 0.125 -0.50648 0.15117 -0.56504 " pathEditMode="relative" rAng="0" ptsTypes="AAAAAAAAA">
                                      <p:cBhvr>
                                        <p:cTn id="49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9" y="-1386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" presetClass="entr" presetSubtype="6" decel="54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55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12" decel="5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1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3" dur="4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4" y="2772923"/>
            <a:ext cx="385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框架设计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b2cf17-e46c-45a5-a4ef-f09d7a702b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193</TotalTime>
  <Words>575</Words>
  <Application>Microsoft Office PowerPoint</Application>
  <PresentationFormat>宽屏</PresentationFormat>
  <Paragraphs>83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Kozuka Gothic Pr6N EL</vt:lpstr>
      <vt:lpstr>方正静蕾简体</vt:lpstr>
      <vt:lpstr>华文隶书</vt:lpstr>
      <vt:lpstr>华文新魏</vt:lpstr>
      <vt:lpstr>微软雅黑</vt:lpstr>
      <vt:lpstr>幼圆</vt:lpstr>
      <vt:lpstr>Arial</vt:lpstr>
      <vt:lpstr>Calibri</vt:lpstr>
      <vt:lpstr>Impact</vt:lpstr>
      <vt:lpstr>Segoe Print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xuyichenmo</cp:lastModifiedBy>
  <cp:revision>186</cp:revision>
  <dcterms:created xsi:type="dcterms:W3CDTF">2017-08-03T09:01:00Z</dcterms:created>
  <dcterms:modified xsi:type="dcterms:W3CDTF">2019-01-26T11:53:25Z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