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9" r:id="rId2"/>
    <p:sldId id="258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墨 许" initials="墨" lastIdx="1" clrIdx="0">
    <p:extLst>
      <p:ext uri="{19B8F6BF-5375-455C-9EA6-DF929625EA0E}">
        <p15:presenceInfo xmlns:p15="http://schemas.microsoft.com/office/powerpoint/2012/main" userId="aea6933c09fce4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EBF7"/>
    <a:srgbClr val="FFF2CC"/>
    <a:srgbClr val="D6E0F4"/>
    <a:srgbClr val="F9F9F8"/>
    <a:srgbClr val="FFFC00"/>
    <a:srgbClr val="0432FF"/>
    <a:srgbClr val="F9F400"/>
    <a:srgbClr val="FF1903"/>
    <a:srgbClr val="757AFC"/>
    <a:srgbClr val="4D3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0"/>
  </p:normalViewPr>
  <p:slideViewPr>
    <p:cSldViewPr snapToGrid="0">
      <p:cViewPr varScale="1">
        <p:scale>
          <a:sx n="61" d="100"/>
          <a:sy n="61" d="100"/>
        </p:scale>
        <p:origin x="1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D18EC-5B72-3A46-9EF2-DFB62472F47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01CBDF-57B5-9A4F-B7C7-EBEB790BE87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D18EC-5B72-3A46-9EF2-DFB62472F47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1CBDF-57B5-9A4F-B7C7-EBEB790BE87F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4.png"/><Relationship Id="rId7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24130A9-D45D-43C4-9F46-8FCFB97186DE}"/>
              </a:ext>
            </a:extLst>
          </p:cNvPr>
          <p:cNvSpPr/>
          <p:nvPr/>
        </p:nvSpPr>
        <p:spPr>
          <a:xfrm>
            <a:off x="442687" y="953494"/>
            <a:ext cx="11473542" cy="495101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eee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8427600-DC68-484D-B30A-3A779ABB7A9F}"/>
              </a:ext>
            </a:extLst>
          </p:cNvPr>
          <p:cNvSpPr/>
          <p:nvPr/>
        </p:nvSpPr>
        <p:spPr>
          <a:xfrm>
            <a:off x="2677966" y="1308928"/>
            <a:ext cx="2237014" cy="956711"/>
          </a:xfrm>
          <a:prstGeom prst="roundRect">
            <a:avLst>
              <a:gd name="adj" fmla="val 3923"/>
            </a:avLst>
          </a:prstGeom>
          <a:solidFill>
            <a:srgbClr val="FFF2CC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 to fix SQL injection vulnerability</a:t>
            </a: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3AE6460-7666-4971-93D0-1D9A2427C4F4}"/>
              </a:ext>
            </a:extLst>
          </p:cNvPr>
          <p:cNvCxnSpPr>
            <a:cxnSpLocks/>
          </p:cNvCxnSpPr>
          <p:nvPr/>
        </p:nvCxnSpPr>
        <p:spPr>
          <a:xfrm flipV="1">
            <a:off x="442687" y="2550557"/>
            <a:ext cx="11473542" cy="53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39E1101F-027E-4DB9-A26A-751824290723}"/>
              </a:ext>
            </a:extLst>
          </p:cNvPr>
          <p:cNvSpPr txBox="1"/>
          <p:nvPr/>
        </p:nvSpPr>
        <p:spPr>
          <a:xfrm>
            <a:off x="5049082" y="1581946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➕</a:t>
            </a:r>
            <a:endParaRPr lang="en-US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11E9F86-E01D-48C5-A72F-A1490A04FD43}"/>
              </a:ext>
            </a:extLst>
          </p:cNvPr>
          <p:cNvCxnSpPr>
            <a:cxnSpLocks/>
          </p:cNvCxnSpPr>
          <p:nvPr/>
        </p:nvCxnSpPr>
        <p:spPr>
          <a:xfrm flipV="1">
            <a:off x="480432" y="4266711"/>
            <a:ext cx="11473542" cy="531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C6AF5683-27A8-4925-B071-EBF7A4F9D34C}"/>
              </a:ext>
            </a:extLst>
          </p:cNvPr>
          <p:cNvSpPr txBox="1"/>
          <p:nvPr/>
        </p:nvSpPr>
        <p:spPr>
          <a:xfrm>
            <a:off x="5049081" y="3133383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➕</a:t>
            </a:r>
            <a:endParaRPr 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F897DEBB-52B6-4EA2-AE6E-67B6DB7CAB9C}"/>
              </a:ext>
            </a:extLst>
          </p:cNvPr>
          <p:cNvSpPr txBox="1"/>
          <p:nvPr/>
        </p:nvSpPr>
        <p:spPr>
          <a:xfrm>
            <a:off x="5049081" y="489584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➕</a:t>
            </a:r>
            <a:endParaRPr 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3DD54B-A264-4BD9-8FC8-A76FF2041783}"/>
              </a:ext>
            </a:extLst>
          </p:cNvPr>
          <p:cNvSpPr txBox="1"/>
          <p:nvPr/>
        </p:nvSpPr>
        <p:spPr>
          <a:xfrm>
            <a:off x="7103165" y="1440640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=</a:t>
            </a:r>
            <a:endParaRPr lang="en-US" sz="32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C02C675-9A73-4FA2-8383-C604D082C9BE}"/>
              </a:ext>
            </a:extLst>
          </p:cNvPr>
          <p:cNvSpPr txBox="1"/>
          <p:nvPr/>
        </p:nvSpPr>
        <p:spPr>
          <a:xfrm>
            <a:off x="7103165" y="3047432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=</a:t>
            </a:r>
            <a:endParaRPr lang="en-US" sz="3200" b="1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7EA9B19-6247-494B-9958-BB50886D41F7}"/>
              </a:ext>
            </a:extLst>
          </p:cNvPr>
          <p:cNvSpPr txBox="1"/>
          <p:nvPr/>
        </p:nvSpPr>
        <p:spPr>
          <a:xfrm>
            <a:off x="7103165" y="480051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=</a:t>
            </a:r>
            <a:endParaRPr lang="en-US" sz="3200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097422C-75B9-414A-8330-9601EA069758}"/>
              </a:ext>
            </a:extLst>
          </p:cNvPr>
          <p:cNvSpPr/>
          <p:nvPr/>
        </p:nvSpPr>
        <p:spPr>
          <a:xfrm>
            <a:off x="5685245" y="1111177"/>
            <a:ext cx="1333104" cy="12569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manSerif" panose="02000603060000020004" pitchFamily="2" charset="-122"/>
                <a:ea typeface="RomanSerif" panose="02000603060000020004" pitchFamily="2" charset="-122"/>
              </a:rPr>
              <a:t>No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manSerif" panose="02000603060000020004" pitchFamily="2" charset="-122"/>
                <a:ea typeface="RomanSerif" panose="02000603060000020004" pitchFamily="2" charset="-122"/>
              </a:rPr>
              <a:t>Input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9C63567-071F-416E-A02F-B543725B5A95}"/>
              </a:ext>
            </a:extLst>
          </p:cNvPr>
          <p:cNvSpPr/>
          <p:nvPr/>
        </p:nvSpPr>
        <p:spPr>
          <a:xfrm>
            <a:off x="1911792" y="250416"/>
            <a:ext cx="1884681" cy="8607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alpha val="81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     User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EB09CC3-1D21-4298-8CA4-7BCDCD60CA48}"/>
              </a:ext>
            </a:extLst>
          </p:cNvPr>
          <p:cNvSpPr/>
          <p:nvPr/>
        </p:nvSpPr>
        <p:spPr>
          <a:xfrm>
            <a:off x="5706983" y="4461605"/>
            <a:ext cx="1333104" cy="12569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manSerif" panose="02000603060000020004" pitchFamily="2" charset="-122"/>
                <a:ea typeface="RomanSerif" panose="02000603060000020004" pitchFamily="2" charset="-122"/>
              </a:rPr>
              <a:t>RAG+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RomanSerif" panose="02000603060000020004" pitchFamily="2" charset="-122"/>
                <a:ea typeface="RomanSerif" panose="02000603060000020004" pitchFamily="2" charset="-122"/>
              </a:rPr>
              <a:t>Prefix Control 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D045AA8-DFAC-4F4F-8E23-3304CC5A83A5}"/>
              </a:ext>
            </a:extLst>
          </p:cNvPr>
          <p:cNvSpPr/>
          <p:nvPr/>
        </p:nvSpPr>
        <p:spPr>
          <a:xfrm>
            <a:off x="5685245" y="2786383"/>
            <a:ext cx="1333104" cy="125695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RomanSerif" panose="02000603060000020004" pitchFamily="2" charset="-122"/>
                <a:ea typeface="RomanSerif" panose="02000603060000020004" pitchFamily="2" charset="-122"/>
              </a:rPr>
              <a:t>Prefix Control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2BD3A6B-5C4C-4B32-AAE5-FD68E7BE3865}"/>
              </a:ext>
            </a:extLst>
          </p:cNvPr>
          <p:cNvSpPr/>
          <p:nvPr/>
        </p:nvSpPr>
        <p:spPr>
          <a:xfrm>
            <a:off x="8434474" y="246186"/>
            <a:ext cx="2275567" cy="86076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alpha val="81000"/>
              </a:schemeClr>
            </a:solidFill>
            <a:prstDash val="solid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            </a:t>
            </a:r>
            <a:r>
              <a:rPr lang="en-US" sz="2800" dirty="0" err="1">
                <a:solidFill>
                  <a:schemeClr val="tx1"/>
                </a:solidFill>
              </a:rPr>
              <a:t>LLama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BBE4A0D-89A9-4B85-86C0-A7FEB92102CD}"/>
              </a:ext>
            </a:extLst>
          </p:cNvPr>
          <p:cNvSpPr/>
          <p:nvPr/>
        </p:nvSpPr>
        <p:spPr>
          <a:xfrm>
            <a:off x="2677966" y="2919076"/>
            <a:ext cx="2237014" cy="956711"/>
          </a:xfrm>
          <a:prstGeom prst="roundRect">
            <a:avLst>
              <a:gd name="adj" fmla="val 3923"/>
            </a:avLst>
          </a:prstGeom>
          <a:solidFill>
            <a:srgbClr val="FFF2CC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 to fix SQL injection vulnerability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DDC82F55-90F6-4EF1-A6F4-92B93C66745C}"/>
              </a:ext>
            </a:extLst>
          </p:cNvPr>
          <p:cNvSpPr/>
          <p:nvPr/>
        </p:nvSpPr>
        <p:spPr>
          <a:xfrm>
            <a:off x="2677966" y="4594221"/>
            <a:ext cx="2237014" cy="956711"/>
          </a:xfrm>
          <a:prstGeom prst="roundRect">
            <a:avLst>
              <a:gd name="adj" fmla="val 3923"/>
            </a:avLst>
          </a:prstGeom>
          <a:solidFill>
            <a:srgbClr val="FFF2CC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Code to fix SQL injection vulnerability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8A9C13-90DB-4668-B5E7-18273D84A850}"/>
              </a:ext>
            </a:extLst>
          </p:cNvPr>
          <p:cNvSpPr txBox="1"/>
          <p:nvPr/>
        </p:nvSpPr>
        <p:spPr>
          <a:xfrm>
            <a:off x="787365" y="1508819"/>
            <a:ext cx="13813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manSerif" panose="02000603060000020004" pitchFamily="2" charset="-122"/>
                <a:ea typeface="RomanSerif" panose="02000603060000020004" pitchFamily="2" charset="-122"/>
              </a:rPr>
              <a:t>Text Only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8C036712-725F-49E7-AD53-28BF23E524B9}"/>
              </a:ext>
            </a:extLst>
          </p:cNvPr>
          <p:cNvSpPr txBox="1"/>
          <p:nvPr/>
        </p:nvSpPr>
        <p:spPr>
          <a:xfrm>
            <a:off x="787365" y="3105882"/>
            <a:ext cx="878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manSerif" panose="02000603060000020004" pitchFamily="2" charset="-122"/>
                <a:ea typeface="RomanSerif" panose="02000603060000020004" pitchFamily="2" charset="-122"/>
              </a:rPr>
              <a:t>Sven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58EE491-93F0-4661-977B-61AE583D99E2}"/>
              </a:ext>
            </a:extLst>
          </p:cNvPr>
          <p:cNvSpPr txBox="1"/>
          <p:nvPr/>
        </p:nvSpPr>
        <p:spPr>
          <a:xfrm>
            <a:off x="787365" y="4824974"/>
            <a:ext cx="15790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omanSerif" panose="02000603060000020004" pitchFamily="2" charset="-122"/>
                <a:ea typeface="RomanSerif" panose="02000603060000020004" pitchFamily="2" charset="-122"/>
              </a:rPr>
              <a:t>Rag-Sven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0868EC28-47F2-42AB-A53F-E5380FF8D609}"/>
              </a:ext>
            </a:extLst>
          </p:cNvPr>
          <p:cNvSpPr/>
          <p:nvPr/>
        </p:nvSpPr>
        <p:spPr>
          <a:xfrm>
            <a:off x="7537033" y="1302409"/>
            <a:ext cx="4131505" cy="956711"/>
          </a:xfrm>
          <a:prstGeom prst="roundRect">
            <a:avLst>
              <a:gd name="adj" fmla="val 3923"/>
            </a:avLst>
          </a:prstGeom>
          <a:solidFill>
            <a:srgbClr val="DEEBF7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cursor.execute</a:t>
            </a:r>
            <a:r>
              <a:rPr lang="en-US" dirty="0">
                <a:solidFill>
                  <a:schemeClr val="tx1"/>
                </a:solidFill>
              </a:rPr>
              <a:t>("</a:t>
            </a:r>
            <a:r>
              <a:rPr lang="en-US" dirty="0">
                <a:solidFill>
                  <a:srgbClr val="FF0000"/>
                </a:solidFill>
              </a:rPr>
              <a:t>SELECT * FROM users WHERE id = </a:t>
            </a:r>
            <a:r>
              <a:rPr lang="en-US" dirty="0">
                <a:solidFill>
                  <a:schemeClr val="tx1"/>
                </a:solidFill>
              </a:rPr>
              <a:t>" + </a:t>
            </a:r>
            <a:r>
              <a:rPr lang="en-US" dirty="0" err="1">
                <a:solidFill>
                  <a:schemeClr val="tx1"/>
                </a:solidFill>
              </a:rPr>
              <a:t>user_id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95F3245C-76A9-4613-929B-624E2F96735D}"/>
              </a:ext>
            </a:extLst>
          </p:cNvPr>
          <p:cNvSpPr/>
          <p:nvPr/>
        </p:nvSpPr>
        <p:spPr>
          <a:xfrm>
            <a:off x="7573086" y="2987808"/>
            <a:ext cx="4131505" cy="956711"/>
          </a:xfrm>
          <a:prstGeom prst="roundRect">
            <a:avLst>
              <a:gd name="adj" fmla="val 3923"/>
            </a:avLst>
          </a:prstGeom>
          <a:solidFill>
            <a:srgbClr val="DEEBF7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dirty="0" err="1">
                <a:solidFill>
                  <a:schemeClr val="tx1"/>
                </a:solidFill>
              </a:rPr>
              <a:t>cursor.execute</a:t>
            </a:r>
            <a:r>
              <a:rPr lang="en-US" altLang="zh-CN" dirty="0">
                <a:solidFill>
                  <a:schemeClr val="tx1"/>
                </a:solidFill>
              </a:rPr>
              <a:t>("SELECT * FROM users WHERE id = '%s'" % </a:t>
            </a:r>
            <a:r>
              <a:rPr lang="en-US" altLang="zh-CN" dirty="0" err="1">
                <a:solidFill>
                  <a:srgbClr val="FF0000"/>
                </a:solidFill>
              </a:rPr>
              <a:t>user_id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358A7C78-B506-4C21-905E-C90C2A4E6944}"/>
              </a:ext>
            </a:extLst>
          </p:cNvPr>
          <p:cNvSpPr/>
          <p:nvPr/>
        </p:nvSpPr>
        <p:spPr>
          <a:xfrm>
            <a:off x="7573086" y="4577450"/>
            <a:ext cx="4131505" cy="956711"/>
          </a:xfrm>
          <a:prstGeom prst="roundRect">
            <a:avLst>
              <a:gd name="adj" fmla="val 3923"/>
            </a:avLst>
          </a:prstGeom>
          <a:solidFill>
            <a:srgbClr val="DEEBF7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dirty="0" err="1">
                <a:solidFill>
                  <a:schemeClr val="tx1"/>
                </a:solidFill>
              </a:rPr>
              <a:t>cursor.execute</a:t>
            </a:r>
            <a:r>
              <a:rPr lang="en-US" altLang="zh-CN" dirty="0">
                <a:solidFill>
                  <a:schemeClr val="tx1"/>
                </a:solidFill>
              </a:rPr>
              <a:t>("</a:t>
            </a:r>
            <a:r>
              <a:rPr lang="en-US" altLang="zh-CN" dirty="0">
                <a:solidFill>
                  <a:schemeClr val="accent6"/>
                </a:solidFill>
              </a:rPr>
              <a:t>SELECT * FROM users WHERE id = ?", (</a:t>
            </a:r>
            <a:r>
              <a:rPr lang="en-US" altLang="zh-CN" dirty="0" err="1">
                <a:solidFill>
                  <a:schemeClr val="accent6"/>
                </a:solidFill>
              </a:rPr>
              <a:t>user_id</a:t>
            </a:r>
            <a:r>
              <a:rPr lang="en-US" altLang="zh-CN" dirty="0">
                <a:solidFill>
                  <a:schemeClr val="accent6"/>
                </a:solidFill>
              </a:rPr>
              <a:t>,)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634133F-F91B-4EC4-988F-275D8B7B2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581" y="433971"/>
            <a:ext cx="462078" cy="462078"/>
          </a:xfrm>
          <a:prstGeom prst="rect">
            <a:avLst/>
          </a:prstGeom>
        </p:spPr>
      </p:pic>
      <p:sp>
        <p:nvSpPr>
          <p:cNvPr id="34" name="文本框 33">
            <a:extLst>
              <a:ext uri="{FF2B5EF4-FFF2-40B4-BE49-F238E27FC236}">
                <a16:creationId xmlns:a16="http://schemas.microsoft.com/office/drawing/2014/main" id="{FAF0FA3E-A85E-46B8-BA37-2F09E2D68D0C}"/>
              </a:ext>
            </a:extLst>
          </p:cNvPr>
          <p:cNvSpPr txBox="1"/>
          <p:nvPr/>
        </p:nvSpPr>
        <p:spPr>
          <a:xfrm>
            <a:off x="3832091" y="306870"/>
            <a:ext cx="48879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/>
              <a:t>漏洞示例：</a:t>
            </a:r>
            <a:r>
              <a:rPr lang="en-US" altLang="zh-CN" sz="2800" b="1" dirty="0"/>
              <a:t>CWE-89 SQL </a:t>
            </a:r>
            <a:r>
              <a:rPr lang="zh-CN" altLang="en-US" sz="2800" b="1" dirty="0"/>
              <a:t>注入</a:t>
            </a:r>
          </a:p>
        </p:txBody>
      </p:sp>
      <p:pic>
        <p:nvPicPr>
          <p:cNvPr id="35" name="Picture 2" descr="Meta Offers Companies Free Use of Llama 2 Language Model">
            <a:extLst>
              <a:ext uri="{FF2B5EF4-FFF2-40B4-BE49-F238E27FC236}">
                <a16:creationId xmlns:a16="http://schemas.microsoft.com/office/drawing/2014/main" id="{D6F6D485-5EB4-42FD-8520-C94E99E76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779" y="380540"/>
            <a:ext cx="1002198" cy="563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70B35383-1D4E-4694-B076-F6D19E0C0E07}"/>
              </a:ext>
            </a:extLst>
          </p:cNvPr>
          <p:cNvSpPr txBox="1"/>
          <p:nvPr/>
        </p:nvSpPr>
        <p:spPr>
          <a:xfrm>
            <a:off x="442687" y="6075274"/>
            <a:ext cx="10028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Text-Only:</a:t>
            </a:r>
            <a:r>
              <a:rPr lang="zh-CN" altLang="en-US" dirty="0"/>
              <a:t>直接将用户输入拼接到</a:t>
            </a:r>
            <a:r>
              <a:rPr lang="en-US" altLang="zh-CN" dirty="0"/>
              <a:t>SQL</a:t>
            </a:r>
            <a:r>
              <a:rPr lang="zh-CN" altLang="en-US" dirty="0"/>
              <a:t>查询中，易受</a:t>
            </a:r>
            <a:r>
              <a:rPr lang="en-US" altLang="zh-CN" dirty="0"/>
              <a:t>SQL</a:t>
            </a:r>
            <a:r>
              <a:rPr lang="zh-CN" altLang="en-US" dirty="0"/>
              <a:t>注入攻击</a:t>
            </a:r>
            <a:endParaRPr lang="en-US" altLang="zh-CN" dirty="0"/>
          </a:p>
          <a:p>
            <a:r>
              <a:rPr lang="en-US" altLang="zh-CN" dirty="0"/>
              <a:t>Sven: </a:t>
            </a:r>
            <a:r>
              <a:rPr lang="zh-CN" altLang="en-US" dirty="0"/>
              <a:t>使用字符串格式化，但易受注入攻击   </a:t>
            </a:r>
            <a:r>
              <a:rPr lang="en-US" altLang="zh-CN" dirty="0"/>
              <a:t>Rag-Sven:</a:t>
            </a:r>
            <a:r>
              <a:rPr lang="zh-CN" altLang="en-US" dirty="0"/>
              <a:t>安全的代码：使用参数化查询，防止</a:t>
            </a:r>
            <a:r>
              <a:rPr lang="en-US" altLang="zh-CN" dirty="0"/>
              <a:t>SQL</a:t>
            </a:r>
            <a:r>
              <a:rPr lang="zh-CN" altLang="en-US" dirty="0"/>
              <a:t>注入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64738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3A851AF-A943-49BC-ADDA-61C89195C862}"/>
              </a:ext>
            </a:extLst>
          </p:cNvPr>
          <p:cNvSpPr/>
          <p:nvPr/>
        </p:nvSpPr>
        <p:spPr>
          <a:xfrm>
            <a:off x="616948" y="130626"/>
            <a:ext cx="10676031" cy="2961643"/>
          </a:xfrm>
          <a:prstGeom prst="roundRect">
            <a:avLst/>
          </a:prstGeom>
          <a:solidFill>
            <a:srgbClr val="F9F9F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0000"/>
              </a:solidFill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562F225-39C5-44BE-B568-144B0F91DC43}"/>
              </a:ext>
            </a:extLst>
          </p:cNvPr>
          <p:cNvSpPr/>
          <p:nvPr/>
        </p:nvSpPr>
        <p:spPr>
          <a:xfrm>
            <a:off x="997860" y="323265"/>
            <a:ext cx="1987898" cy="808471"/>
          </a:xfrm>
          <a:prstGeom prst="roundRect">
            <a:avLst/>
          </a:prstGeom>
          <a:solidFill>
            <a:srgbClr val="D6E0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 </a:t>
            </a:r>
          </a:p>
          <a:p>
            <a:pPr algn="ctr"/>
            <a:r>
              <a:rPr lang="en-US" altLang="zh-CN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Collection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E4A8EE2-AA16-4933-8454-73710123887C}"/>
              </a:ext>
            </a:extLst>
          </p:cNvPr>
          <p:cNvSpPr/>
          <p:nvPr/>
        </p:nvSpPr>
        <p:spPr>
          <a:xfrm>
            <a:off x="3611231" y="266781"/>
            <a:ext cx="1790318" cy="928739"/>
          </a:xfrm>
          <a:prstGeom prst="roundRect">
            <a:avLst/>
          </a:prstGeom>
          <a:solidFill>
            <a:srgbClr val="D6E0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Instruction Generation</a:t>
            </a:r>
          </a:p>
        </p:txBody>
      </p:sp>
      <p:sp>
        <p:nvSpPr>
          <p:cNvPr id="23" name="Rectangle 28">
            <a:extLst>
              <a:ext uri="{FF2B5EF4-FFF2-40B4-BE49-F238E27FC236}">
                <a16:creationId xmlns:a16="http://schemas.microsoft.com/office/drawing/2014/main" id="{7AA3AF07-D5C2-45F7-B5CE-0027107E7769}"/>
              </a:ext>
            </a:extLst>
          </p:cNvPr>
          <p:cNvSpPr/>
          <p:nvPr/>
        </p:nvSpPr>
        <p:spPr>
          <a:xfrm>
            <a:off x="3739186" y="1791518"/>
            <a:ext cx="1370202" cy="45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Inference</a:t>
            </a:r>
          </a:p>
        </p:txBody>
      </p:sp>
      <p:cxnSp>
        <p:nvCxnSpPr>
          <p:cNvPr id="24" name="Straight Arrow Connector 1024">
            <a:extLst>
              <a:ext uri="{FF2B5EF4-FFF2-40B4-BE49-F238E27FC236}">
                <a16:creationId xmlns:a16="http://schemas.microsoft.com/office/drawing/2014/main" id="{10D8B38B-D0B1-43B8-9CE0-0B4279E9E173}"/>
              </a:ext>
            </a:extLst>
          </p:cNvPr>
          <p:cNvCxnSpPr>
            <a:cxnSpLocks/>
            <a:stCxn id="28" idx="1"/>
          </p:cNvCxnSpPr>
          <p:nvPr/>
        </p:nvCxnSpPr>
        <p:spPr>
          <a:xfrm flipH="1" flipV="1">
            <a:off x="3653782" y="2267723"/>
            <a:ext cx="1456209" cy="5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2277C6BE-E0DB-48C8-A5B3-65E8FF0F1BCF}"/>
              </a:ext>
            </a:extLst>
          </p:cNvPr>
          <p:cNvSpPr/>
          <p:nvPr/>
        </p:nvSpPr>
        <p:spPr>
          <a:xfrm>
            <a:off x="3794523" y="2204976"/>
            <a:ext cx="1174220" cy="45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CoT</a:t>
            </a: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0D4F31FB-9A3E-47EA-A62E-000D47BC5060}"/>
              </a:ext>
            </a:extLst>
          </p:cNvPr>
          <p:cNvSpPr/>
          <p:nvPr/>
        </p:nvSpPr>
        <p:spPr>
          <a:xfrm>
            <a:off x="5109991" y="1803944"/>
            <a:ext cx="1790320" cy="928733"/>
          </a:xfrm>
          <a:prstGeom prst="roundRect">
            <a:avLst/>
          </a:prstGeom>
          <a:solidFill>
            <a:srgbClr val="D6E0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37">
            <a:extLst>
              <a:ext uri="{FF2B5EF4-FFF2-40B4-BE49-F238E27FC236}">
                <a16:creationId xmlns:a16="http://schemas.microsoft.com/office/drawing/2014/main" id="{3BA2542A-51DD-4485-B4C6-CCEDB34D45D2}"/>
              </a:ext>
            </a:extLst>
          </p:cNvPr>
          <p:cNvSpPr/>
          <p:nvPr/>
        </p:nvSpPr>
        <p:spPr>
          <a:xfrm>
            <a:off x="5069571" y="2272902"/>
            <a:ext cx="1830739" cy="45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CodeGen</a:t>
            </a:r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LLM</a:t>
            </a: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5419758A-0CCF-4686-9C8A-19B08F5F2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6912" y="1908282"/>
            <a:ext cx="714371" cy="397938"/>
          </a:xfrm>
          <a:prstGeom prst="rect">
            <a:avLst/>
          </a:prstGeom>
        </p:spPr>
      </p:pic>
      <p:pic>
        <p:nvPicPr>
          <p:cNvPr id="30" name="Picture 6" descr="Parameter-Efficient LLM Finetuning With Low-Rank Adaptation (LoRA) -  Lightning AI">
            <a:extLst>
              <a:ext uri="{FF2B5EF4-FFF2-40B4-BE49-F238E27FC236}">
                <a16:creationId xmlns:a16="http://schemas.microsoft.com/office/drawing/2014/main" id="{68852141-E661-4F89-AF6E-723E9A9060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4" t="18750" r="25925"/>
          <a:stretch>
            <a:fillRect/>
          </a:stretch>
        </p:blipFill>
        <p:spPr bwMode="auto">
          <a:xfrm>
            <a:off x="7482811" y="1495729"/>
            <a:ext cx="1284605" cy="1561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Straight Arrow Connector 1024">
            <a:extLst>
              <a:ext uri="{FF2B5EF4-FFF2-40B4-BE49-F238E27FC236}">
                <a16:creationId xmlns:a16="http://schemas.microsoft.com/office/drawing/2014/main" id="{43948CC5-DCEC-48A6-A8BD-80EA7806963B}"/>
              </a:ext>
            </a:extLst>
          </p:cNvPr>
          <p:cNvCxnSpPr>
            <a:cxnSpLocks/>
            <a:stCxn id="30" idx="1"/>
            <a:endCxn id="28" idx="3"/>
          </p:cNvCxnSpPr>
          <p:nvPr/>
        </p:nvCxnSpPr>
        <p:spPr>
          <a:xfrm flipH="1" flipV="1">
            <a:off x="6900311" y="2268311"/>
            <a:ext cx="582500" cy="82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C4FB3CFF-3BCE-4A06-83AA-157A31F97DDB}"/>
              </a:ext>
            </a:extLst>
          </p:cNvPr>
          <p:cNvCxnSpPr>
            <a:cxnSpLocks/>
            <a:stCxn id="34" idx="2"/>
            <a:endCxn id="30" idx="3"/>
          </p:cNvCxnSpPr>
          <p:nvPr/>
        </p:nvCxnSpPr>
        <p:spPr>
          <a:xfrm rot="5400000">
            <a:off x="9151032" y="1168581"/>
            <a:ext cx="724360" cy="1491591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27">
            <a:extLst>
              <a:ext uri="{FF2B5EF4-FFF2-40B4-BE49-F238E27FC236}">
                <a16:creationId xmlns:a16="http://schemas.microsoft.com/office/drawing/2014/main" id="{2BC81D48-0EF1-412A-8D43-64144EE5F121}"/>
              </a:ext>
            </a:extLst>
          </p:cNvPr>
          <p:cNvSpPr/>
          <p:nvPr/>
        </p:nvSpPr>
        <p:spPr>
          <a:xfrm>
            <a:off x="9195082" y="2285313"/>
            <a:ext cx="1826800" cy="45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Prefix finetuning</a:t>
            </a: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50EB78CE-8B09-4418-BE1D-C868B2160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5972" y="1691266"/>
            <a:ext cx="1370201" cy="371096"/>
          </a:xfrm>
          <a:prstGeom prst="rect">
            <a:avLst/>
          </a:prstGeom>
        </p:spPr>
      </p:pic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12BA63B6-C4FE-4285-9CF8-7A24C87AAF52}"/>
              </a:ext>
            </a:extLst>
          </p:cNvPr>
          <p:cNvCxnSpPr>
            <a:cxnSpLocks/>
          </p:cNvCxnSpPr>
          <p:nvPr/>
        </p:nvCxnSpPr>
        <p:spPr>
          <a:xfrm flipV="1">
            <a:off x="1941073" y="1121227"/>
            <a:ext cx="0" cy="559381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78DCD7E-6C03-48AF-8F41-CA69A3E4AC60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2985758" y="727501"/>
            <a:ext cx="625473" cy="36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2B31D908-1D06-44F6-AE5B-28219BE152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6213" y="1981385"/>
            <a:ext cx="723900" cy="628650"/>
          </a:xfrm>
          <a:prstGeom prst="rect">
            <a:avLst/>
          </a:prstGeom>
        </p:spPr>
      </p:pic>
      <p:sp>
        <p:nvSpPr>
          <p:cNvPr id="35" name="Rectangle 28">
            <a:extLst>
              <a:ext uri="{FF2B5EF4-FFF2-40B4-BE49-F238E27FC236}">
                <a16:creationId xmlns:a16="http://schemas.microsoft.com/office/drawing/2014/main" id="{B8DD6F72-605E-4D96-9CDF-AB6AE405A87B}"/>
              </a:ext>
            </a:extLst>
          </p:cNvPr>
          <p:cNvSpPr/>
          <p:nvPr/>
        </p:nvSpPr>
        <p:spPr>
          <a:xfrm>
            <a:off x="2280742" y="2595979"/>
            <a:ext cx="1689952" cy="45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 Retriever</a:t>
            </a: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4FC6B674-C424-4313-BA6F-7673F5687F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2020" y="950331"/>
            <a:ext cx="1033973" cy="601865"/>
          </a:xfrm>
          <a:prstGeom prst="rect">
            <a:avLst/>
          </a:prstGeom>
        </p:spPr>
      </p:pic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18E75C1E-8BD1-478E-854A-13FC7D56B364}"/>
              </a:ext>
            </a:extLst>
          </p:cNvPr>
          <p:cNvSpPr/>
          <p:nvPr/>
        </p:nvSpPr>
        <p:spPr>
          <a:xfrm>
            <a:off x="6114214" y="271287"/>
            <a:ext cx="1790318" cy="928739"/>
          </a:xfrm>
          <a:prstGeom prst="roundRect">
            <a:avLst/>
          </a:prstGeom>
          <a:solidFill>
            <a:srgbClr val="D6E0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 Path Annotation</a:t>
            </a:r>
          </a:p>
        </p:txBody>
      </p:sp>
      <p:sp>
        <p:nvSpPr>
          <p:cNvPr id="62" name="TextBox 5">
            <a:extLst>
              <a:ext uri="{FF2B5EF4-FFF2-40B4-BE49-F238E27FC236}">
                <a16:creationId xmlns:a16="http://schemas.microsoft.com/office/drawing/2014/main" id="{C4D6D3FF-869E-46DF-9918-1F52292C8BF0}"/>
              </a:ext>
            </a:extLst>
          </p:cNvPr>
          <p:cNvSpPr txBox="1"/>
          <p:nvPr/>
        </p:nvSpPr>
        <p:spPr>
          <a:xfrm>
            <a:off x="2659681" y="3834571"/>
            <a:ext cx="276841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 multiprocessing as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63" name="TextBox 7">
            <a:extLst>
              <a:ext uri="{FF2B5EF4-FFF2-40B4-BE49-F238E27FC236}">
                <a16:creationId xmlns:a16="http://schemas.microsoft.com/office/drawing/2014/main" id="{101D80BC-227C-45C4-B986-567292A2BB62}"/>
              </a:ext>
            </a:extLst>
          </p:cNvPr>
          <p:cNvSpPr txBox="1"/>
          <p:nvPr/>
        </p:nvSpPr>
        <p:spPr>
          <a:xfrm>
            <a:off x="2963468" y="4149654"/>
            <a:ext cx="14989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Output</a:t>
            </a:r>
          </a:p>
        </p:txBody>
      </p:sp>
      <p:sp>
        <p:nvSpPr>
          <p:cNvPr id="65" name="Rounded Rectangle 9">
            <a:extLst>
              <a:ext uri="{FF2B5EF4-FFF2-40B4-BE49-F238E27FC236}">
                <a16:creationId xmlns:a16="http://schemas.microsoft.com/office/drawing/2014/main" id="{027A046D-9E23-48F8-B08E-E6B79C7ABA01}"/>
              </a:ext>
            </a:extLst>
          </p:cNvPr>
          <p:cNvSpPr/>
          <p:nvPr/>
        </p:nvSpPr>
        <p:spPr>
          <a:xfrm>
            <a:off x="5929049" y="3833919"/>
            <a:ext cx="1446836" cy="6402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and QA dialgoue generation</a:t>
            </a:r>
          </a:p>
        </p:txBody>
      </p:sp>
      <p:sp>
        <p:nvSpPr>
          <p:cNvPr id="66" name="Rounded Rectangle 10">
            <a:extLst>
              <a:ext uri="{FF2B5EF4-FFF2-40B4-BE49-F238E27FC236}">
                <a16:creationId xmlns:a16="http://schemas.microsoft.com/office/drawing/2014/main" id="{5DA42BCC-BEAC-4580-94AC-D2C8DBB877C9}"/>
              </a:ext>
            </a:extLst>
          </p:cNvPr>
          <p:cNvSpPr/>
          <p:nvPr/>
        </p:nvSpPr>
        <p:spPr>
          <a:xfrm>
            <a:off x="8083870" y="3820283"/>
            <a:ext cx="1446836" cy="640208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Ins="0" rtlCol="0" anchor="ctr"/>
          <a:lstStyle/>
          <a:p>
            <a:r>
              <a:rPr lang="en-US" sz="1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to write a </a:t>
            </a:r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quick sort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r>
              <a:rPr 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Answer: ///</a:t>
            </a:r>
          </a:p>
        </p:txBody>
      </p:sp>
      <p:pic>
        <p:nvPicPr>
          <p:cNvPr id="67" name="Picture 2" descr="Meta Offers Companies Free Use of Llama 2 Language Model">
            <a:extLst>
              <a:ext uri="{FF2B5EF4-FFF2-40B4-BE49-F238E27FC236}">
                <a16:creationId xmlns:a16="http://schemas.microsoft.com/office/drawing/2014/main" id="{83B970BD-BA8C-4582-83BF-F940281B6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0310" y="5303745"/>
            <a:ext cx="1415970" cy="796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ounded Rectangle 11">
            <a:extLst>
              <a:ext uri="{FF2B5EF4-FFF2-40B4-BE49-F238E27FC236}">
                <a16:creationId xmlns:a16="http://schemas.microsoft.com/office/drawing/2014/main" id="{A0277346-FD89-43E1-8A02-366A9EF78AC5}"/>
              </a:ext>
            </a:extLst>
          </p:cNvPr>
          <p:cNvSpPr/>
          <p:nvPr/>
        </p:nvSpPr>
        <p:spPr>
          <a:xfrm>
            <a:off x="1701252" y="3640631"/>
            <a:ext cx="3620815" cy="1026783"/>
          </a:xfrm>
          <a:prstGeom prst="round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9" name="Straight Arrow Connector 13">
            <a:extLst>
              <a:ext uri="{FF2B5EF4-FFF2-40B4-BE49-F238E27FC236}">
                <a16:creationId xmlns:a16="http://schemas.microsoft.com/office/drawing/2014/main" id="{C56F5E80-70A6-4E84-8FF7-F3B3B0B46DBC}"/>
              </a:ext>
            </a:extLst>
          </p:cNvPr>
          <p:cNvCxnSpPr>
            <a:stCxn id="68" idx="3"/>
            <a:endCxn id="65" idx="1"/>
          </p:cNvCxnSpPr>
          <p:nvPr/>
        </p:nvCxnSpPr>
        <p:spPr>
          <a:xfrm>
            <a:off x="5322067" y="4154023"/>
            <a:ext cx="60698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14">
            <a:extLst>
              <a:ext uri="{FF2B5EF4-FFF2-40B4-BE49-F238E27FC236}">
                <a16:creationId xmlns:a16="http://schemas.microsoft.com/office/drawing/2014/main" id="{71E0FA66-9DF0-4076-8802-B9EAEE85E5E4}"/>
              </a:ext>
            </a:extLst>
          </p:cNvPr>
          <p:cNvCxnSpPr>
            <a:stCxn id="65" idx="3"/>
            <a:endCxn id="66" idx="1"/>
          </p:cNvCxnSpPr>
          <p:nvPr/>
        </p:nvCxnSpPr>
        <p:spPr>
          <a:xfrm flipV="1">
            <a:off x="7375885" y="4140387"/>
            <a:ext cx="707985" cy="136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24">
            <a:extLst>
              <a:ext uri="{FF2B5EF4-FFF2-40B4-BE49-F238E27FC236}">
                <a16:creationId xmlns:a16="http://schemas.microsoft.com/office/drawing/2014/main" id="{1E1E95F2-FF95-41CE-B0D8-C8EAAE0A7DE4}"/>
              </a:ext>
            </a:extLst>
          </p:cNvPr>
          <p:cNvCxnSpPr>
            <a:stCxn id="65" idx="0"/>
            <a:endCxn id="66" idx="0"/>
          </p:cNvCxnSpPr>
          <p:nvPr/>
        </p:nvCxnSpPr>
        <p:spPr>
          <a:xfrm rot="5400000" flipH="1" flipV="1">
            <a:off x="7723059" y="2749691"/>
            <a:ext cx="13636" cy="2154821"/>
          </a:xfrm>
          <a:prstGeom prst="curvedConnector3">
            <a:avLst>
              <a:gd name="adj1" fmla="val 1776445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4" descr="Is ChatGPT Here to Stay? Content Marketing's Future">
            <a:extLst>
              <a:ext uri="{FF2B5EF4-FFF2-40B4-BE49-F238E27FC236}">
                <a16:creationId xmlns:a16="http://schemas.microsoft.com/office/drawing/2014/main" id="{10FB9CAC-4DC1-475B-8788-31D1293682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74" t="15625" r="35315" b="36439"/>
          <a:stretch>
            <a:fillRect/>
          </a:stretch>
        </p:blipFill>
        <p:spPr bwMode="auto">
          <a:xfrm>
            <a:off x="7440531" y="3211315"/>
            <a:ext cx="578692" cy="577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26">
            <a:extLst>
              <a:ext uri="{FF2B5EF4-FFF2-40B4-BE49-F238E27FC236}">
                <a16:creationId xmlns:a16="http://schemas.microsoft.com/office/drawing/2014/main" id="{BA8BD6ED-BFB0-4CEF-A6A1-0F4AB09363DC}"/>
              </a:ext>
            </a:extLst>
          </p:cNvPr>
          <p:cNvSpPr/>
          <p:nvPr/>
        </p:nvSpPr>
        <p:spPr>
          <a:xfrm>
            <a:off x="8049749" y="3243420"/>
            <a:ext cx="2002955" cy="45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Data Construction</a:t>
            </a:r>
          </a:p>
        </p:txBody>
      </p:sp>
      <p:sp>
        <p:nvSpPr>
          <p:cNvPr id="74" name="Rectangle 27">
            <a:extLst>
              <a:ext uri="{FF2B5EF4-FFF2-40B4-BE49-F238E27FC236}">
                <a16:creationId xmlns:a16="http://schemas.microsoft.com/office/drawing/2014/main" id="{1D1145DD-28D4-40D9-8037-8B2DD1ED034D}"/>
              </a:ext>
            </a:extLst>
          </p:cNvPr>
          <p:cNvSpPr/>
          <p:nvPr/>
        </p:nvSpPr>
        <p:spPr>
          <a:xfrm>
            <a:off x="8125113" y="4578710"/>
            <a:ext cx="1826800" cy="45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Prefix finetuning</a:t>
            </a:r>
          </a:p>
        </p:txBody>
      </p:sp>
      <p:sp>
        <p:nvSpPr>
          <p:cNvPr id="75" name="Rectangle 28">
            <a:extLst>
              <a:ext uri="{FF2B5EF4-FFF2-40B4-BE49-F238E27FC236}">
                <a16:creationId xmlns:a16="http://schemas.microsoft.com/office/drawing/2014/main" id="{F469F77F-5017-4967-AB9D-D28FCB6197A6}"/>
              </a:ext>
            </a:extLst>
          </p:cNvPr>
          <p:cNvSpPr/>
          <p:nvPr/>
        </p:nvSpPr>
        <p:spPr>
          <a:xfrm>
            <a:off x="5018105" y="5325547"/>
            <a:ext cx="1174220" cy="45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C000"/>
                </a:solidFill>
              </a:rPr>
              <a:t>Inference</a:t>
            </a:r>
          </a:p>
        </p:txBody>
      </p:sp>
      <p:sp>
        <p:nvSpPr>
          <p:cNvPr id="77" name="Rectangle 37">
            <a:extLst>
              <a:ext uri="{FF2B5EF4-FFF2-40B4-BE49-F238E27FC236}">
                <a16:creationId xmlns:a16="http://schemas.microsoft.com/office/drawing/2014/main" id="{EAC70635-77DE-4AED-B44E-68248532255E}"/>
              </a:ext>
            </a:extLst>
          </p:cNvPr>
          <p:cNvSpPr/>
          <p:nvPr/>
        </p:nvSpPr>
        <p:spPr>
          <a:xfrm>
            <a:off x="6809598" y="6160552"/>
            <a:ext cx="1597394" cy="45090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</a:rPr>
              <a:t>CodeGen</a:t>
            </a:r>
            <a:r>
              <a:rPr lang="en-US" b="1" dirty="0">
                <a:solidFill>
                  <a:schemeClr val="tx1"/>
                </a:solidFill>
              </a:rPr>
              <a:t> LLM</a:t>
            </a:r>
          </a:p>
        </p:txBody>
      </p:sp>
      <p:pic>
        <p:nvPicPr>
          <p:cNvPr id="78" name="Picture 6" descr="Parameter-Efficient LLM Finetuning With Low-Rank Adaptation (LoRA) -  Lightning AI">
            <a:extLst>
              <a:ext uri="{FF2B5EF4-FFF2-40B4-BE49-F238E27FC236}">
                <a16:creationId xmlns:a16="http://schemas.microsoft.com/office/drawing/2014/main" id="{A6CF42F0-FFE7-498D-B136-B3A6B1FCF3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44" t="18750" r="25925"/>
          <a:stretch>
            <a:fillRect/>
          </a:stretch>
        </p:blipFill>
        <p:spPr bwMode="auto">
          <a:xfrm>
            <a:off x="10332365" y="4310381"/>
            <a:ext cx="689518" cy="884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Straight Arrow Connector 1024">
            <a:extLst>
              <a:ext uri="{FF2B5EF4-FFF2-40B4-BE49-F238E27FC236}">
                <a16:creationId xmlns:a16="http://schemas.microsoft.com/office/drawing/2014/main" id="{2A0CE428-6EDE-44FE-B1D2-33CCB745AAB1}"/>
              </a:ext>
            </a:extLst>
          </p:cNvPr>
          <p:cNvCxnSpPr>
            <a:cxnSpLocks/>
            <a:stCxn id="67" idx="1"/>
          </p:cNvCxnSpPr>
          <p:nvPr/>
        </p:nvCxnSpPr>
        <p:spPr>
          <a:xfrm flipH="1" flipV="1">
            <a:off x="4456936" y="5701894"/>
            <a:ext cx="244337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FB465CE6-848D-4EB5-B367-C2BEEF480089}"/>
              </a:ext>
            </a:extLst>
          </p:cNvPr>
          <p:cNvCxnSpPr>
            <a:stCxn id="11" idx="3"/>
            <a:endCxn id="38" idx="1"/>
          </p:cNvCxnSpPr>
          <p:nvPr/>
        </p:nvCxnSpPr>
        <p:spPr>
          <a:xfrm>
            <a:off x="5401549" y="731151"/>
            <a:ext cx="712665" cy="45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B7B48259-DAB4-4859-9F3E-7D7C852D74EE}"/>
              </a:ext>
            </a:extLst>
          </p:cNvPr>
          <p:cNvCxnSpPr>
            <a:cxnSpLocks/>
            <a:stCxn id="38" idx="3"/>
            <a:endCxn id="34" idx="0"/>
          </p:cNvCxnSpPr>
          <p:nvPr/>
        </p:nvCxnSpPr>
        <p:spPr>
          <a:xfrm>
            <a:off x="7904532" y="735657"/>
            <a:ext cx="2354475" cy="214674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2" name="图片 91">
            <a:extLst>
              <a:ext uri="{FF2B5EF4-FFF2-40B4-BE49-F238E27FC236}">
                <a16:creationId xmlns:a16="http://schemas.microsoft.com/office/drawing/2014/main" id="{BBF22E0D-7BF5-4570-AB28-85368B801B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10144" y="3766282"/>
            <a:ext cx="726446" cy="726446"/>
          </a:xfrm>
          <a:prstGeom prst="rect">
            <a:avLst/>
          </a:prstGeom>
        </p:spPr>
      </p:pic>
      <p:cxnSp>
        <p:nvCxnSpPr>
          <p:cNvPr id="95" name="连接符: 曲线 94">
            <a:extLst>
              <a:ext uri="{FF2B5EF4-FFF2-40B4-BE49-F238E27FC236}">
                <a16:creationId xmlns:a16="http://schemas.microsoft.com/office/drawing/2014/main" id="{205BF291-57A5-48E0-9B97-3B90BCC67653}"/>
              </a:ext>
            </a:extLst>
          </p:cNvPr>
          <p:cNvCxnSpPr>
            <a:cxnSpLocks/>
            <a:stCxn id="66" idx="3"/>
            <a:endCxn id="78" idx="0"/>
          </p:cNvCxnSpPr>
          <p:nvPr/>
        </p:nvCxnSpPr>
        <p:spPr>
          <a:xfrm>
            <a:off x="9530706" y="4140387"/>
            <a:ext cx="1146418" cy="169994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连接符: 曲线 99">
            <a:extLst>
              <a:ext uri="{FF2B5EF4-FFF2-40B4-BE49-F238E27FC236}">
                <a16:creationId xmlns:a16="http://schemas.microsoft.com/office/drawing/2014/main" id="{F5A17D5F-9AC2-42B9-9530-E953A9301B5C}"/>
              </a:ext>
            </a:extLst>
          </p:cNvPr>
          <p:cNvCxnSpPr>
            <a:cxnSpLocks/>
            <a:stCxn id="78" idx="2"/>
            <a:endCxn id="67" idx="3"/>
          </p:cNvCxnSpPr>
          <p:nvPr/>
        </p:nvCxnSpPr>
        <p:spPr>
          <a:xfrm rot="5400000">
            <a:off x="9243235" y="4268005"/>
            <a:ext cx="506935" cy="2360844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矩形: 圆角 109">
            <a:extLst>
              <a:ext uri="{FF2B5EF4-FFF2-40B4-BE49-F238E27FC236}">
                <a16:creationId xmlns:a16="http://schemas.microsoft.com/office/drawing/2014/main" id="{187C9611-FB4D-4E80-8D94-C0274D7FCB01}"/>
              </a:ext>
            </a:extLst>
          </p:cNvPr>
          <p:cNvSpPr/>
          <p:nvPr/>
        </p:nvSpPr>
        <p:spPr>
          <a:xfrm>
            <a:off x="1910144" y="5143333"/>
            <a:ext cx="2574837" cy="1026783"/>
          </a:xfrm>
          <a:prstGeom prst="roundRect">
            <a:avLst>
              <a:gd name="adj" fmla="val 3923"/>
            </a:avLst>
          </a:prstGeom>
          <a:solidFill>
            <a:srgbClr val="DEEBF7"/>
          </a:solidFill>
          <a:ln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dirty="0" err="1">
                <a:solidFill>
                  <a:schemeClr val="tx1"/>
                </a:solidFill>
              </a:rPr>
              <a:t>cursor.execute</a:t>
            </a:r>
            <a:r>
              <a:rPr lang="en-US" altLang="zh-CN" dirty="0">
                <a:solidFill>
                  <a:schemeClr val="tx1"/>
                </a:solidFill>
              </a:rPr>
              <a:t>("</a:t>
            </a:r>
            <a:r>
              <a:rPr lang="en-US" altLang="zh-CN" dirty="0">
                <a:solidFill>
                  <a:schemeClr val="accent6"/>
                </a:solidFill>
              </a:rPr>
              <a:t>SELECT * FROM users WHERE id = ?", (</a:t>
            </a:r>
            <a:r>
              <a:rPr lang="en-US" altLang="zh-CN" dirty="0" err="1">
                <a:solidFill>
                  <a:schemeClr val="accent6"/>
                </a:solidFill>
              </a:rPr>
              <a:t>user_id</a:t>
            </a:r>
            <a:r>
              <a:rPr lang="en-US" altLang="zh-CN" dirty="0">
                <a:solidFill>
                  <a:schemeClr val="accent6"/>
                </a:solidFill>
              </a:rPr>
              <a:t>,)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2" name="图片 111">
            <a:extLst>
              <a:ext uri="{FF2B5EF4-FFF2-40B4-BE49-F238E27FC236}">
                <a16:creationId xmlns:a16="http://schemas.microsoft.com/office/drawing/2014/main" id="{94B3FDF9-040F-471F-8C60-BA29F51FE1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7129"/>
            <a:ext cx="12192000" cy="68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3779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U3OWY4ZDU0NTExNzlkNDI4ZWY4MzFmMWYwM2U4N2IifQ==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202</Words>
  <Application>Microsoft Office PowerPoint</Application>
  <PresentationFormat>宽屏</PresentationFormat>
  <Paragraphs>45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RomanSerif</vt:lpstr>
      <vt:lpstr>Arial</vt:lpstr>
      <vt:lpstr>Calibri</vt:lpstr>
      <vt:lpstr>Calibri Light</vt:lpstr>
      <vt:lpstr>Times New Roman</vt:lpstr>
      <vt:lpstr>1_Office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zhiyuan hu</dc:creator>
  <cp:lastModifiedBy>dsfhj</cp:lastModifiedBy>
  <cp:revision>93</cp:revision>
  <dcterms:created xsi:type="dcterms:W3CDTF">2023-11-30T13:01:00Z</dcterms:created>
  <dcterms:modified xsi:type="dcterms:W3CDTF">2024-06-17T18:34:14Z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3173551CB32946A087D76E7BDEE842C5_12</vt:lpwstr>
  </property>
  <property fmtid="{D5CDD505-2E9C-101B-9397-08002B2CF9AE}" pid="3" name="KSOProductBuildVer">
    <vt:lpwstr>2052-12.1.0.15066</vt:lpwstr>
  </property>
</Properties>
</file>