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70" r:id="rId2"/>
  </p:sldMasterIdLst>
  <p:notesMasterIdLst>
    <p:notesMasterId r:id="rId14"/>
  </p:notesMasterIdLst>
  <p:sldIdLst>
    <p:sldId id="283" r:id="rId3"/>
    <p:sldId id="256" r:id="rId4"/>
    <p:sldId id="257" r:id="rId5"/>
    <p:sldId id="284" r:id="rId6"/>
    <p:sldId id="258" r:id="rId7"/>
    <p:sldId id="285" r:id="rId8"/>
    <p:sldId id="286" r:id="rId9"/>
    <p:sldId id="288" r:id="rId10"/>
    <p:sldId id="287" r:id="rId11"/>
    <p:sldId id="289" r:id="rId12"/>
    <p:sldId id="259" r:id="rId13"/>
  </p:sldIdLst>
  <p:sldSz cx="23042563" cy="17281525"/>
  <p:notesSz cx="6858000" cy="9144000"/>
  <p:embeddedFontLst>
    <p:embeddedFont>
      <p:font typeface="Anaheim" panose="02010600030101010101" charset="0"/>
      <p:regular r:id="rId15"/>
      <p:bold r:id="rId16"/>
    </p:embeddedFont>
    <p:embeddedFont>
      <p:font typeface="Inconsolata" pitchFamily="1" charset="0"/>
      <p:regular r:id="rId17"/>
      <p:bold r:id="rId18"/>
    </p:embeddedFont>
    <p:embeddedFont>
      <p:font typeface="Space Mono" panose="02010600030101010101"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E7E7E-B311-49BF-BBBE-94A50FA26C5B}">
  <a:tblStyle styleId="{AB4E7E7E-B311-49BF-BBBE-94A50FA26C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6" d="100"/>
          <a:sy n="36" d="100"/>
        </p:scale>
        <p:origin x="150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c7b2d4050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c7b2d4050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c842b0c27a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c842b0c2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c7b2d4050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c7b2d4050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27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c842b0c27a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c842b0c27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c7b2d4050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c7b2d4050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818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c7b2d4050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c7b2d4050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149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c7b2d4050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c7b2d4050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736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c7b2d4050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c7b2d4050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65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c7b2d4050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c7b2d4050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68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11850" y="4435438"/>
            <a:ext cx="19019100" cy="5014500"/>
          </a:xfrm>
          <a:prstGeom prst="rect">
            <a:avLst/>
          </a:prstGeom>
        </p:spPr>
        <p:txBody>
          <a:bodyPr spcFirstLastPara="1" wrap="square" lIns="256000" tIns="256000" rIns="256000" bIns="256000" anchor="b" anchorCtr="0">
            <a:noAutofit/>
          </a:bodyPr>
          <a:lstStyle>
            <a:lvl1pPr lvl="0" algn="ctr">
              <a:spcBef>
                <a:spcPts val="0"/>
              </a:spcBef>
              <a:spcAft>
                <a:spcPts val="0"/>
              </a:spcAft>
              <a:buSzPts val="14600"/>
              <a:buNone/>
              <a:defRPr sz="14600"/>
            </a:lvl1pPr>
            <a:lvl2pPr lvl="1" algn="ctr">
              <a:spcBef>
                <a:spcPts val="0"/>
              </a:spcBef>
              <a:spcAft>
                <a:spcPts val="0"/>
              </a:spcAft>
              <a:buSzPts val="14600"/>
              <a:buNone/>
              <a:defRPr sz="14600"/>
            </a:lvl2pPr>
            <a:lvl3pPr lvl="2" algn="ctr">
              <a:spcBef>
                <a:spcPts val="0"/>
              </a:spcBef>
              <a:spcAft>
                <a:spcPts val="0"/>
              </a:spcAft>
              <a:buSzPts val="14600"/>
              <a:buNone/>
              <a:defRPr sz="14600"/>
            </a:lvl3pPr>
            <a:lvl4pPr lvl="3" algn="ctr">
              <a:spcBef>
                <a:spcPts val="0"/>
              </a:spcBef>
              <a:spcAft>
                <a:spcPts val="0"/>
              </a:spcAft>
              <a:buSzPts val="14600"/>
              <a:buNone/>
              <a:defRPr sz="14600"/>
            </a:lvl4pPr>
            <a:lvl5pPr lvl="4" algn="ctr">
              <a:spcBef>
                <a:spcPts val="0"/>
              </a:spcBef>
              <a:spcAft>
                <a:spcPts val="0"/>
              </a:spcAft>
              <a:buSzPts val="14600"/>
              <a:buNone/>
              <a:defRPr sz="14600"/>
            </a:lvl5pPr>
            <a:lvl6pPr lvl="5" algn="ctr">
              <a:spcBef>
                <a:spcPts val="0"/>
              </a:spcBef>
              <a:spcAft>
                <a:spcPts val="0"/>
              </a:spcAft>
              <a:buSzPts val="14600"/>
              <a:buNone/>
              <a:defRPr sz="14600"/>
            </a:lvl6pPr>
            <a:lvl7pPr lvl="6" algn="ctr">
              <a:spcBef>
                <a:spcPts val="0"/>
              </a:spcBef>
              <a:spcAft>
                <a:spcPts val="0"/>
              </a:spcAft>
              <a:buSzPts val="14600"/>
              <a:buNone/>
              <a:defRPr sz="14600"/>
            </a:lvl7pPr>
            <a:lvl8pPr lvl="7" algn="ctr">
              <a:spcBef>
                <a:spcPts val="0"/>
              </a:spcBef>
              <a:spcAft>
                <a:spcPts val="0"/>
              </a:spcAft>
              <a:buSzPts val="14600"/>
              <a:buNone/>
              <a:defRPr sz="14600"/>
            </a:lvl8pPr>
            <a:lvl9pPr lvl="8" algn="ctr">
              <a:spcBef>
                <a:spcPts val="0"/>
              </a:spcBef>
              <a:spcAft>
                <a:spcPts val="0"/>
              </a:spcAft>
              <a:buSzPts val="14600"/>
              <a:buNone/>
              <a:defRPr sz="14600"/>
            </a:lvl9pPr>
          </a:lstStyle>
          <a:p>
            <a:endParaRPr/>
          </a:p>
        </p:txBody>
      </p:sp>
      <p:sp>
        <p:nvSpPr>
          <p:cNvPr id="10" name="Google Shape;10;p2"/>
          <p:cNvSpPr txBox="1">
            <a:spLocks noGrp="1"/>
          </p:cNvSpPr>
          <p:nvPr>
            <p:ph type="subTitle" idx="1"/>
          </p:nvPr>
        </p:nvSpPr>
        <p:spPr>
          <a:xfrm>
            <a:off x="2685950" y="9574025"/>
            <a:ext cx="17670600" cy="2663100"/>
          </a:xfrm>
          <a:prstGeom prst="rect">
            <a:avLst/>
          </a:prstGeom>
        </p:spPr>
        <p:txBody>
          <a:bodyPr spcFirstLastPara="1" wrap="square" lIns="256000" tIns="256000" rIns="256000" bIns="256000" anchor="t" anchorCtr="0">
            <a:noAutofit/>
          </a:bodyPr>
          <a:lstStyle>
            <a:lvl1pPr lvl="0" algn="ctr">
              <a:lnSpc>
                <a:spcPct val="100000"/>
              </a:lnSpc>
              <a:spcBef>
                <a:spcPts val="0"/>
              </a:spcBef>
              <a:spcAft>
                <a:spcPts val="0"/>
              </a:spcAft>
              <a:buSzPts val="7800"/>
              <a:buNone/>
              <a:defRPr sz="7300">
                <a:solidFill>
                  <a:srgbClr val="191919"/>
                </a:solidFill>
                <a:latin typeface="Anaheim"/>
                <a:ea typeface="Anaheim"/>
                <a:cs typeface="Anaheim"/>
                <a:sym typeface="Anaheim"/>
              </a:defRPr>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a:endParaRPr/>
          </a:p>
        </p:txBody>
      </p:sp>
      <p:pic>
        <p:nvPicPr>
          <p:cNvPr id="11" name="Google Shape;11;p2"/>
          <p:cNvPicPr preferRelativeResize="0"/>
          <p:nvPr/>
        </p:nvPicPr>
        <p:blipFill>
          <a:blip r:embed="rId2">
            <a:alphaModFix/>
          </a:blip>
          <a:stretch>
            <a:fillRect/>
          </a:stretch>
        </p:blipFill>
        <p:spPr>
          <a:xfrm>
            <a:off x="22188150" y="5788338"/>
            <a:ext cx="4495800" cy="5705475"/>
          </a:xfrm>
          <a:prstGeom prst="rect">
            <a:avLst/>
          </a:prstGeom>
          <a:noFill/>
          <a:ln>
            <a:noFill/>
          </a:ln>
        </p:spPr>
      </p:pic>
      <p:grpSp>
        <p:nvGrpSpPr>
          <p:cNvPr id="12" name="Google Shape;12;p2"/>
          <p:cNvGrpSpPr/>
          <p:nvPr/>
        </p:nvGrpSpPr>
        <p:grpSpPr>
          <a:xfrm>
            <a:off x="-211800" y="484698"/>
            <a:ext cx="23466600" cy="16358864"/>
            <a:chOff x="-211800" y="484698"/>
            <a:chExt cx="23466600" cy="16358864"/>
          </a:xfrm>
        </p:grpSpPr>
        <p:cxnSp>
          <p:nvCxnSpPr>
            <p:cNvPr id="13" name="Google Shape;13;p2"/>
            <p:cNvCxnSpPr/>
            <p:nvPr/>
          </p:nvCxnSpPr>
          <p:spPr>
            <a:xfrm>
              <a:off x="-211800" y="484698"/>
              <a:ext cx="23466600" cy="0"/>
            </a:xfrm>
            <a:prstGeom prst="straightConnector1">
              <a:avLst/>
            </a:prstGeom>
            <a:noFill/>
            <a:ln w="19050" cap="flat" cmpd="sng">
              <a:solidFill>
                <a:schemeClr val="dk1"/>
              </a:solidFill>
              <a:prstDash val="solid"/>
              <a:round/>
              <a:headEnd type="none" w="med" len="med"/>
              <a:tailEnd type="none" w="med" len="med"/>
            </a:ln>
          </p:spPr>
        </p:cxnSp>
        <p:cxnSp>
          <p:nvCxnSpPr>
            <p:cNvPr id="14" name="Google Shape;14;p2"/>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grpSp>
        <p:nvGrpSpPr>
          <p:cNvPr id="15" name="Google Shape;15;p2"/>
          <p:cNvGrpSpPr/>
          <p:nvPr/>
        </p:nvGrpSpPr>
        <p:grpSpPr>
          <a:xfrm>
            <a:off x="5217137" y="161826"/>
            <a:ext cx="1959055" cy="2427675"/>
            <a:chOff x="5953600" y="2687775"/>
            <a:chExt cx="1399625" cy="1734425"/>
          </a:xfrm>
        </p:grpSpPr>
        <p:sp>
          <p:nvSpPr>
            <p:cNvPr id="16" name="Google Shape;16;p2"/>
            <p:cNvSpPr/>
            <p:nvPr/>
          </p:nvSpPr>
          <p:spPr>
            <a:xfrm>
              <a:off x="5953600" y="3632450"/>
              <a:ext cx="1038625" cy="789750"/>
            </a:xfrm>
            <a:custGeom>
              <a:avLst/>
              <a:gdLst/>
              <a:ahLst/>
              <a:cxnLst/>
              <a:rect l="l" t="t" r="r" b="b"/>
              <a:pathLst>
                <a:path w="41545" h="31590" extrusionOk="0">
                  <a:moveTo>
                    <a:pt x="10270" y="1"/>
                  </a:moveTo>
                  <a:lnTo>
                    <a:pt x="1" y="2959"/>
                  </a:lnTo>
                  <a:lnTo>
                    <a:pt x="31258" y="31590"/>
                  </a:lnTo>
                  <a:lnTo>
                    <a:pt x="41544" y="28632"/>
                  </a:lnTo>
                  <a:lnTo>
                    <a:pt x="10270" y="1"/>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53600" y="2687775"/>
              <a:ext cx="632725" cy="1018650"/>
            </a:xfrm>
            <a:custGeom>
              <a:avLst/>
              <a:gdLst/>
              <a:ahLst/>
              <a:cxnLst/>
              <a:rect l="l" t="t" r="r" b="b"/>
              <a:pathLst>
                <a:path w="25309" h="40746" extrusionOk="0">
                  <a:moveTo>
                    <a:pt x="25309" y="0"/>
                  </a:moveTo>
                  <a:lnTo>
                    <a:pt x="15023" y="2958"/>
                  </a:lnTo>
                  <a:lnTo>
                    <a:pt x="1" y="40746"/>
                  </a:lnTo>
                  <a:lnTo>
                    <a:pt x="10270" y="37788"/>
                  </a:lnTo>
                  <a:lnTo>
                    <a:pt x="25309"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28325" y="2687775"/>
              <a:ext cx="1024900" cy="792650"/>
            </a:xfrm>
            <a:custGeom>
              <a:avLst/>
              <a:gdLst/>
              <a:ahLst/>
              <a:cxnLst/>
              <a:rect l="l" t="t" r="r" b="b"/>
              <a:pathLst>
                <a:path w="40996" h="31706" extrusionOk="0">
                  <a:moveTo>
                    <a:pt x="10386" y="0"/>
                  </a:moveTo>
                  <a:lnTo>
                    <a:pt x="1" y="2908"/>
                  </a:lnTo>
                  <a:lnTo>
                    <a:pt x="30709" y="31706"/>
                  </a:lnTo>
                  <a:lnTo>
                    <a:pt x="40995" y="28748"/>
                  </a:lnTo>
                  <a:lnTo>
                    <a:pt x="10386"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33375" y="3406475"/>
              <a:ext cx="619850" cy="1015725"/>
            </a:xfrm>
            <a:custGeom>
              <a:avLst/>
              <a:gdLst/>
              <a:ahLst/>
              <a:cxnLst/>
              <a:rect l="l" t="t" r="r" b="b"/>
              <a:pathLst>
                <a:path w="24794" h="40629" extrusionOk="0">
                  <a:moveTo>
                    <a:pt x="24793" y="0"/>
                  </a:moveTo>
                  <a:lnTo>
                    <a:pt x="14507" y="2958"/>
                  </a:lnTo>
                  <a:lnTo>
                    <a:pt x="1" y="40629"/>
                  </a:lnTo>
                  <a:lnTo>
                    <a:pt x="10386" y="37721"/>
                  </a:lnTo>
                  <a:lnTo>
                    <a:pt x="24793"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18971831" y="263294"/>
            <a:ext cx="2616109" cy="2224753"/>
            <a:chOff x="3089625" y="1360075"/>
            <a:chExt cx="1869050" cy="1589450"/>
          </a:xfrm>
        </p:grpSpPr>
        <p:sp>
          <p:nvSpPr>
            <p:cNvPr id="21" name="Google Shape;21;p2"/>
            <p:cNvSpPr/>
            <p:nvPr/>
          </p:nvSpPr>
          <p:spPr>
            <a:xfrm>
              <a:off x="3089625" y="1360075"/>
              <a:ext cx="1406675" cy="1589450"/>
            </a:xfrm>
            <a:custGeom>
              <a:avLst/>
              <a:gdLst/>
              <a:ahLst/>
              <a:cxnLst/>
              <a:rect l="l" t="t" r="r" b="b"/>
              <a:pathLst>
                <a:path w="56267" h="63578" extrusionOk="0">
                  <a:moveTo>
                    <a:pt x="29845" y="0"/>
                  </a:moveTo>
                  <a:lnTo>
                    <a:pt x="1" y="49685"/>
                  </a:lnTo>
                  <a:lnTo>
                    <a:pt x="26422" y="63577"/>
                  </a:lnTo>
                  <a:lnTo>
                    <a:pt x="56267" y="13892"/>
                  </a:lnTo>
                  <a:lnTo>
                    <a:pt x="29845"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835750" y="1360075"/>
              <a:ext cx="1122925" cy="1509275"/>
            </a:xfrm>
            <a:custGeom>
              <a:avLst/>
              <a:gdLst/>
              <a:ahLst/>
              <a:cxnLst/>
              <a:rect l="l" t="t" r="r" b="b"/>
              <a:pathLst>
                <a:path w="44917" h="60371" extrusionOk="0">
                  <a:moveTo>
                    <a:pt x="0" y="0"/>
                  </a:moveTo>
                  <a:lnTo>
                    <a:pt x="18495" y="46478"/>
                  </a:lnTo>
                  <a:lnTo>
                    <a:pt x="44917" y="60370"/>
                  </a:lnTo>
                  <a:lnTo>
                    <a:pt x="26422" y="13892"/>
                  </a:lnTo>
                  <a:lnTo>
                    <a:pt x="0"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89625" y="2522025"/>
              <a:ext cx="1869050" cy="427500"/>
            </a:xfrm>
            <a:custGeom>
              <a:avLst/>
              <a:gdLst/>
              <a:ahLst/>
              <a:cxnLst/>
              <a:rect l="l" t="t" r="r" b="b"/>
              <a:pathLst>
                <a:path w="74762" h="17100" extrusionOk="0">
                  <a:moveTo>
                    <a:pt x="48340" y="0"/>
                  </a:moveTo>
                  <a:lnTo>
                    <a:pt x="1" y="3207"/>
                  </a:lnTo>
                  <a:lnTo>
                    <a:pt x="26422" y="17099"/>
                  </a:lnTo>
                  <a:lnTo>
                    <a:pt x="74762" y="13892"/>
                  </a:lnTo>
                  <a:lnTo>
                    <a:pt x="48340"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89625" y="1360075"/>
              <a:ext cx="1208525" cy="1242150"/>
            </a:xfrm>
            <a:custGeom>
              <a:avLst/>
              <a:gdLst/>
              <a:ahLst/>
              <a:cxnLst/>
              <a:rect l="l" t="t" r="r" b="b"/>
              <a:pathLst>
                <a:path w="48341" h="49686" extrusionOk="0">
                  <a:moveTo>
                    <a:pt x="29845" y="0"/>
                  </a:moveTo>
                  <a:lnTo>
                    <a:pt x="1" y="49685"/>
                  </a:lnTo>
                  <a:lnTo>
                    <a:pt x="48340" y="46478"/>
                  </a:lnTo>
                  <a:lnTo>
                    <a:pt x="29845"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lvl1pPr lvl="0" algn="ctr" rtl="0">
              <a:spcBef>
                <a:spcPts val="0"/>
              </a:spcBef>
              <a:spcAft>
                <a:spcPts val="0"/>
              </a:spcAft>
              <a:buSzPts val="7800"/>
              <a:buNone/>
              <a:defRPr b="1"/>
            </a:lvl1pPr>
            <a:lvl2pPr lvl="1" rtl="0">
              <a:spcBef>
                <a:spcPts val="0"/>
              </a:spcBef>
              <a:spcAft>
                <a:spcPts val="0"/>
              </a:spcAft>
              <a:buSzPts val="7800"/>
              <a:buNone/>
              <a:defRPr/>
            </a:lvl2pPr>
            <a:lvl3pPr lvl="2" rtl="0">
              <a:spcBef>
                <a:spcPts val="0"/>
              </a:spcBef>
              <a:spcAft>
                <a:spcPts val="0"/>
              </a:spcAft>
              <a:buSzPts val="7800"/>
              <a:buNone/>
              <a:defRPr/>
            </a:lvl3pPr>
            <a:lvl4pPr lvl="3" rtl="0">
              <a:spcBef>
                <a:spcPts val="0"/>
              </a:spcBef>
              <a:spcAft>
                <a:spcPts val="0"/>
              </a:spcAft>
              <a:buSzPts val="7800"/>
              <a:buNone/>
              <a:defRPr/>
            </a:lvl4pPr>
            <a:lvl5pPr lvl="4" rtl="0">
              <a:spcBef>
                <a:spcPts val="0"/>
              </a:spcBef>
              <a:spcAft>
                <a:spcPts val="0"/>
              </a:spcAft>
              <a:buSzPts val="7800"/>
              <a:buNone/>
              <a:defRPr/>
            </a:lvl5pPr>
            <a:lvl6pPr lvl="5" rtl="0">
              <a:spcBef>
                <a:spcPts val="0"/>
              </a:spcBef>
              <a:spcAft>
                <a:spcPts val="0"/>
              </a:spcAft>
              <a:buSzPts val="7800"/>
              <a:buNone/>
              <a:defRPr/>
            </a:lvl6pPr>
            <a:lvl7pPr lvl="6" rtl="0">
              <a:spcBef>
                <a:spcPts val="0"/>
              </a:spcBef>
              <a:spcAft>
                <a:spcPts val="0"/>
              </a:spcAft>
              <a:buSzPts val="7800"/>
              <a:buNone/>
              <a:defRPr/>
            </a:lvl7pPr>
            <a:lvl8pPr lvl="7" rtl="0">
              <a:spcBef>
                <a:spcPts val="0"/>
              </a:spcBef>
              <a:spcAft>
                <a:spcPts val="0"/>
              </a:spcAft>
              <a:buSzPts val="7800"/>
              <a:buNone/>
              <a:defRPr/>
            </a:lvl8pPr>
            <a:lvl9pPr lvl="8" rtl="0">
              <a:spcBef>
                <a:spcPts val="0"/>
              </a:spcBef>
              <a:spcAft>
                <a:spcPts val="0"/>
              </a:spcAft>
              <a:buSzPts val="7800"/>
              <a:buNone/>
              <a:defRPr/>
            </a:lvl9pPr>
          </a:lstStyle>
          <a:p>
            <a:endParaRPr/>
          </a:p>
        </p:txBody>
      </p:sp>
      <p:cxnSp>
        <p:nvCxnSpPr>
          <p:cNvPr id="104" name="Google Shape;104;p13"/>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nvGrpSpPr>
          <p:cNvPr id="105" name="Google Shape;105;p13"/>
          <p:cNvGrpSpPr/>
          <p:nvPr/>
        </p:nvGrpSpPr>
        <p:grpSpPr>
          <a:xfrm>
            <a:off x="-211800" y="484698"/>
            <a:ext cx="23466600" cy="16358864"/>
            <a:chOff x="-211800" y="484698"/>
            <a:chExt cx="23466600" cy="16358864"/>
          </a:xfrm>
        </p:grpSpPr>
        <p:cxnSp>
          <p:nvCxnSpPr>
            <p:cNvPr id="106" name="Google Shape;106;p13"/>
            <p:cNvCxnSpPr/>
            <p:nvPr/>
          </p:nvCxnSpPr>
          <p:spPr>
            <a:xfrm>
              <a:off x="-211800" y="484698"/>
              <a:ext cx="23466600" cy="0"/>
            </a:xfrm>
            <a:prstGeom prst="straightConnector1">
              <a:avLst/>
            </a:prstGeom>
            <a:noFill/>
            <a:ln w="19050" cap="flat" cmpd="sng">
              <a:solidFill>
                <a:schemeClr val="dk1"/>
              </a:solidFill>
              <a:prstDash val="solid"/>
              <a:round/>
              <a:headEnd type="none" w="med" len="med"/>
              <a:tailEnd type="none" w="med" len="med"/>
            </a:ln>
          </p:spPr>
        </p:cxnSp>
        <p:cxnSp>
          <p:nvCxnSpPr>
            <p:cNvPr id="107" name="Google Shape;107;p13"/>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pic>
        <p:nvPicPr>
          <p:cNvPr id="108" name="Google Shape;108;p13"/>
          <p:cNvPicPr preferRelativeResize="0"/>
          <p:nvPr/>
        </p:nvPicPr>
        <p:blipFill>
          <a:blip r:embed="rId2">
            <a:alphaModFix/>
          </a:blip>
          <a:stretch>
            <a:fillRect/>
          </a:stretch>
        </p:blipFill>
        <p:spPr>
          <a:xfrm rot="-3699173">
            <a:off x="-5514987" y="5547276"/>
            <a:ext cx="8486774" cy="933450"/>
          </a:xfrm>
          <a:prstGeom prst="rect">
            <a:avLst/>
          </a:prstGeom>
          <a:noFill/>
          <a:ln>
            <a:noFill/>
          </a:ln>
        </p:spPr>
      </p:pic>
      <p:grpSp>
        <p:nvGrpSpPr>
          <p:cNvPr id="109" name="Google Shape;109;p13"/>
          <p:cNvGrpSpPr/>
          <p:nvPr/>
        </p:nvGrpSpPr>
        <p:grpSpPr>
          <a:xfrm>
            <a:off x="22108756" y="1418069"/>
            <a:ext cx="2616109" cy="2224753"/>
            <a:chOff x="3089625" y="1360075"/>
            <a:chExt cx="1869050" cy="1589450"/>
          </a:xfrm>
        </p:grpSpPr>
        <p:sp>
          <p:nvSpPr>
            <p:cNvPr id="110" name="Google Shape;110;p13"/>
            <p:cNvSpPr/>
            <p:nvPr/>
          </p:nvSpPr>
          <p:spPr>
            <a:xfrm>
              <a:off x="3089625" y="1360075"/>
              <a:ext cx="1406675" cy="1589450"/>
            </a:xfrm>
            <a:custGeom>
              <a:avLst/>
              <a:gdLst/>
              <a:ahLst/>
              <a:cxnLst/>
              <a:rect l="l" t="t" r="r" b="b"/>
              <a:pathLst>
                <a:path w="56267" h="63578" extrusionOk="0">
                  <a:moveTo>
                    <a:pt x="29845" y="0"/>
                  </a:moveTo>
                  <a:lnTo>
                    <a:pt x="1" y="49685"/>
                  </a:lnTo>
                  <a:lnTo>
                    <a:pt x="26422" y="63577"/>
                  </a:lnTo>
                  <a:lnTo>
                    <a:pt x="56267" y="13892"/>
                  </a:lnTo>
                  <a:lnTo>
                    <a:pt x="29845"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3835750" y="1360075"/>
              <a:ext cx="1122925" cy="1509275"/>
            </a:xfrm>
            <a:custGeom>
              <a:avLst/>
              <a:gdLst/>
              <a:ahLst/>
              <a:cxnLst/>
              <a:rect l="l" t="t" r="r" b="b"/>
              <a:pathLst>
                <a:path w="44917" h="60371" extrusionOk="0">
                  <a:moveTo>
                    <a:pt x="0" y="0"/>
                  </a:moveTo>
                  <a:lnTo>
                    <a:pt x="18495" y="46478"/>
                  </a:lnTo>
                  <a:lnTo>
                    <a:pt x="44917" y="60370"/>
                  </a:lnTo>
                  <a:lnTo>
                    <a:pt x="26422" y="13892"/>
                  </a:lnTo>
                  <a:lnTo>
                    <a:pt x="0"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089625" y="2522025"/>
              <a:ext cx="1869050" cy="427500"/>
            </a:xfrm>
            <a:custGeom>
              <a:avLst/>
              <a:gdLst/>
              <a:ahLst/>
              <a:cxnLst/>
              <a:rect l="l" t="t" r="r" b="b"/>
              <a:pathLst>
                <a:path w="74762" h="17100" extrusionOk="0">
                  <a:moveTo>
                    <a:pt x="48340" y="0"/>
                  </a:moveTo>
                  <a:lnTo>
                    <a:pt x="1" y="3207"/>
                  </a:lnTo>
                  <a:lnTo>
                    <a:pt x="26422" y="17099"/>
                  </a:lnTo>
                  <a:lnTo>
                    <a:pt x="74762" y="13892"/>
                  </a:lnTo>
                  <a:lnTo>
                    <a:pt x="48340"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3089625" y="1360075"/>
              <a:ext cx="1208525" cy="1242150"/>
            </a:xfrm>
            <a:custGeom>
              <a:avLst/>
              <a:gdLst/>
              <a:ahLst/>
              <a:cxnLst/>
              <a:rect l="l" t="t" r="r" b="b"/>
              <a:pathLst>
                <a:path w="48341" h="49686" extrusionOk="0">
                  <a:moveTo>
                    <a:pt x="29845" y="0"/>
                  </a:moveTo>
                  <a:lnTo>
                    <a:pt x="1" y="49685"/>
                  </a:lnTo>
                  <a:lnTo>
                    <a:pt x="48340" y="46478"/>
                  </a:lnTo>
                  <a:lnTo>
                    <a:pt x="29845"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1 1 1">
  <p:cSld name="CUSTOM_2_1_1_1">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lvl1pPr lvl="0" algn="ctr" rtl="0">
              <a:spcBef>
                <a:spcPts val="0"/>
              </a:spcBef>
              <a:spcAft>
                <a:spcPts val="0"/>
              </a:spcAft>
              <a:buSzPts val="7800"/>
              <a:buNone/>
              <a:defRPr b="1"/>
            </a:lvl1pPr>
            <a:lvl2pPr lvl="1" rtl="0">
              <a:spcBef>
                <a:spcPts val="0"/>
              </a:spcBef>
              <a:spcAft>
                <a:spcPts val="0"/>
              </a:spcAft>
              <a:buSzPts val="7800"/>
              <a:buNone/>
              <a:defRPr/>
            </a:lvl2pPr>
            <a:lvl3pPr lvl="2" rtl="0">
              <a:spcBef>
                <a:spcPts val="0"/>
              </a:spcBef>
              <a:spcAft>
                <a:spcPts val="0"/>
              </a:spcAft>
              <a:buSzPts val="7800"/>
              <a:buNone/>
              <a:defRPr/>
            </a:lvl3pPr>
            <a:lvl4pPr lvl="3" rtl="0">
              <a:spcBef>
                <a:spcPts val="0"/>
              </a:spcBef>
              <a:spcAft>
                <a:spcPts val="0"/>
              </a:spcAft>
              <a:buSzPts val="7800"/>
              <a:buNone/>
              <a:defRPr/>
            </a:lvl4pPr>
            <a:lvl5pPr lvl="4" rtl="0">
              <a:spcBef>
                <a:spcPts val="0"/>
              </a:spcBef>
              <a:spcAft>
                <a:spcPts val="0"/>
              </a:spcAft>
              <a:buSzPts val="7800"/>
              <a:buNone/>
              <a:defRPr/>
            </a:lvl5pPr>
            <a:lvl6pPr lvl="5" rtl="0">
              <a:spcBef>
                <a:spcPts val="0"/>
              </a:spcBef>
              <a:spcAft>
                <a:spcPts val="0"/>
              </a:spcAft>
              <a:buSzPts val="7800"/>
              <a:buNone/>
              <a:defRPr/>
            </a:lvl6pPr>
            <a:lvl7pPr lvl="6" rtl="0">
              <a:spcBef>
                <a:spcPts val="0"/>
              </a:spcBef>
              <a:spcAft>
                <a:spcPts val="0"/>
              </a:spcAft>
              <a:buSzPts val="7800"/>
              <a:buNone/>
              <a:defRPr/>
            </a:lvl7pPr>
            <a:lvl8pPr lvl="7" rtl="0">
              <a:spcBef>
                <a:spcPts val="0"/>
              </a:spcBef>
              <a:spcAft>
                <a:spcPts val="0"/>
              </a:spcAft>
              <a:buSzPts val="7800"/>
              <a:buNone/>
              <a:defRPr/>
            </a:lvl8pPr>
            <a:lvl9pPr lvl="8" rtl="0">
              <a:spcBef>
                <a:spcPts val="0"/>
              </a:spcBef>
              <a:spcAft>
                <a:spcPts val="0"/>
              </a:spcAft>
              <a:buSzPts val="7800"/>
              <a:buNone/>
              <a:defRPr/>
            </a:lvl9pPr>
          </a:lstStyle>
          <a:p>
            <a:endParaRPr/>
          </a:p>
        </p:txBody>
      </p:sp>
      <p:cxnSp>
        <p:nvCxnSpPr>
          <p:cNvPr id="143" name="Google Shape;143;p16"/>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nvGrpSpPr>
          <p:cNvPr id="144" name="Google Shape;144;p16"/>
          <p:cNvGrpSpPr/>
          <p:nvPr/>
        </p:nvGrpSpPr>
        <p:grpSpPr>
          <a:xfrm>
            <a:off x="-211800" y="484698"/>
            <a:ext cx="23466600" cy="16358864"/>
            <a:chOff x="-211800" y="484698"/>
            <a:chExt cx="23466600" cy="16358864"/>
          </a:xfrm>
        </p:grpSpPr>
        <p:cxnSp>
          <p:nvCxnSpPr>
            <p:cNvPr id="145" name="Google Shape;145;p16"/>
            <p:cNvCxnSpPr/>
            <p:nvPr/>
          </p:nvCxnSpPr>
          <p:spPr>
            <a:xfrm>
              <a:off x="-211800" y="484698"/>
              <a:ext cx="23466600" cy="0"/>
            </a:xfrm>
            <a:prstGeom prst="straightConnector1">
              <a:avLst/>
            </a:prstGeom>
            <a:noFill/>
            <a:ln w="19050" cap="flat" cmpd="sng">
              <a:solidFill>
                <a:schemeClr val="dk1"/>
              </a:solidFill>
              <a:prstDash val="solid"/>
              <a:round/>
              <a:headEnd type="none" w="med" len="med"/>
              <a:tailEnd type="none" w="med" len="med"/>
            </a:ln>
          </p:spPr>
        </p:cxnSp>
        <p:cxnSp>
          <p:nvCxnSpPr>
            <p:cNvPr id="146" name="Google Shape;146;p16"/>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1 1 1 1">
  <p:cSld name="CUSTOM_2_1_1_1_1">
    <p:spTree>
      <p:nvGrpSpPr>
        <p:cNvPr id="1" name="Shape 147"/>
        <p:cNvGrpSpPr/>
        <p:nvPr/>
      </p:nvGrpSpPr>
      <p:grpSpPr>
        <a:xfrm>
          <a:off x="0" y="0"/>
          <a:ext cx="0" cy="0"/>
          <a:chOff x="0" y="0"/>
          <a:chExt cx="0" cy="0"/>
        </a:xfrm>
      </p:grpSpPr>
      <p:sp>
        <p:nvSpPr>
          <p:cNvPr id="148" name="Google Shape;148;p17"/>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lvl1pPr lvl="0" algn="ctr" rtl="0">
              <a:spcBef>
                <a:spcPts val="0"/>
              </a:spcBef>
              <a:spcAft>
                <a:spcPts val="0"/>
              </a:spcAft>
              <a:buSzPts val="7800"/>
              <a:buNone/>
              <a:defRPr b="1"/>
            </a:lvl1pPr>
            <a:lvl2pPr lvl="1" rtl="0">
              <a:spcBef>
                <a:spcPts val="0"/>
              </a:spcBef>
              <a:spcAft>
                <a:spcPts val="0"/>
              </a:spcAft>
              <a:buSzPts val="7800"/>
              <a:buNone/>
              <a:defRPr/>
            </a:lvl2pPr>
            <a:lvl3pPr lvl="2" rtl="0">
              <a:spcBef>
                <a:spcPts val="0"/>
              </a:spcBef>
              <a:spcAft>
                <a:spcPts val="0"/>
              </a:spcAft>
              <a:buSzPts val="7800"/>
              <a:buNone/>
              <a:defRPr/>
            </a:lvl3pPr>
            <a:lvl4pPr lvl="3" rtl="0">
              <a:spcBef>
                <a:spcPts val="0"/>
              </a:spcBef>
              <a:spcAft>
                <a:spcPts val="0"/>
              </a:spcAft>
              <a:buSzPts val="7800"/>
              <a:buNone/>
              <a:defRPr/>
            </a:lvl4pPr>
            <a:lvl5pPr lvl="4" rtl="0">
              <a:spcBef>
                <a:spcPts val="0"/>
              </a:spcBef>
              <a:spcAft>
                <a:spcPts val="0"/>
              </a:spcAft>
              <a:buSzPts val="7800"/>
              <a:buNone/>
              <a:defRPr/>
            </a:lvl5pPr>
            <a:lvl6pPr lvl="5" rtl="0">
              <a:spcBef>
                <a:spcPts val="0"/>
              </a:spcBef>
              <a:spcAft>
                <a:spcPts val="0"/>
              </a:spcAft>
              <a:buSzPts val="7800"/>
              <a:buNone/>
              <a:defRPr/>
            </a:lvl6pPr>
            <a:lvl7pPr lvl="6" rtl="0">
              <a:spcBef>
                <a:spcPts val="0"/>
              </a:spcBef>
              <a:spcAft>
                <a:spcPts val="0"/>
              </a:spcAft>
              <a:buSzPts val="7800"/>
              <a:buNone/>
              <a:defRPr/>
            </a:lvl7pPr>
            <a:lvl8pPr lvl="7" rtl="0">
              <a:spcBef>
                <a:spcPts val="0"/>
              </a:spcBef>
              <a:spcAft>
                <a:spcPts val="0"/>
              </a:spcAft>
              <a:buSzPts val="7800"/>
              <a:buNone/>
              <a:defRPr/>
            </a:lvl8pPr>
            <a:lvl9pPr lvl="8" rtl="0">
              <a:spcBef>
                <a:spcPts val="0"/>
              </a:spcBef>
              <a:spcAft>
                <a:spcPts val="0"/>
              </a:spcAft>
              <a:buSzPts val="7800"/>
              <a:buNone/>
              <a:defRPr/>
            </a:lvl9pPr>
          </a:lstStyle>
          <a:p>
            <a:endParaRPr/>
          </a:p>
        </p:txBody>
      </p:sp>
      <p:cxnSp>
        <p:nvCxnSpPr>
          <p:cNvPr id="149" name="Google Shape;149;p17"/>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nvGrpSpPr>
          <p:cNvPr id="150" name="Google Shape;150;p17"/>
          <p:cNvGrpSpPr/>
          <p:nvPr/>
        </p:nvGrpSpPr>
        <p:grpSpPr>
          <a:xfrm>
            <a:off x="-211800" y="484698"/>
            <a:ext cx="23466600" cy="16358864"/>
            <a:chOff x="-211800" y="484698"/>
            <a:chExt cx="23466600" cy="16358864"/>
          </a:xfrm>
        </p:grpSpPr>
        <p:cxnSp>
          <p:nvCxnSpPr>
            <p:cNvPr id="151" name="Google Shape;151;p17"/>
            <p:cNvCxnSpPr/>
            <p:nvPr/>
          </p:nvCxnSpPr>
          <p:spPr>
            <a:xfrm>
              <a:off x="-211800" y="484698"/>
              <a:ext cx="23466600" cy="0"/>
            </a:xfrm>
            <a:prstGeom prst="straightConnector1">
              <a:avLst/>
            </a:prstGeom>
            <a:noFill/>
            <a:ln w="19050" cap="flat" cmpd="sng">
              <a:solidFill>
                <a:schemeClr val="dk1"/>
              </a:solidFill>
              <a:prstDash val="solid"/>
              <a:round/>
              <a:headEnd type="none" w="med" len="med"/>
              <a:tailEnd type="none" w="med" len="med"/>
            </a:ln>
          </p:spPr>
        </p:cxnSp>
        <p:cxnSp>
          <p:nvCxnSpPr>
            <p:cNvPr id="152" name="Google Shape;152;p17"/>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62"/>
        <p:cNvGrpSpPr/>
        <p:nvPr/>
      </p:nvGrpSpPr>
      <p:grpSpPr>
        <a:xfrm>
          <a:off x="0" y="0"/>
          <a:ext cx="0" cy="0"/>
          <a:chOff x="0" y="0"/>
          <a:chExt cx="0" cy="0"/>
        </a:xfrm>
      </p:grpSpPr>
      <p:sp>
        <p:nvSpPr>
          <p:cNvPr id="163" name="Google Shape;163;p19"/>
          <p:cNvSpPr txBox="1">
            <a:spLocks noGrp="1"/>
          </p:cNvSpPr>
          <p:nvPr>
            <p:ph type="title"/>
          </p:nvPr>
        </p:nvSpPr>
        <p:spPr>
          <a:xfrm>
            <a:off x="785457" y="429768"/>
            <a:ext cx="21470100" cy="1920300"/>
          </a:xfrm>
          <a:prstGeom prst="rect">
            <a:avLst/>
          </a:prstGeom>
        </p:spPr>
        <p:txBody>
          <a:bodyPr spcFirstLastPara="1" wrap="square" lIns="256000" tIns="256000" rIns="256000" bIns="256000" anchor="t" anchorCtr="0">
            <a:noAutofit/>
          </a:bodyPr>
          <a:lstStyle>
            <a:lvl1pPr lvl="0" rtl="0">
              <a:spcBef>
                <a:spcPts val="0"/>
              </a:spcBef>
              <a:spcAft>
                <a:spcPts val="0"/>
              </a:spcAft>
              <a:buSzPts val="6700"/>
              <a:buNone/>
              <a:defRPr/>
            </a:lvl1pPr>
            <a:lvl2pPr lvl="1" rtl="0">
              <a:spcBef>
                <a:spcPts val="0"/>
              </a:spcBef>
              <a:spcAft>
                <a:spcPts val="0"/>
              </a:spcAft>
              <a:buSzPts val="6700"/>
              <a:buNone/>
              <a:defRPr sz="6700"/>
            </a:lvl2pPr>
            <a:lvl3pPr lvl="2" rtl="0">
              <a:spcBef>
                <a:spcPts val="0"/>
              </a:spcBef>
              <a:spcAft>
                <a:spcPts val="0"/>
              </a:spcAft>
              <a:buSzPts val="6700"/>
              <a:buNone/>
              <a:defRPr sz="6700"/>
            </a:lvl3pPr>
            <a:lvl4pPr lvl="3" rtl="0">
              <a:spcBef>
                <a:spcPts val="0"/>
              </a:spcBef>
              <a:spcAft>
                <a:spcPts val="0"/>
              </a:spcAft>
              <a:buSzPts val="6700"/>
              <a:buNone/>
              <a:defRPr sz="6700"/>
            </a:lvl4pPr>
            <a:lvl5pPr lvl="4" rtl="0">
              <a:spcBef>
                <a:spcPts val="0"/>
              </a:spcBef>
              <a:spcAft>
                <a:spcPts val="0"/>
              </a:spcAft>
              <a:buSzPts val="6700"/>
              <a:buNone/>
              <a:defRPr sz="6700"/>
            </a:lvl5pPr>
            <a:lvl6pPr lvl="5" rtl="0">
              <a:spcBef>
                <a:spcPts val="0"/>
              </a:spcBef>
              <a:spcAft>
                <a:spcPts val="0"/>
              </a:spcAft>
              <a:buSzPts val="6700"/>
              <a:buNone/>
              <a:defRPr sz="6700"/>
            </a:lvl6pPr>
            <a:lvl7pPr lvl="6" rtl="0">
              <a:spcBef>
                <a:spcPts val="0"/>
              </a:spcBef>
              <a:spcAft>
                <a:spcPts val="0"/>
              </a:spcAft>
              <a:buSzPts val="6700"/>
              <a:buNone/>
              <a:defRPr sz="6700"/>
            </a:lvl7pPr>
            <a:lvl8pPr lvl="7" rtl="0">
              <a:spcBef>
                <a:spcPts val="0"/>
              </a:spcBef>
              <a:spcAft>
                <a:spcPts val="0"/>
              </a:spcAft>
              <a:buSzPts val="6700"/>
              <a:buNone/>
              <a:defRPr sz="6700"/>
            </a:lvl8pPr>
            <a:lvl9pPr lvl="8" rtl="0">
              <a:spcBef>
                <a:spcPts val="0"/>
              </a:spcBef>
              <a:spcAft>
                <a:spcPts val="0"/>
              </a:spcAft>
              <a:buSzPts val="6700"/>
              <a:buNone/>
              <a:defRPr sz="6700"/>
            </a:lvl9pPr>
          </a:lstStyle>
          <a:p>
            <a:endParaRPr/>
          </a:p>
        </p:txBody>
      </p:sp>
      <p:sp>
        <p:nvSpPr>
          <p:cNvPr id="164" name="Google Shape;164;p19"/>
          <p:cNvSpPr txBox="1">
            <a:spLocks noGrp="1"/>
          </p:cNvSpPr>
          <p:nvPr>
            <p:ph type="subTitle" idx="1"/>
          </p:nvPr>
        </p:nvSpPr>
        <p:spPr>
          <a:xfrm>
            <a:off x="1403299" y="2350075"/>
            <a:ext cx="20234400" cy="4149900"/>
          </a:xfrm>
          <a:prstGeom prst="rect">
            <a:avLst/>
          </a:prstGeom>
        </p:spPr>
        <p:txBody>
          <a:bodyPr spcFirstLastPara="1" wrap="square" lIns="256000" tIns="256000" rIns="256000" bIns="256000" anchor="t" anchorCtr="0">
            <a:noAutofit/>
          </a:bodyPr>
          <a:lstStyle>
            <a:lvl1pPr lvl="0" algn="ctr" rtl="0">
              <a:lnSpc>
                <a:spcPct val="100000"/>
              </a:lnSpc>
              <a:spcBef>
                <a:spcPts val="0"/>
              </a:spcBef>
              <a:spcAft>
                <a:spcPts val="0"/>
              </a:spcAft>
              <a:buSzPts val="3500"/>
              <a:buNone/>
              <a:defRPr sz="3500"/>
            </a:lvl1pPr>
            <a:lvl2pPr lvl="1" algn="ctr" rtl="0">
              <a:lnSpc>
                <a:spcPct val="100000"/>
              </a:lnSpc>
              <a:spcBef>
                <a:spcPts val="0"/>
              </a:spcBef>
              <a:spcAft>
                <a:spcPts val="0"/>
              </a:spcAft>
              <a:buSzPts val="3500"/>
              <a:buNone/>
              <a:defRPr sz="3500"/>
            </a:lvl2pPr>
            <a:lvl3pPr lvl="2" algn="ctr" rtl="0">
              <a:lnSpc>
                <a:spcPct val="100000"/>
              </a:lnSpc>
              <a:spcBef>
                <a:spcPts val="0"/>
              </a:spcBef>
              <a:spcAft>
                <a:spcPts val="0"/>
              </a:spcAft>
              <a:buSzPts val="3500"/>
              <a:buNone/>
              <a:defRPr sz="3500"/>
            </a:lvl3pPr>
            <a:lvl4pPr lvl="3" algn="ctr" rtl="0">
              <a:lnSpc>
                <a:spcPct val="100000"/>
              </a:lnSpc>
              <a:spcBef>
                <a:spcPts val="0"/>
              </a:spcBef>
              <a:spcAft>
                <a:spcPts val="0"/>
              </a:spcAft>
              <a:buSzPts val="3500"/>
              <a:buNone/>
              <a:defRPr sz="3500"/>
            </a:lvl4pPr>
            <a:lvl5pPr lvl="4" algn="ctr" rtl="0">
              <a:lnSpc>
                <a:spcPct val="100000"/>
              </a:lnSpc>
              <a:spcBef>
                <a:spcPts val="0"/>
              </a:spcBef>
              <a:spcAft>
                <a:spcPts val="0"/>
              </a:spcAft>
              <a:buSzPts val="3500"/>
              <a:buNone/>
              <a:defRPr sz="3500"/>
            </a:lvl5pPr>
            <a:lvl6pPr lvl="5" algn="ctr" rtl="0">
              <a:lnSpc>
                <a:spcPct val="100000"/>
              </a:lnSpc>
              <a:spcBef>
                <a:spcPts val="0"/>
              </a:spcBef>
              <a:spcAft>
                <a:spcPts val="0"/>
              </a:spcAft>
              <a:buSzPts val="3500"/>
              <a:buNone/>
              <a:defRPr sz="3500"/>
            </a:lvl6pPr>
            <a:lvl7pPr lvl="6" algn="ctr" rtl="0">
              <a:lnSpc>
                <a:spcPct val="100000"/>
              </a:lnSpc>
              <a:spcBef>
                <a:spcPts val="0"/>
              </a:spcBef>
              <a:spcAft>
                <a:spcPts val="0"/>
              </a:spcAft>
              <a:buSzPts val="3500"/>
              <a:buNone/>
              <a:defRPr sz="3500"/>
            </a:lvl7pPr>
            <a:lvl8pPr lvl="7" algn="ctr" rtl="0">
              <a:lnSpc>
                <a:spcPct val="100000"/>
              </a:lnSpc>
              <a:spcBef>
                <a:spcPts val="0"/>
              </a:spcBef>
              <a:spcAft>
                <a:spcPts val="0"/>
              </a:spcAft>
              <a:buSzPts val="3500"/>
              <a:buNone/>
              <a:defRPr sz="3500"/>
            </a:lvl8pPr>
            <a:lvl9pPr lvl="8" algn="ctr" rtl="0">
              <a:lnSpc>
                <a:spcPct val="100000"/>
              </a:lnSpc>
              <a:spcBef>
                <a:spcPts val="0"/>
              </a:spcBef>
              <a:spcAft>
                <a:spcPts val="0"/>
              </a:spcAft>
              <a:buSzPts val="3500"/>
              <a:buNone/>
              <a:defRPr sz="3500"/>
            </a:lvl9pPr>
          </a:lstStyle>
          <a:p>
            <a:endParaRPr/>
          </a:p>
        </p:txBody>
      </p:sp>
      <p:pic>
        <p:nvPicPr>
          <p:cNvPr id="165" name="Google Shape;165;p19"/>
          <p:cNvPicPr preferRelativeResize="0"/>
          <p:nvPr/>
        </p:nvPicPr>
        <p:blipFill>
          <a:blip r:embed="rId2">
            <a:alphaModFix/>
          </a:blip>
          <a:stretch>
            <a:fillRect/>
          </a:stretch>
        </p:blipFill>
        <p:spPr>
          <a:xfrm>
            <a:off x="-2696575" y="11257771"/>
            <a:ext cx="4035350" cy="5121133"/>
          </a:xfrm>
          <a:prstGeom prst="rect">
            <a:avLst/>
          </a:prstGeom>
          <a:noFill/>
          <a:ln>
            <a:noFill/>
          </a:ln>
        </p:spPr>
      </p:pic>
      <p:grpSp>
        <p:nvGrpSpPr>
          <p:cNvPr id="166" name="Google Shape;166;p19"/>
          <p:cNvGrpSpPr/>
          <p:nvPr/>
        </p:nvGrpSpPr>
        <p:grpSpPr>
          <a:xfrm>
            <a:off x="1101768" y="13837856"/>
            <a:ext cx="2616109" cy="2224753"/>
            <a:chOff x="3089625" y="1360075"/>
            <a:chExt cx="1869050" cy="1589450"/>
          </a:xfrm>
        </p:grpSpPr>
        <p:sp>
          <p:nvSpPr>
            <p:cNvPr id="167" name="Google Shape;167;p19"/>
            <p:cNvSpPr/>
            <p:nvPr/>
          </p:nvSpPr>
          <p:spPr>
            <a:xfrm>
              <a:off x="3089625" y="1360075"/>
              <a:ext cx="1406675" cy="1589450"/>
            </a:xfrm>
            <a:custGeom>
              <a:avLst/>
              <a:gdLst/>
              <a:ahLst/>
              <a:cxnLst/>
              <a:rect l="l" t="t" r="r" b="b"/>
              <a:pathLst>
                <a:path w="56267" h="63578" extrusionOk="0">
                  <a:moveTo>
                    <a:pt x="29845" y="0"/>
                  </a:moveTo>
                  <a:lnTo>
                    <a:pt x="1" y="49685"/>
                  </a:lnTo>
                  <a:lnTo>
                    <a:pt x="26422" y="63577"/>
                  </a:lnTo>
                  <a:lnTo>
                    <a:pt x="56267" y="13892"/>
                  </a:lnTo>
                  <a:lnTo>
                    <a:pt x="29845"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3835750" y="1360075"/>
              <a:ext cx="1122925" cy="1509275"/>
            </a:xfrm>
            <a:custGeom>
              <a:avLst/>
              <a:gdLst/>
              <a:ahLst/>
              <a:cxnLst/>
              <a:rect l="l" t="t" r="r" b="b"/>
              <a:pathLst>
                <a:path w="44917" h="60371" extrusionOk="0">
                  <a:moveTo>
                    <a:pt x="0" y="0"/>
                  </a:moveTo>
                  <a:lnTo>
                    <a:pt x="18495" y="46478"/>
                  </a:lnTo>
                  <a:lnTo>
                    <a:pt x="44917" y="60370"/>
                  </a:lnTo>
                  <a:lnTo>
                    <a:pt x="26422" y="13892"/>
                  </a:lnTo>
                  <a:lnTo>
                    <a:pt x="0"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3089625" y="2522025"/>
              <a:ext cx="1869050" cy="427500"/>
            </a:xfrm>
            <a:custGeom>
              <a:avLst/>
              <a:gdLst/>
              <a:ahLst/>
              <a:cxnLst/>
              <a:rect l="l" t="t" r="r" b="b"/>
              <a:pathLst>
                <a:path w="74762" h="17100" extrusionOk="0">
                  <a:moveTo>
                    <a:pt x="48340" y="0"/>
                  </a:moveTo>
                  <a:lnTo>
                    <a:pt x="1" y="3207"/>
                  </a:lnTo>
                  <a:lnTo>
                    <a:pt x="26422" y="17099"/>
                  </a:lnTo>
                  <a:lnTo>
                    <a:pt x="74762" y="13892"/>
                  </a:lnTo>
                  <a:lnTo>
                    <a:pt x="48340"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3089625" y="1360075"/>
              <a:ext cx="1208525" cy="1242150"/>
            </a:xfrm>
            <a:custGeom>
              <a:avLst/>
              <a:gdLst/>
              <a:ahLst/>
              <a:cxnLst/>
              <a:rect l="l" t="t" r="r" b="b"/>
              <a:pathLst>
                <a:path w="48341" h="49686" extrusionOk="0">
                  <a:moveTo>
                    <a:pt x="29845" y="0"/>
                  </a:moveTo>
                  <a:lnTo>
                    <a:pt x="1" y="49685"/>
                  </a:lnTo>
                  <a:lnTo>
                    <a:pt x="48340" y="46478"/>
                  </a:lnTo>
                  <a:lnTo>
                    <a:pt x="29845"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1" name="Google Shape;171;p19"/>
          <p:cNvPicPr preferRelativeResize="0"/>
          <p:nvPr/>
        </p:nvPicPr>
        <p:blipFill>
          <a:blip r:embed="rId3">
            <a:alphaModFix/>
          </a:blip>
          <a:stretch>
            <a:fillRect/>
          </a:stretch>
        </p:blipFill>
        <p:spPr>
          <a:xfrm rot="-3915739">
            <a:off x="18611888" y="12102938"/>
            <a:ext cx="8486775" cy="933450"/>
          </a:xfrm>
          <a:prstGeom prst="rect">
            <a:avLst/>
          </a:prstGeom>
          <a:noFill/>
          <a:ln>
            <a:noFill/>
          </a:ln>
        </p:spPr>
      </p:pic>
      <p:pic>
        <p:nvPicPr>
          <p:cNvPr id="172" name="Google Shape;172;p19"/>
          <p:cNvPicPr preferRelativeResize="0"/>
          <p:nvPr/>
        </p:nvPicPr>
        <p:blipFill>
          <a:blip r:embed="rId4">
            <a:alphaModFix/>
          </a:blip>
          <a:stretch>
            <a:fillRect/>
          </a:stretch>
        </p:blipFill>
        <p:spPr>
          <a:xfrm>
            <a:off x="6958000" y="13446275"/>
            <a:ext cx="1959075" cy="1959075"/>
          </a:xfrm>
          <a:prstGeom prst="rect">
            <a:avLst/>
          </a:prstGeom>
          <a:noFill/>
          <a:ln>
            <a:noFill/>
          </a:ln>
        </p:spPr>
      </p:pic>
      <p:grpSp>
        <p:nvGrpSpPr>
          <p:cNvPr id="173" name="Google Shape;173;p19"/>
          <p:cNvGrpSpPr/>
          <p:nvPr/>
        </p:nvGrpSpPr>
        <p:grpSpPr>
          <a:xfrm>
            <a:off x="15010139" y="14270980"/>
            <a:ext cx="11029300" cy="3444300"/>
            <a:chOff x="12013575" y="13837850"/>
            <a:chExt cx="11029300" cy="3444300"/>
          </a:xfrm>
        </p:grpSpPr>
        <p:sp>
          <p:nvSpPr>
            <p:cNvPr id="174" name="Google Shape;174;p19"/>
            <p:cNvSpPr/>
            <p:nvPr/>
          </p:nvSpPr>
          <p:spPr>
            <a:xfrm>
              <a:off x="12022975" y="13847150"/>
              <a:ext cx="11019900" cy="3435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p19"/>
            <p:cNvCxnSpPr/>
            <p:nvPr/>
          </p:nvCxnSpPr>
          <p:spPr>
            <a:xfrm>
              <a:off x="17523525" y="8757150"/>
              <a:ext cx="0" cy="11019900"/>
            </a:xfrm>
            <a:prstGeom prst="straightConnector1">
              <a:avLst/>
            </a:prstGeom>
            <a:noFill/>
            <a:ln w="19050" cap="flat" cmpd="sng">
              <a:solidFill>
                <a:schemeClr val="dk1"/>
              </a:solidFill>
              <a:prstDash val="solid"/>
              <a:round/>
              <a:headEnd type="none" w="med" len="med"/>
              <a:tailEnd type="none" w="med" len="med"/>
            </a:ln>
          </p:spPr>
        </p:cxnSp>
        <p:cxnSp>
          <p:nvCxnSpPr>
            <p:cNvPr id="176" name="Google Shape;176;p19"/>
            <p:cNvCxnSpPr/>
            <p:nvPr/>
          </p:nvCxnSpPr>
          <p:spPr>
            <a:xfrm>
              <a:off x="17523525" y="9186525"/>
              <a:ext cx="0" cy="11019900"/>
            </a:xfrm>
            <a:prstGeom prst="straightConnector1">
              <a:avLst/>
            </a:prstGeom>
            <a:noFill/>
            <a:ln w="19050" cap="flat" cmpd="sng">
              <a:solidFill>
                <a:schemeClr val="dk1"/>
              </a:solidFill>
              <a:prstDash val="solid"/>
              <a:round/>
              <a:headEnd type="none" w="med" len="med"/>
              <a:tailEnd type="none" w="med" len="med"/>
            </a:ln>
          </p:spPr>
        </p:cxnSp>
        <p:cxnSp>
          <p:nvCxnSpPr>
            <p:cNvPr id="177" name="Google Shape;177;p19"/>
            <p:cNvCxnSpPr/>
            <p:nvPr/>
          </p:nvCxnSpPr>
          <p:spPr>
            <a:xfrm>
              <a:off x="17523525" y="9615900"/>
              <a:ext cx="0" cy="11019900"/>
            </a:xfrm>
            <a:prstGeom prst="straightConnector1">
              <a:avLst/>
            </a:prstGeom>
            <a:noFill/>
            <a:ln w="19050" cap="flat" cmpd="sng">
              <a:solidFill>
                <a:schemeClr val="dk1"/>
              </a:solidFill>
              <a:prstDash val="solid"/>
              <a:round/>
              <a:headEnd type="none" w="med" len="med"/>
              <a:tailEnd type="none" w="med" len="med"/>
            </a:ln>
          </p:spPr>
        </p:cxnSp>
        <p:cxnSp>
          <p:nvCxnSpPr>
            <p:cNvPr id="178" name="Google Shape;178;p19"/>
            <p:cNvCxnSpPr/>
            <p:nvPr/>
          </p:nvCxnSpPr>
          <p:spPr>
            <a:xfrm>
              <a:off x="17523525" y="10045275"/>
              <a:ext cx="0" cy="11019900"/>
            </a:xfrm>
            <a:prstGeom prst="straightConnector1">
              <a:avLst/>
            </a:prstGeom>
            <a:noFill/>
            <a:ln w="19050" cap="flat" cmpd="sng">
              <a:solidFill>
                <a:schemeClr val="dk1"/>
              </a:solidFill>
              <a:prstDash val="solid"/>
              <a:round/>
              <a:headEnd type="none" w="med" len="med"/>
              <a:tailEnd type="none" w="med" len="med"/>
            </a:ln>
          </p:spPr>
        </p:cxnSp>
        <p:cxnSp>
          <p:nvCxnSpPr>
            <p:cNvPr id="179" name="Google Shape;179;p19"/>
            <p:cNvCxnSpPr/>
            <p:nvPr/>
          </p:nvCxnSpPr>
          <p:spPr>
            <a:xfrm>
              <a:off x="17523525" y="10474650"/>
              <a:ext cx="0" cy="11019900"/>
            </a:xfrm>
            <a:prstGeom prst="straightConnector1">
              <a:avLst/>
            </a:prstGeom>
            <a:noFill/>
            <a:ln w="19050" cap="flat" cmpd="sng">
              <a:solidFill>
                <a:schemeClr val="dk1"/>
              </a:solidFill>
              <a:prstDash val="solid"/>
              <a:round/>
              <a:headEnd type="none" w="med" len="med"/>
              <a:tailEnd type="none" w="med" len="med"/>
            </a:ln>
          </p:spPr>
        </p:cxnSp>
        <p:cxnSp>
          <p:nvCxnSpPr>
            <p:cNvPr id="180" name="Google Shape;180;p19"/>
            <p:cNvCxnSpPr/>
            <p:nvPr/>
          </p:nvCxnSpPr>
          <p:spPr>
            <a:xfrm>
              <a:off x="17523525" y="10904025"/>
              <a:ext cx="0" cy="11019900"/>
            </a:xfrm>
            <a:prstGeom prst="straightConnector1">
              <a:avLst/>
            </a:prstGeom>
            <a:noFill/>
            <a:ln w="19050" cap="flat" cmpd="sng">
              <a:solidFill>
                <a:schemeClr val="dk1"/>
              </a:solidFill>
              <a:prstDash val="solid"/>
              <a:round/>
              <a:headEnd type="none" w="med" len="med"/>
              <a:tailEnd type="none" w="med" len="med"/>
            </a:ln>
          </p:spPr>
        </p:cxnSp>
        <p:cxnSp>
          <p:nvCxnSpPr>
            <p:cNvPr id="181" name="Google Shape;181;p19"/>
            <p:cNvCxnSpPr/>
            <p:nvPr/>
          </p:nvCxnSpPr>
          <p:spPr>
            <a:xfrm>
              <a:off x="17523525" y="11333400"/>
              <a:ext cx="0" cy="11019900"/>
            </a:xfrm>
            <a:prstGeom prst="straightConnector1">
              <a:avLst/>
            </a:prstGeom>
            <a:noFill/>
            <a:ln w="19050" cap="flat" cmpd="sng">
              <a:solidFill>
                <a:schemeClr val="dk1"/>
              </a:solidFill>
              <a:prstDash val="solid"/>
              <a:round/>
              <a:headEnd type="none" w="med" len="med"/>
              <a:tailEnd type="none" w="med" len="med"/>
            </a:ln>
          </p:spPr>
        </p:cxnSp>
        <p:cxnSp>
          <p:nvCxnSpPr>
            <p:cNvPr id="182" name="Google Shape;182;p19"/>
            <p:cNvCxnSpPr/>
            <p:nvPr/>
          </p:nvCxnSpPr>
          <p:spPr>
            <a:xfrm>
              <a:off x="124377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83" name="Google Shape;183;p19"/>
            <p:cNvCxnSpPr/>
            <p:nvPr/>
          </p:nvCxnSpPr>
          <p:spPr>
            <a:xfrm>
              <a:off x="128619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84" name="Google Shape;184;p19"/>
            <p:cNvCxnSpPr/>
            <p:nvPr/>
          </p:nvCxnSpPr>
          <p:spPr>
            <a:xfrm>
              <a:off x="132861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85" name="Google Shape;185;p19"/>
            <p:cNvCxnSpPr/>
            <p:nvPr/>
          </p:nvCxnSpPr>
          <p:spPr>
            <a:xfrm>
              <a:off x="137103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86" name="Google Shape;186;p19"/>
            <p:cNvCxnSpPr/>
            <p:nvPr/>
          </p:nvCxnSpPr>
          <p:spPr>
            <a:xfrm>
              <a:off x="141345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87" name="Google Shape;187;p19"/>
            <p:cNvCxnSpPr/>
            <p:nvPr/>
          </p:nvCxnSpPr>
          <p:spPr>
            <a:xfrm>
              <a:off x="145587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88" name="Google Shape;188;p19"/>
            <p:cNvCxnSpPr/>
            <p:nvPr/>
          </p:nvCxnSpPr>
          <p:spPr>
            <a:xfrm>
              <a:off x="149829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89" name="Google Shape;189;p19"/>
            <p:cNvCxnSpPr/>
            <p:nvPr/>
          </p:nvCxnSpPr>
          <p:spPr>
            <a:xfrm>
              <a:off x="154071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90" name="Google Shape;190;p19"/>
            <p:cNvCxnSpPr/>
            <p:nvPr/>
          </p:nvCxnSpPr>
          <p:spPr>
            <a:xfrm>
              <a:off x="158313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91" name="Google Shape;191;p19"/>
            <p:cNvCxnSpPr/>
            <p:nvPr/>
          </p:nvCxnSpPr>
          <p:spPr>
            <a:xfrm>
              <a:off x="162555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92" name="Google Shape;192;p19"/>
            <p:cNvCxnSpPr/>
            <p:nvPr/>
          </p:nvCxnSpPr>
          <p:spPr>
            <a:xfrm>
              <a:off x="166797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93" name="Google Shape;193;p19"/>
            <p:cNvCxnSpPr/>
            <p:nvPr/>
          </p:nvCxnSpPr>
          <p:spPr>
            <a:xfrm>
              <a:off x="171039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94" name="Google Shape;194;p19"/>
            <p:cNvCxnSpPr/>
            <p:nvPr/>
          </p:nvCxnSpPr>
          <p:spPr>
            <a:xfrm>
              <a:off x="175281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95" name="Google Shape;195;p19"/>
            <p:cNvCxnSpPr/>
            <p:nvPr/>
          </p:nvCxnSpPr>
          <p:spPr>
            <a:xfrm>
              <a:off x="179523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96" name="Google Shape;196;p19"/>
            <p:cNvCxnSpPr/>
            <p:nvPr/>
          </p:nvCxnSpPr>
          <p:spPr>
            <a:xfrm>
              <a:off x="183765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97" name="Google Shape;197;p19"/>
            <p:cNvCxnSpPr/>
            <p:nvPr/>
          </p:nvCxnSpPr>
          <p:spPr>
            <a:xfrm>
              <a:off x="188007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98" name="Google Shape;198;p19"/>
            <p:cNvCxnSpPr/>
            <p:nvPr/>
          </p:nvCxnSpPr>
          <p:spPr>
            <a:xfrm>
              <a:off x="192249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199" name="Google Shape;199;p19"/>
            <p:cNvCxnSpPr/>
            <p:nvPr/>
          </p:nvCxnSpPr>
          <p:spPr>
            <a:xfrm>
              <a:off x="196491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00" name="Google Shape;200;p19"/>
            <p:cNvCxnSpPr/>
            <p:nvPr/>
          </p:nvCxnSpPr>
          <p:spPr>
            <a:xfrm>
              <a:off x="200733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01" name="Google Shape;201;p19"/>
            <p:cNvCxnSpPr/>
            <p:nvPr/>
          </p:nvCxnSpPr>
          <p:spPr>
            <a:xfrm>
              <a:off x="204975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02" name="Google Shape;202;p19"/>
            <p:cNvCxnSpPr/>
            <p:nvPr/>
          </p:nvCxnSpPr>
          <p:spPr>
            <a:xfrm>
              <a:off x="209217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03" name="Google Shape;203;p19"/>
            <p:cNvCxnSpPr/>
            <p:nvPr/>
          </p:nvCxnSpPr>
          <p:spPr>
            <a:xfrm>
              <a:off x="213459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04" name="Google Shape;204;p19"/>
            <p:cNvCxnSpPr/>
            <p:nvPr/>
          </p:nvCxnSpPr>
          <p:spPr>
            <a:xfrm>
              <a:off x="217701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05" name="Google Shape;205;p19"/>
            <p:cNvCxnSpPr/>
            <p:nvPr/>
          </p:nvCxnSpPr>
          <p:spPr>
            <a:xfrm>
              <a:off x="221943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06" name="Google Shape;206;p19"/>
            <p:cNvCxnSpPr/>
            <p:nvPr/>
          </p:nvCxnSpPr>
          <p:spPr>
            <a:xfrm>
              <a:off x="22618575" y="13837850"/>
              <a:ext cx="0" cy="3435000"/>
            </a:xfrm>
            <a:prstGeom prst="straightConnector1">
              <a:avLst/>
            </a:prstGeom>
            <a:noFill/>
            <a:ln w="19050" cap="flat" cmpd="sng">
              <a:solidFill>
                <a:schemeClr val="dk1"/>
              </a:solidFill>
              <a:prstDash val="solid"/>
              <a:round/>
              <a:headEnd type="none" w="med" len="med"/>
              <a:tailEnd type="none" w="med" len="med"/>
            </a:ln>
          </p:spPr>
        </p:cxnSp>
      </p:grpSp>
      <p:grpSp>
        <p:nvGrpSpPr>
          <p:cNvPr id="207" name="Google Shape;207;p19"/>
          <p:cNvGrpSpPr/>
          <p:nvPr/>
        </p:nvGrpSpPr>
        <p:grpSpPr>
          <a:xfrm>
            <a:off x="-211800" y="484698"/>
            <a:ext cx="23466600" cy="16358864"/>
            <a:chOff x="-211800" y="484698"/>
            <a:chExt cx="23466600" cy="16358864"/>
          </a:xfrm>
        </p:grpSpPr>
        <p:cxnSp>
          <p:nvCxnSpPr>
            <p:cNvPr id="208" name="Google Shape;208;p19"/>
            <p:cNvCxnSpPr/>
            <p:nvPr/>
          </p:nvCxnSpPr>
          <p:spPr>
            <a:xfrm>
              <a:off x="-211800" y="484698"/>
              <a:ext cx="23466600" cy="0"/>
            </a:xfrm>
            <a:prstGeom prst="straightConnector1">
              <a:avLst/>
            </a:prstGeom>
            <a:noFill/>
            <a:ln w="19050" cap="flat" cmpd="sng">
              <a:solidFill>
                <a:schemeClr val="dk1"/>
              </a:solidFill>
              <a:prstDash val="solid"/>
              <a:round/>
              <a:headEnd type="none" w="med" len="med"/>
              <a:tailEnd type="none" w="med" len="med"/>
            </a:ln>
          </p:spPr>
        </p:cxnSp>
        <p:cxnSp>
          <p:nvCxnSpPr>
            <p:cNvPr id="209" name="Google Shape;209;p19"/>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3042563" cy="17281525"/>
          </a:xfrm>
          <a:prstGeom prst="rect">
            <a:avLst/>
          </a:prstGeom>
        </p:spPr>
      </p:pic>
      <p:sp>
        <p:nvSpPr>
          <p:cNvPr id="2" name="Title 1"/>
          <p:cNvSpPr>
            <a:spLocks noGrp="1"/>
          </p:cNvSpPr>
          <p:nvPr>
            <p:ph type="ctrTitle"/>
          </p:nvPr>
        </p:nvSpPr>
        <p:spPr>
          <a:xfrm>
            <a:off x="2880321" y="4713512"/>
            <a:ext cx="17281922" cy="6016531"/>
          </a:xfrm>
          <a:prstGeom prst="rect">
            <a:avLst/>
          </a:prstGeom>
        </p:spPr>
        <p:txBody>
          <a:bodyPr anchor="b"/>
          <a:lstStyle>
            <a:lvl1pPr algn="ctr">
              <a:defRPr sz="9072" b="1">
                <a:latin typeface="+mn-lt"/>
              </a:defRPr>
            </a:lvl1pPr>
          </a:lstStyle>
          <a:p>
            <a:r>
              <a:rPr lang="en-US" dirty="0"/>
              <a:t>Click to edit Master title style</a:t>
            </a:r>
            <a:endParaRPr lang="en-IN" dirty="0"/>
          </a:p>
        </p:txBody>
      </p:sp>
      <p:sp>
        <p:nvSpPr>
          <p:cNvPr id="3" name="Subtitle 2"/>
          <p:cNvSpPr>
            <a:spLocks noGrp="1"/>
          </p:cNvSpPr>
          <p:nvPr>
            <p:ph type="subTitle" idx="1"/>
          </p:nvPr>
        </p:nvSpPr>
        <p:spPr>
          <a:xfrm>
            <a:off x="2880321" y="10962063"/>
            <a:ext cx="17281922" cy="4172367"/>
          </a:xfrm>
          <a:prstGeom prst="rect">
            <a:avLst/>
          </a:prstGeom>
        </p:spPr>
        <p:txBody>
          <a:bodyPr/>
          <a:lstStyle>
            <a:lvl1pPr marL="0" indent="0" algn="ctr">
              <a:buNone/>
              <a:defRPr sz="4536"/>
            </a:lvl1pPr>
            <a:lvl2pPr marL="864108" indent="0" algn="ctr">
              <a:buNone/>
              <a:defRPr sz="3780"/>
            </a:lvl2pPr>
            <a:lvl3pPr marL="1728216" indent="0" algn="ctr">
              <a:buNone/>
              <a:defRPr sz="3402"/>
            </a:lvl3pPr>
            <a:lvl4pPr marL="2592324" indent="0" algn="ctr">
              <a:buNone/>
              <a:defRPr sz="3024"/>
            </a:lvl4pPr>
            <a:lvl5pPr marL="3456432" indent="0" algn="ctr">
              <a:buNone/>
              <a:defRPr sz="3024"/>
            </a:lvl5pPr>
            <a:lvl6pPr marL="4320540" indent="0" algn="ctr">
              <a:buNone/>
              <a:defRPr sz="3024"/>
            </a:lvl6pPr>
            <a:lvl7pPr marL="5184648" indent="0" algn="ctr">
              <a:buNone/>
              <a:defRPr sz="3024"/>
            </a:lvl7pPr>
            <a:lvl8pPr marL="6048756" indent="0" algn="ctr">
              <a:buNone/>
              <a:defRPr sz="3024"/>
            </a:lvl8pPr>
            <a:lvl9pPr marL="6912864" indent="0" algn="ctr">
              <a:buNone/>
              <a:defRPr sz="3024"/>
            </a:lvl9pPr>
          </a:lstStyle>
          <a:p>
            <a:r>
              <a:rPr lang="en-US"/>
              <a:t>Click to edit Master subtitle style</a:t>
            </a:r>
            <a:endParaRPr lang="en-IN"/>
          </a:p>
        </p:txBody>
      </p:sp>
      <p:sp>
        <p:nvSpPr>
          <p:cNvPr id="4" name="Date Placeholder 3"/>
          <p:cNvSpPr>
            <a:spLocks noGrp="1"/>
          </p:cNvSpPr>
          <p:nvPr>
            <p:ph type="dt" sz="half" idx="10"/>
          </p:nvPr>
        </p:nvSpPr>
        <p:spPr>
          <a:xfrm>
            <a:off x="1584176" y="16017415"/>
            <a:ext cx="5184577" cy="920081"/>
          </a:xfrm>
          <a:prstGeom prst="rect">
            <a:avLst/>
          </a:prstGeom>
        </p:spPr>
        <p:txBody>
          <a:bodyPr/>
          <a:lstStyle/>
          <a:p>
            <a:fld id="{0A16BFE3-06BD-487C-8463-26BD5706B5DE}" type="datetimeFigureOut">
              <a:rPr lang="en-IN" smtClean="0"/>
              <a:t>14-03-2025</a:t>
            </a:fld>
            <a:endParaRPr lang="en-IN"/>
          </a:p>
        </p:txBody>
      </p:sp>
      <p:sp>
        <p:nvSpPr>
          <p:cNvPr id="6" name="Slide Number Placeholder 5"/>
          <p:cNvSpPr>
            <a:spLocks noGrp="1"/>
          </p:cNvSpPr>
          <p:nvPr>
            <p:ph type="sldNum" sz="quarter" idx="12"/>
          </p:nvPr>
        </p:nvSpPr>
        <p:spPr>
          <a:xfrm>
            <a:off x="16273810" y="16017415"/>
            <a:ext cx="5184577" cy="920081"/>
          </a:xfrm>
          <a:prstGeom prst="rect">
            <a:avLst/>
          </a:prstGeom>
        </p:spPr>
        <p:txBody>
          <a:bodyPr/>
          <a:lstStyle/>
          <a:p>
            <a:fld id="{DA23D5B7-47E3-46AF-8621-ADDBD24FD1C8}" type="slidenum">
              <a:rPr lang="en-IN" smtClean="0"/>
              <a:t>‹#›</a:t>
            </a:fld>
            <a:endParaRPr lang="en-IN"/>
          </a:p>
        </p:txBody>
      </p:sp>
    </p:spTree>
    <p:extLst>
      <p:ext uri="{BB962C8B-B14F-4D97-AF65-F5344CB8AC3E}">
        <p14:creationId xmlns:p14="http://schemas.microsoft.com/office/powerpoint/2010/main" val="2393253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84176" y="2052836"/>
            <a:ext cx="19874211" cy="2207542"/>
          </a:xfrm>
          <a:prstGeom prst="rect">
            <a:avLst/>
          </a:prstGeom>
        </p:spPr>
        <p:txBody>
          <a:bodyPr/>
          <a:lstStyle>
            <a:lvl1pPr>
              <a:defRPr sz="6804" b="1">
                <a:latin typeface="+mn-lt"/>
              </a:defRPr>
            </a:lvl1pPr>
          </a:lstStyle>
          <a:p>
            <a:r>
              <a:rPr lang="en-US" dirty="0"/>
              <a:t>Click to edit Master title style</a:t>
            </a:r>
            <a:endParaRPr lang="en-IN" dirty="0"/>
          </a:p>
        </p:txBody>
      </p:sp>
      <p:sp>
        <p:nvSpPr>
          <p:cNvPr id="3" name="Content Placeholder 2"/>
          <p:cNvSpPr>
            <a:spLocks noGrp="1"/>
          </p:cNvSpPr>
          <p:nvPr>
            <p:ph idx="1"/>
          </p:nvPr>
        </p:nvSpPr>
        <p:spPr>
          <a:xfrm>
            <a:off x="1584176" y="4600406"/>
            <a:ext cx="19874211" cy="1096496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1584176" y="16017415"/>
            <a:ext cx="5184577" cy="920081"/>
          </a:xfrm>
          <a:prstGeom prst="rect">
            <a:avLst/>
          </a:prstGeom>
        </p:spPr>
        <p:txBody>
          <a:bodyPr/>
          <a:lstStyle/>
          <a:p>
            <a:fld id="{0A16BFE3-06BD-487C-8463-26BD5706B5DE}" type="datetimeFigureOut">
              <a:rPr lang="en-IN" smtClean="0"/>
              <a:t>14-03-2025</a:t>
            </a:fld>
            <a:endParaRPr lang="en-IN"/>
          </a:p>
        </p:txBody>
      </p:sp>
      <p:sp>
        <p:nvSpPr>
          <p:cNvPr id="5" name="Footer Placeholder 4"/>
          <p:cNvSpPr>
            <a:spLocks noGrp="1"/>
          </p:cNvSpPr>
          <p:nvPr>
            <p:ph type="ftr" sz="quarter" idx="11"/>
          </p:nvPr>
        </p:nvSpPr>
        <p:spPr>
          <a:xfrm>
            <a:off x="7632849" y="16017415"/>
            <a:ext cx="7776865" cy="920081"/>
          </a:xfrm>
          <a:prstGeom prst="rect">
            <a:avLst/>
          </a:prstGeom>
        </p:spPr>
        <p:txBody>
          <a:bodyPr/>
          <a:lstStyle/>
          <a:p>
            <a:endParaRPr lang="en-IN"/>
          </a:p>
        </p:txBody>
      </p:sp>
      <p:sp>
        <p:nvSpPr>
          <p:cNvPr id="6" name="Slide Number Placeholder 5"/>
          <p:cNvSpPr>
            <a:spLocks noGrp="1"/>
          </p:cNvSpPr>
          <p:nvPr>
            <p:ph type="sldNum" sz="quarter" idx="12"/>
          </p:nvPr>
        </p:nvSpPr>
        <p:spPr>
          <a:xfrm>
            <a:off x="16273810" y="16017415"/>
            <a:ext cx="5184577" cy="920081"/>
          </a:xfrm>
          <a:prstGeom prst="rect">
            <a:avLst/>
          </a:prstGeom>
        </p:spPr>
        <p:txBody>
          <a:bodyPr/>
          <a:lstStyle/>
          <a:p>
            <a:fld id="{DA23D5B7-47E3-46AF-8621-ADDBD24FD1C8}" type="slidenum">
              <a:rPr lang="en-IN" smtClean="0"/>
              <a:t>‹#›</a:t>
            </a:fld>
            <a:endParaRPr lang="en-IN"/>
          </a:p>
        </p:txBody>
      </p:sp>
    </p:spTree>
    <p:extLst>
      <p:ext uri="{BB962C8B-B14F-4D97-AF65-F5344CB8AC3E}">
        <p14:creationId xmlns:p14="http://schemas.microsoft.com/office/powerpoint/2010/main" val="470205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72175" y="4308383"/>
            <a:ext cx="19874211" cy="7188633"/>
          </a:xfrm>
          <a:prstGeom prst="rect">
            <a:avLst/>
          </a:prstGeom>
        </p:spPr>
        <p:txBody>
          <a:bodyPr anchor="b"/>
          <a:lstStyle>
            <a:lvl1pPr>
              <a:defRPr sz="11340"/>
            </a:lvl1pPr>
          </a:lstStyle>
          <a:p>
            <a:r>
              <a:rPr lang="en-US"/>
              <a:t>Click to edit Master title style</a:t>
            </a:r>
            <a:endParaRPr lang="en-IN"/>
          </a:p>
        </p:txBody>
      </p:sp>
      <p:sp>
        <p:nvSpPr>
          <p:cNvPr id="3" name="Text Placeholder 2"/>
          <p:cNvSpPr>
            <a:spLocks noGrp="1"/>
          </p:cNvSpPr>
          <p:nvPr>
            <p:ph type="body" idx="1"/>
          </p:nvPr>
        </p:nvSpPr>
        <p:spPr>
          <a:xfrm>
            <a:off x="1572175" y="11565023"/>
            <a:ext cx="19874211" cy="3780332"/>
          </a:xfrm>
          <a:prstGeom prst="rect">
            <a:avLst/>
          </a:prstGeom>
        </p:spPr>
        <p:txBody>
          <a:bodyPr/>
          <a:lstStyle>
            <a:lvl1pPr marL="0" indent="0">
              <a:buNone/>
              <a:defRPr sz="4536">
                <a:solidFill>
                  <a:schemeClr val="tx1">
                    <a:tint val="75000"/>
                  </a:schemeClr>
                </a:solidFill>
              </a:defRPr>
            </a:lvl1pPr>
            <a:lvl2pPr marL="864108" indent="0">
              <a:buNone/>
              <a:defRPr sz="3780">
                <a:solidFill>
                  <a:schemeClr val="tx1">
                    <a:tint val="75000"/>
                  </a:schemeClr>
                </a:solidFill>
              </a:defRPr>
            </a:lvl2pPr>
            <a:lvl3pPr marL="1728216" indent="0">
              <a:buNone/>
              <a:defRPr sz="3402">
                <a:solidFill>
                  <a:schemeClr val="tx1">
                    <a:tint val="75000"/>
                  </a:schemeClr>
                </a:solidFill>
              </a:defRPr>
            </a:lvl3pPr>
            <a:lvl4pPr marL="2592324" indent="0">
              <a:buNone/>
              <a:defRPr sz="3024">
                <a:solidFill>
                  <a:schemeClr val="tx1">
                    <a:tint val="75000"/>
                  </a:schemeClr>
                </a:solidFill>
              </a:defRPr>
            </a:lvl4pPr>
            <a:lvl5pPr marL="3456432" indent="0">
              <a:buNone/>
              <a:defRPr sz="3024">
                <a:solidFill>
                  <a:schemeClr val="tx1">
                    <a:tint val="75000"/>
                  </a:schemeClr>
                </a:solidFill>
              </a:defRPr>
            </a:lvl5pPr>
            <a:lvl6pPr marL="4320540" indent="0">
              <a:buNone/>
              <a:defRPr sz="3024">
                <a:solidFill>
                  <a:schemeClr val="tx1">
                    <a:tint val="75000"/>
                  </a:schemeClr>
                </a:solidFill>
              </a:defRPr>
            </a:lvl6pPr>
            <a:lvl7pPr marL="5184648" indent="0">
              <a:buNone/>
              <a:defRPr sz="3024">
                <a:solidFill>
                  <a:schemeClr val="tx1">
                    <a:tint val="75000"/>
                  </a:schemeClr>
                </a:solidFill>
              </a:defRPr>
            </a:lvl7pPr>
            <a:lvl8pPr marL="6048756" indent="0">
              <a:buNone/>
              <a:defRPr sz="3024">
                <a:solidFill>
                  <a:schemeClr val="tx1">
                    <a:tint val="75000"/>
                  </a:schemeClr>
                </a:solidFill>
              </a:defRPr>
            </a:lvl8pPr>
            <a:lvl9pPr marL="6912864" indent="0">
              <a:buNone/>
              <a:defRPr sz="302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584176" y="16017415"/>
            <a:ext cx="5184577" cy="920081"/>
          </a:xfrm>
          <a:prstGeom prst="rect">
            <a:avLst/>
          </a:prstGeom>
        </p:spPr>
        <p:txBody>
          <a:bodyPr/>
          <a:lstStyle/>
          <a:p>
            <a:fld id="{0A16BFE3-06BD-487C-8463-26BD5706B5DE}" type="datetimeFigureOut">
              <a:rPr lang="en-IN" smtClean="0"/>
              <a:t>14-03-2025</a:t>
            </a:fld>
            <a:endParaRPr lang="en-IN"/>
          </a:p>
        </p:txBody>
      </p:sp>
      <p:sp>
        <p:nvSpPr>
          <p:cNvPr id="5" name="Footer Placeholder 4"/>
          <p:cNvSpPr>
            <a:spLocks noGrp="1"/>
          </p:cNvSpPr>
          <p:nvPr>
            <p:ph type="ftr" sz="quarter" idx="11"/>
          </p:nvPr>
        </p:nvSpPr>
        <p:spPr>
          <a:xfrm>
            <a:off x="7632849" y="16017415"/>
            <a:ext cx="7776865" cy="920081"/>
          </a:xfrm>
          <a:prstGeom prst="rect">
            <a:avLst/>
          </a:prstGeom>
        </p:spPr>
        <p:txBody>
          <a:bodyPr/>
          <a:lstStyle/>
          <a:p>
            <a:endParaRPr lang="en-IN"/>
          </a:p>
        </p:txBody>
      </p:sp>
      <p:sp>
        <p:nvSpPr>
          <p:cNvPr id="6" name="Slide Number Placeholder 5"/>
          <p:cNvSpPr>
            <a:spLocks noGrp="1"/>
          </p:cNvSpPr>
          <p:nvPr>
            <p:ph type="sldNum" sz="quarter" idx="12"/>
          </p:nvPr>
        </p:nvSpPr>
        <p:spPr>
          <a:xfrm>
            <a:off x="16273810" y="16017415"/>
            <a:ext cx="5184577" cy="920081"/>
          </a:xfrm>
          <a:prstGeom prst="rect">
            <a:avLst/>
          </a:prstGeom>
        </p:spPr>
        <p:txBody>
          <a:bodyPr/>
          <a:lstStyle/>
          <a:p>
            <a:fld id="{DA23D5B7-47E3-46AF-8621-ADDBD24FD1C8}" type="slidenum">
              <a:rPr lang="en-IN" smtClean="0"/>
              <a:t>‹#›</a:t>
            </a:fld>
            <a:endParaRPr lang="en-IN"/>
          </a:p>
        </p:txBody>
      </p:sp>
    </p:spTree>
    <p:extLst>
      <p:ext uri="{BB962C8B-B14F-4D97-AF65-F5344CB8AC3E}">
        <p14:creationId xmlns:p14="http://schemas.microsoft.com/office/powerpoint/2010/main" val="1287335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84176" y="4600406"/>
            <a:ext cx="9793089" cy="1096496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11665298" y="4600406"/>
            <a:ext cx="9793089" cy="1096496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1584176" y="16017415"/>
            <a:ext cx="5184577" cy="920081"/>
          </a:xfrm>
          <a:prstGeom prst="rect">
            <a:avLst/>
          </a:prstGeom>
        </p:spPr>
        <p:txBody>
          <a:bodyPr/>
          <a:lstStyle/>
          <a:p>
            <a:fld id="{0A16BFE3-06BD-487C-8463-26BD5706B5DE}" type="datetimeFigureOut">
              <a:rPr lang="en-IN" smtClean="0"/>
              <a:t>14-03-2025</a:t>
            </a:fld>
            <a:endParaRPr lang="en-IN"/>
          </a:p>
        </p:txBody>
      </p:sp>
      <p:sp>
        <p:nvSpPr>
          <p:cNvPr id="6" name="Footer Placeholder 5"/>
          <p:cNvSpPr>
            <a:spLocks noGrp="1"/>
          </p:cNvSpPr>
          <p:nvPr>
            <p:ph type="ftr" sz="quarter" idx="11"/>
          </p:nvPr>
        </p:nvSpPr>
        <p:spPr>
          <a:xfrm>
            <a:off x="7632849" y="16017415"/>
            <a:ext cx="7776865" cy="920081"/>
          </a:xfrm>
          <a:prstGeom prst="rect">
            <a:avLst/>
          </a:prstGeom>
        </p:spPr>
        <p:txBody>
          <a:bodyPr/>
          <a:lstStyle/>
          <a:p>
            <a:endParaRPr lang="en-IN"/>
          </a:p>
        </p:txBody>
      </p:sp>
      <p:sp>
        <p:nvSpPr>
          <p:cNvPr id="7" name="Slide Number Placeholder 6"/>
          <p:cNvSpPr>
            <a:spLocks noGrp="1"/>
          </p:cNvSpPr>
          <p:nvPr>
            <p:ph type="sldNum" sz="quarter" idx="12"/>
          </p:nvPr>
        </p:nvSpPr>
        <p:spPr>
          <a:xfrm>
            <a:off x="16273810" y="16017415"/>
            <a:ext cx="5184577" cy="920081"/>
          </a:xfrm>
          <a:prstGeom prst="rect">
            <a:avLst/>
          </a:prstGeom>
        </p:spPr>
        <p:txBody>
          <a:bodyPr/>
          <a:lstStyle/>
          <a:p>
            <a:fld id="{DA23D5B7-47E3-46AF-8621-ADDBD24FD1C8}" type="slidenum">
              <a:rPr lang="en-IN" smtClean="0"/>
              <a:t>‹#›</a:t>
            </a:fld>
            <a:endParaRPr lang="en-IN"/>
          </a:p>
        </p:txBody>
      </p:sp>
      <p:sp>
        <p:nvSpPr>
          <p:cNvPr id="8" name="Title 1">
            <a:extLst>
              <a:ext uri="{FF2B5EF4-FFF2-40B4-BE49-F238E27FC236}">
                <a16:creationId xmlns:a16="http://schemas.microsoft.com/office/drawing/2014/main" id="{486CF454-E0EC-4E56-856F-C8813B9BF74D}"/>
              </a:ext>
            </a:extLst>
          </p:cNvPr>
          <p:cNvSpPr>
            <a:spLocks noGrp="1"/>
          </p:cNvSpPr>
          <p:nvPr>
            <p:ph type="title"/>
          </p:nvPr>
        </p:nvSpPr>
        <p:spPr>
          <a:xfrm>
            <a:off x="1584176" y="2052836"/>
            <a:ext cx="19874211" cy="2207542"/>
          </a:xfrm>
          <a:prstGeom prst="rect">
            <a:avLst/>
          </a:prstGeom>
        </p:spPr>
        <p:txBody>
          <a:bodyPr/>
          <a:lstStyle>
            <a:lvl1pPr>
              <a:defRPr sz="6804" b="1">
                <a:latin typeface="+mn-lt"/>
              </a:defRPr>
            </a:lvl1pPr>
          </a:lstStyle>
          <a:p>
            <a:r>
              <a:rPr lang="en-US" dirty="0"/>
              <a:t>Click to edit Master title style</a:t>
            </a:r>
            <a:endParaRPr lang="en-IN" dirty="0"/>
          </a:p>
        </p:txBody>
      </p:sp>
    </p:spTree>
    <p:extLst>
      <p:ext uri="{BB962C8B-B14F-4D97-AF65-F5344CB8AC3E}">
        <p14:creationId xmlns:p14="http://schemas.microsoft.com/office/powerpoint/2010/main" val="3977201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7179" y="4236375"/>
            <a:ext cx="9748083" cy="2076182"/>
          </a:xfrm>
          <a:prstGeom prst="rect">
            <a:avLst/>
          </a:prstGeom>
        </p:spPr>
        <p:txBody>
          <a:bodyPr anchor="b"/>
          <a:lstStyle>
            <a:lvl1pPr marL="0" indent="0">
              <a:buNone/>
              <a:defRPr sz="4536" b="1"/>
            </a:lvl1pPr>
            <a:lvl2pPr marL="864108" indent="0">
              <a:buNone/>
              <a:defRPr sz="3780" b="1"/>
            </a:lvl2pPr>
            <a:lvl3pPr marL="1728216" indent="0">
              <a:buNone/>
              <a:defRPr sz="3402" b="1"/>
            </a:lvl3pPr>
            <a:lvl4pPr marL="2592324" indent="0">
              <a:buNone/>
              <a:defRPr sz="3024" b="1"/>
            </a:lvl4pPr>
            <a:lvl5pPr marL="3456432" indent="0">
              <a:buNone/>
              <a:defRPr sz="3024" b="1"/>
            </a:lvl5pPr>
            <a:lvl6pPr marL="4320540" indent="0">
              <a:buNone/>
              <a:defRPr sz="3024" b="1"/>
            </a:lvl6pPr>
            <a:lvl7pPr marL="5184648" indent="0">
              <a:buNone/>
              <a:defRPr sz="3024" b="1"/>
            </a:lvl7pPr>
            <a:lvl8pPr marL="6048756" indent="0">
              <a:buNone/>
              <a:defRPr sz="3024" b="1"/>
            </a:lvl8pPr>
            <a:lvl9pPr marL="6912864" indent="0">
              <a:buNone/>
              <a:defRPr sz="3024" b="1"/>
            </a:lvl9pPr>
          </a:lstStyle>
          <a:p>
            <a:pPr lvl="0"/>
            <a:r>
              <a:rPr lang="en-US"/>
              <a:t>Edit Master text styles</a:t>
            </a:r>
          </a:p>
        </p:txBody>
      </p:sp>
      <p:sp>
        <p:nvSpPr>
          <p:cNvPr id="4" name="Content Placeholder 3"/>
          <p:cNvSpPr>
            <a:spLocks noGrp="1"/>
          </p:cNvSpPr>
          <p:nvPr>
            <p:ph sz="half" idx="2"/>
          </p:nvPr>
        </p:nvSpPr>
        <p:spPr>
          <a:xfrm>
            <a:off x="1587179" y="6312557"/>
            <a:ext cx="9748083" cy="928482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11665297" y="4236375"/>
            <a:ext cx="9796091" cy="2076182"/>
          </a:xfrm>
          <a:prstGeom prst="rect">
            <a:avLst/>
          </a:prstGeom>
        </p:spPr>
        <p:txBody>
          <a:bodyPr anchor="b"/>
          <a:lstStyle>
            <a:lvl1pPr marL="0" indent="0">
              <a:buNone/>
              <a:defRPr sz="4536" b="1"/>
            </a:lvl1pPr>
            <a:lvl2pPr marL="864108" indent="0">
              <a:buNone/>
              <a:defRPr sz="3780" b="1"/>
            </a:lvl2pPr>
            <a:lvl3pPr marL="1728216" indent="0">
              <a:buNone/>
              <a:defRPr sz="3402" b="1"/>
            </a:lvl3pPr>
            <a:lvl4pPr marL="2592324" indent="0">
              <a:buNone/>
              <a:defRPr sz="3024" b="1"/>
            </a:lvl4pPr>
            <a:lvl5pPr marL="3456432" indent="0">
              <a:buNone/>
              <a:defRPr sz="3024" b="1"/>
            </a:lvl5pPr>
            <a:lvl6pPr marL="4320540" indent="0">
              <a:buNone/>
              <a:defRPr sz="3024" b="1"/>
            </a:lvl6pPr>
            <a:lvl7pPr marL="5184648" indent="0">
              <a:buNone/>
              <a:defRPr sz="3024" b="1"/>
            </a:lvl7pPr>
            <a:lvl8pPr marL="6048756" indent="0">
              <a:buNone/>
              <a:defRPr sz="3024" b="1"/>
            </a:lvl8pPr>
            <a:lvl9pPr marL="6912864" indent="0">
              <a:buNone/>
              <a:defRPr sz="3024" b="1"/>
            </a:lvl9pPr>
          </a:lstStyle>
          <a:p>
            <a:pPr lvl="0"/>
            <a:r>
              <a:rPr lang="en-US"/>
              <a:t>Edit Master text styles</a:t>
            </a:r>
          </a:p>
        </p:txBody>
      </p:sp>
      <p:sp>
        <p:nvSpPr>
          <p:cNvPr id="6" name="Content Placeholder 5"/>
          <p:cNvSpPr>
            <a:spLocks noGrp="1"/>
          </p:cNvSpPr>
          <p:nvPr>
            <p:ph sz="quarter" idx="4"/>
          </p:nvPr>
        </p:nvSpPr>
        <p:spPr>
          <a:xfrm>
            <a:off x="11665297" y="6312557"/>
            <a:ext cx="9796091" cy="928482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1584176" y="16017415"/>
            <a:ext cx="5184577" cy="920081"/>
          </a:xfrm>
          <a:prstGeom prst="rect">
            <a:avLst/>
          </a:prstGeom>
        </p:spPr>
        <p:txBody>
          <a:bodyPr/>
          <a:lstStyle/>
          <a:p>
            <a:fld id="{0A16BFE3-06BD-487C-8463-26BD5706B5DE}" type="datetimeFigureOut">
              <a:rPr lang="en-IN" smtClean="0"/>
              <a:t>14-03-2025</a:t>
            </a:fld>
            <a:endParaRPr lang="en-IN"/>
          </a:p>
        </p:txBody>
      </p:sp>
      <p:sp>
        <p:nvSpPr>
          <p:cNvPr id="8" name="Footer Placeholder 7"/>
          <p:cNvSpPr>
            <a:spLocks noGrp="1"/>
          </p:cNvSpPr>
          <p:nvPr>
            <p:ph type="ftr" sz="quarter" idx="11"/>
          </p:nvPr>
        </p:nvSpPr>
        <p:spPr>
          <a:xfrm>
            <a:off x="7632849" y="16017415"/>
            <a:ext cx="7776865" cy="920081"/>
          </a:xfrm>
          <a:prstGeom prst="rect">
            <a:avLst/>
          </a:prstGeom>
        </p:spPr>
        <p:txBody>
          <a:bodyPr/>
          <a:lstStyle/>
          <a:p>
            <a:endParaRPr lang="en-IN"/>
          </a:p>
        </p:txBody>
      </p:sp>
      <p:sp>
        <p:nvSpPr>
          <p:cNvPr id="9" name="Slide Number Placeholder 8"/>
          <p:cNvSpPr>
            <a:spLocks noGrp="1"/>
          </p:cNvSpPr>
          <p:nvPr>
            <p:ph type="sldNum" sz="quarter" idx="12"/>
          </p:nvPr>
        </p:nvSpPr>
        <p:spPr>
          <a:xfrm>
            <a:off x="16273810" y="16017415"/>
            <a:ext cx="5184577" cy="920081"/>
          </a:xfrm>
          <a:prstGeom prst="rect">
            <a:avLst/>
          </a:prstGeom>
        </p:spPr>
        <p:txBody>
          <a:bodyPr/>
          <a:lstStyle/>
          <a:p>
            <a:fld id="{DA23D5B7-47E3-46AF-8621-ADDBD24FD1C8}" type="slidenum">
              <a:rPr lang="en-IN" smtClean="0"/>
              <a:t>‹#›</a:t>
            </a:fld>
            <a:endParaRPr lang="en-IN"/>
          </a:p>
        </p:txBody>
      </p:sp>
      <p:sp>
        <p:nvSpPr>
          <p:cNvPr id="10" name="Title 1">
            <a:extLst>
              <a:ext uri="{FF2B5EF4-FFF2-40B4-BE49-F238E27FC236}">
                <a16:creationId xmlns:a16="http://schemas.microsoft.com/office/drawing/2014/main" id="{400C600E-B7CF-9828-3DDF-D560B8A722EF}"/>
              </a:ext>
            </a:extLst>
          </p:cNvPr>
          <p:cNvSpPr>
            <a:spLocks noGrp="1"/>
          </p:cNvSpPr>
          <p:nvPr>
            <p:ph type="title"/>
          </p:nvPr>
        </p:nvSpPr>
        <p:spPr>
          <a:xfrm>
            <a:off x="1584176" y="2052836"/>
            <a:ext cx="19874211" cy="2207542"/>
          </a:xfrm>
          <a:prstGeom prst="rect">
            <a:avLst/>
          </a:prstGeom>
        </p:spPr>
        <p:txBody>
          <a:bodyPr/>
          <a:lstStyle>
            <a:lvl1pPr>
              <a:defRPr sz="6804" b="1">
                <a:latin typeface="+mn-lt"/>
              </a:defRPr>
            </a:lvl1pPr>
          </a:lstStyle>
          <a:p>
            <a:r>
              <a:rPr lang="en-US" dirty="0"/>
              <a:t>Click to edit Master title style</a:t>
            </a:r>
            <a:endParaRPr lang="en-IN" dirty="0"/>
          </a:p>
        </p:txBody>
      </p:sp>
    </p:spTree>
    <p:extLst>
      <p:ext uri="{BB962C8B-B14F-4D97-AF65-F5344CB8AC3E}">
        <p14:creationId xmlns:p14="http://schemas.microsoft.com/office/powerpoint/2010/main" val="260002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785484" y="7226852"/>
            <a:ext cx="21471900" cy="2828400"/>
          </a:xfrm>
          <a:prstGeom prst="rect">
            <a:avLst/>
          </a:prstGeom>
        </p:spPr>
        <p:txBody>
          <a:bodyPr spcFirstLastPara="1" wrap="square" lIns="256000" tIns="256000" rIns="256000" bIns="256000" anchor="ctr" anchorCtr="0">
            <a:no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1584176" y="16017415"/>
            <a:ext cx="5184577" cy="920081"/>
          </a:xfrm>
          <a:prstGeom prst="rect">
            <a:avLst/>
          </a:prstGeom>
        </p:spPr>
        <p:txBody>
          <a:bodyPr/>
          <a:lstStyle/>
          <a:p>
            <a:fld id="{0A16BFE3-06BD-487C-8463-26BD5706B5DE}" type="datetimeFigureOut">
              <a:rPr lang="en-IN" smtClean="0"/>
              <a:t>14-03-2025</a:t>
            </a:fld>
            <a:endParaRPr lang="en-IN"/>
          </a:p>
        </p:txBody>
      </p:sp>
      <p:sp>
        <p:nvSpPr>
          <p:cNvPr id="4" name="Footer Placeholder 3"/>
          <p:cNvSpPr>
            <a:spLocks noGrp="1"/>
          </p:cNvSpPr>
          <p:nvPr>
            <p:ph type="ftr" sz="quarter" idx="11"/>
          </p:nvPr>
        </p:nvSpPr>
        <p:spPr>
          <a:xfrm>
            <a:off x="7632849" y="16017415"/>
            <a:ext cx="7776865" cy="920081"/>
          </a:xfrm>
          <a:prstGeom prst="rect">
            <a:avLst/>
          </a:prstGeom>
        </p:spPr>
        <p:txBody>
          <a:bodyPr/>
          <a:lstStyle/>
          <a:p>
            <a:endParaRPr lang="en-IN"/>
          </a:p>
        </p:txBody>
      </p:sp>
      <p:sp>
        <p:nvSpPr>
          <p:cNvPr id="5" name="Slide Number Placeholder 4"/>
          <p:cNvSpPr>
            <a:spLocks noGrp="1"/>
          </p:cNvSpPr>
          <p:nvPr>
            <p:ph type="sldNum" sz="quarter" idx="12"/>
          </p:nvPr>
        </p:nvSpPr>
        <p:spPr>
          <a:xfrm>
            <a:off x="16273810" y="16017415"/>
            <a:ext cx="5184577" cy="920081"/>
          </a:xfrm>
          <a:prstGeom prst="rect">
            <a:avLst/>
          </a:prstGeom>
        </p:spPr>
        <p:txBody>
          <a:bodyPr/>
          <a:lstStyle/>
          <a:p>
            <a:fld id="{DA23D5B7-47E3-46AF-8621-ADDBD24FD1C8}" type="slidenum">
              <a:rPr lang="en-IN" smtClean="0"/>
              <a:t>‹#›</a:t>
            </a:fld>
            <a:endParaRPr lang="en-IN"/>
          </a:p>
        </p:txBody>
      </p:sp>
      <p:sp>
        <p:nvSpPr>
          <p:cNvPr id="6" name="Title 1">
            <a:extLst>
              <a:ext uri="{FF2B5EF4-FFF2-40B4-BE49-F238E27FC236}">
                <a16:creationId xmlns:a16="http://schemas.microsoft.com/office/drawing/2014/main" id="{B0EFF34C-77E0-7BCC-2DA0-D9D262E2B802}"/>
              </a:ext>
            </a:extLst>
          </p:cNvPr>
          <p:cNvSpPr>
            <a:spLocks noGrp="1"/>
          </p:cNvSpPr>
          <p:nvPr>
            <p:ph type="title"/>
          </p:nvPr>
        </p:nvSpPr>
        <p:spPr>
          <a:xfrm>
            <a:off x="1584176" y="2052836"/>
            <a:ext cx="19874211" cy="2207542"/>
          </a:xfrm>
          <a:prstGeom prst="rect">
            <a:avLst/>
          </a:prstGeom>
        </p:spPr>
        <p:txBody>
          <a:bodyPr/>
          <a:lstStyle>
            <a:lvl1pPr>
              <a:defRPr sz="6804" b="1">
                <a:latin typeface="+mn-lt"/>
              </a:defRPr>
            </a:lvl1pPr>
          </a:lstStyle>
          <a:p>
            <a:r>
              <a:rPr lang="en-US" dirty="0"/>
              <a:t>Click to edit Master title style</a:t>
            </a:r>
            <a:endParaRPr lang="en-IN" dirty="0"/>
          </a:p>
        </p:txBody>
      </p:sp>
    </p:spTree>
    <p:extLst>
      <p:ext uri="{BB962C8B-B14F-4D97-AF65-F5344CB8AC3E}">
        <p14:creationId xmlns:p14="http://schemas.microsoft.com/office/powerpoint/2010/main" val="4048140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84176" y="16017415"/>
            <a:ext cx="5184577" cy="920081"/>
          </a:xfrm>
          <a:prstGeom prst="rect">
            <a:avLst/>
          </a:prstGeom>
        </p:spPr>
        <p:txBody>
          <a:bodyPr/>
          <a:lstStyle/>
          <a:p>
            <a:fld id="{0A16BFE3-06BD-487C-8463-26BD5706B5DE}" type="datetimeFigureOut">
              <a:rPr lang="en-IN" smtClean="0"/>
              <a:t>14-03-2025</a:t>
            </a:fld>
            <a:endParaRPr lang="en-IN"/>
          </a:p>
        </p:txBody>
      </p:sp>
      <p:sp>
        <p:nvSpPr>
          <p:cNvPr id="3" name="Footer Placeholder 2"/>
          <p:cNvSpPr>
            <a:spLocks noGrp="1"/>
          </p:cNvSpPr>
          <p:nvPr>
            <p:ph type="ftr" sz="quarter" idx="11"/>
          </p:nvPr>
        </p:nvSpPr>
        <p:spPr>
          <a:xfrm>
            <a:off x="7632849" y="16017415"/>
            <a:ext cx="7776865" cy="920081"/>
          </a:xfrm>
          <a:prstGeom prst="rect">
            <a:avLst/>
          </a:prstGeom>
        </p:spPr>
        <p:txBody>
          <a:bodyPr/>
          <a:lstStyle/>
          <a:p>
            <a:endParaRPr lang="en-IN"/>
          </a:p>
        </p:txBody>
      </p:sp>
      <p:sp>
        <p:nvSpPr>
          <p:cNvPr id="4" name="Slide Number Placeholder 3"/>
          <p:cNvSpPr>
            <a:spLocks noGrp="1"/>
          </p:cNvSpPr>
          <p:nvPr>
            <p:ph type="sldNum" sz="quarter" idx="12"/>
          </p:nvPr>
        </p:nvSpPr>
        <p:spPr>
          <a:xfrm>
            <a:off x="16273810" y="16017415"/>
            <a:ext cx="5184577" cy="920081"/>
          </a:xfrm>
          <a:prstGeom prst="rect">
            <a:avLst/>
          </a:prstGeom>
        </p:spPr>
        <p:txBody>
          <a:bodyPr/>
          <a:lstStyle/>
          <a:p>
            <a:fld id="{DA23D5B7-47E3-46AF-8621-ADDBD24FD1C8}" type="slidenum">
              <a:rPr lang="en-IN" smtClean="0"/>
              <a:t>‹#›</a:t>
            </a:fld>
            <a:endParaRPr lang="en-IN"/>
          </a:p>
        </p:txBody>
      </p:sp>
    </p:spTree>
    <p:extLst>
      <p:ext uri="{BB962C8B-B14F-4D97-AF65-F5344CB8AC3E}">
        <p14:creationId xmlns:p14="http://schemas.microsoft.com/office/powerpoint/2010/main" val="247618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87178" y="2488218"/>
            <a:ext cx="7431826" cy="2696238"/>
          </a:xfrm>
          <a:prstGeom prst="rect">
            <a:avLst/>
          </a:prstGeom>
        </p:spPr>
        <p:txBody>
          <a:bodyPr anchor="b"/>
          <a:lstStyle>
            <a:lvl1pPr>
              <a:defRPr sz="6048" b="1">
                <a:latin typeface="+mn-lt"/>
              </a:defRPr>
            </a:lvl1pPr>
          </a:lstStyle>
          <a:p>
            <a:r>
              <a:rPr lang="en-US"/>
              <a:t>Click to edit Master title style</a:t>
            </a:r>
            <a:endParaRPr lang="en-IN"/>
          </a:p>
        </p:txBody>
      </p:sp>
      <p:sp>
        <p:nvSpPr>
          <p:cNvPr id="3" name="Content Placeholder 2"/>
          <p:cNvSpPr>
            <a:spLocks noGrp="1"/>
          </p:cNvSpPr>
          <p:nvPr>
            <p:ph idx="1"/>
          </p:nvPr>
        </p:nvSpPr>
        <p:spPr>
          <a:xfrm>
            <a:off x="9796090" y="2488221"/>
            <a:ext cx="11665298" cy="12281084"/>
          </a:xfrm>
          <a:prstGeom prst="rect">
            <a:avLst/>
          </a:prstGeom>
        </p:spPr>
        <p:txBody>
          <a:bodyPr/>
          <a:lstStyle>
            <a:lvl1pPr>
              <a:defRPr sz="6048"/>
            </a:lvl1pPr>
            <a:lvl2pPr>
              <a:defRPr sz="5292"/>
            </a:lvl2pPr>
            <a:lvl3pPr>
              <a:defRPr sz="4536"/>
            </a:lvl3pPr>
            <a:lvl4pPr>
              <a:defRPr sz="3780"/>
            </a:lvl4pPr>
            <a:lvl5pPr>
              <a:defRPr sz="3780"/>
            </a:lvl5pPr>
            <a:lvl6pPr>
              <a:defRPr sz="3780"/>
            </a:lvl6pPr>
            <a:lvl7pPr>
              <a:defRPr sz="3780"/>
            </a:lvl7pPr>
            <a:lvl8pPr>
              <a:defRPr sz="3780"/>
            </a:lvl8pPr>
            <a:lvl9pPr>
              <a:defRPr sz="37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1587178" y="5184457"/>
            <a:ext cx="7431826" cy="9604849"/>
          </a:xfrm>
          <a:prstGeom prst="rect">
            <a:avLst/>
          </a:prstGeom>
        </p:spPr>
        <p:txBody>
          <a:bodyPr/>
          <a:lstStyle>
            <a:lvl1pPr marL="0" indent="0">
              <a:buNone/>
              <a:defRPr sz="3024"/>
            </a:lvl1pPr>
            <a:lvl2pPr marL="864108" indent="0">
              <a:buNone/>
              <a:defRPr sz="2646"/>
            </a:lvl2pPr>
            <a:lvl3pPr marL="1728216" indent="0">
              <a:buNone/>
              <a:defRPr sz="2268"/>
            </a:lvl3pPr>
            <a:lvl4pPr marL="2592324" indent="0">
              <a:buNone/>
              <a:defRPr sz="1890"/>
            </a:lvl4pPr>
            <a:lvl5pPr marL="3456432" indent="0">
              <a:buNone/>
              <a:defRPr sz="1890"/>
            </a:lvl5pPr>
            <a:lvl6pPr marL="4320540" indent="0">
              <a:buNone/>
              <a:defRPr sz="1890"/>
            </a:lvl6pPr>
            <a:lvl7pPr marL="5184648" indent="0">
              <a:buNone/>
              <a:defRPr sz="1890"/>
            </a:lvl7pPr>
            <a:lvl8pPr marL="6048756" indent="0">
              <a:buNone/>
              <a:defRPr sz="1890"/>
            </a:lvl8pPr>
            <a:lvl9pPr marL="6912864" indent="0">
              <a:buNone/>
              <a:defRPr sz="1890"/>
            </a:lvl9pPr>
          </a:lstStyle>
          <a:p>
            <a:pPr lvl="0"/>
            <a:r>
              <a:rPr lang="en-US"/>
              <a:t>Edit Master text styles</a:t>
            </a:r>
          </a:p>
        </p:txBody>
      </p:sp>
      <p:sp>
        <p:nvSpPr>
          <p:cNvPr id="5" name="Date Placeholder 4"/>
          <p:cNvSpPr>
            <a:spLocks noGrp="1"/>
          </p:cNvSpPr>
          <p:nvPr>
            <p:ph type="dt" sz="half" idx="10"/>
          </p:nvPr>
        </p:nvSpPr>
        <p:spPr>
          <a:xfrm>
            <a:off x="1584176" y="16017415"/>
            <a:ext cx="5184577" cy="920081"/>
          </a:xfrm>
          <a:prstGeom prst="rect">
            <a:avLst/>
          </a:prstGeom>
        </p:spPr>
        <p:txBody>
          <a:bodyPr/>
          <a:lstStyle/>
          <a:p>
            <a:fld id="{0A16BFE3-06BD-487C-8463-26BD5706B5DE}" type="datetimeFigureOut">
              <a:rPr lang="en-IN" smtClean="0"/>
              <a:t>14-03-2025</a:t>
            </a:fld>
            <a:endParaRPr lang="en-IN"/>
          </a:p>
        </p:txBody>
      </p:sp>
      <p:sp>
        <p:nvSpPr>
          <p:cNvPr id="6" name="Footer Placeholder 5"/>
          <p:cNvSpPr>
            <a:spLocks noGrp="1"/>
          </p:cNvSpPr>
          <p:nvPr>
            <p:ph type="ftr" sz="quarter" idx="11"/>
          </p:nvPr>
        </p:nvSpPr>
        <p:spPr>
          <a:xfrm>
            <a:off x="7632849" y="16017415"/>
            <a:ext cx="7776865" cy="920081"/>
          </a:xfrm>
          <a:prstGeom prst="rect">
            <a:avLst/>
          </a:prstGeom>
        </p:spPr>
        <p:txBody>
          <a:bodyPr/>
          <a:lstStyle/>
          <a:p>
            <a:endParaRPr lang="en-IN"/>
          </a:p>
        </p:txBody>
      </p:sp>
      <p:sp>
        <p:nvSpPr>
          <p:cNvPr id="7" name="Slide Number Placeholder 6"/>
          <p:cNvSpPr>
            <a:spLocks noGrp="1"/>
          </p:cNvSpPr>
          <p:nvPr>
            <p:ph type="sldNum" sz="quarter" idx="12"/>
          </p:nvPr>
        </p:nvSpPr>
        <p:spPr>
          <a:xfrm>
            <a:off x="16273810" y="16017415"/>
            <a:ext cx="5184577" cy="920081"/>
          </a:xfrm>
          <a:prstGeom prst="rect">
            <a:avLst/>
          </a:prstGeom>
        </p:spPr>
        <p:txBody>
          <a:bodyPr/>
          <a:lstStyle/>
          <a:p>
            <a:fld id="{DA23D5B7-47E3-46AF-8621-ADDBD24FD1C8}" type="slidenum">
              <a:rPr lang="en-IN" smtClean="0"/>
              <a:t>‹#›</a:t>
            </a:fld>
            <a:endParaRPr lang="en-IN"/>
          </a:p>
        </p:txBody>
      </p:sp>
    </p:spTree>
    <p:extLst>
      <p:ext uri="{BB962C8B-B14F-4D97-AF65-F5344CB8AC3E}">
        <p14:creationId xmlns:p14="http://schemas.microsoft.com/office/powerpoint/2010/main" val="591360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87178" y="2488218"/>
            <a:ext cx="7431826" cy="2696238"/>
          </a:xfrm>
          <a:prstGeom prst="rect">
            <a:avLst/>
          </a:prstGeom>
        </p:spPr>
        <p:txBody>
          <a:bodyPr anchor="b"/>
          <a:lstStyle>
            <a:lvl1pPr>
              <a:defRPr sz="6048" b="1">
                <a:latin typeface="+mn-lt"/>
              </a:defRPr>
            </a:lvl1pPr>
          </a:lstStyle>
          <a:p>
            <a:r>
              <a:rPr lang="en-US"/>
              <a:t>Click to edit Master title style</a:t>
            </a:r>
            <a:endParaRPr lang="en-IN"/>
          </a:p>
        </p:txBody>
      </p:sp>
      <p:sp>
        <p:nvSpPr>
          <p:cNvPr id="3" name="Picture Placeholder 2"/>
          <p:cNvSpPr>
            <a:spLocks noGrp="1"/>
          </p:cNvSpPr>
          <p:nvPr>
            <p:ph type="pic" idx="1"/>
          </p:nvPr>
        </p:nvSpPr>
        <p:spPr>
          <a:xfrm>
            <a:off x="9796090" y="2488221"/>
            <a:ext cx="11665298" cy="12281084"/>
          </a:xfrm>
          <a:prstGeom prst="rect">
            <a:avLst/>
          </a:prstGeom>
        </p:spPr>
        <p:txBody>
          <a:bodyPr/>
          <a:lstStyle>
            <a:lvl1pPr marL="0" indent="0">
              <a:buNone/>
              <a:defRPr sz="6048"/>
            </a:lvl1pPr>
            <a:lvl2pPr marL="864108" indent="0">
              <a:buNone/>
              <a:defRPr sz="5292"/>
            </a:lvl2pPr>
            <a:lvl3pPr marL="1728216" indent="0">
              <a:buNone/>
              <a:defRPr sz="4536"/>
            </a:lvl3pPr>
            <a:lvl4pPr marL="2592324" indent="0">
              <a:buNone/>
              <a:defRPr sz="3780"/>
            </a:lvl4pPr>
            <a:lvl5pPr marL="3456432" indent="0">
              <a:buNone/>
              <a:defRPr sz="3780"/>
            </a:lvl5pPr>
            <a:lvl6pPr marL="4320540" indent="0">
              <a:buNone/>
              <a:defRPr sz="3780"/>
            </a:lvl6pPr>
            <a:lvl7pPr marL="5184648" indent="0">
              <a:buNone/>
              <a:defRPr sz="3780"/>
            </a:lvl7pPr>
            <a:lvl8pPr marL="6048756" indent="0">
              <a:buNone/>
              <a:defRPr sz="3780"/>
            </a:lvl8pPr>
            <a:lvl9pPr marL="6912864" indent="0">
              <a:buNone/>
              <a:defRPr sz="3780"/>
            </a:lvl9pPr>
          </a:lstStyle>
          <a:p>
            <a:endParaRPr lang="en-IN"/>
          </a:p>
        </p:txBody>
      </p:sp>
      <p:sp>
        <p:nvSpPr>
          <p:cNvPr id="4" name="Text Placeholder 3"/>
          <p:cNvSpPr>
            <a:spLocks noGrp="1"/>
          </p:cNvSpPr>
          <p:nvPr>
            <p:ph type="body" sz="half" idx="2"/>
          </p:nvPr>
        </p:nvSpPr>
        <p:spPr>
          <a:xfrm>
            <a:off x="1587178" y="5184457"/>
            <a:ext cx="7431826" cy="9604849"/>
          </a:xfrm>
          <a:prstGeom prst="rect">
            <a:avLst/>
          </a:prstGeom>
        </p:spPr>
        <p:txBody>
          <a:bodyPr/>
          <a:lstStyle>
            <a:lvl1pPr marL="0" indent="0">
              <a:buNone/>
              <a:defRPr sz="3024"/>
            </a:lvl1pPr>
            <a:lvl2pPr marL="864108" indent="0">
              <a:buNone/>
              <a:defRPr sz="2646"/>
            </a:lvl2pPr>
            <a:lvl3pPr marL="1728216" indent="0">
              <a:buNone/>
              <a:defRPr sz="2268"/>
            </a:lvl3pPr>
            <a:lvl4pPr marL="2592324" indent="0">
              <a:buNone/>
              <a:defRPr sz="1890"/>
            </a:lvl4pPr>
            <a:lvl5pPr marL="3456432" indent="0">
              <a:buNone/>
              <a:defRPr sz="1890"/>
            </a:lvl5pPr>
            <a:lvl6pPr marL="4320540" indent="0">
              <a:buNone/>
              <a:defRPr sz="1890"/>
            </a:lvl6pPr>
            <a:lvl7pPr marL="5184648" indent="0">
              <a:buNone/>
              <a:defRPr sz="1890"/>
            </a:lvl7pPr>
            <a:lvl8pPr marL="6048756" indent="0">
              <a:buNone/>
              <a:defRPr sz="1890"/>
            </a:lvl8pPr>
            <a:lvl9pPr marL="6912864" indent="0">
              <a:buNone/>
              <a:defRPr sz="1890"/>
            </a:lvl9pPr>
          </a:lstStyle>
          <a:p>
            <a:pPr lvl="0"/>
            <a:r>
              <a:rPr lang="en-US"/>
              <a:t>Edit Master text styles</a:t>
            </a:r>
          </a:p>
        </p:txBody>
      </p:sp>
      <p:sp>
        <p:nvSpPr>
          <p:cNvPr id="5" name="Date Placeholder 4"/>
          <p:cNvSpPr>
            <a:spLocks noGrp="1"/>
          </p:cNvSpPr>
          <p:nvPr>
            <p:ph type="dt" sz="half" idx="10"/>
          </p:nvPr>
        </p:nvSpPr>
        <p:spPr>
          <a:xfrm>
            <a:off x="1584176" y="16017415"/>
            <a:ext cx="5184577" cy="920081"/>
          </a:xfrm>
          <a:prstGeom prst="rect">
            <a:avLst/>
          </a:prstGeom>
        </p:spPr>
        <p:txBody>
          <a:bodyPr/>
          <a:lstStyle/>
          <a:p>
            <a:fld id="{0A16BFE3-06BD-487C-8463-26BD5706B5DE}" type="datetimeFigureOut">
              <a:rPr lang="en-IN" smtClean="0"/>
              <a:t>14-03-2025</a:t>
            </a:fld>
            <a:endParaRPr lang="en-IN"/>
          </a:p>
        </p:txBody>
      </p:sp>
      <p:sp>
        <p:nvSpPr>
          <p:cNvPr id="6" name="Footer Placeholder 5"/>
          <p:cNvSpPr>
            <a:spLocks noGrp="1"/>
          </p:cNvSpPr>
          <p:nvPr>
            <p:ph type="ftr" sz="quarter" idx="11"/>
          </p:nvPr>
        </p:nvSpPr>
        <p:spPr>
          <a:xfrm>
            <a:off x="7632849" y="16017415"/>
            <a:ext cx="7776865" cy="920081"/>
          </a:xfrm>
          <a:prstGeom prst="rect">
            <a:avLst/>
          </a:prstGeom>
        </p:spPr>
        <p:txBody>
          <a:bodyPr/>
          <a:lstStyle/>
          <a:p>
            <a:endParaRPr lang="en-IN"/>
          </a:p>
        </p:txBody>
      </p:sp>
      <p:sp>
        <p:nvSpPr>
          <p:cNvPr id="7" name="Slide Number Placeholder 6"/>
          <p:cNvSpPr>
            <a:spLocks noGrp="1"/>
          </p:cNvSpPr>
          <p:nvPr>
            <p:ph type="sldNum" sz="quarter" idx="12"/>
          </p:nvPr>
        </p:nvSpPr>
        <p:spPr>
          <a:xfrm>
            <a:off x="16273810" y="16017415"/>
            <a:ext cx="5184577" cy="920081"/>
          </a:xfrm>
          <a:prstGeom prst="rect">
            <a:avLst/>
          </a:prstGeom>
        </p:spPr>
        <p:txBody>
          <a:bodyPr/>
          <a:lstStyle/>
          <a:p>
            <a:fld id="{DA23D5B7-47E3-46AF-8621-ADDBD24FD1C8}" type="slidenum">
              <a:rPr lang="en-IN" smtClean="0"/>
              <a:t>‹#›</a:t>
            </a:fld>
            <a:endParaRPr lang="en-IN"/>
          </a:p>
        </p:txBody>
      </p:sp>
    </p:spTree>
    <p:extLst>
      <p:ext uri="{BB962C8B-B14F-4D97-AF65-F5344CB8AC3E}">
        <p14:creationId xmlns:p14="http://schemas.microsoft.com/office/powerpoint/2010/main" val="32750332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584176" y="4600406"/>
            <a:ext cx="19874211" cy="1096496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1584176" y="16017415"/>
            <a:ext cx="5184577" cy="920081"/>
          </a:xfrm>
          <a:prstGeom prst="rect">
            <a:avLst/>
          </a:prstGeom>
        </p:spPr>
        <p:txBody>
          <a:bodyPr/>
          <a:lstStyle/>
          <a:p>
            <a:fld id="{0A16BFE3-06BD-487C-8463-26BD5706B5DE}" type="datetimeFigureOut">
              <a:rPr lang="en-IN" smtClean="0"/>
              <a:t>14-03-2025</a:t>
            </a:fld>
            <a:endParaRPr lang="en-IN"/>
          </a:p>
        </p:txBody>
      </p:sp>
      <p:sp>
        <p:nvSpPr>
          <p:cNvPr id="5" name="Footer Placeholder 4"/>
          <p:cNvSpPr>
            <a:spLocks noGrp="1"/>
          </p:cNvSpPr>
          <p:nvPr>
            <p:ph type="ftr" sz="quarter" idx="11"/>
          </p:nvPr>
        </p:nvSpPr>
        <p:spPr>
          <a:xfrm>
            <a:off x="7632849" y="16017415"/>
            <a:ext cx="7776865" cy="920081"/>
          </a:xfrm>
          <a:prstGeom prst="rect">
            <a:avLst/>
          </a:prstGeom>
        </p:spPr>
        <p:txBody>
          <a:bodyPr/>
          <a:lstStyle/>
          <a:p>
            <a:endParaRPr lang="en-IN"/>
          </a:p>
        </p:txBody>
      </p:sp>
      <p:sp>
        <p:nvSpPr>
          <p:cNvPr id="6" name="Slide Number Placeholder 5"/>
          <p:cNvSpPr>
            <a:spLocks noGrp="1"/>
          </p:cNvSpPr>
          <p:nvPr>
            <p:ph type="sldNum" sz="quarter" idx="12"/>
          </p:nvPr>
        </p:nvSpPr>
        <p:spPr>
          <a:xfrm>
            <a:off x="16273810" y="16017415"/>
            <a:ext cx="5184577" cy="920081"/>
          </a:xfrm>
          <a:prstGeom prst="rect">
            <a:avLst/>
          </a:prstGeom>
        </p:spPr>
        <p:txBody>
          <a:bodyPr/>
          <a:lstStyle/>
          <a:p>
            <a:fld id="{DA23D5B7-47E3-46AF-8621-ADDBD24FD1C8}" type="slidenum">
              <a:rPr lang="en-IN" smtClean="0"/>
              <a:t>‹#›</a:t>
            </a:fld>
            <a:endParaRPr lang="en-IN"/>
          </a:p>
        </p:txBody>
      </p:sp>
      <p:sp>
        <p:nvSpPr>
          <p:cNvPr id="7" name="Title 1">
            <a:extLst>
              <a:ext uri="{FF2B5EF4-FFF2-40B4-BE49-F238E27FC236}">
                <a16:creationId xmlns:a16="http://schemas.microsoft.com/office/drawing/2014/main" id="{48B833CB-EECC-A1C3-A3BF-CA4CD0A647D1}"/>
              </a:ext>
            </a:extLst>
          </p:cNvPr>
          <p:cNvSpPr>
            <a:spLocks noGrp="1"/>
          </p:cNvSpPr>
          <p:nvPr>
            <p:ph type="title"/>
          </p:nvPr>
        </p:nvSpPr>
        <p:spPr>
          <a:xfrm>
            <a:off x="1584176" y="2052836"/>
            <a:ext cx="19874211" cy="2207542"/>
          </a:xfrm>
          <a:prstGeom prst="rect">
            <a:avLst/>
          </a:prstGeom>
        </p:spPr>
        <p:txBody>
          <a:bodyPr/>
          <a:lstStyle>
            <a:lvl1pPr>
              <a:defRPr sz="6804" b="1">
                <a:latin typeface="+mn-lt"/>
              </a:defRPr>
            </a:lvl1pPr>
          </a:lstStyle>
          <a:p>
            <a:r>
              <a:rPr lang="en-US" dirty="0"/>
              <a:t>Click to edit Master title style</a:t>
            </a:r>
            <a:endParaRPr lang="en-IN" dirty="0"/>
          </a:p>
        </p:txBody>
      </p:sp>
    </p:spTree>
    <p:extLst>
      <p:ext uri="{BB962C8B-B14F-4D97-AF65-F5344CB8AC3E}">
        <p14:creationId xmlns:p14="http://schemas.microsoft.com/office/powerpoint/2010/main" val="2901349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89834" y="2241361"/>
            <a:ext cx="4968553" cy="13324013"/>
          </a:xfrm>
          <a:prstGeom prst="rect">
            <a:avLst/>
          </a:prstGeom>
        </p:spPr>
        <p:txBody>
          <a:bodyPr vert="eaVert"/>
          <a:lstStyle>
            <a:lvl1pPr>
              <a:defRPr sz="6804" b="1">
                <a:latin typeface="+mn-lt"/>
              </a:defRPr>
            </a:lvl1pPr>
          </a:lstStyle>
          <a:p>
            <a:r>
              <a:rPr lang="en-US"/>
              <a:t>Click to edit Master title style</a:t>
            </a:r>
            <a:endParaRPr lang="en-IN"/>
          </a:p>
        </p:txBody>
      </p:sp>
      <p:sp>
        <p:nvSpPr>
          <p:cNvPr id="3" name="Vertical Text Placeholder 2"/>
          <p:cNvSpPr>
            <a:spLocks noGrp="1"/>
          </p:cNvSpPr>
          <p:nvPr>
            <p:ph type="body" orient="vert" idx="1"/>
          </p:nvPr>
        </p:nvSpPr>
        <p:spPr>
          <a:xfrm>
            <a:off x="1584176" y="2241361"/>
            <a:ext cx="14617626" cy="1332401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1584176" y="16017415"/>
            <a:ext cx="5184577" cy="920081"/>
          </a:xfrm>
          <a:prstGeom prst="rect">
            <a:avLst/>
          </a:prstGeom>
        </p:spPr>
        <p:txBody>
          <a:bodyPr/>
          <a:lstStyle/>
          <a:p>
            <a:fld id="{0A16BFE3-06BD-487C-8463-26BD5706B5DE}" type="datetimeFigureOut">
              <a:rPr lang="en-IN" smtClean="0"/>
              <a:t>14-03-2025</a:t>
            </a:fld>
            <a:endParaRPr lang="en-IN"/>
          </a:p>
        </p:txBody>
      </p:sp>
      <p:sp>
        <p:nvSpPr>
          <p:cNvPr id="5" name="Footer Placeholder 4"/>
          <p:cNvSpPr>
            <a:spLocks noGrp="1"/>
          </p:cNvSpPr>
          <p:nvPr>
            <p:ph type="ftr" sz="quarter" idx="11"/>
          </p:nvPr>
        </p:nvSpPr>
        <p:spPr>
          <a:xfrm>
            <a:off x="7632849" y="16017415"/>
            <a:ext cx="7776865" cy="920081"/>
          </a:xfrm>
          <a:prstGeom prst="rect">
            <a:avLst/>
          </a:prstGeom>
        </p:spPr>
        <p:txBody>
          <a:bodyPr/>
          <a:lstStyle/>
          <a:p>
            <a:endParaRPr lang="en-IN"/>
          </a:p>
        </p:txBody>
      </p:sp>
      <p:sp>
        <p:nvSpPr>
          <p:cNvPr id="6" name="Slide Number Placeholder 5"/>
          <p:cNvSpPr>
            <a:spLocks noGrp="1"/>
          </p:cNvSpPr>
          <p:nvPr>
            <p:ph type="sldNum" sz="quarter" idx="12"/>
          </p:nvPr>
        </p:nvSpPr>
        <p:spPr>
          <a:xfrm>
            <a:off x="16273810" y="16017415"/>
            <a:ext cx="5184577" cy="920081"/>
          </a:xfrm>
          <a:prstGeom prst="rect">
            <a:avLst/>
          </a:prstGeom>
        </p:spPr>
        <p:txBody>
          <a:bodyPr/>
          <a:lstStyle/>
          <a:p>
            <a:fld id="{DA23D5B7-47E3-46AF-8621-ADDBD24FD1C8}" type="slidenum">
              <a:rPr lang="en-IN" smtClean="0"/>
              <a:t>‹#›</a:t>
            </a:fld>
            <a:endParaRPr lang="en-IN"/>
          </a:p>
        </p:txBody>
      </p:sp>
    </p:spTree>
    <p:extLst>
      <p:ext uri="{BB962C8B-B14F-4D97-AF65-F5344CB8AC3E}">
        <p14:creationId xmlns:p14="http://schemas.microsoft.com/office/powerpoint/2010/main" val="249537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lvl1pPr lvl="0">
              <a:spcBef>
                <a:spcPts val="0"/>
              </a:spcBef>
              <a:spcAft>
                <a:spcPts val="0"/>
              </a:spcAft>
              <a:buSzPts val="7800"/>
              <a:buNone/>
              <a:defRPr/>
            </a:lvl1pPr>
            <a:lvl2pPr lvl="1">
              <a:spcBef>
                <a:spcPts val="0"/>
              </a:spcBef>
              <a:spcAft>
                <a:spcPts val="0"/>
              </a:spcAft>
              <a:buSzPts val="7800"/>
              <a:buNone/>
              <a:defRPr/>
            </a:lvl2pPr>
            <a:lvl3pPr lvl="2">
              <a:spcBef>
                <a:spcPts val="0"/>
              </a:spcBef>
              <a:spcAft>
                <a:spcPts val="0"/>
              </a:spcAft>
              <a:buSzPts val="7800"/>
              <a:buNone/>
              <a:defRPr/>
            </a:lvl3pPr>
            <a:lvl4pPr lvl="3">
              <a:spcBef>
                <a:spcPts val="0"/>
              </a:spcBef>
              <a:spcAft>
                <a:spcPts val="0"/>
              </a:spcAft>
              <a:buSzPts val="7800"/>
              <a:buNone/>
              <a:defRPr/>
            </a:lvl4pPr>
            <a:lvl5pPr lvl="4">
              <a:spcBef>
                <a:spcPts val="0"/>
              </a:spcBef>
              <a:spcAft>
                <a:spcPts val="0"/>
              </a:spcAft>
              <a:buSzPts val="7800"/>
              <a:buNone/>
              <a:defRPr/>
            </a:lvl5pPr>
            <a:lvl6pPr lvl="5">
              <a:spcBef>
                <a:spcPts val="0"/>
              </a:spcBef>
              <a:spcAft>
                <a:spcPts val="0"/>
              </a:spcAft>
              <a:buSzPts val="7800"/>
              <a:buNone/>
              <a:defRPr/>
            </a:lvl6pPr>
            <a:lvl7pPr lvl="6">
              <a:spcBef>
                <a:spcPts val="0"/>
              </a:spcBef>
              <a:spcAft>
                <a:spcPts val="0"/>
              </a:spcAft>
              <a:buSzPts val="7800"/>
              <a:buNone/>
              <a:defRPr/>
            </a:lvl7pPr>
            <a:lvl8pPr lvl="7">
              <a:spcBef>
                <a:spcPts val="0"/>
              </a:spcBef>
              <a:spcAft>
                <a:spcPts val="0"/>
              </a:spcAft>
              <a:buSzPts val="7800"/>
              <a:buNone/>
              <a:defRPr/>
            </a:lvl8pPr>
            <a:lvl9pPr lvl="8">
              <a:spcBef>
                <a:spcPts val="0"/>
              </a:spcBef>
              <a:spcAft>
                <a:spcPts val="0"/>
              </a:spcAft>
              <a:buSzPts val="7800"/>
              <a:buNone/>
              <a:defRPr/>
            </a:lvl9pPr>
          </a:lstStyle>
          <a:p>
            <a:endParaRPr/>
          </a:p>
        </p:txBody>
      </p:sp>
      <p:sp>
        <p:nvSpPr>
          <p:cNvPr id="29" name="Google Shape;29;p4"/>
          <p:cNvSpPr txBox="1">
            <a:spLocks noGrp="1"/>
          </p:cNvSpPr>
          <p:nvPr>
            <p:ph type="body" idx="1"/>
          </p:nvPr>
        </p:nvSpPr>
        <p:spPr>
          <a:xfrm>
            <a:off x="466325" y="2697025"/>
            <a:ext cx="22110300" cy="8096100"/>
          </a:xfrm>
          <a:prstGeom prst="rect">
            <a:avLst/>
          </a:prstGeom>
        </p:spPr>
        <p:txBody>
          <a:bodyPr spcFirstLastPara="1" wrap="square" lIns="256000" tIns="256000" rIns="256000" bIns="256000" anchor="t" anchorCtr="0">
            <a:noAutofit/>
          </a:bodyPr>
          <a:lstStyle>
            <a:lvl1pPr marL="457200" lvl="0" indent="-450850">
              <a:lnSpc>
                <a:spcPct val="100000"/>
              </a:lnSpc>
              <a:spcBef>
                <a:spcPts val="0"/>
              </a:spcBef>
              <a:spcAft>
                <a:spcPts val="0"/>
              </a:spcAft>
              <a:buClr>
                <a:srgbClr val="AAB7BA"/>
              </a:buClr>
              <a:buSzPts val="3500"/>
              <a:buFont typeface="Inconsolata"/>
              <a:buChar char="○"/>
              <a:defRPr sz="3500"/>
            </a:lvl1pPr>
            <a:lvl2pPr marL="914400" lvl="1" indent="-450850">
              <a:lnSpc>
                <a:spcPct val="100000"/>
              </a:lnSpc>
              <a:spcBef>
                <a:spcPts val="0"/>
              </a:spcBef>
              <a:spcAft>
                <a:spcPts val="0"/>
              </a:spcAft>
              <a:buClr>
                <a:srgbClr val="434343"/>
              </a:buClr>
              <a:buSzPts val="3500"/>
              <a:buFont typeface="Inconsolata"/>
              <a:buChar char="○"/>
              <a:defRPr/>
            </a:lvl2pPr>
            <a:lvl3pPr marL="1371600" lvl="2" indent="-450850">
              <a:lnSpc>
                <a:spcPct val="100000"/>
              </a:lnSpc>
              <a:spcBef>
                <a:spcPts val="0"/>
              </a:spcBef>
              <a:spcAft>
                <a:spcPts val="0"/>
              </a:spcAft>
              <a:buClr>
                <a:srgbClr val="434343"/>
              </a:buClr>
              <a:buSzPts val="3500"/>
              <a:buFont typeface="Inconsolata"/>
              <a:buChar char="■"/>
              <a:defRPr/>
            </a:lvl3pPr>
            <a:lvl4pPr marL="1828800" lvl="3" indent="-450850">
              <a:lnSpc>
                <a:spcPct val="100000"/>
              </a:lnSpc>
              <a:spcBef>
                <a:spcPts val="0"/>
              </a:spcBef>
              <a:spcAft>
                <a:spcPts val="0"/>
              </a:spcAft>
              <a:buClr>
                <a:srgbClr val="434343"/>
              </a:buClr>
              <a:buSzPts val="3500"/>
              <a:buFont typeface="Inconsolata"/>
              <a:buChar char="●"/>
              <a:defRPr/>
            </a:lvl4pPr>
            <a:lvl5pPr marL="2286000" lvl="4" indent="-450850">
              <a:lnSpc>
                <a:spcPct val="100000"/>
              </a:lnSpc>
              <a:spcBef>
                <a:spcPts val="0"/>
              </a:spcBef>
              <a:spcAft>
                <a:spcPts val="0"/>
              </a:spcAft>
              <a:buClr>
                <a:srgbClr val="434343"/>
              </a:buClr>
              <a:buSzPts val="3500"/>
              <a:buFont typeface="Inconsolata"/>
              <a:buChar char="○"/>
              <a:defRPr/>
            </a:lvl5pPr>
            <a:lvl6pPr marL="2743200" lvl="5" indent="-450850">
              <a:lnSpc>
                <a:spcPct val="100000"/>
              </a:lnSpc>
              <a:spcBef>
                <a:spcPts val="0"/>
              </a:spcBef>
              <a:spcAft>
                <a:spcPts val="0"/>
              </a:spcAft>
              <a:buClr>
                <a:srgbClr val="434343"/>
              </a:buClr>
              <a:buSzPts val="3500"/>
              <a:buFont typeface="Inconsolata"/>
              <a:buChar char="■"/>
              <a:defRPr/>
            </a:lvl6pPr>
            <a:lvl7pPr marL="3200400" lvl="6" indent="-450850">
              <a:lnSpc>
                <a:spcPct val="100000"/>
              </a:lnSpc>
              <a:spcBef>
                <a:spcPts val="0"/>
              </a:spcBef>
              <a:spcAft>
                <a:spcPts val="0"/>
              </a:spcAft>
              <a:buClr>
                <a:srgbClr val="434343"/>
              </a:buClr>
              <a:buSzPts val="3500"/>
              <a:buFont typeface="Inconsolata"/>
              <a:buChar char="●"/>
              <a:defRPr/>
            </a:lvl7pPr>
            <a:lvl8pPr marL="3657600" lvl="7" indent="-450850">
              <a:lnSpc>
                <a:spcPct val="100000"/>
              </a:lnSpc>
              <a:spcBef>
                <a:spcPts val="0"/>
              </a:spcBef>
              <a:spcAft>
                <a:spcPts val="0"/>
              </a:spcAft>
              <a:buClr>
                <a:srgbClr val="434343"/>
              </a:buClr>
              <a:buSzPts val="3500"/>
              <a:buFont typeface="Inconsolata"/>
              <a:buChar char="○"/>
              <a:defRPr/>
            </a:lvl8pPr>
            <a:lvl9pPr marL="4114800" lvl="8" indent="-450850">
              <a:lnSpc>
                <a:spcPct val="100000"/>
              </a:lnSpc>
              <a:spcBef>
                <a:spcPts val="0"/>
              </a:spcBef>
              <a:spcAft>
                <a:spcPts val="0"/>
              </a:spcAft>
              <a:buClr>
                <a:srgbClr val="434343"/>
              </a:buClr>
              <a:buSzPts val="3500"/>
              <a:buFont typeface="Inconsolata"/>
              <a:buChar char="■"/>
              <a:defRPr/>
            </a:lvl9pPr>
          </a:lstStyle>
          <a:p>
            <a:endParaRPr/>
          </a:p>
        </p:txBody>
      </p:sp>
      <p:grpSp>
        <p:nvGrpSpPr>
          <p:cNvPr id="30" name="Google Shape;30;p4"/>
          <p:cNvGrpSpPr/>
          <p:nvPr/>
        </p:nvGrpSpPr>
        <p:grpSpPr>
          <a:xfrm>
            <a:off x="-211800" y="484698"/>
            <a:ext cx="23466600" cy="16358864"/>
            <a:chOff x="-211800" y="484698"/>
            <a:chExt cx="23466600" cy="16358864"/>
          </a:xfrm>
        </p:grpSpPr>
        <p:cxnSp>
          <p:nvCxnSpPr>
            <p:cNvPr id="31" name="Google Shape;31;p4"/>
            <p:cNvCxnSpPr/>
            <p:nvPr/>
          </p:nvCxnSpPr>
          <p:spPr>
            <a:xfrm>
              <a:off x="-211800" y="484698"/>
              <a:ext cx="23466600" cy="0"/>
            </a:xfrm>
            <a:prstGeom prst="straightConnector1">
              <a:avLst/>
            </a:prstGeom>
            <a:noFill/>
            <a:ln w="19050" cap="flat" cmpd="sng">
              <a:solidFill>
                <a:schemeClr val="dk1"/>
              </a:solidFill>
              <a:prstDash val="solid"/>
              <a:round/>
              <a:headEnd type="none" w="med" len="med"/>
              <a:tailEnd type="none" w="med" len="med"/>
            </a:ln>
          </p:spPr>
        </p:cxnSp>
        <p:cxnSp>
          <p:nvCxnSpPr>
            <p:cNvPr id="32" name="Google Shape;32;p4"/>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785484" y="1495283"/>
            <a:ext cx="21471900" cy="1924200"/>
          </a:xfrm>
          <a:prstGeom prst="rect">
            <a:avLst/>
          </a:prstGeom>
        </p:spPr>
        <p:txBody>
          <a:bodyPr spcFirstLastPara="1" wrap="square" lIns="256000" tIns="256000" rIns="256000" bIns="256000" anchor="t" anchorCtr="0">
            <a:noAutofit/>
          </a:bodyPr>
          <a:lstStyle>
            <a:lvl1pPr lvl="0">
              <a:spcBef>
                <a:spcPts val="0"/>
              </a:spcBef>
              <a:spcAft>
                <a:spcPts val="0"/>
              </a:spcAft>
              <a:buSzPts val="7800"/>
              <a:buNone/>
              <a:defRPr/>
            </a:lvl1pPr>
            <a:lvl2pPr lvl="1">
              <a:spcBef>
                <a:spcPts val="0"/>
              </a:spcBef>
              <a:spcAft>
                <a:spcPts val="0"/>
              </a:spcAft>
              <a:buSzPts val="7800"/>
              <a:buNone/>
              <a:defRPr/>
            </a:lvl2pPr>
            <a:lvl3pPr lvl="2">
              <a:spcBef>
                <a:spcPts val="0"/>
              </a:spcBef>
              <a:spcAft>
                <a:spcPts val="0"/>
              </a:spcAft>
              <a:buSzPts val="7800"/>
              <a:buNone/>
              <a:defRPr/>
            </a:lvl3pPr>
            <a:lvl4pPr lvl="3">
              <a:spcBef>
                <a:spcPts val="0"/>
              </a:spcBef>
              <a:spcAft>
                <a:spcPts val="0"/>
              </a:spcAft>
              <a:buSzPts val="7800"/>
              <a:buNone/>
              <a:defRPr/>
            </a:lvl4pPr>
            <a:lvl5pPr lvl="4">
              <a:spcBef>
                <a:spcPts val="0"/>
              </a:spcBef>
              <a:spcAft>
                <a:spcPts val="0"/>
              </a:spcAft>
              <a:buSzPts val="7800"/>
              <a:buNone/>
              <a:defRPr/>
            </a:lvl5pPr>
            <a:lvl6pPr lvl="5">
              <a:spcBef>
                <a:spcPts val="0"/>
              </a:spcBef>
              <a:spcAft>
                <a:spcPts val="0"/>
              </a:spcAft>
              <a:buSzPts val="7800"/>
              <a:buNone/>
              <a:defRPr/>
            </a:lvl6pPr>
            <a:lvl7pPr lvl="6">
              <a:spcBef>
                <a:spcPts val="0"/>
              </a:spcBef>
              <a:spcAft>
                <a:spcPts val="0"/>
              </a:spcAft>
              <a:buSzPts val="7800"/>
              <a:buNone/>
              <a:defRPr/>
            </a:lvl7pPr>
            <a:lvl8pPr lvl="7">
              <a:spcBef>
                <a:spcPts val="0"/>
              </a:spcBef>
              <a:spcAft>
                <a:spcPts val="0"/>
              </a:spcAft>
              <a:buSzPts val="7800"/>
              <a:buNone/>
              <a:defRPr/>
            </a:lvl8pPr>
            <a:lvl9pPr lvl="8">
              <a:spcBef>
                <a:spcPts val="0"/>
              </a:spcBef>
              <a:spcAft>
                <a:spcPts val="0"/>
              </a:spcAft>
              <a:buSzPts val="7800"/>
              <a:buNone/>
              <a:defRPr/>
            </a:lvl9pPr>
          </a:lstStyle>
          <a:p>
            <a:endParaRPr/>
          </a:p>
        </p:txBody>
      </p:sp>
      <p:sp>
        <p:nvSpPr>
          <p:cNvPr id="35" name="Google Shape;35;p5"/>
          <p:cNvSpPr txBox="1">
            <a:spLocks noGrp="1"/>
          </p:cNvSpPr>
          <p:nvPr>
            <p:ph type="body" idx="1"/>
          </p:nvPr>
        </p:nvSpPr>
        <p:spPr>
          <a:xfrm>
            <a:off x="785484" y="3872314"/>
            <a:ext cx="10079700" cy="11479200"/>
          </a:xfrm>
          <a:prstGeom prst="rect">
            <a:avLst/>
          </a:prstGeom>
        </p:spPr>
        <p:txBody>
          <a:bodyPr spcFirstLastPara="1" wrap="square" lIns="256000" tIns="256000" rIns="256000" bIns="256000" anchor="t" anchorCtr="0">
            <a:no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36" name="Google Shape;36;p5"/>
          <p:cNvSpPr txBox="1">
            <a:spLocks noGrp="1"/>
          </p:cNvSpPr>
          <p:nvPr>
            <p:ph type="body" idx="2"/>
          </p:nvPr>
        </p:nvSpPr>
        <p:spPr>
          <a:xfrm>
            <a:off x="12177645" y="3872314"/>
            <a:ext cx="10079700" cy="11479200"/>
          </a:xfrm>
          <a:prstGeom prst="rect">
            <a:avLst/>
          </a:prstGeom>
        </p:spPr>
        <p:txBody>
          <a:bodyPr spcFirstLastPara="1" wrap="square" lIns="256000" tIns="256000" rIns="256000" bIns="256000" anchor="t" anchorCtr="0">
            <a:no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lvl1pPr lvl="0" algn="ctr">
              <a:spcBef>
                <a:spcPts val="0"/>
              </a:spcBef>
              <a:spcAft>
                <a:spcPts val="0"/>
              </a:spcAft>
              <a:buSzPts val="7800"/>
              <a:buNone/>
              <a:defRPr b="1"/>
            </a:lvl1pPr>
            <a:lvl2pPr lvl="1">
              <a:spcBef>
                <a:spcPts val="0"/>
              </a:spcBef>
              <a:spcAft>
                <a:spcPts val="0"/>
              </a:spcAft>
              <a:buSzPts val="7800"/>
              <a:buNone/>
              <a:defRPr/>
            </a:lvl2pPr>
            <a:lvl3pPr lvl="2">
              <a:spcBef>
                <a:spcPts val="0"/>
              </a:spcBef>
              <a:spcAft>
                <a:spcPts val="0"/>
              </a:spcAft>
              <a:buSzPts val="7800"/>
              <a:buNone/>
              <a:defRPr/>
            </a:lvl3pPr>
            <a:lvl4pPr lvl="3">
              <a:spcBef>
                <a:spcPts val="0"/>
              </a:spcBef>
              <a:spcAft>
                <a:spcPts val="0"/>
              </a:spcAft>
              <a:buSzPts val="7800"/>
              <a:buNone/>
              <a:defRPr/>
            </a:lvl4pPr>
            <a:lvl5pPr lvl="4">
              <a:spcBef>
                <a:spcPts val="0"/>
              </a:spcBef>
              <a:spcAft>
                <a:spcPts val="0"/>
              </a:spcAft>
              <a:buSzPts val="7800"/>
              <a:buNone/>
              <a:defRPr/>
            </a:lvl5pPr>
            <a:lvl6pPr lvl="5">
              <a:spcBef>
                <a:spcPts val="0"/>
              </a:spcBef>
              <a:spcAft>
                <a:spcPts val="0"/>
              </a:spcAft>
              <a:buSzPts val="7800"/>
              <a:buNone/>
              <a:defRPr/>
            </a:lvl6pPr>
            <a:lvl7pPr lvl="6">
              <a:spcBef>
                <a:spcPts val="0"/>
              </a:spcBef>
              <a:spcAft>
                <a:spcPts val="0"/>
              </a:spcAft>
              <a:buSzPts val="7800"/>
              <a:buNone/>
              <a:defRPr/>
            </a:lvl7pPr>
            <a:lvl8pPr lvl="7">
              <a:spcBef>
                <a:spcPts val="0"/>
              </a:spcBef>
              <a:spcAft>
                <a:spcPts val="0"/>
              </a:spcAft>
              <a:buSzPts val="7800"/>
              <a:buNone/>
              <a:defRPr/>
            </a:lvl8pPr>
            <a:lvl9pPr lvl="8">
              <a:spcBef>
                <a:spcPts val="0"/>
              </a:spcBef>
              <a:spcAft>
                <a:spcPts val="0"/>
              </a:spcAft>
              <a:buSzPts val="7800"/>
              <a:buNone/>
              <a:defRPr/>
            </a:lvl9pPr>
          </a:lstStyle>
          <a:p>
            <a:endParaRPr/>
          </a:p>
        </p:txBody>
      </p:sp>
      <p:cxnSp>
        <p:nvCxnSpPr>
          <p:cNvPr id="39" name="Google Shape;39;p6"/>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nvGrpSpPr>
          <p:cNvPr id="40" name="Google Shape;40;p6"/>
          <p:cNvGrpSpPr/>
          <p:nvPr/>
        </p:nvGrpSpPr>
        <p:grpSpPr>
          <a:xfrm>
            <a:off x="-211800" y="484698"/>
            <a:ext cx="23466600" cy="16358864"/>
            <a:chOff x="-211800" y="484698"/>
            <a:chExt cx="23466600" cy="16358864"/>
          </a:xfrm>
        </p:grpSpPr>
        <p:cxnSp>
          <p:nvCxnSpPr>
            <p:cNvPr id="41" name="Google Shape;41;p6"/>
            <p:cNvCxnSpPr/>
            <p:nvPr/>
          </p:nvCxnSpPr>
          <p:spPr>
            <a:xfrm>
              <a:off x="-211800" y="484698"/>
              <a:ext cx="23466600" cy="0"/>
            </a:xfrm>
            <a:prstGeom prst="straightConnector1">
              <a:avLst/>
            </a:prstGeom>
            <a:noFill/>
            <a:ln w="19050" cap="flat" cmpd="sng">
              <a:solidFill>
                <a:schemeClr val="dk1"/>
              </a:solidFill>
              <a:prstDash val="solid"/>
              <a:round/>
              <a:headEnd type="none" w="med" len="med"/>
              <a:tailEnd type="none" w="med" len="med"/>
            </a:ln>
          </p:spPr>
        </p:cxnSp>
        <p:cxnSp>
          <p:nvCxnSpPr>
            <p:cNvPr id="42" name="Google Shape;42;p6"/>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pic>
        <p:nvPicPr>
          <p:cNvPr id="43" name="Google Shape;43;p6"/>
          <p:cNvPicPr preferRelativeResize="0"/>
          <p:nvPr/>
        </p:nvPicPr>
        <p:blipFill>
          <a:blip r:embed="rId2">
            <a:alphaModFix/>
          </a:blip>
          <a:stretch>
            <a:fillRect/>
          </a:stretch>
        </p:blipFill>
        <p:spPr>
          <a:xfrm rot="-3915739">
            <a:off x="19822113" y="11122238"/>
            <a:ext cx="8486775" cy="933450"/>
          </a:xfrm>
          <a:prstGeom prst="rect">
            <a:avLst/>
          </a:prstGeom>
          <a:noFill/>
          <a:ln>
            <a:noFill/>
          </a:ln>
        </p:spPr>
      </p:pic>
      <p:pic>
        <p:nvPicPr>
          <p:cNvPr id="44" name="Google Shape;44;p6"/>
          <p:cNvPicPr preferRelativeResize="0"/>
          <p:nvPr/>
        </p:nvPicPr>
        <p:blipFill>
          <a:blip r:embed="rId3">
            <a:alphaModFix/>
          </a:blip>
          <a:stretch>
            <a:fillRect/>
          </a:stretch>
        </p:blipFill>
        <p:spPr>
          <a:xfrm>
            <a:off x="-1239086" y="2675800"/>
            <a:ext cx="1959075" cy="19590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1235430" y="1512503"/>
            <a:ext cx="16047000" cy="13745100"/>
          </a:xfrm>
          <a:prstGeom prst="rect">
            <a:avLst/>
          </a:prstGeom>
        </p:spPr>
        <p:txBody>
          <a:bodyPr spcFirstLastPara="1" wrap="square" lIns="256000" tIns="256000" rIns="256000" bIns="256000" anchor="ctr" anchorCtr="0">
            <a:noAutofit/>
          </a:bodyPr>
          <a:lstStyle>
            <a:lvl1pPr lvl="0">
              <a:spcBef>
                <a:spcPts val="0"/>
              </a:spcBef>
              <a:spcAft>
                <a:spcPts val="0"/>
              </a:spcAft>
              <a:buSzPts val="13400"/>
              <a:buNone/>
              <a:defRPr sz="13400"/>
            </a:lvl1pPr>
            <a:lvl2pPr lvl="1">
              <a:spcBef>
                <a:spcPts val="0"/>
              </a:spcBef>
              <a:spcAft>
                <a:spcPts val="0"/>
              </a:spcAft>
              <a:buSzPts val="13400"/>
              <a:buNone/>
              <a:defRPr sz="13400"/>
            </a:lvl2pPr>
            <a:lvl3pPr lvl="2">
              <a:spcBef>
                <a:spcPts val="0"/>
              </a:spcBef>
              <a:spcAft>
                <a:spcPts val="0"/>
              </a:spcAft>
              <a:buSzPts val="13400"/>
              <a:buNone/>
              <a:defRPr sz="13400"/>
            </a:lvl3pPr>
            <a:lvl4pPr lvl="3">
              <a:spcBef>
                <a:spcPts val="0"/>
              </a:spcBef>
              <a:spcAft>
                <a:spcPts val="0"/>
              </a:spcAft>
              <a:buSzPts val="13400"/>
              <a:buNone/>
              <a:defRPr sz="13400"/>
            </a:lvl4pPr>
            <a:lvl5pPr lvl="4">
              <a:spcBef>
                <a:spcPts val="0"/>
              </a:spcBef>
              <a:spcAft>
                <a:spcPts val="0"/>
              </a:spcAft>
              <a:buSzPts val="13400"/>
              <a:buNone/>
              <a:defRPr sz="13400"/>
            </a:lvl5pPr>
            <a:lvl6pPr lvl="5">
              <a:spcBef>
                <a:spcPts val="0"/>
              </a:spcBef>
              <a:spcAft>
                <a:spcPts val="0"/>
              </a:spcAft>
              <a:buSzPts val="13400"/>
              <a:buNone/>
              <a:defRPr sz="13400"/>
            </a:lvl6pPr>
            <a:lvl7pPr lvl="6">
              <a:spcBef>
                <a:spcPts val="0"/>
              </a:spcBef>
              <a:spcAft>
                <a:spcPts val="0"/>
              </a:spcAft>
              <a:buSzPts val="13400"/>
              <a:buNone/>
              <a:defRPr sz="13400"/>
            </a:lvl7pPr>
            <a:lvl8pPr lvl="7">
              <a:spcBef>
                <a:spcPts val="0"/>
              </a:spcBef>
              <a:spcAft>
                <a:spcPts val="0"/>
              </a:spcAft>
              <a:buSzPts val="13400"/>
              <a:buNone/>
              <a:defRPr sz="13400"/>
            </a:lvl8pPr>
            <a:lvl9pPr lvl="8">
              <a:spcBef>
                <a:spcPts val="0"/>
              </a:spcBef>
              <a:spcAft>
                <a:spcPts val="0"/>
              </a:spcAft>
              <a:buSzPts val="13400"/>
              <a:buNone/>
              <a:defRPr sz="13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9"/>
          <p:cNvSpPr/>
          <p:nvPr/>
        </p:nvSpPr>
        <p:spPr>
          <a:xfrm>
            <a:off x="11521438" y="-420"/>
            <a:ext cx="11521500" cy="17282100"/>
          </a:xfrm>
          <a:prstGeom prst="rect">
            <a:avLst/>
          </a:prstGeom>
          <a:solidFill>
            <a:schemeClr val="lt2"/>
          </a:solidFill>
          <a:ln>
            <a:noFill/>
          </a:ln>
        </p:spPr>
        <p:txBody>
          <a:bodyPr spcFirstLastPara="1" wrap="square" lIns="256000" tIns="256000" rIns="256000" bIns="256000" anchor="ctr" anchorCtr="0">
            <a:noAutofit/>
          </a:bodyPr>
          <a:lstStyle/>
          <a:p>
            <a:pPr marL="0" lvl="0" indent="0" algn="l" rtl="0">
              <a:spcBef>
                <a:spcPts val="0"/>
              </a:spcBef>
              <a:spcAft>
                <a:spcPts val="0"/>
              </a:spcAft>
              <a:buNone/>
            </a:pPr>
            <a:endParaRPr/>
          </a:p>
        </p:txBody>
      </p:sp>
      <p:sp>
        <p:nvSpPr>
          <p:cNvPr id="93" name="Google Shape;93;p9"/>
          <p:cNvSpPr txBox="1">
            <a:spLocks noGrp="1"/>
          </p:cNvSpPr>
          <p:nvPr>
            <p:ph type="title"/>
          </p:nvPr>
        </p:nvSpPr>
        <p:spPr>
          <a:xfrm>
            <a:off x="669060" y="4143466"/>
            <a:ext cx="10194000" cy="4980600"/>
          </a:xfrm>
          <a:prstGeom prst="rect">
            <a:avLst/>
          </a:prstGeom>
        </p:spPr>
        <p:txBody>
          <a:bodyPr spcFirstLastPara="1" wrap="square" lIns="256000" tIns="256000" rIns="256000" bIns="256000" anchor="b" anchorCtr="0">
            <a:noAutofit/>
          </a:bodyPr>
          <a:lstStyle>
            <a:lvl1pPr lvl="0" algn="ctr">
              <a:spcBef>
                <a:spcPts val="0"/>
              </a:spcBef>
              <a:spcAft>
                <a:spcPts val="0"/>
              </a:spcAft>
              <a:buSzPts val="11800"/>
              <a:buNone/>
              <a:defRPr sz="11800"/>
            </a:lvl1pPr>
            <a:lvl2pPr lvl="1" algn="ctr">
              <a:spcBef>
                <a:spcPts val="0"/>
              </a:spcBef>
              <a:spcAft>
                <a:spcPts val="0"/>
              </a:spcAft>
              <a:buSzPts val="11800"/>
              <a:buNone/>
              <a:defRPr sz="11800"/>
            </a:lvl2pPr>
            <a:lvl3pPr lvl="2" algn="ctr">
              <a:spcBef>
                <a:spcPts val="0"/>
              </a:spcBef>
              <a:spcAft>
                <a:spcPts val="0"/>
              </a:spcAft>
              <a:buSzPts val="11800"/>
              <a:buNone/>
              <a:defRPr sz="11800"/>
            </a:lvl3pPr>
            <a:lvl4pPr lvl="3" algn="ctr">
              <a:spcBef>
                <a:spcPts val="0"/>
              </a:spcBef>
              <a:spcAft>
                <a:spcPts val="0"/>
              </a:spcAft>
              <a:buSzPts val="11800"/>
              <a:buNone/>
              <a:defRPr sz="11800"/>
            </a:lvl4pPr>
            <a:lvl5pPr lvl="4" algn="ctr">
              <a:spcBef>
                <a:spcPts val="0"/>
              </a:spcBef>
              <a:spcAft>
                <a:spcPts val="0"/>
              </a:spcAft>
              <a:buSzPts val="11800"/>
              <a:buNone/>
              <a:defRPr sz="11800"/>
            </a:lvl5pPr>
            <a:lvl6pPr lvl="5" algn="ctr">
              <a:spcBef>
                <a:spcPts val="0"/>
              </a:spcBef>
              <a:spcAft>
                <a:spcPts val="0"/>
              </a:spcAft>
              <a:buSzPts val="11800"/>
              <a:buNone/>
              <a:defRPr sz="11800"/>
            </a:lvl6pPr>
            <a:lvl7pPr lvl="6" algn="ctr">
              <a:spcBef>
                <a:spcPts val="0"/>
              </a:spcBef>
              <a:spcAft>
                <a:spcPts val="0"/>
              </a:spcAft>
              <a:buSzPts val="11800"/>
              <a:buNone/>
              <a:defRPr sz="11800"/>
            </a:lvl7pPr>
            <a:lvl8pPr lvl="7" algn="ctr">
              <a:spcBef>
                <a:spcPts val="0"/>
              </a:spcBef>
              <a:spcAft>
                <a:spcPts val="0"/>
              </a:spcAft>
              <a:buSzPts val="11800"/>
              <a:buNone/>
              <a:defRPr sz="11800"/>
            </a:lvl8pPr>
            <a:lvl9pPr lvl="8" algn="ctr">
              <a:spcBef>
                <a:spcPts val="0"/>
              </a:spcBef>
              <a:spcAft>
                <a:spcPts val="0"/>
              </a:spcAft>
              <a:buSzPts val="11800"/>
              <a:buNone/>
              <a:defRPr sz="11800"/>
            </a:lvl9pPr>
          </a:lstStyle>
          <a:p>
            <a:endParaRPr/>
          </a:p>
        </p:txBody>
      </p:sp>
      <p:sp>
        <p:nvSpPr>
          <p:cNvPr id="94" name="Google Shape;94;p9"/>
          <p:cNvSpPr txBox="1">
            <a:spLocks noGrp="1"/>
          </p:cNvSpPr>
          <p:nvPr>
            <p:ph type="subTitle" idx="1"/>
          </p:nvPr>
        </p:nvSpPr>
        <p:spPr>
          <a:xfrm>
            <a:off x="669060" y="9418327"/>
            <a:ext cx="10194000" cy="4149900"/>
          </a:xfrm>
          <a:prstGeom prst="rect">
            <a:avLst/>
          </a:prstGeom>
        </p:spPr>
        <p:txBody>
          <a:bodyPr spcFirstLastPara="1" wrap="square" lIns="256000" tIns="256000" rIns="256000" bIns="256000" anchor="t" anchorCtr="0">
            <a:noAutofit/>
          </a:bodyPr>
          <a:lstStyle>
            <a:lvl1pPr lvl="0" algn="ctr">
              <a:lnSpc>
                <a:spcPct val="100000"/>
              </a:lnSpc>
              <a:spcBef>
                <a:spcPts val="0"/>
              </a:spcBef>
              <a:spcAft>
                <a:spcPts val="0"/>
              </a:spcAft>
              <a:buSzPts val="5900"/>
              <a:buNone/>
              <a:defRPr sz="5900"/>
            </a:lvl1pPr>
            <a:lvl2pPr lvl="1" algn="ctr">
              <a:lnSpc>
                <a:spcPct val="100000"/>
              </a:lnSpc>
              <a:spcBef>
                <a:spcPts val="0"/>
              </a:spcBef>
              <a:spcAft>
                <a:spcPts val="0"/>
              </a:spcAft>
              <a:buSzPts val="5900"/>
              <a:buNone/>
              <a:defRPr sz="5900"/>
            </a:lvl2pPr>
            <a:lvl3pPr lvl="2" algn="ctr">
              <a:lnSpc>
                <a:spcPct val="100000"/>
              </a:lnSpc>
              <a:spcBef>
                <a:spcPts val="0"/>
              </a:spcBef>
              <a:spcAft>
                <a:spcPts val="0"/>
              </a:spcAft>
              <a:buSzPts val="5900"/>
              <a:buNone/>
              <a:defRPr sz="5900"/>
            </a:lvl3pPr>
            <a:lvl4pPr lvl="3" algn="ctr">
              <a:lnSpc>
                <a:spcPct val="100000"/>
              </a:lnSpc>
              <a:spcBef>
                <a:spcPts val="0"/>
              </a:spcBef>
              <a:spcAft>
                <a:spcPts val="0"/>
              </a:spcAft>
              <a:buSzPts val="5900"/>
              <a:buNone/>
              <a:defRPr sz="5900"/>
            </a:lvl4pPr>
            <a:lvl5pPr lvl="4" algn="ctr">
              <a:lnSpc>
                <a:spcPct val="100000"/>
              </a:lnSpc>
              <a:spcBef>
                <a:spcPts val="0"/>
              </a:spcBef>
              <a:spcAft>
                <a:spcPts val="0"/>
              </a:spcAft>
              <a:buSzPts val="5900"/>
              <a:buNone/>
              <a:defRPr sz="5900"/>
            </a:lvl5pPr>
            <a:lvl6pPr lvl="5" algn="ctr">
              <a:lnSpc>
                <a:spcPct val="100000"/>
              </a:lnSpc>
              <a:spcBef>
                <a:spcPts val="0"/>
              </a:spcBef>
              <a:spcAft>
                <a:spcPts val="0"/>
              </a:spcAft>
              <a:buSzPts val="5900"/>
              <a:buNone/>
              <a:defRPr sz="5900"/>
            </a:lvl6pPr>
            <a:lvl7pPr lvl="6" algn="ctr">
              <a:lnSpc>
                <a:spcPct val="100000"/>
              </a:lnSpc>
              <a:spcBef>
                <a:spcPts val="0"/>
              </a:spcBef>
              <a:spcAft>
                <a:spcPts val="0"/>
              </a:spcAft>
              <a:buSzPts val="5900"/>
              <a:buNone/>
              <a:defRPr sz="5900"/>
            </a:lvl7pPr>
            <a:lvl8pPr lvl="7" algn="ctr">
              <a:lnSpc>
                <a:spcPct val="100000"/>
              </a:lnSpc>
              <a:spcBef>
                <a:spcPts val="0"/>
              </a:spcBef>
              <a:spcAft>
                <a:spcPts val="0"/>
              </a:spcAft>
              <a:buSzPts val="5900"/>
              <a:buNone/>
              <a:defRPr sz="5900"/>
            </a:lvl8pPr>
            <a:lvl9pPr lvl="8" algn="ctr">
              <a:lnSpc>
                <a:spcPct val="100000"/>
              </a:lnSpc>
              <a:spcBef>
                <a:spcPts val="0"/>
              </a:spcBef>
              <a:spcAft>
                <a:spcPts val="0"/>
              </a:spcAft>
              <a:buSzPts val="5900"/>
              <a:buNone/>
              <a:defRPr sz="5900"/>
            </a:lvl9pPr>
          </a:lstStyle>
          <a:p>
            <a:endParaRPr/>
          </a:p>
        </p:txBody>
      </p:sp>
      <p:sp>
        <p:nvSpPr>
          <p:cNvPr id="95" name="Google Shape;95;p9"/>
          <p:cNvSpPr txBox="1">
            <a:spLocks noGrp="1"/>
          </p:cNvSpPr>
          <p:nvPr>
            <p:ph type="body" idx="2"/>
          </p:nvPr>
        </p:nvSpPr>
        <p:spPr>
          <a:xfrm>
            <a:off x="12447537" y="2432891"/>
            <a:ext cx="9669300" cy="12415500"/>
          </a:xfrm>
          <a:prstGeom prst="rect">
            <a:avLst/>
          </a:prstGeom>
        </p:spPr>
        <p:txBody>
          <a:bodyPr spcFirstLastPara="1" wrap="square" lIns="256000" tIns="256000" rIns="256000" bIns="256000" anchor="ctr" anchorCtr="0">
            <a:noAutofit/>
          </a:bodyPr>
          <a:lstStyle>
            <a:lvl1pPr marL="457200" lvl="0" indent="-425450">
              <a:spcBef>
                <a:spcPts val="0"/>
              </a:spcBef>
              <a:spcAft>
                <a:spcPts val="0"/>
              </a:spcAft>
              <a:buSzPts val="3100"/>
              <a:buChar char="●"/>
              <a:defRPr/>
            </a:lvl1pPr>
            <a:lvl2pPr marL="914400" lvl="1" indent="-425450">
              <a:spcBef>
                <a:spcPts val="0"/>
              </a:spcBef>
              <a:spcAft>
                <a:spcPts val="0"/>
              </a:spcAft>
              <a:buSzPts val="3100"/>
              <a:buChar char="○"/>
              <a:defRPr/>
            </a:lvl2pPr>
            <a:lvl3pPr marL="1371600" lvl="2" indent="-425450">
              <a:spcBef>
                <a:spcPts val="0"/>
              </a:spcBef>
              <a:spcAft>
                <a:spcPts val="0"/>
              </a:spcAft>
              <a:buSzPts val="3100"/>
              <a:buChar char="■"/>
              <a:defRPr/>
            </a:lvl3pPr>
            <a:lvl4pPr marL="1828800" lvl="3" indent="-425450">
              <a:spcBef>
                <a:spcPts val="0"/>
              </a:spcBef>
              <a:spcAft>
                <a:spcPts val="0"/>
              </a:spcAft>
              <a:buSzPts val="3100"/>
              <a:buChar char="●"/>
              <a:defRPr/>
            </a:lvl4pPr>
            <a:lvl5pPr marL="2286000" lvl="4" indent="-425450">
              <a:spcBef>
                <a:spcPts val="0"/>
              </a:spcBef>
              <a:spcAft>
                <a:spcPts val="0"/>
              </a:spcAft>
              <a:buSzPts val="3100"/>
              <a:buChar char="○"/>
              <a:defRPr/>
            </a:lvl5pPr>
            <a:lvl6pPr marL="2743200" lvl="5" indent="-425450">
              <a:spcBef>
                <a:spcPts val="0"/>
              </a:spcBef>
              <a:spcAft>
                <a:spcPts val="0"/>
              </a:spcAft>
              <a:buSzPts val="3100"/>
              <a:buChar char="■"/>
              <a:defRPr/>
            </a:lvl6pPr>
            <a:lvl7pPr marL="3200400" lvl="6" indent="-425450">
              <a:spcBef>
                <a:spcPts val="0"/>
              </a:spcBef>
              <a:spcAft>
                <a:spcPts val="0"/>
              </a:spcAft>
              <a:buSzPts val="3100"/>
              <a:buChar char="●"/>
              <a:defRPr/>
            </a:lvl7pPr>
            <a:lvl8pPr marL="3657600" lvl="7" indent="-425450">
              <a:spcBef>
                <a:spcPts val="0"/>
              </a:spcBef>
              <a:spcAft>
                <a:spcPts val="0"/>
              </a:spcAft>
              <a:buSzPts val="3100"/>
              <a:buChar char="○"/>
              <a:defRPr/>
            </a:lvl8pPr>
            <a:lvl9pPr marL="4114800" lvl="8" indent="-425450">
              <a:spcBef>
                <a:spcPts val="0"/>
              </a:spcBef>
              <a:spcAft>
                <a:spcPts val="0"/>
              </a:spcAft>
              <a:buSzPts val="31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sp>
        <p:nvSpPr>
          <p:cNvPr id="97" name="Google Shape;97;p10"/>
          <p:cNvSpPr txBox="1">
            <a:spLocks noGrp="1"/>
          </p:cNvSpPr>
          <p:nvPr>
            <p:ph type="body" idx="1"/>
          </p:nvPr>
        </p:nvSpPr>
        <p:spPr>
          <a:xfrm>
            <a:off x="785484" y="14214724"/>
            <a:ext cx="15117000" cy="2033100"/>
          </a:xfrm>
          <a:prstGeom prst="rect">
            <a:avLst/>
          </a:prstGeom>
        </p:spPr>
        <p:txBody>
          <a:bodyPr spcFirstLastPara="1" wrap="square" lIns="256000" tIns="256000" rIns="256000" bIns="256000" anchor="ctr" anchorCtr="0">
            <a:noAutofit/>
          </a:bodyPr>
          <a:lstStyle>
            <a:lvl1pPr marL="457200" lvl="0" indent="-228600">
              <a:lnSpc>
                <a:spcPct val="100000"/>
              </a:lnSpc>
              <a:spcBef>
                <a:spcPts val="0"/>
              </a:spcBef>
              <a:spcAft>
                <a:spcPts val="0"/>
              </a:spcAft>
              <a:buSzPts val="31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8"/>
        <p:cNvGrpSpPr/>
        <p:nvPr/>
      </p:nvGrpSpPr>
      <p:grpSpPr>
        <a:xfrm>
          <a:off x="0" y="0"/>
          <a:ext cx="0" cy="0"/>
          <a:chOff x="0" y="0"/>
          <a:chExt cx="0" cy="0"/>
        </a:xfrm>
      </p:grpSpPr>
      <p:sp>
        <p:nvSpPr>
          <p:cNvPr id="99" name="Google Shape;99;p11"/>
          <p:cNvSpPr txBox="1">
            <a:spLocks noGrp="1"/>
          </p:cNvSpPr>
          <p:nvPr>
            <p:ph type="title" hasCustomPrompt="1"/>
          </p:nvPr>
        </p:nvSpPr>
        <p:spPr>
          <a:xfrm>
            <a:off x="785484" y="3716578"/>
            <a:ext cx="21471900" cy="6597300"/>
          </a:xfrm>
          <a:prstGeom prst="rect">
            <a:avLst/>
          </a:prstGeom>
        </p:spPr>
        <p:txBody>
          <a:bodyPr spcFirstLastPara="1" wrap="square" lIns="256000" tIns="256000" rIns="256000" bIns="256000" anchor="b" anchorCtr="0">
            <a:noAutofit/>
          </a:bodyPr>
          <a:lstStyle>
            <a:lvl1pPr lvl="0" algn="ctr">
              <a:spcBef>
                <a:spcPts val="0"/>
              </a:spcBef>
              <a:spcAft>
                <a:spcPts val="0"/>
              </a:spcAft>
              <a:buSzPts val="33600"/>
              <a:buNone/>
              <a:defRPr sz="33600"/>
            </a:lvl1pPr>
            <a:lvl2pPr lvl="1" algn="ctr">
              <a:spcBef>
                <a:spcPts val="0"/>
              </a:spcBef>
              <a:spcAft>
                <a:spcPts val="0"/>
              </a:spcAft>
              <a:buSzPts val="33600"/>
              <a:buNone/>
              <a:defRPr sz="33600"/>
            </a:lvl2pPr>
            <a:lvl3pPr lvl="2" algn="ctr">
              <a:spcBef>
                <a:spcPts val="0"/>
              </a:spcBef>
              <a:spcAft>
                <a:spcPts val="0"/>
              </a:spcAft>
              <a:buSzPts val="33600"/>
              <a:buNone/>
              <a:defRPr sz="33600"/>
            </a:lvl3pPr>
            <a:lvl4pPr lvl="3" algn="ctr">
              <a:spcBef>
                <a:spcPts val="0"/>
              </a:spcBef>
              <a:spcAft>
                <a:spcPts val="0"/>
              </a:spcAft>
              <a:buSzPts val="33600"/>
              <a:buNone/>
              <a:defRPr sz="33600"/>
            </a:lvl4pPr>
            <a:lvl5pPr lvl="4" algn="ctr">
              <a:spcBef>
                <a:spcPts val="0"/>
              </a:spcBef>
              <a:spcAft>
                <a:spcPts val="0"/>
              </a:spcAft>
              <a:buSzPts val="33600"/>
              <a:buNone/>
              <a:defRPr sz="33600"/>
            </a:lvl5pPr>
            <a:lvl6pPr lvl="5" algn="ctr">
              <a:spcBef>
                <a:spcPts val="0"/>
              </a:spcBef>
              <a:spcAft>
                <a:spcPts val="0"/>
              </a:spcAft>
              <a:buSzPts val="33600"/>
              <a:buNone/>
              <a:defRPr sz="33600"/>
            </a:lvl6pPr>
            <a:lvl7pPr lvl="6" algn="ctr">
              <a:spcBef>
                <a:spcPts val="0"/>
              </a:spcBef>
              <a:spcAft>
                <a:spcPts val="0"/>
              </a:spcAft>
              <a:buSzPts val="33600"/>
              <a:buNone/>
              <a:defRPr sz="33600"/>
            </a:lvl7pPr>
            <a:lvl8pPr lvl="7" algn="ctr">
              <a:spcBef>
                <a:spcPts val="0"/>
              </a:spcBef>
              <a:spcAft>
                <a:spcPts val="0"/>
              </a:spcAft>
              <a:buSzPts val="33600"/>
              <a:buNone/>
              <a:defRPr sz="33600"/>
            </a:lvl8pPr>
            <a:lvl9pPr lvl="8" algn="ctr">
              <a:spcBef>
                <a:spcPts val="0"/>
              </a:spcBef>
              <a:spcAft>
                <a:spcPts val="0"/>
              </a:spcAft>
              <a:buSzPts val="33600"/>
              <a:buNone/>
              <a:defRPr sz="33600"/>
            </a:lvl9pPr>
          </a:lstStyle>
          <a:p>
            <a:r>
              <a:t>xx%</a:t>
            </a:r>
          </a:p>
        </p:txBody>
      </p:sp>
      <p:sp>
        <p:nvSpPr>
          <p:cNvPr id="100" name="Google Shape;100;p11"/>
          <p:cNvSpPr txBox="1">
            <a:spLocks noGrp="1"/>
          </p:cNvSpPr>
          <p:nvPr>
            <p:ph type="body" idx="1"/>
          </p:nvPr>
        </p:nvSpPr>
        <p:spPr>
          <a:xfrm>
            <a:off x="785484" y="10591470"/>
            <a:ext cx="21471900" cy="4370700"/>
          </a:xfrm>
          <a:prstGeom prst="rect">
            <a:avLst/>
          </a:prstGeom>
        </p:spPr>
        <p:txBody>
          <a:bodyPr spcFirstLastPara="1" wrap="square" lIns="256000" tIns="256000" rIns="256000" bIns="256000" anchor="t" anchorCtr="0">
            <a:noAutofit/>
          </a:bodyPr>
          <a:lstStyle>
            <a:lvl1pPr marL="457200" lvl="0" indent="-425450" algn="ctr">
              <a:spcBef>
                <a:spcPts val="0"/>
              </a:spcBef>
              <a:spcAft>
                <a:spcPts val="0"/>
              </a:spcAft>
              <a:buSzPts val="3100"/>
              <a:buChar char="●"/>
              <a:defRPr/>
            </a:lvl1pPr>
            <a:lvl2pPr marL="914400" lvl="1" indent="-425450" algn="ctr">
              <a:spcBef>
                <a:spcPts val="0"/>
              </a:spcBef>
              <a:spcAft>
                <a:spcPts val="0"/>
              </a:spcAft>
              <a:buSzPts val="3100"/>
              <a:buChar char="○"/>
              <a:defRPr/>
            </a:lvl2pPr>
            <a:lvl3pPr marL="1371600" lvl="2" indent="-425450" algn="ctr">
              <a:spcBef>
                <a:spcPts val="0"/>
              </a:spcBef>
              <a:spcAft>
                <a:spcPts val="0"/>
              </a:spcAft>
              <a:buSzPts val="3100"/>
              <a:buChar char="■"/>
              <a:defRPr/>
            </a:lvl3pPr>
            <a:lvl4pPr marL="1828800" lvl="3" indent="-425450" algn="ctr">
              <a:spcBef>
                <a:spcPts val="0"/>
              </a:spcBef>
              <a:spcAft>
                <a:spcPts val="0"/>
              </a:spcAft>
              <a:buSzPts val="3100"/>
              <a:buChar char="●"/>
              <a:defRPr/>
            </a:lvl4pPr>
            <a:lvl5pPr marL="2286000" lvl="4" indent="-425450" algn="ctr">
              <a:spcBef>
                <a:spcPts val="0"/>
              </a:spcBef>
              <a:spcAft>
                <a:spcPts val="0"/>
              </a:spcAft>
              <a:buSzPts val="3100"/>
              <a:buChar char="○"/>
              <a:defRPr/>
            </a:lvl5pPr>
            <a:lvl6pPr marL="2743200" lvl="5" indent="-425450" algn="ctr">
              <a:spcBef>
                <a:spcPts val="0"/>
              </a:spcBef>
              <a:spcAft>
                <a:spcPts val="0"/>
              </a:spcAft>
              <a:buSzPts val="3100"/>
              <a:buChar char="■"/>
              <a:defRPr/>
            </a:lvl6pPr>
            <a:lvl7pPr marL="3200400" lvl="6" indent="-425450" algn="ctr">
              <a:spcBef>
                <a:spcPts val="0"/>
              </a:spcBef>
              <a:spcAft>
                <a:spcPts val="0"/>
              </a:spcAft>
              <a:buSzPts val="3100"/>
              <a:buChar char="●"/>
              <a:defRPr/>
            </a:lvl7pPr>
            <a:lvl8pPr marL="3657600" lvl="7" indent="-425450" algn="ctr">
              <a:spcBef>
                <a:spcPts val="0"/>
              </a:spcBef>
              <a:spcAft>
                <a:spcPts val="0"/>
              </a:spcAft>
              <a:buSzPts val="3100"/>
              <a:buChar char="○"/>
              <a:defRPr/>
            </a:lvl8pPr>
            <a:lvl9pPr marL="4114800" lvl="8" indent="-425450" algn="ctr">
              <a:spcBef>
                <a:spcPts val="0"/>
              </a:spcBef>
              <a:spcAft>
                <a:spcPts val="0"/>
              </a:spcAft>
              <a:buSzPts val="31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4.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5484" y="1495283"/>
            <a:ext cx="21471900" cy="1924200"/>
          </a:xfrm>
          <a:prstGeom prst="rect">
            <a:avLst/>
          </a:prstGeom>
          <a:noFill/>
          <a:ln>
            <a:noFill/>
          </a:ln>
        </p:spPr>
        <p:txBody>
          <a:bodyPr spcFirstLastPara="1" wrap="square" lIns="256000" tIns="256000" rIns="256000" bIns="256000" anchor="t" anchorCtr="0">
            <a:noAutofit/>
          </a:bodyPr>
          <a:lstStyle>
            <a:lvl1pPr lvl="0"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1pPr>
            <a:lvl2pPr lvl="1"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2pPr>
            <a:lvl3pPr lvl="2"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3pPr>
            <a:lvl4pPr lvl="3"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4pPr>
            <a:lvl5pPr lvl="4"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5pPr>
            <a:lvl6pPr lvl="5"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6pPr>
            <a:lvl7pPr lvl="6"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7pPr>
            <a:lvl8pPr lvl="7"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8pPr>
            <a:lvl9pPr lvl="8"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9pPr>
          </a:lstStyle>
          <a:p>
            <a:endParaRPr/>
          </a:p>
        </p:txBody>
      </p:sp>
      <p:sp>
        <p:nvSpPr>
          <p:cNvPr id="7" name="Google Shape;7;p1"/>
          <p:cNvSpPr txBox="1">
            <a:spLocks noGrp="1"/>
          </p:cNvSpPr>
          <p:nvPr>
            <p:ph type="body" idx="1"/>
          </p:nvPr>
        </p:nvSpPr>
        <p:spPr>
          <a:xfrm>
            <a:off x="785475" y="3872326"/>
            <a:ext cx="21471900" cy="12952500"/>
          </a:xfrm>
          <a:prstGeom prst="rect">
            <a:avLst/>
          </a:prstGeom>
          <a:noFill/>
          <a:ln>
            <a:noFill/>
          </a:ln>
        </p:spPr>
        <p:txBody>
          <a:bodyPr spcFirstLastPara="1" wrap="square" lIns="256000" tIns="256000" rIns="256000" bIns="256000" anchor="t" anchorCtr="0">
            <a:noAutofit/>
          </a:bodyPr>
          <a:lstStyle>
            <a:lvl1pPr marL="457200" lvl="0"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1pPr>
            <a:lvl2pPr marL="914400" lvl="1"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2pPr>
            <a:lvl3pPr marL="1371600" lvl="2"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3pPr>
            <a:lvl4pPr marL="1828800" lvl="3"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4pPr>
            <a:lvl5pPr marL="2286000" lvl="4"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5pPr>
            <a:lvl6pPr marL="2743200" lvl="5"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6pPr>
            <a:lvl7pPr marL="3200400" lvl="6"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7pPr>
            <a:lvl8pPr marL="3657600" lvl="7"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8pPr>
            <a:lvl9pPr marL="4114800" lvl="8"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23042563" cy="17281525"/>
          </a:xfrm>
          <a:prstGeom prst="rect">
            <a:avLst/>
          </a:prstGeom>
        </p:spPr>
      </p:pic>
    </p:spTree>
    <p:extLst>
      <p:ext uri="{BB962C8B-B14F-4D97-AF65-F5344CB8AC3E}">
        <p14:creationId xmlns:p14="http://schemas.microsoft.com/office/powerpoint/2010/main" val="380303057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1728216" rtl="0" eaLnBrk="1" latinLnBrk="0" hangingPunct="1">
        <a:lnSpc>
          <a:spcPct val="90000"/>
        </a:lnSpc>
        <a:spcBef>
          <a:spcPct val="0"/>
        </a:spcBef>
        <a:buNone/>
        <a:defRPr sz="8316" kern="1200">
          <a:solidFill>
            <a:schemeClr val="tx1"/>
          </a:solidFill>
          <a:latin typeface="+mj-lt"/>
          <a:ea typeface="+mj-ea"/>
          <a:cs typeface="+mj-cs"/>
        </a:defRPr>
      </a:lvl1pPr>
    </p:titleStyle>
    <p:bodyStyle>
      <a:lvl1pPr marL="432054" indent="-432054" algn="l" defTabSz="1728216" rtl="0" eaLnBrk="1" latinLnBrk="0" hangingPunct="1">
        <a:lnSpc>
          <a:spcPct val="90000"/>
        </a:lnSpc>
        <a:spcBef>
          <a:spcPts val="1890"/>
        </a:spcBef>
        <a:buFont typeface="Arial" panose="020B0604020202020204" pitchFamily="34" charset="0"/>
        <a:buChar char="•"/>
        <a:defRPr sz="5292" kern="1200">
          <a:solidFill>
            <a:schemeClr val="tx1"/>
          </a:solidFill>
          <a:latin typeface="+mn-lt"/>
          <a:ea typeface="+mn-ea"/>
          <a:cs typeface="+mn-cs"/>
        </a:defRPr>
      </a:lvl1pPr>
      <a:lvl2pPr marL="1296162" indent="-432054" algn="l" defTabSz="1728216"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270" indent="-432054" algn="l" defTabSz="1728216"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378" indent="-432054" algn="l" defTabSz="1728216"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486" indent="-432054" algn="l" defTabSz="1728216"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594" indent="-432054" algn="l" defTabSz="1728216"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702" indent="-432054" algn="l" defTabSz="1728216"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810" indent="-432054" algn="l" defTabSz="1728216"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918" indent="-432054" algn="l" defTabSz="1728216"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p:bodyStyle>
    <p:otherStyle>
      <a:defPPr>
        <a:defRPr lang="en-US"/>
      </a:defPPr>
      <a:lvl1pPr marL="0" algn="l" defTabSz="1728216" rtl="0" eaLnBrk="1" latinLnBrk="0" hangingPunct="1">
        <a:defRPr sz="3402" kern="1200">
          <a:solidFill>
            <a:schemeClr val="tx1"/>
          </a:solidFill>
          <a:latin typeface="+mn-lt"/>
          <a:ea typeface="+mn-ea"/>
          <a:cs typeface="+mn-cs"/>
        </a:defRPr>
      </a:lvl1pPr>
      <a:lvl2pPr marL="864108" algn="l" defTabSz="1728216" rtl="0" eaLnBrk="1" latinLnBrk="0" hangingPunct="1">
        <a:defRPr sz="3402" kern="1200">
          <a:solidFill>
            <a:schemeClr val="tx1"/>
          </a:solidFill>
          <a:latin typeface="+mn-lt"/>
          <a:ea typeface="+mn-ea"/>
          <a:cs typeface="+mn-cs"/>
        </a:defRPr>
      </a:lvl2pPr>
      <a:lvl3pPr marL="1728216" algn="l" defTabSz="1728216" rtl="0" eaLnBrk="1" latinLnBrk="0" hangingPunct="1">
        <a:defRPr sz="3402" kern="1200">
          <a:solidFill>
            <a:schemeClr val="tx1"/>
          </a:solidFill>
          <a:latin typeface="+mn-lt"/>
          <a:ea typeface="+mn-ea"/>
          <a:cs typeface="+mn-cs"/>
        </a:defRPr>
      </a:lvl3pPr>
      <a:lvl4pPr marL="2592324" algn="l" defTabSz="1728216" rtl="0" eaLnBrk="1" latinLnBrk="0" hangingPunct="1">
        <a:defRPr sz="3402" kern="1200">
          <a:solidFill>
            <a:schemeClr val="tx1"/>
          </a:solidFill>
          <a:latin typeface="+mn-lt"/>
          <a:ea typeface="+mn-ea"/>
          <a:cs typeface="+mn-cs"/>
        </a:defRPr>
      </a:lvl4pPr>
      <a:lvl5pPr marL="3456432" algn="l" defTabSz="1728216" rtl="0" eaLnBrk="1" latinLnBrk="0" hangingPunct="1">
        <a:defRPr sz="3402" kern="1200">
          <a:solidFill>
            <a:schemeClr val="tx1"/>
          </a:solidFill>
          <a:latin typeface="+mn-lt"/>
          <a:ea typeface="+mn-ea"/>
          <a:cs typeface="+mn-cs"/>
        </a:defRPr>
      </a:lvl5pPr>
      <a:lvl6pPr marL="4320540" algn="l" defTabSz="1728216" rtl="0" eaLnBrk="1" latinLnBrk="0" hangingPunct="1">
        <a:defRPr sz="3402" kern="1200">
          <a:solidFill>
            <a:schemeClr val="tx1"/>
          </a:solidFill>
          <a:latin typeface="+mn-lt"/>
          <a:ea typeface="+mn-ea"/>
          <a:cs typeface="+mn-cs"/>
        </a:defRPr>
      </a:lvl6pPr>
      <a:lvl7pPr marL="5184648" algn="l" defTabSz="1728216" rtl="0" eaLnBrk="1" latinLnBrk="0" hangingPunct="1">
        <a:defRPr sz="3402" kern="1200">
          <a:solidFill>
            <a:schemeClr val="tx1"/>
          </a:solidFill>
          <a:latin typeface="+mn-lt"/>
          <a:ea typeface="+mn-ea"/>
          <a:cs typeface="+mn-cs"/>
        </a:defRPr>
      </a:lvl7pPr>
      <a:lvl8pPr marL="6048756" algn="l" defTabSz="1728216" rtl="0" eaLnBrk="1" latinLnBrk="0" hangingPunct="1">
        <a:defRPr sz="3402" kern="1200">
          <a:solidFill>
            <a:schemeClr val="tx1"/>
          </a:solidFill>
          <a:latin typeface="+mn-lt"/>
          <a:ea typeface="+mn-ea"/>
          <a:cs typeface="+mn-cs"/>
        </a:defRPr>
      </a:lvl8pPr>
      <a:lvl9pPr marL="6912864" algn="l" defTabSz="1728216" rtl="0" eaLnBrk="1" latinLnBrk="0" hangingPunct="1">
        <a:defRPr sz="34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54E3-7EA0-9F54-3DB0-560A01A6D424}"/>
              </a:ext>
            </a:extLst>
          </p:cNvPr>
          <p:cNvSpPr>
            <a:spLocks noGrp="1"/>
          </p:cNvSpPr>
          <p:nvPr>
            <p:ph type="ctrTitle"/>
          </p:nvPr>
        </p:nvSpPr>
        <p:spPr/>
        <p:txBody>
          <a:bodyPr/>
          <a:lstStyle/>
          <a:p>
            <a:r>
              <a:rPr lang="en-US" dirty="0" err="1"/>
              <a:t>RefleXGen</a:t>
            </a:r>
            <a:r>
              <a:rPr lang="en-US" dirty="0"/>
              <a:t>: The unexamined code is not worth using</a:t>
            </a:r>
            <a:endParaRPr lang="en-IN" dirty="0"/>
          </a:p>
        </p:txBody>
      </p:sp>
      <p:sp>
        <p:nvSpPr>
          <p:cNvPr id="3" name="Subtitle 2">
            <a:extLst>
              <a:ext uri="{FF2B5EF4-FFF2-40B4-BE49-F238E27FC236}">
                <a16:creationId xmlns:a16="http://schemas.microsoft.com/office/drawing/2014/main" id="{0B5144F7-1C54-9083-2C55-5D2E9119478F}"/>
              </a:ext>
            </a:extLst>
          </p:cNvPr>
          <p:cNvSpPr>
            <a:spLocks noGrp="1"/>
          </p:cNvSpPr>
          <p:nvPr>
            <p:ph type="subTitle" idx="1"/>
          </p:nvPr>
        </p:nvSpPr>
        <p:spPr/>
        <p:txBody>
          <a:bodyPr/>
          <a:lstStyle/>
          <a:p>
            <a:r>
              <a:rPr lang="en-IN" dirty="0"/>
              <a:t>Bin Wang, Hui Li, </a:t>
            </a:r>
            <a:r>
              <a:rPr lang="en-IN" dirty="0" err="1"/>
              <a:t>AoFan</a:t>
            </a:r>
            <a:r>
              <a:rPr lang="en-IN" dirty="0"/>
              <a:t> Liu, </a:t>
            </a:r>
            <a:r>
              <a:rPr lang="en-IN" dirty="0" err="1"/>
              <a:t>BoTao</a:t>
            </a:r>
            <a:r>
              <a:rPr lang="en-IN" dirty="0"/>
              <a:t> Yang, Ao Yang, </a:t>
            </a:r>
            <a:r>
              <a:rPr lang="en-IN" dirty="0" err="1"/>
              <a:t>YiLu</a:t>
            </a:r>
            <a:r>
              <a:rPr lang="en-IN" dirty="0"/>
              <a:t> Zhong, </a:t>
            </a:r>
            <a:r>
              <a:rPr lang="en-IN" dirty="0" err="1"/>
              <a:t>Weixiang</a:t>
            </a:r>
            <a:r>
              <a:rPr lang="en-IN" dirty="0"/>
              <a:t> Huang, </a:t>
            </a:r>
            <a:r>
              <a:rPr lang="en-IN" dirty="0" err="1"/>
              <a:t>Runhuai</a:t>
            </a:r>
            <a:r>
              <a:rPr lang="en-IN" dirty="0"/>
              <a:t> Huang, </a:t>
            </a:r>
            <a:r>
              <a:rPr lang="en-IN" dirty="0" err="1"/>
              <a:t>Weimin</a:t>
            </a:r>
            <a:r>
              <a:rPr lang="en-IN" dirty="0"/>
              <a:t> Zeng, </a:t>
            </a:r>
            <a:r>
              <a:rPr lang="en-IN" dirty="0" err="1"/>
              <a:t>Yanping</a:t>
            </a:r>
            <a:r>
              <a:rPr lang="en-IN" dirty="0"/>
              <a:t> Zhang</a:t>
            </a:r>
          </a:p>
        </p:txBody>
      </p:sp>
    </p:spTree>
    <p:extLst>
      <p:ext uri="{BB962C8B-B14F-4D97-AF65-F5344CB8AC3E}">
        <p14:creationId xmlns:p14="http://schemas.microsoft.com/office/powerpoint/2010/main" val="1071876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cxnSp>
        <p:nvCxnSpPr>
          <p:cNvPr id="307" name="Google Shape;307;p26"/>
          <p:cNvCxnSpPr/>
          <p:nvPr/>
        </p:nvCxnSpPr>
        <p:spPr>
          <a:xfrm>
            <a:off x="-211800" y="2002891"/>
            <a:ext cx="23466600" cy="0"/>
          </a:xfrm>
          <a:prstGeom prst="straightConnector1">
            <a:avLst/>
          </a:prstGeom>
          <a:noFill/>
          <a:ln w="19050" cap="flat" cmpd="sng">
            <a:solidFill>
              <a:schemeClr val="dk1"/>
            </a:solidFill>
            <a:prstDash val="solid"/>
            <a:round/>
            <a:headEnd type="none" w="med" len="med"/>
            <a:tailEnd type="none" w="med" len="med"/>
          </a:ln>
        </p:spPr>
      </p:cxnSp>
      <p:sp>
        <p:nvSpPr>
          <p:cNvPr id="308" name="Google Shape;308;p26"/>
          <p:cNvSpPr/>
          <p:nvPr/>
        </p:nvSpPr>
        <p:spPr>
          <a:xfrm>
            <a:off x="17244725" y="4111475"/>
            <a:ext cx="5331900" cy="12713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p>
            <a:pPr marL="0" lvl="0" indent="0" algn="ctr" rtl="0">
              <a:spcBef>
                <a:spcPts val="0"/>
              </a:spcBef>
              <a:spcAft>
                <a:spcPts val="0"/>
              </a:spcAft>
              <a:buNone/>
            </a:pPr>
            <a:r>
              <a:rPr lang="en-US" altLang="zh-CN" dirty="0"/>
              <a:t>Conclusion</a:t>
            </a:r>
            <a:endParaRPr dirty="0"/>
          </a:p>
        </p:txBody>
      </p:sp>
      <p:sp>
        <p:nvSpPr>
          <p:cNvPr id="310" name="Google Shape;310;p26"/>
          <p:cNvSpPr/>
          <p:nvPr/>
        </p:nvSpPr>
        <p:spPr>
          <a:xfrm>
            <a:off x="1673763" y="4111475"/>
            <a:ext cx="15307096" cy="12713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txBox="1"/>
          <p:nvPr/>
        </p:nvSpPr>
        <p:spPr>
          <a:xfrm>
            <a:off x="3915425" y="2923525"/>
            <a:ext cx="14552700" cy="9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rgbClr val="191919"/>
                </a:solidFill>
                <a:latin typeface="Space Mono"/>
                <a:ea typeface="Space Mono"/>
                <a:cs typeface="Space Mono"/>
                <a:sym typeface="Space Mono"/>
              </a:rPr>
              <a:t>Bin Wang, Hui Li, </a:t>
            </a:r>
            <a:r>
              <a:rPr lang="en-US" sz="2200" dirty="0" err="1">
                <a:solidFill>
                  <a:srgbClr val="191919"/>
                </a:solidFill>
                <a:latin typeface="Space Mono"/>
                <a:ea typeface="Space Mono"/>
                <a:cs typeface="Space Mono"/>
                <a:sym typeface="Space Mono"/>
              </a:rPr>
              <a:t>AoFan</a:t>
            </a:r>
            <a:r>
              <a:rPr lang="en-US" sz="2200" dirty="0">
                <a:solidFill>
                  <a:srgbClr val="191919"/>
                </a:solidFill>
                <a:latin typeface="Space Mono"/>
                <a:ea typeface="Space Mono"/>
                <a:cs typeface="Space Mono"/>
                <a:sym typeface="Space Mono"/>
              </a:rPr>
              <a:t> Liu, </a:t>
            </a:r>
            <a:r>
              <a:rPr lang="en-US" sz="2200" dirty="0" err="1">
                <a:solidFill>
                  <a:srgbClr val="191919"/>
                </a:solidFill>
                <a:latin typeface="Space Mono"/>
                <a:ea typeface="Space Mono"/>
                <a:cs typeface="Space Mono"/>
                <a:sym typeface="Space Mono"/>
              </a:rPr>
              <a:t>BoTao</a:t>
            </a:r>
            <a:r>
              <a:rPr lang="en-US" sz="2200" dirty="0">
                <a:solidFill>
                  <a:srgbClr val="191919"/>
                </a:solidFill>
                <a:latin typeface="Space Mono"/>
                <a:ea typeface="Space Mono"/>
                <a:cs typeface="Space Mono"/>
                <a:sym typeface="Space Mono"/>
              </a:rPr>
              <a:t> Yang, Ao Yang, </a:t>
            </a:r>
            <a:r>
              <a:rPr lang="en-US" sz="2200" dirty="0" err="1">
                <a:solidFill>
                  <a:srgbClr val="191919"/>
                </a:solidFill>
                <a:latin typeface="Space Mono"/>
                <a:ea typeface="Space Mono"/>
                <a:cs typeface="Space Mono"/>
                <a:sym typeface="Space Mono"/>
              </a:rPr>
              <a:t>YiLu</a:t>
            </a:r>
            <a:r>
              <a:rPr lang="en-US" sz="2200" dirty="0">
                <a:solidFill>
                  <a:srgbClr val="191919"/>
                </a:solidFill>
                <a:latin typeface="Space Mono"/>
                <a:ea typeface="Space Mono"/>
                <a:cs typeface="Space Mono"/>
                <a:sym typeface="Space Mono"/>
              </a:rPr>
              <a:t> Zhong, </a:t>
            </a:r>
            <a:r>
              <a:rPr lang="en-US" sz="2200" dirty="0" err="1">
                <a:solidFill>
                  <a:srgbClr val="191919"/>
                </a:solidFill>
                <a:latin typeface="Space Mono"/>
                <a:ea typeface="Space Mono"/>
                <a:cs typeface="Space Mono"/>
                <a:sym typeface="Space Mono"/>
              </a:rPr>
              <a:t>Weixiang</a:t>
            </a:r>
            <a:r>
              <a:rPr lang="en-US" sz="2200" dirty="0">
                <a:solidFill>
                  <a:srgbClr val="191919"/>
                </a:solidFill>
                <a:latin typeface="Space Mono"/>
                <a:ea typeface="Space Mono"/>
                <a:cs typeface="Space Mono"/>
                <a:sym typeface="Space Mono"/>
              </a:rPr>
              <a:t> Huang, </a:t>
            </a:r>
            <a:r>
              <a:rPr lang="en-US" sz="2200" dirty="0" err="1">
                <a:solidFill>
                  <a:srgbClr val="191919"/>
                </a:solidFill>
                <a:latin typeface="Space Mono"/>
                <a:ea typeface="Space Mono"/>
                <a:cs typeface="Space Mono"/>
                <a:sym typeface="Space Mono"/>
              </a:rPr>
              <a:t>Runhuai</a:t>
            </a:r>
            <a:r>
              <a:rPr lang="en-US" sz="2200" dirty="0">
                <a:solidFill>
                  <a:srgbClr val="191919"/>
                </a:solidFill>
                <a:latin typeface="Space Mono"/>
                <a:ea typeface="Space Mono"/>
                <a:cs typeface="Space Mono"/>
                <a:sym typeface="Space Mono"/>
              </a:rPr>
              <a:t> Huang, </a:t>
            </a:r>
            <a:r>
              <a:rPr lang="en-US" sz="2200" dirty="0" err="1">
                <a:solidFill>
                  <a:srgbClr val="191919"/>
                </a:solidFill>
                <a:latin typeface="Space Mono"/>
                <a:ea typeface="Space Mono"/>
                <a:cs typeface="Space Mono"/>
                <a:sym typeface="Space Mono"/>
              </a:rPr>
              <a:t>Weimin</a:t>
            </a:r>
            <a:r>
              <a:rPr lang="en-US" sz="2200" dirty="0">
                <a:solidFill>
                  <a:srgbClr val="191919"/>
                </a:solidFill>
                <a:latin typeface="Space Mono"/>
                <a:ea typeface="Space Mono"/>
                <a:cs typeface="Space Mono"/>
                <a:sym typeface="Space Mono"/>
              </a:rPr>
              <a:t> Zeng, </a:t>
            </a:r>
            <a:r>
              <a:rPr lang="en-US" sz="2200" dirty="0" err="1">
                <a:solidFill>
                  <a:srgbClr val="191919"/>
                </a:solidFill>
                <a:latin typeface="Space Mono"/>
                <a:ea typeface="Space Mono"/>
                <a:cs typeface="Space Mono"/>
                <a:sym typeface="Space Mono"/>
              </a:rPr>
              <a:t>Yanping</a:t>
            </a:r>
            <a:r>
              <a:rPr lang="en-US" sz="2200" dirty="0">
                <a:solidFill>
                  <a:srgbClr val="191919"/>
                </a:solidFill>
                <a:latin typeface="Space Mono"/>
                <a:ea typeface="Space Mono"/>
                <a:cs typeface="Space Mono"/>
                <a:sym typeface="Space Mono"/>
              </a:rPr>
              <a:t> Zhang</a:t>
            </a:r>
          </a:p>
          <a:p>
            <a:pPr marL="0" lvl="0" indent="0" algn="ctr" rtl="0">
              <a:spcBef>
                <a:spcPts val="0"/>
              </a:spcBef>
              <a:spcAft>
                <a:spcPts val="0"/>
              </a:spcAft>
              <a:buNone/>
            </a:pPr>
            <a:endParaRPr lang="en-US" sz="2200" dirty="0">
              <a:solidFill>
                <a:srgbClr val="191919"/>
              </a:solidFill>
              <a:latin typeface="Space Mono"/>
              <a:ea typeface="Space Mono"/>
              <a:cs typeface="Space Mono"/>
              <a:sym typeface="Space Mono"/>
            </a:endParaRPr>
          </a:p>
        </p:txBody>
      </p:sp>
      <p:sp>
        <p:nvSpPr>
          <p:cNvPr id="312" name="Google Shape;312;p26"/>
          <p:cNvSpPr txBox="1"/>
          <p:nvPr/>
        </p:nvSpPr>
        <p:spPr>
          <a:xfrm>
            <a:off x="1854600" y="2184025"/>
            <a:ext cx="18674400" cy="739500"/>
          </a:xfrm>
          <a:prstGeom prst="rect">
            <a:avLst/>
          </a:prstGeom>
          <a:noFill/>
          <a:ln>
            <a:noFill/>
          </a:ln>
        </p:spPr>
        <p:txBody>
          <a:bodyPr spcFirstLastPara="1" wrap="square" lIns="255950" tIns="255950" rIns="255950" bIns="255950" anchor="ctr" anchorCtr="0">
            <a:noAutofit/>
          </a:bodyPr>
          <a:lstStyle/>
          <a:p>
            <a:pPr marL="0" lvl="0" indent="0" algn="ctr" rtl="0">
              <a:spcBef>
                <a:spcPts val="0"/>
              </a:spcBef>
              <a:spcAft>
                <a:spcPts val="0"/>
              </a:spcAft>
              <a:buNone/>
            </a:pPr>
            <a:r>
              <a:rPr lang="en-US" sz="3200" b="1" dirty="0" err="1">
                <a:solidFill>
                  <a:schemeClr val="dk1"/>
                </a:solidFill>
                <a:latin typeface="Space Mono"/>
                <a:ea typeface="Space Mono"/>
                <a:cs typeface="Space Mono"/>
                <a:sym typeface="Space Mono"/>
              </a:rPr>
              <a:t>RefleXGen</a:t>
            </a:r>
            <a:r>
              <a:rPr lang="en-US" sz="3200" dirty="0">
                <a:solidFill>
                  <a:schemeClr val="dk1"/>
                </a:solidFill>
                <a:latin typeface="Space Mono"/>
                <a:ea typeface="Space Mono"/>
                <a:cs typeface="Space Mono"/>
                <a:sym typeface="Space Mono"/>
              </a:rPr>
              <a:t>: The Unexamined Code Is Not Worth Using</a:t>
            </a:r>
            <a:endParaRPr lang="en-US" sz="3200" b="1" dirty="0">
              <a:solidFill>
                <a:schemeClr val="dk1"/>
              </a:solidFill>
              <a:latin typeface="Space Mono"/>
              <a:ea typeface="Space Mono"/>
              <a:cs typeface="Space Mono"/>
              <a:sym typeface="Space Mono"/>
            </a:endParaRPr>
          </a:p>
        </p:txBody>
      </p:sp>
      <p:sp>
        <p:nvSpPr>
          <p:cNvPr id="322" name="Google Shape;322;p26"/>
          <p:cNvSpPr txBox="1"/>
          <p:nvPr/>
        </p:nvSpPr>
        <p:spPr>
          <a:xfrm>
            <a:off x="6189664" y="4155625"/>
            <a:ext cx="10654500" cy="95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200" b="1" dirty="0">
                <a:solidFill>
                  <a:srgbClr val="191919"/>
                </a:solidFill>
                <a:latin typeface="Space Mono"/>
                <a:ea typeface="Space Mono"/>
                <a:cs typeface="Space Mono"/>
                <a:sym typeface="Space Mono"/>
              </a:rPr>
              <a:t>W</a:t>
            </a:r>
            <a:r>
              <a:rPr lang="en-US" sz="5200" b="1" dirty="0">
                <a:solidFill>
                  <a:srgbClr val="191919"/>
                </a:solidFill>
                <a:latin typeface="Space Mono"/>
                <a:ea typeface="Space Mono"/>
                <a:cs typeface="Space Mono"/>
                <a:sym typeface="Space Mono"/>
              </a:rPr>
              <a:t>ha</a:t>
            </a:r>
            <a:r>
              <a:rPr lang="en" sz="5200" b="1" dirty="0">
                <a:solidFill>
                  <a:srgbClr val="191919"/>
                </a:solidFill>
                <a:latin typeface="Space Mono"/>
                <a:ea typeface="Space Mono"/>
                <a:cs typeface="Space Mono"/>
                <a:sym typeface="Space Mono"/>
              </a:rPr>
              <a:t>t we have done</a:t>
            </a:r>
            <a:r>
              <a:rPr lang="en-US" sz="5200" b="1" dirty="0">
                <a:solidFill>
                  <a:srgbClr val="191919"/>
                </a:solidFill>
                <a:latin typeface="Space Mono"/>
                <a:ea typeface="Space Mono"/>
                <a:cs typeface="Space Mono"/>
                <a:sym typeface="Space Mono"/>
              </a:rPr>
              <a:t>…</a:t>
            </a:r>
            <a:endParaRPr sz="5200" b="1" dirty="0">
              <a:solidFill>
                <a:srgbClr val="191919"/>
              </a:solidFill>
              <a:latin typeface="Space Mono"/>
              <a:ea typeface="Space Mono"/>
              <a:cs typeface="Space Mono"/>
              <a:sym typeface="Space Mono"/>
            </a:endParaRPr>
          </a:p>
        </p:txBody>
      </p:sp>
      <p:sp>
        <p:nvSpPr>
          <p:cNvPr id="323" name="Google Shape;323;p26"/>
          <p:cNvSpPr txBox="1"/>
          <p:nvPr/>
        </p:nvSpPr>
        <p:spPr>
          <a:xfrm>
            <a:off x="17354063" y="4155613"/>
            <a:ext cx="5081700" cy="953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5200" b="1" dirty="0">
                <a:solidFill>
                  <a:srgbClr val="191919"/>
                </a:solidFill>
                <a:latin typeface="Space Mono"/>
                <a:ea typeface="Space Mono"/>
                <a:cs typeface="Space Mono"/>
                <a:sym typeface="Space Mono"/>
              </a:rPr>
              <a:t>Not done…</a:t>
            </a:r>
            <a:endParaRPr sz="5200" b="1" dirty="0">
              <a:solidFill>
                <a:srgbClr val="191919"/>
              </a:solidFill>
              <a:latin typeface="Space Mono"/>
              <a:ea typeface="Space Mono"/>
              <a:cs typeface="Space Mono"/>
              <a:sym typeface="Space Mono"/>
            </a:endParaRPr>
          </a:p>
        </p:txBody>
      </p:sp>
      <p:sp>
        <p:nvSpPr>
          <p:cNvPr id="331" name="Google Shape;331;p26"/>
          <p:cNvSpPr txBox="1"/>
          <p:nvPr/>
        </p:nvSpPr>
        <p:spPr>
          <a:xfrm>
            <a:off x="17354075" y="4918525"/>
            <a:ext cx="5081700"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600" b="1" dirty="0">
              <a:solidFill>
                <a:srgbClr val="191919"/>
              </a:solidFill>
              <a:latin typeface="Space Mono"/>
              <a:ea typeface="Space Mono"/>
              <a:cs typeface="Space Mono"/>
              <a:sym typeface="Space Mono"/>
            </a:endParaRPr>
          </a:p>
        </p:txBody>
      </p:sp>
      <p:pic>
        <p:nvPicPr>
          <p:cNvPr id="371" name="Google Shape;371;p26"/>
          <p:cNvPicPr preferRelativeResize="0"/>
          <p:nvPr/>
        </p:nvPicPr>
        <p:blipFill>
          <a:blip r:embed="rId3">
            <a:alphaModFix/>
          </a:blip>
          <a:stretch>
            <a:fillRect/>
          </a:stretch>
        </p:blipFill>
        <p:spPr>
          <a:xfrm>
            <a:off x="20904139" y="-783200"/>
            <a:ext cx="1959075" cy="1959075"/>
          </a:xfrm>
          <a:prstGeom prst="rect">
            <a:avLst/>
          </a:prstGeom>
          <a:noFill/>
          <a:ln>
            <a:noFill/>
          </a:ln>
        </p:spPr>
      </p:pic>
      <p:grpSp>
        <p:nvGrpSpPr>
          <p:cNvPr id="372" name="Google Shape;372;p26"/>
          <p:cNvGrpSpPr/>
          <p:nvPr/>
        </p:nvGrpSpPr>
        <p:grpSpPr>
          <a:xfrm>
            <a:off x="582312" y="-1036774"/>
            <a:ext cx="1959055" cy="2427675"/>
            <a:chOff x="5953600" y="2687775"/>
            <a:chExt cx="1399625" cy="1734425"/>
          </a:xfrm>
        </p:grpSpPr>
        <p:sp>
          <p:nvSpPr>
            <p:cNvPr id="373" name="Google Shape;373;p26"/>
            <p:cNvSpPr/>
            <p:nvPr/>
          </p:nvSpPr>
          <p:spPr>
            <a:xfrm>
              <a:off x="5953600" y="3632450"/>
              <a:ext cx="1038625" cy="789750"/>
            </a:xfrm>
            <a:custGeom>
              <a:avLst/>
              <a:gdLst/>
              <a:ahLst/>
              <a:cxnLst/>
              <a:rect l="l" t="t" r="r" b="b"/>
              <a:pathLst>
                <a:path w="41545" h="31590" extrusionOk="0">
                  <a:moveTo>
                    <a:pt x="10270" y="1"/>
                  </a:moveTo>
                  <a:lnTo>
                    <a:pt x="1" y="2959"/>
                  </a:lnTo>
                  <a:lnTo>
                    <a:pt x="31258" y="31590"/>
                  </a:lnTo>
                  <a:lnTo>
                    <a:pt x="41544" y="28632"/>
                  </a:lnTo>
                  <a:lnTo>
                    <a:pt x="10270" y="1"/>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5953600" y="2687775"/>
              <a:ext cx="632725" cy="1018650"/>
            </a:xfrm>
            <a:custGeom>
              <a:avLst/>
              <a:gdLst/>
              <a:ahLst/>
              <a:cxnLst/>
              <a:rect l="l" t="t" r="r" b="b"/>
              <a:pathLst>
                <a:path w="25309" h="40746" extrusionOk="0">
                  <a:moveTo>
                    <a:pt x="25309" y="0"/>
                  </a:moveTo>
                  <a:lnTo>
                    <a:pt x="15023" y="2958"/>
                  </a:lnTo>
                  <a:lnTo>
                    <a:pt x="1" y="40746"/>
                  </a:lnTo>
                  <a:lnTo>
                    <a:pt x="10270" y="37788"/>
                  </a:lnTo>
                  <a:lnTo>
                    <a:pt x="25309"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6328325" y="2687775"/>
              <a:ext cx="1024900" cy="792650"/>
            </a:xfrm>
            <a:custGeom>
              <a:avLst/>
              <a:gdLst/>
              <a:ahLst/>
              <a:cxnLst/>
              <a:rect l="l" t="t" r="r" b="b"/>
              <a:pathLst>
                <a:path w="40996" h="31706" extrusionOk="0">
                  <a:moveTo>
                    <a:pt x="10386" y="0"/>
                  </a:moveTo>
                  <a:lnTo>
                    <a:pt x="1" y="2908"/>
                  </a:lnTo>
                  <a:lnTo>
                    <a:pt x="30709" y="31706"/>
                  </a:lnTo>
                  <a:lnTo>
                    <a:pt x="40995" y="28748"/>
                  </a:lnTo>
                  <a:lnTo>
                    <a:pt x="10386"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6733375" y="3406475"/>
              <a:ext cx="619850" cy="1015725"/>
            </a:xfrm>
            <a:custGeom>
              <a:avLst/>
              <a:gdLst/>
              <a:ahLst/>
              <a:cxnLst/>
              <a:rect l="l" t="t" r="r" b="b"/>
              <a:pathLst>
                <a:path w="24794" h="40629" extrusionOk="0">
                  <a:moveTo>
                    <a:pt x="24793" y="0"/>
                  </a:moveTo>
                  <a:lnTo>
                    <a:pt x="14507" y="2958"/>
                  </a:lnTo>
                  <a:lnTo>
                    <a:pt x="1" y="40629"/>
                  </a:lnTo>
                  <a:lnTo>
                    <a:pt x="10386" y="37721"/>
                  </a:lnTo>
                  <a:lnTo>
                    <a:pt x="24793"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文本框 8">
            <a:extLst>
              <a:ext uri="{FF2B5EF4-FFF2-40B4-BE49-F238E27FC236}">
                <a16:creationId xmlns:a16="http://schemas.microsoft.com/office/drawing/2014/main" id="{25387500-3166-D147-B468-383B2D7DFD47}"/>
              </a:ext>
            </a:extLst>
          </p:cNvPr>
          <p:cNvSpPr txBox="1"/>
          <p:nvPr/>
        </p:nvSpPr>
        <p:spPr>
          <a:xfrm>
            <a:off x="17343171" y="5388204"/>
            <a:ext cx="5331900" cy="10864513"/>
          </a:xfrm>
          <a:prstGeom prst="rect">
            <a:avLst/>
          </a:prstGeom>
          <a:noFill/>
        </p:spPr>
        <p:txBody>
          <a:bodyPr wrap="square">
            <a:spAutoFit/>
          </a:bodyPr>
          <a:lstStyle/>
          <a:p>
            <a:pPr marL="457200" indent="-457200">
              <a:buFont typeface="Wingdings" panose="05000000000000000000" pitchFamily="2" charset="2"/>
              <a:buChar char="q"/>
            </a:pPr>
            <a:r>
              <a:rPr lang="en-US" sz="2800" dirty="0"/>
              <a:t>Optimize real-time performance: reduce the number of iterations or introduce parallelization strategies.​</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Expand language support: adapt security rules of languages ​​such as Rust and JavaScript.​</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Dynamic analysis integration: integrate fuzzing or symbolic execution.​</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Pre-trained security knowledge base: provide a pre-built security code base to accelerate cold start.​</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Model capability enhancement: design lightweight fine-tuning or prompt engineering techniques for security tasks.</a:t>
            </a:r>
          </a:p>
        </p:txBody>
      </p:sp>
      <p:sp>
        <p:nvSpPr>
          <p:cNvPr id="3" name="文本框 2">
            <a:extLst>
              <a:ext uri="{FF2B5EF4-FFF2-40B4-BE49-F238E27FC236}">
                <a16:creationId xmlns:a16="http://schemas.microsoft.com/office/drawing/2014/main" id="{8552774B-946E-46E6-E6A6-1DE08485C479}"/>
              </a:ext>
            </a:extLst>
          </p:cNvPr>
          <p:cNvSpPr txBox="1"/>
          <p:nvPr/>
        </p:nvSpPr>
        <p:spPr>
          <a:xfrm>
            <a:off x="2541367" y="5256701"/>
            <a:ext cx="14226988" cy="10618291"/>
          </a:xfrm>
          <a:prstGeom prst="rect">
            <a:avLst/>
          </a:prstGeom>
          <a:noFill/>
        </p:spPr>
        <p:txBody>
          <a:bodyPr wrap="square">
            <a:spAutoFit/>
          </a:bodyPr>
          <a:lstStyle/>
          <a:p>
            <a:r>
              <a:rPr lang="en-US" sz="3600" dirty="0"/>
              <a:t>In this work, we have introduced </a:t>
            </a:r>
            <a:r>
              <a:rPr lang="en-US" sz="3600" b="1" dirty="0" err="1"/>
              <a:t>RefleXGen</a:t>
            </a:r>
            <a:r>
              <a:rPr lang="en-US" sz="3600" dirty="0"/>
              <a:t>, an innovative method that significantly enhances the </a:t>
            </a:r>
            <a:r>
              <a:rPr lang="en-US" sz="3600" b="1" dirty="0"/>
              <a:t>security of code generated by large language models</a:t>
            </a:r>
            <a:r>
              <a:rPr lang="en-US" sz="3600" dirty="0"/>
              <a:t> without the </a:t>
            </a:r>
            <a:r>
              <a:rPr lang="en-US" sz="3600" b="1" dirty="0"/>
              <a:t>need for model fine-tuning </a:t>
            </a:r>
            <a:r>
              <a:rPr lang="en-US" sz="3600" dirty="0"/>
              <a:t>or the </a:t>
            </a:r>
            <a:r>
              <a:rPr lang="en-US" sz="3600" b="1" dirty="0"/>
              <a:t>creation of specialized security datasets</a:t>
            </a:r>
            <a:r>
              <a:rPr lang="en-US" sz="3600" dirty="0"/>
              <a:t>. </a:t>
            </a:r>
          </a:p>
          <a:p>
            <a:endParaRPr lang="en-US" sz="3600" dirty="0"/>
          </a:p>
          <a:p>
            <a:r>
              <a:rPr lang="en-US" sz="3600" dirty="0"/>
              <a:t>Universally applicable to all code generation models and operating independently of external enhancements, </a:t>
            </a:r>
            <a:r>
              <a:rPr lang="en-US" sz="3600" b="1" dirty="0" err="1"/>
              <a:t>RefleXGen</a:t>
            </a:r>
            <a:r>
              <a:rPr lang="en-US" sz="3600" dirty="0"/>
              <a:t> leverages the models' inherent reflective processes to </a:t>
            </a:r>
            <a:r>
              <a:rPr lang="en-US" sz="3600" b="1" dirty="0"/>
              <a:t>accumulate security knowledge</a:t>
            </a:r>
            <a:r>
              <a:rPr lang="en-US" sz="3600" dirty="0"/>
              <a:t>. By building </a:t>
            </a:r>
            <a:r>
              <a:rPr lang="en-US" sz="3600" b="1" dirty="0"/>
              <a:t>a dynamic knowledge base</a:t>
            </a:r>
            <a:r>
              <a:rPr lang="en-US" sz="3600" dirty="0"/>
              <a:t>, it optimizes prompts for subsequent code generation cycles. </a:t>
            </a:r>
          </a:p>
          <a:p>
            <a:endParaRPr lang="en-US" sz="3600" dirty="0"/>
          </a:p>
          <a:p>
            <a:r>
              <a:rPr lang="en-US" sz="3600" b="1" dirty="0"/>
              <a:t>Experimental</a:t>
            </a:r>
            <a:r>
              <a:rPr lang="en-US" sz="3600" dirty="0"/>
              <a:t> results demonstrate that </a:t>
            </a:r>
            <a:r>
              <a:rPr lang="en-US" sz="3600" b="1" dirty="0" err="1"/>
              <a:t>RefleXGen</a:t>
            </a:r>
            <a:r>
              <a:rPr lang="en-US" sz="3600" dirty="0"/>
              <a:t> substantially improves code generation security across various models, including </a:t>
            </a:r>
            <a:r>
              <a:rPr lang="en-US" sz="3600" b="1" dirty="0"/>
              <a:t>GPT-3.5, GPT-4, </a:t>
            </a:r>
            <a:r>
              <a:rPr lang="en-US" sz="3600" b="1" dirty="0" err="1"/>
              <a:t>CodeQwen</a:t>
            </a:r>
            <a:r>
              <a:rPr lang="en-US" sz="3600" b="1" dirty="0"/>
              <a:t>, and Gemini</a:t>
            </a:r>
            <a:r>
              <a:rPr lang="en-US" sz="3600" dirty="0"/>
              <a:t>, with particularly notable enhancements in models possessing stronger overall capabilities. This advancement underscores the potential of self-reflective mechanisms in AI models to autonomously improve code security, paving the way for future research in secure code generation without extensive resource investment.</a:t>
            </a:r>
          </a:p>
        </p:txBody>
      </p:sp>
    </p:spTree>
    <p:extLst>
      <p:ext uri="{BB962C8B-B14F-4D97-AF65-F5344CB8AC3E}">
        <p14:creationId xmlns:p14="http://schemas.microsoft.com/office/powerpoint/2010/main" val="124919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3" name="Google Shape;313;p26"/>
          <p:cNvSpPr/>
          <p:nvPr/>
        </p:nvSpPr>
        <p:spPr>
          <a:xfrm>
            <a:off x="457200" y="2789735"/>
            <a:ext cx="21800184" cy="1403514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6"/>
          <p:cNvCxnSpPr/>
          <p:nvPr/>
        </p:nvCxnSpPr>
        <p:spPr>
          <a:xfrm>
            <a:off x="-211800" y="2002891"/>
            <a:ext cx="23466600" cy="0"/>
          </a:xfrm>
          <a:prstGeom prst="straightConnector1">
            <a:avLst/>
          </a:prstGeom>
          <a:noFill/>
          <a:ln w="19050" cap="flat" cmpd="sng">
            <a:solidFill>
              <a:schemeClr val="dk1"/>
            </a:solidFill>
            <a:prstDash val="solid"/>
            <a:round/>
            <a:headEnd type="none" w="med" len="med"/>
            <a:tailEnd type="none" w="med" len="med"/>
          </a:ln>
        </p:spPr>
      </p:cxnSp>
      <p:sp>
        <p:nvSpPr>
          <p:cNvPr id="309" name="Google Shape;309;p26"/>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p>
            <a:pPr marL="0" lvl="0" indent="0" algn="ctr" rtl="0">
              <a:spcBef>
                <a:spcPts val="0"/>
              </a:spcBef>
              <a:spcAft>
                <a:spcPts val="0"/>
              </a:spcAft>
              <a:buNone/>
            </a:pPr>
            <a:r>
              <a:rPr lang="en-US" sz="5400" dirty="0" err="1"/>
              <a:t>RefleXGen</a:t>
            </a:r>
            <a:r>
              <a:rPr lang="en-US" sz="5400" dirty="0"/>
              <a:t>: The unexamined code is not worth using</a:t>
            </a:r>
            <a:endParaRPr sz="5400" dirty="0"/>
          </a:p>
        </p:txBody>
      </p:sp>
      <p:sp>
        <p:nvSpPr>
          <p:cNvPr id="314" name="Google Shape;314;p26"/>
          <p:cNvSpPr txBox="1"/>
          <p:nvPr/>
        </p:nvSpPr>
        <p:spPr>
          <a:xfrm>
            <a:off x="8908653" y="3074521"/>
            <a:ext cx="5081700" cy="95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200" b="1" dirty="0">
                <a:solidFill>
                  <a:srgbClr val="191919"/>
                </a:solidFill>
                <a:latin typeface="Space Mono"/>
                <a:ea typeface="Space Mono"/>
                <a:cs typeface="Space Mono"/>
                <a:sym typeface="Space Mono"/>
              </a:rPr>
              <a:t>Reference</a:t>
            </a:r>
            <a:endParaRPr sz="5200" b="1" dirty="0">
              <a:solidFill>
                <a:srgbClr val="191919"/>
              </a:solidFill>
              <a:latin typeface="Space Mono"/>
              <a:ea typeface="Space Mono"/>
              <a:cs typeface="Space Mono"/>
              <a:sym typeface="Space Mono"/>
            </a:endParaRPr>
          </a:p>
        </p:txBody>
      </p:sp>
      <p:sp>
        <p:nvSpPr>
          <p:cNvPr id="348" name="Google Shape;348;p26"/>
          <p:cNvSpPr txBox="1"/>
          <p:nvPr/>
        </p:nvSpPr>
        <p:spPr>
          <a:xfrm>
            <a:off x="8112275" y="16813525"/>
            <a:ext cx="6159000" cy="468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rgbClr val="191919"/>
                </a:solidFill>
                <a:latin typeface="Space Mono"/>
                <a:ea typeface="Space Mono"/>
                <a:cs typeface="Space Mono"/>
                <a:sym typeface="Space Mono"/>
              </a:rPr>
              <a:t>This template was created by </a:t>
            </a:r>
            <a:r>
              <a:rPr lang="en" sz="1800" b="1" u="sng">
                <a:solidFill>
                  <a:srgbClr val="191919"/>
                </a:solidFill>
                <a:latin typeface="Space Mono"/>
                <a:ea typeface="Space Mono"/>
                <a:cs typeface="Space Mono"/>
                <a:sym typeface="Space Mono"/>
                <a:hlinkClick r:id="rId3">
                  <a:extLst>
                    <a:ext uri="{A12FA001-AC4F-418D-AE19-62706E023703}">
                      <ahyp:hlinkClr xmlns:ahyp="http://schemas.microsoft.com/office/drawing/2018/hyperlinkcolor" val="tx"/>
                    </a:ext>
                  </a:extLst>
                </a:hlinkClick>
              </a:rPr>
              <a:t>Slidesgo</a:t>
            </a:r>
            <a:endParaRPr sz="1800">
              <a:solidFill>
                <a:srgbClr val="191919"/>
              </a:solidFill>
              <a:latin typeface="Space Mono"/>
              <a:ea typeface="Space Mono"/>
              <a:cs typeface="Space Mono"/>
              <a:sym typeface="Space Mono"/>
            </a:endParaRPr>
          </a:p>
        </p:txBody>
      </p:sp>
      <p:pic>
        <p:nvPicPr>
          <p:cNvPr id="371" name="Google Shape;371;p26"/>
          <p:cNvPicPr preferRelativeResize="0"/>
          <p:nvPr/>
        </p:nvPicPr>
        <p:blipFill>
          <a:blip r:embed="rId4">
            <a:alphaModFix/>
          </a:blip>
          <a:stretch>
            <a:fillRect/>
          </a:stretch>
        </p:blipFill>
        <p:spPr>
          <a:xfrm>
            <a:off x="20904139" y="-783200"/>
            <a:ext cx="1959075" cy="1959075"/>
          </a:xfrm>
          <a:prstGeom prst="rect">
            <a:avLst/>
          </a:prstGeom>
          <a:noFill/>
          <a:ln>
            <a:noFill/>
          </a:ln>
        </p:spPr>
      </p:pic>
      <p:grpSp>
        <p:nvGrpSpPr>
          <p:cNvPr id="372" name="Google Shape;372;p26"/>
          <p:cNvGrpSpPr/>
          <p:nvPr/>
        </p:nvGrpSpPr>
        <p:grpSpPr>
          <a:xfrm>
            <a:off x="582312" y="-1036774"/>
            <a:ext cx="1959055" cy="2427675"/>
            <a:chOff x="5953600" y="2687775"/>
            <a:chExt cx="1399625" cy="1734425"/>
          </a:xfrm>
        </p:grpSpPr>
        <p:sp>
          <p:nvSpPr>
            <p:cNvPr id="373" name="Google Shape;373;p26"/>
            <p:cNvSpPr/>
            <p:nvPr/>
          </p:nvSpPr>
          <p:spPr>
            <a:xfrm>
              <a:off x="5953600" y="3632450"/>
              <a:ext cx="1038625" cy="789750"/>
            </a:xfrm>
            <a:custGeom>
              <a:avLst/>
              <a:gdLst/>
              <a:ahLst/>
              <a:cxnLst/>
              <a:rect l="l" t="t" r="r" b="b"/>
              <a:pathLst>
                <a:path w="41545" h="31590" extrusionOk="0">
                  <a:moveTo>
                    <a:pt x="10270" y="1"/>
                  </a:moveTo>
                  <a:lnTo>
                    <a:pt x="1" y="2959"/>
                  </a:lnTo>
                  <a:lnTo>
                    <a:pt x="31258" y="31590"/>
                  </a:lnTo>
                  <a:lnTo>
                    <a:pt x="41544" y="28632"/>
                  </a:lnTo>
                  <a:lnTo>
                    <a:pt x="10270" y="1"/>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5953600" y="2687775"/>
              <a:ext cx="632725" cy="1018650"/>
            </a:xfrm>
            <a:custGeom>
              <a:avLst/>
              <a:gdLst/>
              <a:ahLst/>
              <a:cxnLst/>
              <a:rect l="l" t="t" r="r" b="b"/>
              <a:pathLst>
                <a:path w="25309" h="40746" extrusionOk="0">
                  <a:moveTo>
                    <a:pt x="25309" y="0"/>
                  </a:moveTo>
                  <a:lnTo>
                    <a:pt x="15023" y="2958"/>
                  </a:lnTo>
                  <a:lnTo>
                    <a:pt x="1" y="40746"/>
                  </a:lnTo>
                  <a:lnTo>
                    <a:pt x="10270" y="37788"/>
                  </a:lnTo>
                  <a:lnTo>
                    <a:pt x="25309"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6328325" y="2687775"/>
              <a:ext cx="1024900" cy="792650"/>
            </a:xfrm>
            <a:custGeom>
              <a:avLst/>
              <a:gdLst/>
              <a:ahLst/>
              <a:cxnLst/>
              <a:rect l="l" t="t" r="r" b="b"/>
              <a:pathLst>
                <a:path w="40996" h="31706" extrusionOk="0">
                  <a:moveTo>
                    <a:pt x="10386" y="0"/>
                  </a:moveTo>
                  <a:lnTo>
                    <a:pt x="1" y="2908"/>
                  </a:lnTo>
                  <a:lnTo>
                    <a:pt x="30709" y="31706"/>
                  </a:lnTo>
                  <a:lnTo>
                    <a:pt x="40995" y="28748"/>
                  </a:lnTo>
                  <a:lnTo>
                    <a:pt x="10386"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6733375" y="3406475"/>
              <a:ext cx="619850" cy="1015725"/>
            </a:xfrm>
            <a:custGeom>
              <a:avLst/>
              <a:gdLst/>
              <a:ahLst/>
              <a:cxnLst/>
              <a:rect l="l" t="t" r="r" b="b"/>
              <a:pathLst>
                <a:path w="24794" h="40629" extrusionOk="0">
                  <a:moveTo>
                    <a:pt x="24793" y="0"/>
                  </a:moveTo>
                  <a:lnTo>
                    <a:pt x="14507" y="2958"/>
                  </a:lnTo>
                  <a:lnTo>
                    <a:pt x="1" y="40629"/>
                  </a:lnTo>
                  <a:lnTo>
                    <a:pt x="10386" y="37721"/>
                  </a:lnTo>
                  <a:lnTo>
                    <a:pt x="24793"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文本框 2">
            <a:extLst>
              <a:ext uri="{FF2B5EF4-FFF2-40B4-BE49-F238E27FC236}">
                <a16:creationId xmlns:a16="http://schemas.microsoft.com/office/drawing/2014/main" id="{7F312E6B-89BD-600C-A554-6F93A4C7BF94}"/>
              </a:ext>
            </a:extLst>
          </p:cNvPr>
          <p:cNvSpPr txBox="1"/>
          <p:nvPr/>
        </p:nvSpPr>
        <p:spPr>
          <a:xfrm>
            <a:off x="932913" y="3940638"/>
            <a:ext cx="20848758" cy="12655003"/>
          </a:xfrm>
          <a:prstGeom prst="rect">
            <a:avLst/>
          </a:prstGeom>
          <a:noFill/>
        </p:spPr>
        <p:txBody>
          <a:bodyPr wrap="square">
            <a:spAutoFit/>
          </a:bodyPr>
          <a:lstStyle/>
          <a:p>
            <a:pPr>
              <a:lnSpc>
                <a:spcPct val="110000"/>
              </a:lnSpc>
            </a:pPr>
            <a:r>
              <a:rPr lang="en-US" sz="2400" dirty="0"/>
              <a:t>[1] Xin-Ye Li, Jiang-Tian Xue, Zheng Xie, and Ming </a:t>
            </a:r>
            <a:r>
              <a:rPr lang="en-US" sz="2400" dirty="0" err="1"/>
              <a:t>Li,“Think</a:t>
            </a:r>
            <a:r>
              <a:rPr lang="en-US" sz="2400" dirty="0"/>
              <a:t> outside the code: Brainstorming boosts </a:t>
            </a:r>
            <a:r>
              <a:rPr lang="en-US" sz="2400" dirty="0" err="1"/>
              <a:t>largelanguage</a:t>
            </a:r>
            <a:r>
              <a:rPr lang="en-US" sz="2400" dirty="0"/>
              <a:t> models in code generation,” </a:t>
            </a:r>
            <a:r>
              <a:rPr lang="en-US" sz="2400" dirty="0" err="1"/>
              <a:t>arXiv</a:t>
            </a:r>
            <a:r>
              <a:rPr lang="en-US" sz="2400" dirty="0"/>
              <a:t> preprintarXiv:2305.10679, 2023.</a:t>
            </a:r>
          </a:p>
          <a:p>
            <a:pPr>
              <a:lnSpc>
                <a:spcPct val="110000"/>
              </a:lnSpc>
            </a:pPr>
            <a:r>
              <a:rPr lang="en-US" sz="2400" dirty="0"/>
              <a:t>[2] Wang Ling, Edward </a:t>
            </a:r>
            <a:r>
              <a:rPr lang="en-US" sz="2400" dirty="0" err="1"/>
              <a:t>Grefenstette</a:t>
            </a:r>
            <a:r>
              <a:rPr lang="en-US" sz="2400" dirty="0"/>
              <a:t>, Karl Moritz Her-</a:t>
            </a:r>
            <a:r>
              <a:rPr lang="en-US" sz="2400" dirty="0" err="1"/>
              <a:t>mann</a:t>
            </a:r>
            <a:r>
              <a:rPr lang="en-US" sz="2400" dirty="0"/>
              <a:t>, </a:t>
            </a:r>
            <a:r>
              <a:rPr lang="en-US" sz="2400" dirty="0" err="1"/>
              <a:t>Tom´aˇs</a:t>
            </a:r>
            <a:r>
              <a:rPr lang="en-US" sz="2400" dirty="0"/>
              <a:t> </a:t>
            </a:r>
            <a:r>
              <a:rPr lang="en-US" sz="2400" dirty="0" err="1"/>
              <a:t>Koˇcisk`y</a:t>
            </a:r>
            <a:r>
              <a:rPr lang="en-US" sz="2400" dirty="0"/>
              <a:t>, Andrew Senior, </a:t>
            </a:r>
            <a:r>
              <a:rPr lang="en-US" sz="2400" dirty="0" err="1"/>
              <a:t>Fumin</a:t>
            </a:r>
            <a:r>
              <a:rPr lang="en-US" sz="2400" dirty="0"/>
              <a:t> </a:t>
            </a:r>
            <a:r>
              <a:rPr lang="en-US" sz="2400" dirty="0" err="1"/>
              <a:t>Wang,and</a:t>
            </a:r>
            <a:r>
              <a:rPr lang="en-US" sz="2400" dirty="0"/>
              <a:t> Phil </a:t>
            </a:r>
            <a:r>
              <a:rPr lang="en-US" sz="2400" dirty="0" err="1"/>
              <a:t>Blunsom</a:t>
            </a:r>
            <a:r>
              <a:rPr lang="en-US" sz="2400" dirty="0"/>
              <a:t>, “Latent predictor networks for </a:t>
            </a:r>
            <a:r>
              <a:rPr lang="en-US" sz="2400" dirty="0" err="1"/>
              <a:t>codegeneration</a:t>
            </a:r>
            <a:r>
              <a:rPr lang="en-US" sz="2400" dirty="0"/>
              <a:t>,” </a:t>
            </a:r>
            <a:r>
              <a:rPr lang="en-US" sz="2400" dirty="0" err="1"/>
              <a:t>arXiv</a:t>
            </a:r>
            <a:r>
              <a:rPr lang="en-US" sz="2400" dirty="0"/>
              <a:t> preprint arXiv:1603.06744, 2016.</a:t>
            </a:r>
          </a:p>
          <a:p>
            <a:pPr>
              <a:lnSpc>
                <a:spcPct val="110000"/>
              </a:lnSpc>
            </a:pPr>
            <a:r>
              <a:rPr lang="en-US" sz="2400" dirty="0"/>
              <a:t>[3] </a:t>
            </a:r>
            <a:r>
              <a:rPr lang="en-US" sz="2400" dirty="0" err="1"/>
              <a:t>Veselin</a:t>
            </a:r>
            <a:r>
              <a:rPr lang="en-US" sz="2400" dirty="0"/>
              <a:t> </a:t>
            </a:r>
            <a:r>
              <a:rPr lang="en-US" sz="2400" dirty="0" err="1"/>
              <a:t>Raychev</a:t>
            </a:r>
            <a:r>
              <a:rPr lang="en-US" sz="2400" dirty="0"/>
              <a:t>, Pavol </a:t>
            </a:r>
            <a:r>
              <a:rPr lang="en-US" sz="2400" dirty="0" err="1"/>
              <a:t>Bielik</a:t>
            </a:r>
            <a:r>
              <a:rPr lang="en-US" sz="2400" dirty="0"/>
              <a:t>, and Martin </a:t>
            </a:r>
            <a:r>
              <a:rPr lang="en-US" sz="2400" dirty="0" err="1"/>
              <a:t>Vechev</a:t>
            </a:r>
            <a:r>
              <a:rPr lang="en-US" sz="2400" dirty="0"/>
              <a:t>,“Probabilistic model for code with decision trees,” ACMSIGPLAN Notices, vol. 51, no. 10, pp. 731–747, 2016.</a:t>
            </a:r>
          </a:p>
          <a:p>
            <a:pPr>
              <a:lnSpc>
                <a:spcPct val="110000"/>
              </a:lnSpc>
            </a:pPr>
            <a:r>
              <a:rPr lang="en-US" sz="2400" dirty="0"/>
              <a:t>[4] OpenAI, “</a:t>
            </a:r>
            <a:r>
              <a:rPr lang="en-US" sz="2400" dirty="0" err="1"/>
              <a:t>Openai</a:t>
            </a:r>
            <a:r>
              <a:rPr lang="en-US" sz="2400" dirty="0"/>
              <a:t> codex,” 2021, Accessed: 2024-08-18.</a:t>
            </a:r>
          </a:p>
          <a:p>
            <a:pPr>
              <a:lnSpc>
                <a:spcPct val="110000"/>
              </a:lnSpc>
            </a:pPr>
            <a:r>
              <a:rPr lang="en-US" sz="2400" dirty="0"/>
              <a:t>[5] Anton </a:t>
            </a:r>
            <a:r>
              <a:rPr lang="en-US" sz="2400" dirty="0" err="1"/>
              <a:t>Lozhkov</a:t>
            </a:r>
            <a:r>
              <a:rPr lang="en-US" sz="2400" dirty="0"/>
              <a:t>, Raymond Li, </a:t>
            </a:r>
            <a:r>
              <a:rPr lang="en-US" sz="2400" dirty="0" err="1"/>
              <a:t>Loubna</a:t>
            </a:r>
            <a:r>
              <a:rPr lang="en-US" sz="2400" dirty="0"/>
              <a:t> Ben </a:t>
            </a:r>
            <a:r>
              <a:rPr lang="en-US" sz="2400" dirty="0" err="1"/>
              <a:t>Allal</a:t>
            </a:r>
            <a:r>
              <a:rPr lang="en-US" sz="2400" dirty="0"/>
              <a:t>, Fed-</a:t>
            </a:r>
            <a:r>
              <a:rPr lang="en-US" sz="2400" dirty="0" err="1"/>
              <a:t>erico</a:t>
            </a:r>
            <a:r>
              <a:rPr lang="en-US" sz="2400" dirty="0"/>
              <a:t> </a:t>
            </a:r>
            <a:r>
              <a:rPr lang="en-US" sz="2400" dirty="0" err="1"/>
              <a:t>Cassano</a:t>
            </a:r>
            <a:r>
              <a:rPr lang="en-US" sz="2400" dirty="0"/>
              <a:t>, Joel Lamy-Poirier, </a:t>
            </a:r>
            <a:r>
              <a:rPr lang="en-US" sz="2400" dirty="0" err="1"/>
              <a:t>Nouamane</a:t>
            </a:r>
            <a:r>
              <a:rPr lang="en-US" sz="2400" dirty="0"/>
              <a:t> </a:t>
            </a:r>
            <a:r>
              <a:rPr lang="en-US" sz="2400" dirty="0" err="1"/>
              <a:t>Tazi,Ao</a:t>
            </a:r>
            <a:r>
              <a:rPr lang="en-US" sz="2400" dirty="0"/>
              <a:t> Tang, Dmytro </a:t>
            </a:r>
            <a:r>
              <a:rPr lang="en-US" sz="2400" dirty="0" err="1"/>
              <a:t>Pykhtar</a:t>
            </a:r>
            <a:r>
              <a:rPr lang="en-US" sz="2400" dirty="0"/>
              <a:t>, Jiawei Liu, </a:t>
            </a:r>
            <a:r>
              <a:rPr lang="en-US" sz="2400" dirty="0" err="1"/>
              <a:t>Yuxiang</a:t>
            </a:r>
            <a:r>
              <a:rPr lang="en-US" sz="2400" dirty="0"/>
              <a:t> </a:t>
            </a:r>
            <a:r>
              <a:rPr lang="en-US" sz="2400" dirty="0" err="1"/>
              <a:t>Wei,et</a:t>
            </a:r>
            <a:r>
              <a:rPr lang="en-US" sz="2400" dirty="0"/>
              <a:t> al., “</a:t>
            </a:r>
            <a:r>
              <a:rPr lang="en-US" sz="2400" dirty="0" err="1"/>
              <a:t>Starcoder</a:t>
            </a:r>
            <a:r>
              <a:rPr lang="en-US" sz="2400" dirty="0"/>
              <a:t> 2 and the stack v2: The next </a:t>
            </a:r>
            <a:r>
              <a:rPr lang="en-US" sz="2400" dirty="0" err="1"/>
              <a:t>gener-ation</a:t>
            </a:r>
            <a:r>
              <a:rPr lang="en-US" sz="2400" dirty="0"/>
              <a:t>,” </a:t>
            </a:r>
            <a:r>
              <a:rPr lang="en-US" sz="2400" dirty="0" err="1"/>
              <a:t>arXiv</a:t>
            </a:r>
            <a:r>
              <a:rPr lang="en-US" sz="2400" dirty="0"/>
              <a:t> preprint arXiv:2402.19173, 2024.</a:t>
            </a:r>
          </a:p>
          <a:p>
            <a:pPr>
              <a:lnSpc>
                <a:spcPct val="110000"/>
              </a:lnSpc>
            </a:pPr>
            <a:r>
              <a:rPr lang="en-US" sz="2400" dirty="0"/>
              <a:t>[6] </a:t>
            </a:r>
            <a:r>
              <a:rPr lang="en-US" sz="2400" dirty="0" err="1"/>
              <a:t>Aakanksha</a:t>
            </a:r>
            <a:r>
              <a:rPr lang="en-US" sz="2400" dirty="0"/>
              <a:t> </a:t>
            </a:r>
            <a:r>
              <a:rPr lang="en-US" sz="2400" dirty="0" err="1"/>
              <a:t>Chowdhery</a:t>
            </a:r>
            <a:r>
              <a:rPr lang="en-US" sz="2400" dirty="0"/>
              <a:t>, Sharan Narang, Jacob </a:t>
            </a:r>
            <a:r>
              <a:rPr lang="en-US" sz="2400" dirty="0" err="1"/>
              <a:t>Devlin,Maarten</a:t>
            </a:r>
            <a:r>
              <a:rPr lang="en-US" sz="2400" dirty="0"/>
              <a:t> </a:t>
            </a:r>
            <a:r>
              <a:rPr lang="en-US" sz="2400" dirty="0" err="1"/>
              <a:t>Bosma</a:t>
            </a:r>
            <a:r>
              <a:rPr lang="en-US" sz="2400" dirty="0"/>
              <a:t>, Gaurav Mishra, Adam Roberts, </a:t>
            </a:r>
            <a:r>
              <a:rPr lang="en-US" sz="2400" dirty="0" err="1"/>
              <a:t>PaulBarham</a:t>
            </a:r>
            <a:r>
              <a:rPr lang="en-US" sz="2400" dirty="0"/>
              <a:t>, Hyung Won Chung, Charles Sutton, </a:t>
            </a:r>
            <a:r>
              <a:rPr lang="en-US" sz="2400" dirty="0" err="1"/>
              <a:t>SebastianGehrmann</a:t>
            </a:r>
            <a:r>
              <a:rPr lang="en-US" sz="2400" dirty="0"/>
              <a:t>, et al., “Palm: Scaling language </a:t>
            </a:r>
            <a:r>
              <a:rPr lang="en-US" sz="2400" dirty="0" err="1"/>
              <a:t>modelingwith</a:t>
            </a:r>
            <a:r>
              <a:rPr lang="en-US" sz="2400" dirty="0"/>
              <a:t> pathways,” Journal of Machine Learning </a:t>
            </a:r>
            <a:r>
              <a:rPr lang="en-US" sz="2400" dirty="0" err="1"/>
              <a:t>Research,vol</a:t>
            </a:r>
            <a:r>
              <a:rPr lang="en-US" sz="2400" dirty="0"/>
              <a:t>. 24, no. 240, pp. 1–113, 2023.</a:t>
            </a:r>
          </a:p>
          <a:p>
            <a:pPr>
              <a:lnSpc>
                <a:spcPct val="110000"/>
              </a:lnSpc>
            </a:pPr>
            <a:r>
              <a:rPr lang="en-US" sz="2400" dirty="0"/>
              <a:t>[7] </a:t>
            </a:r>
            <a:r>
              <a:rPr lang="en-US" sz="2400" dirty="0" err="1"/>
              <a:t>Dongling</a:t>
            </a:r>
            <a:r>
              <a:rPr lang="en-US" sz="2400" dirty="0"/>
              <a:t> Xiao, Han Zhang, </a:t>
            </a:r>
            <a:r>
              <a:rPr lang="en-US" sz="2400" dirty="0" err="1"/>
              <a:t>Yukun</a:t>
            </a:r>
            <a:r>
              <a:rPr lang="en-US" sz="2400" dirty="0"/>
              <a:t> Li, Yu Sun, </a:t>
            </a:r>
            <a:r>
              <a:rPr lang="en-US" sz="2400" dirty="0" err="1"/>
              <a:t>HaoTian</a:t>
            </a:r>
            <a:r>
              <a:rPr lang="en-US" sz="2400" dirty="0"/>
              <a:t>, Hua Wu, and Haifeng Wang, “Ernie-gen: </a:t>
            </a:r>
            <a:r>
              <a:rPr lang="en-US" sz="2400" dirty="0" err="1"/>
              <a:t>Anenhanced</a:t>
            </a:r>
            <a:r>
              <a:rPr lang="en-US" sz="2400" dirty="0"/>
              <a:t> multi-flow pre-training and fine-tuning frame-work for natural language generation,” </a:t>
            </a:r>
            <a:r>
              <a:rPr lang="en-US" sz="2400" dirty="0" err="1"/>
              <a:t>arXiv</a:t>
            </a:r>
            <a:r>
              <a:rPr lang="en-US" sz="2400" dirty="0"/>
              <a:t> preprintarXiv:2001.11314, 2020.</a:t>
            </a:r>
          </a:p>
          <a:p>
            <a:pPr>
              <a:lnSpc>
                <a:spcPct val="110000"/>
              </a:lnSpc>
            </a:pPr>
            <a:r>
              <a:rPr lang="en-US" sz="2400" dirty="0"/>
              <a:t>[8] Yue Wang, </a:t>
            </a:r>
            <a:r>
              <a:rPr lang="en-US" sz="2400" dirty="0" err="1"/>
              <a:t>Weishi</a:t>
            </a:r>
            <a:r>
              <a:rPr lang="en-US" sz="2400" dirty="0"/>
              <a:t> Wang, Shafiq </a:t>
            </a:r>
            <a:r>
              <a:rPr lang="en-US" sz="2400" dirty="0" err="1"/>
              <a:t>Joty</a:t>
            </a:r>
            <a:r>
              <a:rPr lang="en-US" sz="2400" dirty="0"/>
              <a:t>, and Steven </a:t>
            </a:r>
            <a:r>
              <a:rPr lang="en-US" sz="2400" dirty="0" err="1"/>
              <a:t>CHHoi</a:t>
            </a:r>
            <a:r>
              <a:rPr lang="en-US" sz="2400" dirty="0"/>
              <a:t>, “Codet5: Identifier-aware unified pre-</a:t>
            </a:r>
            <a:r>
              <a:rPr lang="en-US" sz="2400" dirty="0" err="1"/>
              <a:t>trainedencoder</a:t>
            </a:r>
            <a:r>
              <a:rPr lang="en-US" sz="2400" dirty="0"/>
              <a:t>-decoder models for code understanding </a:t>
            </a:r>
            <a:r>
              <a:rPr lang="en-US" sz="2400" dirty="0" err="1"/>
              <a:t>andgeneration</a:t>
            </a:r>
            <a:r>
              <a:rPr lang="en-US" sz="2400" dirty="0"/>
              <a:t>,” </a:t>
            </a:r>
            <a:r>
              <a:rPr lang="en-US" sz="2400" dirty="0" err="1"/>
              <a:t>arXiv</a:t>
            </a:r>
            <a:r>
              <a:rPr lang="en-US" sz="2400" dirty="0"/>
              <a:t> preprint arXiv:2109.00859, 2021.</a:t>
            </a:r>
          </a:p>
          <a:p>
            <a:pPr>
              <a:lnSpc>
                <a:spcPct val="110000"/>
              </a:lnSpc>
            </a:pPr>
            <a:r>
              <a:rPr lang="en-US" sz="2400" dirty="0"/>
              <a:t>[9] </a:t>
            </a:r>
            <a:r>
              <a:rPr lang="en-US" sz="2400" dirty="0" err="1"/>
              <a:t>Yujia</a:t>
            </a:r>
            <a:r>
              <a:rPr lang="en-US" sz="2400" dirty="0"/>
              <a:t> Li, David Choi, </a:t>
            </a:r>
            <a:r>
              <a:rPr lang="en-US" sz="2400" dirty="0" err="1"/>
              <a:t>Junyoung</a:t>
            </a:r>
            <a:r>
              <a:rPr lang="en-US" sz="2400" dirty="0"/>
              <a:t> Chung, Nate Kush-man, Julian </a:t>
            </a:r>
            <a:r>
              <a:rPr lang="en-US" sz="2400" dirty="0" err="1"/>
              <a:t>Schrittwieser</a:t>
            </a:r>
            <a:r>
              <a:rPr lang="en-US" sz="2400" dirty="0"/>
              <a:t>, </a:t>
            </a:r>
            <a:r>
              <a:rPr lang="en-US" sz="2400" dirty="0" err="1"/>
              <a:t>R´emi</a:t>
            </a:r>
            <a:r>
              <a:rPr lang="en-US" sz="2400" dirty="0"/>
              <a:t> </a:t>
            </a:r>
            <a:r>
              <a:rPr lang="en-US" sz="2400" dirty="0" err="1"/>
              <a:t>Leblond</a:t>
            </a:r>
            <a:r>
              <a:rPr lang="en-US" sz="2400" dirty="0"/>
              <a:t>, Tom </a:t>
            </a:r>
            <a:r>
              <a:rPr lang="en-US" sz="2400" dirty="0" err="1"/>
              <a:t>Eccles,James</a:t>
            </a:r>
            <a:r>
              <a:rPr lang="en-US" sz="2400" dirty="0"/>
              <a:t> Keeling, Felix </a:t>
            </a:r>
            <a:r>
              <a:rPr lang="en-US" sz="2400" dirty="0" err="1"/>
              <a:t>Gimeno</a:t>
            </a:r>
            <a:r>
              <a:rPr lang="en-US" sz="2400" dirty="0"/>
              <a:t>, Agustin Dal Lago, et </a:t>
            </a:r>
            <a:r>
              <a:rPr lang="en-US" sz="2400" dirty="0" err="1"/>
              <a:t>al.,“Competition</a:t>
            </a:r>
            <a:r>
              <a:rPr lang="en-US" sz="2400" dirty="0"/>
              <a:t>-level code generation with </a:t>
            </a:r>
            <a:r>
              <a:rPr lang="en-US" sz="2400" dirty="0" err="1"/>
              <a:t>alphacode</a:t>
            </a:r>
            <a:r>
              <a:rPr lang="en-US" sz="2400" dirty="0"/>
              <a:t>,”Science, vol. 378, no. 6624, pp. 1092–1097, 2022.</a:t>
            </a:r>
          </a:p>
          <a:p>
            <a:pPr>
              <a:lnSpc>
                <a:spcPct val="110000"/>
              </a:lnSpc>
            </a:pPr>
            <a:r>
              <a:rPr lang="en-US" sz="2400" dirty="0"/>
              <a:t>[10] </a:t>
            </a:r>
            <a:r>
              <a:rPr lang="en-US" sz="2400" dirty="0" err="1"/>
              <a:t>Priyan</a:t>
            </a:r>
            <a:r>
              <a:rPr lang="en-US" sz="2400" dirty="0"/>
              <a:t> </a:t>
            </a:r>
            <a:r>
              <a:rPr lang="en-US" sz="2400" dirty="0" err="1"/>
              <a:t>Vaithilingam</a:t>
            </a:r>
            <a:r>
              <a:rPr lang="en-US" sz="2400" dirty="0"/>
              <a:t>, </a:t>
            </a:r>
            <a:r>
              <a:rPr lang="en-US" sz="2400" dirty="0" err="1"/>
              <a:t>Tianyi</a:t>
            </a:r>
            <a:r>
              <a:rPr lang="en-US" sz="2400" dirty="0"/>
              <a:t> Zhang, and Elena L Glass-man, “Expectation vs. experience: Evaluating the us-ability of code generation tools powered by large </a:t>
            </a:r>
            <a:r>
              <a:rPr lang="en-US" sz="2400" dirty="0" err="1"/>
              <a:t>lan-guage</a:t>
            </a:r>
            <a:r>
              <a:rPr lang="en-US" sz="2400" dirty="0"/>
              <a:t> models,” in Chi conference on human factors </a:t>
            </a:r>
            <a:r>
              <a:rPr lang="en-US" sz="2400" dirty="0" err="1"/>
              <a:t>incomputing</a:t>
            </a:r>
            <a:r>
              <a:rPr lang="en-US" sz="2400" dirty="0"/>
              <a:t> systems extended abstracts, 2022, pp. 1–7.</a:t>
            </a:r>
          </a:p>
          <a:p>
            <a:pPr>
              <a:lnSpc>
                <a:spcPct val="110000"/>
              </a:lnSpc>
            </a:pPr>
            <a:r>
              <a:rPr lang="en-US" sz="2400" dirty="0"/>
              <a:t>[11] </a:t>
            </a:r>
            <a:r>
              <a:rPr lang="en-US" sz="2400" dirty="0" err="1"/>
              <a:t>Jingxuan</a:t>
            </a:r>
            <a:r>
              <a:rPr lang="en-US" sz="2400" dirty="0"/>
              <a:t> He and Martin </a:t>
            </a:r>
            <a:r>
              <a:rPr lang="en-US" sz="2400" dirty="0" err="1"/>
              <a:t>Vechev</a:t>
            </a:r>
            <a:r>
              <a:rPr lang="en-US" sz="2400" dirty="0"/>
              <a:t>, “Large language mod-</a:t>
            </a:r>
            <a:r>
              <a:rPr lang="en-US" sz="2400" dirty="0" err="1"/>
              <a:t>els</a:t>
            </a:r>
            <a:r>
              <a:rPr lang="en-US" sz="2400" dirty="0"/>
              <a:t> for code: Security hardening and adversarial </a:t>
            </a:r>
            <a:r>
              <a:rPr lang="en-US" sz="2400" dirty="0" err="1"/>
              <a:t>testing,”in</a:t>
            </a:r>
            <a:r>
              <a:rPr lang="en-US" sz="2400" dirty="0"/>
              <a:t> Proceedings of the 2023 ACM SIGSAC </a:t>
            </a:r>
            <a:r>
              <a:rPr lang="en-US" sz="2400" dirty="0" err="1"/>
              <a:t>Conferenceon</a:t>
            </a:r>
            <a:r>
              <a:rPr lang="en-US" sz="2400" dirty="0"/>
              <a:t> Computer and Communications Security, 2023, pp.1865–1879.</a:t>
            </a:r>
          </a:p>
          <a:p>
            <a:pPr>
              <a:lnSpc>
                <a:spcPct val="110000"/>
              </a:lnSpc>
            </a:pPr>
            <a:r>
              <a:rPr lang="en-US" sz="2400" dirty="0"/>
              <a:t>[12] Hammond Pearce, </a:t>
            </a:r>
            <a:r>
              <a:rPr lang="en-US" sz="2400" dirty="0" err="1"/>
              <a:t>Baleegh</a:t>
            </a:r>
            <a:r>
              <a:rPr lang="en-US" sz="2400" dirty="0"/>
              <a:t> Ahmad, Benjamin </a:t>
            </a:r>
            <a:r>
              <a:rPr lang="en-US" sz="2400" dirty="0" err="1"/>
              <a:t>Tan,Brendan</a:t>
            </a:r>
            <a:r>
              <a:rPr lang="en-US" sz="2400" dirty="0"/>
              <a:t> Dolan-</a:t>
            </a:r>
            <a:r>
              <a:rPr lang="en-US" sz="2400" dirty="0" err="1"/>
              <a:t>Gavitt</a:t>
            </a:r>
            <a:r>
              <a:rPr lang="en-US" sz="2400" dirty="0"/>
              <a:t>, and Ramesh Karri, “Asleep </a:t>
            </a:r>
            <a:r>
              <a:rPr lang="en-US" sz="2400" dirty="0" err="1"/>
              <a:t>atthe</a:t>
            </a:r>
            <a:r>
              <a:rPr lang="en-US" sz="2400" dirty="0"/>
              <a:t> keyboard? assessing the security of </a:t>
            </a:r>
            <a:r>
              <a:rPr lang="en-US" sz="2400" dirty="0" err="1"/>
              <a:t>github</a:t>
            </a:r>
            <a:r>
              <a:rPr lang="en-US" sz="2400" dirty="0"/>
              <a:t> </a:t>
            </a:r>
            <a:r>
              <a:rPr lang="en-US" sz="2400" dirty="0" err="1"/>
              <a:t>copilot’scode</a:t>
            </a:r>
            <a:r>
              <a:rPr lang="en-US" sz="2400" dirty="0"/>
              <a:t> contributions,” in 2022 IEEE Symposium on </a:t>
            </a:r>
            <a:r>
              <a:rPr lang="en-US" sz="2400" dirty="0" err="1"/>
              <a:t>Secu-rity</a:t>
            </a:r>
            <a:r>
              <a:rPr lang="en-US" sz="2400" dirty="0"/>
              <a:t> and Privacy (SP). IEEE, 2022, pp. 754–768.</a:t>
            </a:r>
          </a:p>
          <a:p>
            <a:pPr>
              <a:lnSpc>
                <a:spcPct val="110000"/>
              </a:lnSpc>
            </a:pPr>
            <a:r>
              <a:rPr lang="en-US" sz="2400" dirty="0"/>
              <a:t>[13] Cordell Green, “Application of theorem proving </a:t>
            </a:r>
            <a:r>
              <a:rPr lang="en-US" sz="2400" dirty="0" err="1"/>
              <a:t>toproblem</a:t>
            </a:r>
            <a:r>
              <a:rPr lang="en-US" sz="2400" dirty="0"/>
              <a:t> solving,” in Readings in Artificial </a:t>
            </a:r>
            <a:r>
              <a:rPr lang="en-US" sz="2400" dirty="0" err="1"/>
              <a:t>Intelligence,pp</a:t>
            </a:r>
            <a:r>
              <a:rPr lang="en-US" sz="2400" dirty="0"/>
              <a:t>. 202–222. Elsevier, 1981.</a:t>
            </a:r>
          </a:p>
          <a:p>
            <a:pPr>
              <a:lnSpc>
                <a:spcPct val="110000"/>
              </a:lnSpc>
            </a:pPr>
            <a:r>
              <a:rPr lang="en-US" sz="2400" dirty="0"/>
              <a:t>[14] </a:t>
            </a:r>
            <a:r>
              <a:rPr lang="en-US" sz="2400" dirty="0" err="1"/>
              <a:t>Zeyu</a:t>
            </a:r>
            <a:r>
              <a:rPr lang="en-US" sz="2400" dirty="0"/>
              <a:t> Sun, </a:t>
            </a:r>
            <a:r>
              <a:rPr lang="en-US" sz="2400" dirty="0" err="1"/>
              <a:t>Qihao</a:t>
            </a:r>
            <a:r>
              <a:rPr lang="en-US" sz="2400" dirty="0"/>
              <a:t> Zhu, Yingfei Xiong, </a:t>
            </a:r>
            <a:r>
              <a:rPr lang="en-US" sz="2400" dirty="0" err="1"/>
              <a:t>Yican</a:t>
            </a:r>
            <a:r>
              <a:rPr lang="en-US" sz="2400" dirty="0"/>
              <a:t> Sun, </a:t>
            </a:r>
            <a:r>
              <a:rPr lang="en-US" sz="2400" dirty="0" err="1"/>
              <a:t>LiliMou</a:t>
            </a:r>
            <a:r>
              <a:rPr lang="en-US" sz="2400" dirty="0"/>
              <a:t>, and Lu Zhang, “</a:t>
            </a:r>
            <a:r>
              <a:rPr lang="en-US" sz="2400" dirty="0" err="1"/>
              <a:t>Treegen</a:t>
            </a:r>
            <a:r>
              <a:rPr lang="en-US" sz="2400" dirty="0"/>
              <a:t>: A tree-based trans-former architecture for code generation,” in </a:t>
            </a:r>
            <a:r>
              <a:rPr lang="en-US" sz="2400" dirty="0" err="1"/>
              <a:t>Proceedingsof</a:t>
            </a:r>
            <a:r>
              <a:rPr lang="en-US" sz="2400" dirty="0"/>
              <a:t> the AAAI conference on artificial intelligence, 2020,vol. 34, pp. 8984–8991.</a:t>
            </a:r>
          </a:p>
          <a:p>
            <a:pPr>
              <a:lnSpc>
                <a:spcPct val="110000"/>
              </a:lnSpc>
            </a:pPr>
            <a:r>
              <a:rPr lang="en-US" sz="2400" dirty="0"/>
              <a:t>[15] Erik Nijkamp, Bo Pang, Hiroaki Hayashi, </a:t>
            </a:r>
            <a:r>
              <a:rPr lang="en-US" sz="2400" dirty="0" err="1"/>
              <a:t>Lifu</a:t>
            </a:r>
            <a:r>
              <a:rPr lang="en-US" sz="2400" dirty="0"/>
              <a:t> Tu, </a:t>
            </a:r>
            <a:r>
              <a:rPr lang="en-US" sz="2400" dirty="0" err="1"/>
              <a:t>HuanWang</a:t>
            </a:r>
            <a:r>
              <a:rPr lang="en-US" sz="2400" dirty="0"/>
              <a:t>, </a:t>
            </a:r>
            <a:r>
              <a:rPr lang="en-US" sz="2400" dirty="0" err="1"/>
              <a:t>Yingbo</a:t>
            </a:r>
            <a:r>
              <a:rPr lang="en-US" sz="2400" dirty="0"/>
              <a:t> Zhou, Silvio Savarese, and </a:t>
            </a:r>
            <a:r>
              <a:rPr lang="en-US" sz="2400" dirty="0" err="1"/>
              <a:t>CaimingXiong</a:t>
            </a:r>
            <a:r>
              <a:rPr lang="en-US" sz="2400" dirty="0"/>
              <a:t>, “</a:t>
            </a:r>
            <a:r>
              <a:rPr lang="en-US" sz="2400" dirty="0" err="1"/>
              <a:t>Codegen</a:t>
            </a:r>
            <a:r>
              <a:rPr lang="en-US" sz="2400" dirty="0"/>
              <a:t>: An open large language model </a:t>
            </a:r>
            <a:r>
              <a:rPr lang="en-US" sz="2400" dirty="0" err="1"/>
              <a:t>forcode</a:t>
            </a:r>
            <a:r>
              <a:rPr lang="en-US" sz="2400" dirty="0"/>
              <a:t> with multi-turn program synthesis,” </a:t>
            </a:r>
            <a:r>
              <a:rPr lang="en-US" sz="2400" dirty="0" err="1"/>
              <a:t>arXiv</a:t>
            </a:r>
            <a:r>
              <a:rPr lang="en-US" sz="2400" dirty="0"/>
              <a:t> preprintarXiv:2203.13474, 2022.</a:t>
            </a:r>
          </a:p>
          <a:p>
            <a:pPr>
              <a:lnSpc>
                <a:spcPct val="110000"/>
              </a:lnSpc>
            </a:pPr>
            <a:r>
              <a:rPr lang="en-US" sz="2400" dirty="0"/>
              <a:t>[16] </a:t>
            </a:r>
            <a:r>
              <a:rPr lang="en-US" sz="2400" dirty="0" err="1"/>
              <a:t>Jeevana</a:t>
            </a:r>
            <a:r>
              <a:rPr lang="en-US" sz="2400" dirty="0"/>
              <a:t> Priya Inala, </a:t>
            </a:r>
            <a:r>
              <a:rPr lang="en-US" sz="2400" dirty="0" err="1"/>
              <a:t>Chenglong</a:t>
            </a:r>
            <a:r>
              <a:rPr lang="en-US" sz="2400" dirty="0"/>
              <a:t> Wang, Mei </a:t>
            </a:r>
            <a:r>
              <a:rPr lang="en-US" sz="2400" dirty="0" err="1"/>
              <a:t>Yang,Andres</a:t>
            </a:r>
            <a:r>
              <a:rPr lang="en-US" sz="2400" dirty="0"/>
              <a:t> Codas, Mark </a:t>
            </a:r>
            <a:r>
              <a:rPr lang="en-US" sz="2400" dirty="0" err="1"/>
              <a:t>Encarnaci´on</a:t>
            </a:r>
            <a:r>
              <a:rPr lang="en-US" sz="2400" dirty="0"/>
              <a:t>, </a:t>
            </a:r>
            <a:r>
              <a:rPr lang="en-US" sz="2400" dirty="0" err="1"/>
              <a:t>Shuvendu</a:t>
            </a:r>
            <a:r>
              <a:rPr lang="en-US" sz="2400" dirty="0"/>
              <a:t> </a:t>
            </a:r>
            <a:r>
              <a:rPr lang="en-US" sz="2400" dirty="0" err="1"/>
              <a:t>Lahiri,Madanlal</a:t>
            </a:r>
            <a:r>
              <a:rPr lang="en-US" sz="2400" dirty="0"/>
              <a:t> </a:t>
            </a:r>
            <a:r>
              <a:rPr lang="en-US" sz="2400" dirty="0" err="1"/>
              <a:t>Musuvathi</a:t>
            </a:r>
            <a:r>
              <a:rPr lang="en-US" sz="2400" dirty="0"/>
              <a:t>, and </a:t>
            </a:r>
            <a:r>
              <a:rPr lang="en-US" sz="2400" dirty="0" err="1"/>
              <a:t>Jianfeng</a:t>
            </a:r>
            <a:r>
              <a:rPr lang="en-US" sz="2400" dirty="0"/>
              <a:t> Gao, “Fault-</a:t>
            </a:r>
            <a:r>
              <a:rPr lang="en-US" sz="2400" dirty="0" err="1"/>
              <a:t>awareneural</a:t>
            </a:r>
            <a:r>
              <a:rPr lang="en-US" sz="2400" dirty="0"/>
              <a:t> code rankers,” Advances in Neural </a:t>
            </a:r>
            <a:r>
              <a:rPr lang="en-US" sz="2400" dirty="0" err="1"/>
              <a:t>InformationProcessing</a:t>
            </a:r>
            <a:r>
              <a:rPr lang="en-US" sz="2400" dirty="0"/>
              <a:t> Systems, vol. 35, pp. 13419–13432, 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3"/>
          <p:cNvSpPr txBox="1">
            <a:spLocks noGrp="1"/>
          </p:cNvSpPr>
          <p:nvPr>
            <p:ph type="ctrTitle"/>
          </p:nvPr>
        </p:nvSpPr>
        <p:spPr>
          <a:xfrm>
            <a:off x="2011850" y="4435438"/>
            <a:ext cx="19019100" cy="5014500"/>
          </a:xfrm>
          <a:prstGeom prst="rect">
            <a:avLst/>
          </a:prstGeom>
        </p:spPr>
        <p:txBody>
          <a:bodyPr spcFirstLastPara="1" wrap="square" lIns="256000" tIns="256000" rIns="256000" bIns="256000" anchor="b" anchorCtr="0">
            <a:noAutofit/>
          </a:bodyPr>
          <a:lstStyle/>
          <a:p>
            <a:pPr marL="0" lvl="0" indent="0" algn="ctr" rtl="0">
              <a:spcBef>
                <a:spcPts val="0"/>
              </a:spcBef>
              <a:spcAft>
                <a:spcPts val="0"/>
              </a:spcAft>
              <a:buNone/>
            </a:pPr>
            <a:r>
              <a:rPr lang="en-US" sz="8800" dirty="0" err="1"/>
              <a:t>RefleXGen</a:t>
            </a:r>
            <a:r>
              <a:rPr lang="en-US" sz="8800" dirty="0"/>
              <a:t>: The unexamined code is not worth using</a:t>
            </a:r>
            <a:endParaRPr sz="12000" dirty="0"/>
          </a:p>
        </p:txBody>
      </p:sp>
      <p:sp>
        <p:nvSpPr>
          <p:cNvPr id="221" name="Google Shape;221;p23"/>
          <p:cNvSpPr txBox="1">
            <a:spLocks noGrp="1"/>
          </p:cNvSpPr>
          <p:nvPr>
            <p:ph type="subTitle" idx="1"/>
          </p:nvPr>
        </p:nvSpPr>
        <p:spPr>
          <a:xfrm>
            <a:off x="2685950" y="9574025"/>
            <a:ext cx="17670600" cy="2663100"/>
          </a:xfrm>
          <a:prstGeom prst="rect">
            <a:avLst/>
          </a:prstGeom>
        </p:spPr>
        <p:txBody>
          <a:bodyPr spcFirstLastPara="1" wrap="square" lIns="256000" tIns="256000" rIns="256000" bIns="256000" anchor="t" anchorCtr="0">
            <a:noAutofit/>
          </a:bodyPr>
          <a:lstStyle/>
          <a:p>
            <a:pPr marL="0" indent="0"/>
            <a:r>
              <a:rPr lang="en-IN" dirty="0"/>
              <a:t>Bin Wang, Hui Li, </a:t>
            </a:r>
            <a:r>
              <a:rPr lang="en-IN" dirty="0" err="1"/>
              <a:t>AoFan</a:t>
            </a:r>
            <a:r>
              <a:rPr lang="en-IN" dirty="0"/>
              <a:t> Liu, </a:t>
            </a:r>
            <a:r>
              <a:rPr lang="en-IN" dirty="0" err="1"/>
              <a:t>BoTao</a:t>
            </a:r>
            <a:r>
              <a:rPr lang="en-IN" dirty="0"/>
              <a:t> Yang, Ao Yang, </a:t>
            </a:r>
            <a:r>
              <a:rPr lang="en-IN" dirty="0" err="1"/>
              <a:t>YiLu</a:t>
            </a:r>
            <a:r>
              <a:rPr lang="en-IN" dirty="0"/>
              <a:t> Zhong, </a:t>
            </a:r>
            <a:r>
              <a:rPr lang="en-IN" dirty="0" err="1"/>
              <a:t>Weixiang</a:t>
            </a:r>
            <a:r>
              <a:rPr lang="en-IN" dirty="0"/>
              <a:t> Huang, </a:t>
            </a:r>
            <a:r>
              <a:rPr lang="en-IN" dirty="0" err="1"/>
              <a:t>Runhuai</a:t>
            </a:r>
            <a:r>
              <a:rPr lang="en-IN" dirty="0"/>
              <a:t> Huang, </a:t>
            </a:r>
            <a:r>
              <a:rPr lang="en-IN" dirty="0" err="1"/>
              <a:t>Weimin</a:t>
            </a:r>
            <a:r>
              <a:rPr lang="en-IN" dirty="0"/>
              <a:t> Zeng, </a:t>
            </a:r>
            <a:r>
              <a:rPr lang="en-IN" dirty="0" err="1"/>
              <a:t>Yanping</a:t>
            </a:r>
            <a:r>
              <a:rPr lang="en-IN" dirty="0"/>
              <a:t> Zhang</a:t>
            </a:r>
          </a:p>
          <a:p>
            <a:pPr marL="0" lvl="0" indent="0" algn="ctr" rtl="0">
              <a:spcBef>
                <a:spcPts val="0"/>
              </a:spcBef>
              <a:spcAft>
                <a:spcPts val="0"/>
              </a:spcAft>
              <a:buNone/>
            </a:pPr>
            <a:endParaRPr dirty="0"/>
          </a:p>
        </p:txBody>
      </p:sp>
      <p:grpSp>
        <p:nvGrpSpPr>
          <p:cNvPr id="222" name="Google Shape;222;p23"/>
          <p:cNvGrpSpPr/>
          <p:nvPr/>
        </p:nvGrpSpPr>
        <p:grpSpPr>
          <a:xfrm>
            <a:off x="12013575" y="13837850"/>
            <a:ext cx="11029300" cy="3444300"/>
            <a:chOff x="12013575" y="13837850"/>
            <a:chExt cx="11029300" cy="3444300"/>
          </a:xfrm>
        </p:grpSpPr>
        <p:sp>
          <p:nvSpPr>
            <p:cNvPr id="223" name="Google Shape;223;p23"/>
            <p:cNvSpPr/>
            <p:nvPr/>
          </p:nvSpPr>
          <p:spPr>
            <a:xfrm>
              <a:off x="12022975" y="13847150"/>
              <a:ext cx="11019900" cy="3435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4" name="Google Shape;224;p23"/>
            <p:cNvCxnSpPr/>
            <p:nvPr/>
          </p:nvCxnSpPr>
          <p:spPr>
            <a:xfrm>
              <a:off x="17523525" y="8757150"/>
              <a:ext cx="0" cy="11019900"/>
            </a:xfrm>
            <a:prstGeom prst="straightConnector1">
              <a:avLst/>
            </a:prstGeom>
            <a:noFill/>
            <a:ln w="19050" cap="flat" cmpd="sng">
              <a:solidFill>
                <a:schemeClr val="dk1"/>
              </a:solidFill>
              <a:prstDash val="solid"/>
              <a:round/>
              <a:headEnd type="none" w="med" len="med"/>
              <a:tailEnd type="none" w="med" len="med"/>
            </a:ln>
          </p:spPr>
        </p:cxnSp>
        <p:cxnSp>
          <p:nvCxnSpPr>
            <p:cNvPr id="225" name="Google Shape;225;p23"/>
            <p:cNvCxnSpPr/>
            <p:nvPr/>
          </p:nvCxnSpPr>
          <p:spPr>
            <a:xfrm>
              <a:off x="17523525" y="9186525"/>
              <a:ext cx="0" cy="11019900"/>
            </a:xfrm>
            <a:prstGeom prst="straightConnector1">
              <a:avLst/>
            </a:prstGeom>
            <a:noFill/>
            <a:ln w="19050" cap="flat" cmpd="sng">
              <a:solidFill>
                <a:schemeClr val="dk1"/>
              </a:solidFill>
              <a:prstDash val="solid"/>
              <a:round/>
              <a:headEnd type="none" w="med" len="med"/>
              <a:tailEnd type="none" w="med" len="med"/>
            </a:ln>
          </p:spPr>
        </p:cxnSp>
        <p:cxnSp>
          <p:nvCxnSpPr>
            <p:cNvPr id="226" name="Google Shape;226;p23"/>
            <p:cNvCxnSpPr/>
            <p:nvPr/>
          </p:nvCxnSpPr>
          <p:spPr>
            <a:xfrm>
              <a:off x="17523525" y="9615900"/>
              <a:ext cx="0" cy="11019900"/>
            </a:xfrm>
            <a:prstGeom prst="straightConnector1">
              <a:avLst/>
            </a:prstGeom>
            <a:noFill/>
            <a:ln w="19050" cap="flat" cmpd="sng">
              <a:solidFill>
                <a:schemeClr val="dk1"/>
              </a:solidFill>
              <a:prstDash val="solid"/>
              <a:round/>
              <a:headEnd type="none" w="med" len="med"/>
              <a:tailEnd type="none" w="med" len="med"/>
            </a:ln>
          </p:spPr>
        </p:cxnSp>
        <p:cxnSp>
          <p:nvCxnSpPr>
            <p:cNvPr id="227" name="Google Shape;227;p23"/>
            <p:cNvCxnSpPr/>
            <p:nvPr/>
          </p:nvCxnSpPr>
          <p:spPr>
            <a:xfrm>
              <a:off x="17523525" y="10045275"/>
              <a:ext cx="0" cy="11019900"/>
            </a:xfrm>
            <a:prstGeom prst="straightConnector1">
              <a:avLst/>
            </a:prstGeom>
            <a:noFill/>
            <a:ln w="19050" cap="flat" cmpd="sng">
              <a:solidFill>
                <a:schemeClr val="dk1"/>
              </a:solidFill>
              <a:prstDash val="solid"/>
              <a:round/>
              <a:headEnd type="none" w="med" len="med"/>
              <a:tailEnd type="none" w="med" len="med"/>
            </a:ln>
          </p:spPr>
        </p:cxnSp>
        <p:cxnSp>
          <p:nvCxnSpPr>
            <p:cNvPr id="228" name="Google Shape;228;p23"/>
            <p:cNvCxnSpPr/>
            <p:nvPr/>
          </p:nvCxnSpPr>
          <p:spPr>
            <a:xfrm>
              <a:off x="17523525" y="10474650"/>
              <a:ext cx="0" cy="11019900"/>
            </a:xfrm>
            <a:prstGeom prst="straightConnector1">
              <a:avLst/>
            </a:prstGeom>
            <a:noFill/>
            <a:ln w="19050" cap="flat" cmpd="sng">
              <a:solidFill>
                <a:schemeClr val="dk1"/>
              </a:solidFill>
              <a:prstDash val="solid"/>
              <a:round/>
              <a:headEnd type="none" w="med" len="med"/>
              <a:tailEnd type="none" w="med" len="med"/>
            </a:ln>
          </p:spPr>
        </p:cxnSp>
        <p:cxnSp>
          <p:nvCxnSpPr>
            <p:cNvPr id="229" name="Google Shape;229;p23"/>
            <p:cNvCxnSpPr/>
            <p:nvPr/>
          </p:nvCxnSpPr>
          <p:spPr>
            <a:xfrm>
              <a:off x="17523525" y="10904025"/>
              <a:ext cx="0" cy="11019900"/>
            </a:xfrm>
            <a:prstGeom prst="straightConnector1">
              <a:avLst/>
            </a:prstGeom>
            <a:noFill/>
            <a:ln w="19050" cap="flat" cmpd="sng">
              <a:solidFill>
                <a:schemeClr val="dk1"/>
              </a:solidFill>
              <a:prstDash val="solid"/>
              <a:round/>
              <a:headEnd type="none" w="med" len="med"/>
              <a:tailEnd type="none" w="med" len="med"/>
            </a:ln>
          </p:spPr>
        </p:cxnSp>
        <p:cxnSp>
          <p:nvCxnSpPr>
            <p:cNvPr id="230" name="Google Shape;230;p23"/>
            <p:cNvCxnSpPr/>
            <p:nvPr/>
          </p:nvCxnSpPr>
          <p:spPr>
            <a:xfrm>
              <a:off x="17523525" y="11333400"/>
              <a:ext cx="0" cy="11019900"/>
            </a:xfrm>
            <a:prstGeom prst="straightConnector1">
              <a:avLst/>
            </a:prstGeom>
            <a:noFill/>
            <a:ln w="19050" cap="flat" cmpd="sng">
              <a:solidFill>
                <a:schemeClr val="dk1"/>
              </a:solidFill>
              <a:prstDash val="solid"/>
              <a:round/>
              <a:headEnd type="none" w="med" len="med"/>
              <a:tailEnd type="none" w="med" len="med"/>
            </a:ln>
          </p:spPr>
        </p:cxnSp>
        <p:cxnSp>
          <p:nvCxnSpPr>
            <p:cNvPr id="231" name="Google Shape;231;p23"/>
            <p:cNvCxnSpPr/>
            <p:nvPr/>
          </p:nvCxnSpPr>
          <p:spPr>
            <a:xfrm>
              <a:off x="124377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32" name="Google Shape;232;p23"/>
            <p:cNvCxnSpPr/>
            <p:nvPr/>
          </p:nvCxnSpPr>
          <p:spPr>
            <a:xfrm>
              <a:off x="128619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33" name="Google Shape;233;p23"/>
            <p:cNvCxnSpPr/>
            <p:nvPr/>
          </p:nvCxnSpPr>
          <p:spPr>
            <a:xfrm>
              <a:off x="132861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34" name="Google Shape;234;p23"/>
            <p:cNvCxnSpPr/>
            <p:nvPr/>
          </p:nvCxnSpPr>
          <p:spPr>
            <a:xfrm>
              <a:off x="137103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35" name="Google Shape;235;p23"/>
            <p:cNvCxnSpPr/>
            <p:nvPr/>
          </p:nvCxnSpPr>
          <p:spPr>
            <a:xfrm>
              <a:off x="141345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36" name="Google Shape;236;p23"/>
            <p:cNvCxnSpPr/>
            <p:nvPr/>
          </p:nvCxnSpPr>
          <p:spPr>
            <a:xfrm>
              <a:off x="145587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37" name="Google Shape;237;p23"/>
            <p:cNvCxnSpPr/>
            <p:nvPr/>
          </p:nvCxnSpPr>
          <p:spPr>
            <a:xfrm>
              <a:off x="149829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38" name="Google Shape;238;p23"/>
            <p:cNvCxnSpPr/>
            <p:nvPr/>
          </p:nvCxnSpPr>
          <p:spPr>
            <a:xfrm>
              <a:off x="154071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39" name="Google Shape;239;p23"/>
            <p:cNvCxnSpPr/>
            <p:nvPr/>
          </p:nvCxnSpPr>
          <p:spPr>
            <a:xfrm>
              <a:off x="158313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40" name="Google Shape;240;p23"/>
            <p:cNvCxnSpPr/>
            <p:nvPr/>
          </p:nvCxnSpPr>
          <p:spPr>
            <a:xfrm>
              <a:off x="162555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41" name="Google Shape;241;p23"/>
            <p:cNvCxnSpPr/>
            <p:nvPr/>
          </p:nvCxnSpPr>
          <p:spPr>
            <a:xfrm>
              <a:off x="166797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42" name="Google Shape;242;p23"/>
            <p:cNvCxnSpPr/>
            <p:nvPr/>
          </p:nvCxnSpPr>
          <p:spPr>
            <a:xfrm>
              <a:off x="171039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43" name="Google Shape;243;p23"/>
            <p:cNvCxnSpPr/>
            <p:nvPr/>
          </p:nvCxnSpPr>
          <p:spPr>
            <a:xfrm>
              <a:off x="175281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23"/>
            <p:cNvCxnSpPr/>
            <p:nvPr/>
          </p:nvCxnSpPr>
          <p:spPr>
            <a:xfrm>
              <a:off x="179523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23"/>
            <p:cNvCxnSpPr/>
            <p:nvPr/>
          </p:nvCxnSpPr>
          <p:spPr>
            <a:xfrm>
              <a:off x="183765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46" name="Google Shape;246;p23"/>
            <p:cNvCxnSpPr/>
            <p:nvPr/>
          </p:nvCxnSpPr>
          <p:spPr>
            <a:xfrm>
              <a:off x="188007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47" name="Google Shape;247;p23"/>
            <p:cNvCxnSpPr/>
            <p:nvPr/>
          </p:nvCxnSpPr>
          <p:spPr>
            <a:xfrm>
              <a:off x="192249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48" name="Google Shape;248;p23"/>
            <p:cNvCxnSpPr/>
            <p:nvPr/>
          </p:nvCxnSpPr>
          <p:spPr>
            <a:xfrm>
              <a:off x="196491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49" name="Google Shape;249;p23"/>
            <p:cNvCxnSpPr/>
            <p:nvPr/>
          </p:nvCxnSpPr>
          <p:spPr>
            <a:xfrm>
              <a:off x="200733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50" name="Google Shape;250;p23"/>
            <p:cNvCxnSpPr/>
            <p:nvPr/>
          </p:nvCxnSpPr>
          <p:spPr>
            <a:xfrm>
              <a:off x="204975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51" name="Google Shape;251;p23"/>
            <p:cNvCxnSpPr/>
            <p:nvPr/>
          </p:nvCxnSpPr>
          <p:spPr>
            <a:xfrm>
              <a:off x="209217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52" name="Google Shape;252;p23"/>
            <p:cNvCxnSpPr/>
            <p:nvPr/>
          </p:nvCxnSpPr>
          <p:spPr>
            <a:xfrm>
              <a:off x="213459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53" name="Google Shape;253;p23"/>
            <p:cNvCxnSpPr/>
            <p:nvPr/>
          </p:nvCxnSpPr>
          <p:spPr>
            <a:xfrm>
              <a:off x="217701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54" name="Google Shape;254;p23"/>
            <p:cNvCxnSpPr/>
            <p:nvPr/>
          </p:nvCxnSpPr>
          <p:spPr>
            <a:xfrm>
              <a:off x="22194375" y="13837850"/>
              <a:ext cx="0" cy="343500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23"/>
            <p:cNvCxnSpPr/>
            <p:nvPr/>
          </p:nvCxnSpPr>
          <p:spPr>
            <a:xfrm>
              <a:off x="22618575" y="13837850"/>
              <a:ext cx="0" cy="3435000"/>
            </a:xfrm>
            <a:prstGeom prst="straightConnector1">
              <a:avLst/>
            </a:prstGeom>
            <a:noFill/>
            <a:ln w="19050" cap="flat" cmpd="sng">
              <a:solidFill>
                <a:schemeClr val="dk1"/>
              </a:solidFill>
              <a:prstDash val="solid"/>
              <a:round/>
              <a:headEnd type="none" w="med" len="med"/>
              <a:tailEnd type="none" w="med" len="med"/>
            </a:ln>
          </p:spPr>
        </p:cxnSp>
      </p:grpSp>
      <p:pic>
        <p:nvPicPr>
          <p:cNvPr id="256" name="Google Shape;256;p23"/>
          <p:cNvPicPr preferRelativeResize="0"/>
          <p:nvPr/>
        </p:nvPicPr>
        <p:blipFill>
          <a:blip r:embed="rId3">
            <a:alphaModFix/>
          </a:blip>
          <a:stretch>
            <a:fillRect/>
          </a:stretch>
        </p:blipFill>
        <p:spPr>
          <a:xfrm>
            <a:off x="14462664" y="1588250"/>
            <a:ext cx="1959075" cy="1959075"/>
          </a:xfrm>
          <a:prstGeom prst="rect">
            <a:avLst/>
          </a:prstGeom>
          <a:noFill/>
          <a:ln>
            <a:noFill/>
          </a:ln>
        </p:spPr>
      </p:pic>
      <p:pic>
        <p:nvPicPr>
          <p:cNvPr id="257" name="Google Shape;257;p23"/>
          <p:cNvPicPr preferRelativeResize="0"/>
          <p:nvPr/>
        </p:nvPicPr>
        <p:blipFill>
          <a:blip r:embed="rId3">
            <a:alphaModFix/>
          </a:blip>
          <a:stretch>
            <a:fillRect/>
          </a:stretch>
        </p:blipFill>
        <p:spPr>
          <a:xfrm>
            <a:off x="2364675" y="13545263"/>
            <a:ext cx="1959075" cy="1959075"/>
          </a:xfrm>
          <a:prstGeom prst="rect">
            <a:avLst/>
          </a:prstGeom>
          <a:noFill/>
          <a:ln>
            <a:noFill/>
          </a:ln>
        </p:spPr>
      </p:pic>
      <p:pic>
        <p:nvPicPr>
          <p:cNvPr id="258" name="Google Shape;258;p23"/>
          <p:cNvPicPr preferRelativeResize="0"/>
          <p:nvPr/>
        </p:nvPicPr>
        <p:blipFill>
          <a:blip r:embed="rId4">
            <a:alphaModFix/>
          </a:blip>
          <a:stretch>
            <a:fillRect/>
          </a:stretch>
        </p:blipFill>
        <p:spPr>
          <a:xfrm rot="-4131429">
            <a:off x="-3397812" y="6172063"/>
            <a:ext cx="8486775" cy="933450"/>
          </a:xfrm>
          <a:prstGeom prst="rect">
            <a:avLst/>
          </a:prstGeom>
          <a:noFill/>
          <a:ln>
            <a:noFill/>
          </a:ln>
        </p:spPr>
      </p:pic>
      <p:grpSp>
        <p:nvGrpSpPr>
          <p:cNvPr id="259" name="Google Shape;259;p23"/>
          <p:cNvGrpSpPr/>
          <p:nvPr/>
        </p:nvGrpSpPr>
        <p:grpSpPr>
          <a:xfrm>
            <a:off x="10377870" y="13995695"/>
            <a:ext cx="2616052" cy="2639107"/>
            <a:chOff x="255550" y="1284450"/>
            <a:chExt cx="2544550" cy="2566975"/>
          </a:xfrm>
        </p:grpSpPr>
        <p:sp>
          <p:nvSpPr>
            <p:cNvPr id="260" name="Google Shape;260;p23"/>
            <p:cNvSpPr/>
            <p:nvPr/>
          </p:nvSpPr>
          <p:spPr>
            <a:xfrm>
              <a:off x="1771050" y="1284450"/>
              <a:ext cx="1029050" cy="2353850"/>
            </a:xfrm>
            <a:custGeom>
              <a:avLst/>
              <a:gdLst/>
              <a:ahLst/>
              <a:cxnLst/>
              <a:rect l="l" t="t" r="r" b="b"/>
              <a:pathLst>
                <a:path w="41162" h="94154" extrusionOk="0">
                  <a:moveTo>
                    <a:pt x="5501" y="1"/>
                  </a:moveTo>
                  <a:lnTo>
                    <a:pt x="1" y="61484"/>
                  </a:lnTo>
                  <a:lnTo>
                    <a:pt x="35645" y="94153"/>
                  </a:lnTo>
                  <a:lnTo>
                    <a:pt x="41162" y="32670"/>
                  </a:lnTo>
                  <a:lnTo>
                    <a:pt x="5501" y="1"/>
                  </a:lnTo>
                  <a:close/>
                </a:path>
              </a:pathLst>
            </a:custGeom>
            <a:solidFill>
              <a:srgbClr val="F4F1E6"/>
            </a:solidFill>
            <a:ln w="15775" cap="flat" cmpd="sng">
              <a:solidFill>
                <a:srgbClr val="000000"/>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1766475" y="1289850"/>
              <a:ext cx="1028225" cy="2344300"/>
            </a:xfrm>
            <a:custGeom>
              <a:avLst/>
              <a:gdLst/>
              <a:ahLst/>
              <a:cxnLst/>
              <a:rect l="l" t="t" r="r" b="b"/>
              <a:pathLst>
                <a:path w="41129" h="93772" extrusionOk="0">
                  <a:moveTo>
                    <a:pt x="5468" y="1"/>
                  </a:moveTo>
                  <a:lnTo>
                    <a:pt x="1" y="61102"/>
                  </a:lnTo>
                  <a:lnTo>
                    <a:pt x="35661" y="93771"/>
                  </a:lnTo>
                  <a:lnTo>
                    <a:pt x="41128" y="32670"/>
                  </a:lnTo>
                  <a:lnTo>
                    <a:pt x="5468" y="1"/>
                  </a:lnTo>
                  <a:close/>
                </a:path>
              </a:pathLst>
            </a:custGeom>
            <a:solidFill>
              <a:srgbClr val="F4F1E6"/>
            </a:solidFill>
            <a:ln w="15775" cap="flat" cmpd="sng">
              <a:solidFill>
                <a:srgbClr val="000000"/>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255550" y="2821550"/>
              <a:ext cx="2406625" cy="1029875"/>
            </a:xfrm>
            <a:custGeom>
              <a:avLst/>
              <a:gdLst/>
              <a:ahLst/>
              <a:cxnLst/>
              <a:rect l="l" t="t" r="r" b="b"/>
              <a:pathLst>
                <a:path w="96265" h="41195" extrusionOk="0">
                  <a:moveTo>
                    <a:pt x="60621" y="0"/>
                  </a:moveTo>
                  <a:lnTo>
                    <a:pt x="1" y="8525"/>
                  </a:lnTo>
                  <a:lnTo>
                    <a:pt x="35662" y="41194"/>
                  </a:lnTo>
                  <a:lnTo>
                    <a:pt x="96265" y="32669"/>
                  </a:lnTo>
                  <a:lnTo>
                    <a:pt x="60621" y="0"/>
                  </a:lnTo>
                  <a:close/>
                </a:path>
              </a:pathLst>
            </a:custGeom>
            <a:solidFill>
              <a:srgbClr val="F4F1E6"/>
            </a:solidFill>
            <a:ln w="15775" cap="flat" cmpd="sng">
              <a:solidFill>
                <a:srgbClr val="000000"/>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260950" y="2817375"/>
              <a:ext cx="2397075" cy="1028225"/>
            </a:xfrm>
            <a:custGeom>
              <a:avLst/>
              <a:gdLst/>
              <a:ahLst/>
              <a:cxnLst/>
              <a:rect l="l" t="t" r="r" b="b"/>
              <a:pathLst>
                <a:path w="95883" h="41129" extrusionOk="0">
                  <a:moveTo>
                    <a:pt x="60222" y="1"/>
                  </a:moveTo>
                  <a:lnTo>
                    <a:pt x="1" y="8459"/>
                  </a:lnTo>
                  <a:lnTo>
                    <a:pt x="35662" y="41128"/>
                  </a:lnTo>
                  <a:lnTo>
                    <a:pt x="95882" y="32670"/>
                  </a:lnTo>
                  <a:lnTo>
                    <a:pt x="60222" y="1"/>
                  </a:lnTo>
                  <a:close/>
                </a:path>
              </a:pathLst>
            </a:custGeom>
            <a:solidFill>
              <a:srgbClr val="F4F1E6"/>
            </a:solidFill>
            <a:ln w="15775" cap="flat" cmpd="sng">
              <a:solidFill>
                <a:srgbClr val="000000"/>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260950" y="1501300"/>
              <a:ext cx="1028225" cy="2344300"/>
            </a:xfrm>
            <a:custGeom>
              <a:avLst/>
              <a:gdLst/>
              <a:ahLst/>
              <a:cxnLst/>
              <a:rect l="l" t="t" r="r" b="b"/>
              <a:pathLst>
                <a:path w="41129" h="93772" extrusionOk="0">
                  <a:moveTo>
                    <a:pt x="5468" y="1"/>
                  </a:moveTo>
                  <a:lnTo>
                    <a:pt x="1" y="61102"/>
                  </a:lnTo>
                  <a:lnTo>
                    <a:pt x="35662" y="93771"/>
                  </a:lnTo>
                  <a:lnTo>
                    <a:pt x="41129" y="32670"/>
                  </a:lnTo>
                  <a:lnTo>
                    <a:pt x="5468" y="1"/>
                  </a:lnTo>
                  <a:close/>
                </a:path>
              </a:pathLst>
            </a:custGeom>
            <a:solidFill>
              <a:srgbClr val="F4F1E6"/>
            </a:solidFill>
            <a:ln w="15775" cap="flat" cmpd="sng">
              <a:solidFill>
                <a:srgbClr val="000000"/>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260950" y="1501300"/>
              <a:ext cx="1028225" cy="2344300"/>
            </a:xfrm>
            <a:custGeom>
              <a:avLst/>
              <a:gdLst/>
              <a:ahLst/>
              <a:cxnLst/>
              <a:rect l="l" t="t" r="r" b="b"/>
              <a:pathLst>
                <a:path w="41129" h="93772" extrusionOk="0">
                  <a:moveTo>
                    <a:pt x="5468" y="1"/>
                  </a:moveTo>
                  <a:lnTo>
                    <a:pt x="1" y="61102"/>
                  </a:lnTo>
                  <a:lnTo>
                    <a:pt x="35662" y="93771"/>
                  </a:lnTo>
                  <a:lnTo>
                    <a:pt x="41129" y="32670"/>
                  </a:lnTo>
                  <a:lnTo>
                    <a:pt x="5468" y="1"/>
                  </a:lnTo>
                  <a:close/>
                </a:path>
              </a:pathLst>
            </a:custGeom>
            <a:solidFill>
              <a:srgbClr val="F4F1E6"/>
            </a:solidFill>
            <a:ln w="15775" cap="flat" cmpd="sng">
              <a:solidFill>
                <a:srgbClr val="000000"/>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397650" y="1289850"/>
              <a:ext cx="2397050" cy="1028225"/>
            </a:xfrm>
            <a:custGeom>
              <a:avLst/>
              <a:gdLst/>
              <a:ahLst/>
              <a:cxnLst/>
              <a:rect l="l" t="t" r="r" b="b"/>
              <a:pathLst>
                <a:path w="95882" h="41129" extrusionOk="0">
                  <a:moveTo>
                    <a:pt x="60221" y="1"/>
                  </a:moveTo>
                  <a:lnTo>
                    <a:pt x="0" y="8459"/>
                  </a:lnTo>
                  <a:lnTo>
                    <a:pt x="35661" y="41128"/>
                  </a:lnTo>
                  <a:lnTo>
                    <a:pt x="95881" y="32670"/>
                  </a:lnTo>
                  <a:lnTo>
                    <a:pt x="60221" y="1"/>
                  </a:lnTo>
                  <a:close/>
                </a:path>
              </a:pathLst>
            </a:custGeom>
            <a:solidFill>
              <a:srgbClr val="F4F1E6"/>
            </a:solidFill>
            <a:ln w="15775" cap="flat" cmpd="sng">
              <a:solidFill>
                <a:srgbClr val="000000"/>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397650" y="1289850"/>
              <a:ext cx="2397050" cy="1028225"/>
            </a:xfrm>
            <a:custGeom>
              <a:avLst/>
              <a:gdLst/>
              <a:ahLst/>
              <a:cxnLst/>
              <a:rect l="l" t="t" r="r" b="b"/>
              <a:pathLst>
                <a:path w="95882" h="41129" extrusionOk="0">
                  <a:moveTo>
                    <a:pt x="60221" y="1"/>
                  </a:moveTo>
                  <a:lnTo>
                    <a:pt x="0" y="8459"/>
                  </a:lnTo>
                  <a:lnTo>
                    <a:pt x="35661" y="41128"/>
                  </a:lnTo>
                  <a:lnTo>
                    <a:pt x="95881" y="32670"/>
                  </a:lnTo>
                  <a:lnTo>
                    <a:pt x="60221" y="1"/>
                  </a:lnTo>
                  <a:close/>
                </a:path>
              </a:pathLst>
            </a:custGeom>
            <a:solidFill>
              <a:srgbClr val="F4F1E6"/>
            </a:solidFill>
            <a:ln w="15775" cap="flat" cmpd="sng">
              <a:solidFill>
                <a:srgbClr val="000000"/>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4"/>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p>
            <a:pPr marL="0" lvl="0" indent="0" algn="ctr" rtl="0">
              <a:spcBef>
                <a:spcPts val="0"/>
              </a:spcBef>
              <a:spcAft>
                <a:spcPts val="0"/>
              </a:spcAft>
              <a:buNone/>
            </a:pPr>
            <a:r>
              <a:rPr lang="en" dirty="0"/>
              <a:t>Research Background</a:t>
            </a:r>
            <a:endParaRPr dirty="0"/>
          </a:p>
        </p:txBody>
      </p:sp>
      <p:graphicFrame>
        <p:nvGraphicFramePr>
          <p:cNvPr id="273" name="Google Shape;273;p24"/>
          <p:cNvGraphicFramePr/>
          <p:nvPr>
            <p:extLst>
              <p:ext uri="{D42A27DB-BD31-4B8C-83A1-F6EECF244321}">
                <p14:modId xmlns:p14="http://schemas.microsoft.com/office/powerpoint/2010/main" val="1663578005"/>
              </p:ext>
            </p:extLst>
          </p:nvPr>
        </p:nvGraphicFramePr>
        <p:xfrm>
          <a:off x="457200" y="5200325"/>
          <a:ext cx="22119325" cy="8008500"/>
        </p:xfrm>
        <a:graphic>
          <a:graphicData uri="http://schemas.openxmlformats.org/drawingml/2006/table">
            <a:tbl>
              <a:tblPr>
                <a:noFill/>
                <a:tableStyleId>{AB4E7E7E-B311-49BF-BBBE-94A50FA26C5B}</a:tableStyleId>
              </a:tblPr>
              <a:tblGrid>
                <a:gridCol w="6686275">
                  <a:extLst>
                    <a:ext uri="{9D8B030D-6E8A-4147-A177-3AD203B41FA5}">
                      <a16:colId xmlns:a16="http://schemas.microsoft.com/office/drawing/2014/main" val="20000"/>
                    </a:ext>
                  </a:extLst>
                </a:gridCol>
                <a:gridCol w="15433050">
                  <a:extLst>
                    <a:ext uri="{9D8B030D-6E8A-4147-A177-3AD203B41FA5}">
                      <a16:colId xmlns:a16="http://schemas.microsoft.com/office/drawing/2014/main" val="20001"/>
                    </a:ext>
                  </a:extLst>
                </a:gridCol>
              </a:tblGrid>
              <a:tr h="1601700">
                <a:tc>
                  <a:txBody>
                    <a:bodyPr/>
                    <a:lstStyle/>
                    <a:p>
                      <a:pPr marL="0" lvl="0" indent="0" algn="l" rtl="0">
                        <a:spcBef>
                          <a:spcPts val="0"/>
                        </a:spcBef>
                        <a:spcAft>
                          <a:spcPts val="0"/>
                        </a:spcAft>
                        <a:buNone/>
                      </a:pPr>
                      <a:r>
                        <a:rPr lang="en-US" sz="3600" b="1">
                          <a:solidFill>
                            <a:schemeClr val="hlink"/>
                          </a:solidFill>
                          <a:uFill>
                            <a:noFill/>
                          </a:uFill>
                          <a:latin typeface="Space Mono"/>
                          <a:ea typeface="Space Mono"/>
                          <a:cs typeface="Space Mono"/>
                          <a:sym typeface="Space Mono"/>
                        </a:rPr>
                        <a:t>Problem</a:t>
                      </a:r>
                      <a:endParaRPr sz="3600" b="1" dirty="0">
                        <a:solidFill>
                          <a:schemeClr val="dk1"/>
                        </a:solidFill>
                        <a:latin typeface="Space Mono"/>
                        <a:ea typeface="Space Mono"/>
                        <a:cs typeface="Space Mono"/>
                        <a:sym typeface="Space Mon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2800">
                          <a:solidFill>
                            <a:schemeClr val="dk1"/>
                          </a:solidFill>
                          <a:latin typeface="Space Mono"/>
                          <a:ea typeface="Space Mono"/>
                          <a:cs typeface="Space Mono"/>
                          <a:sym typeface="Space Mono"/>
                        </a:rPr>
                        <a:t>LLM-generated code often contains security vulnerabilities due to unsafe training data.</a:t>
                      </a:r>
                      <a:endParaRPr sz="2800" dirty="0">
                        <a:solidFill>
                          <a:schemeClr val="dk1"/>
                        </a:solidFill>
                        <a:latin typeface="Space Mono"/>
                        <a:ea typeface="Space Mono"/>
                        <a:cs typeface="Space Mono"/>
                        <a:sym typeface="Space Mon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601700">
                <a:tc>
                  <a:txBody>
                    <a:bodyPr/>
                    <a:lstStyle/>
                    <a:p>
                      <a:pPr marL="0" lvl="0" indent="0" algn="l" rtl="0">
                        <a:spcBef>
                          <a:spcPts val="0"/>
                        </a:spcBef>
                        <a:spcAft>
                          <a:spcPts val="0"/>
                        </a:spcAft>
                        <a:buNone/>
                      </a:pPr>
                      <a:r>
                        <a:rPr lang="en-US" sz="3600" b="1">
                          <a:solidFill>
                            <a:schemeClr val="hlink"/>
                          </a:solidFill>
                          <a:uFill>
                            <a:noFill/>
                          </a:uFill>
                          <a:latin typeface="Space Mono"/>
                          <a:ea typeface="Space Mono"/>
                          <a:cs typeface="Space Mono"/>
                          <a:sym typeface="Space Mono"/>
                        </a:rPr>
                        <a:t>Existing Solution</a:t>
                      </a:r>
                      <a:endParaRPr sz="3600" b="1" dirty="0">
                        <a:solidFill>
                          <a:schemeClr val="dk1"/>
                        </a:solidFill>
                        <a:latin typeface="Space Mono"/>
                        <a:ea typeface="Space Mono"/>
                        <a:cs typeface="Space Mono"/>
                        <a:sym typeface="Space Mono"/>
                      </a:endParaRPr>
                    </a:p>
                  </a:txBody>
                  <a:tcPr marL="91425" marR="91425" marT="0" marB="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2800">
                          <a:solidFill>
                            <a:schemeClr val="dk1"/>
                          </a:solidFill>
                          <a:latin typeface="Space Mono"/>
                          <a:ea typeface="Space Mono"/>
                          <a:cs typeface="Space Mono"/>
                          <a:sym typeface="Space Mono"/>
                        </a:rPr>
                        <a:t>Fine-tuning LLMs or creating secure datasets → Resource-intensive.</a:t>
                      </a:r>
                    </a:p>
                    <a:p>
                      <a:pPr marL="0" marR="0" lvl="0" indent="0" algn="l" rtl="0">
                        <a:lnSpc>
                          <a:spcPct val="100000"/>
                        </a:lnSpc>
                        <a:spcBef>
                          <a:spcPts val="0"/>
                        </a:spcBef>
                        <a:spcAft>
                          <a:spcPts val="1600"/>
                        </a:spcAft>
                        <a:buNone/>
                      </a:pPr>
                      <a:r>
                        <a:rPr lang="en-US" sz="2800">
                          <a:solidFill>
                            <a:schemeClr val="dk1"/>
                          </a:solidFill>
                          <a:latin typeface="Space Mono"/>
                          <a:ea typeface="Space Mono"/>
                          <a:cs typeface="Space Mono"/>
                          <a:sym typeface="Space Mono"/>
                        </a:rPr>
                        <a:t>Limited focus on iterative self-improvement.</a:t>
                      </a:r>
                      <a:endParaRPr sz="2800" dirty="0">
                        <a:solidFill>
                          <a:schemeClr val="dk1"/>
                        </a:solidFill>
                        <a:latin typeface="Space Mono"/>
                        <a:ea typeface="Space Mono"/>
                        <a:cs typeface="Space Mono"/>
                        <a:sym typeface="Space Mono"/>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601700">
                <a:tc>
                  <a:txBody>
                    <a:bodyPr/>
                    <a:lstStyle/>
                    <a:p>
                      <a:pPr marL="0" lvl="0" indent="0" algn="l" rtl="0">
                        <a:spcBef>
                          <a:spcPts val="0"/>
                        </a:spcBef>
                        <a:spcAft>
                          <a:spcPts val="0"/>
                        </a:spcAft>
                        <a:buNone/>
                      </a:pPr>
                      <a:r>
                        <a:rPr lang="en-US" sz="3600" b="1">
                          <a:solidFill>
                            <a:schemeClr val="hlink"/>
                          </a:solidFill>
                          <a:uFill>
                            <a:noFill/>
                          </a:uFill>
                          <a:latin typeface="Space Mono"/>
                          <a:ea typeface="Space Mono"/>
                          <a:cs typeface="Space Mono"/>
                          <a:sym typeface="Space Mono"/>
                        </a:rPr>
                        <a:t>RefleXGen</a:t>
                      </a:r>
                      <a:endParaRPr sz="3600" b="1" dirty="0">
                        <a:solidFill>
                          <a:schemeClr val="dk1"/>
                        </a:solidFill>
                        <a:latin typeface="Space Mono"/>
                        <a:ea typeface="Space Mono"/>
                        <a:cs typeface="Space Mono"/>
                        <a:sym typeface="Space Mon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2800" dirty="0">
                          <a:solidFill>
                            <a:schemeClr val="dk1"/>
                          </a:solidFill>
                          <a:latin typeface="Space Mono"/>
                          <a:ea typeface="Space Mono"/>
                          <a:cs typeface="Space Mono"/>
                          <a:sym typeface="Space Mono"/>
                        </a:rPr>
                        <a:t>Integrates ​</a:t>
                      </a:r>
                      <a:r>
                        <a:rPr lang="en-US" sz="2800" b="1" dirty="0">
                          <a:solidFill>
                            <a:schemeClr val="dk1"/>
                          </a:solidFill>
                          <a:latin typeface="Space Mono"/>
                          <a:ea typeface="Space Mono"/>
                          <a:cs typeface="Space Mono"/>
                          <a:sym typeface="Space Mono"/>
                        </a:rPr>
                        <a:t>RAG (Retrieval-Augmented Generation)</a:t>
                      </a:r>
                      <a:r>
                        <a:rPr lang="en-US" sz="2800" dirty="0">
                          <a:solidFill>
                            <a:schemeClr val="dk1"/>
                          </a:solidFill>
                          <a:latin typeface="Space Mono"/>
                          <a:ea typeface="Space Mono"/>
                          <a:cs typeface="Space Mono"/>
                          <a:sym typeface="Space Mono"/>
                        </a:rPr>
                        <a:t> with </a:t>
                      </a:r>
                      <a:r>
                        <a:rPr lang="en-US" sz="2800" b="1" dirty="0">
                          <a:solidFill>
                            <a:schemeClr val="dk1"/>
                          </a:solidFill>
                          <a:latin typeface="Space Mono"/>
                          <a:ea typeface="Space Mono"/>
                          <a:cs typeface="Space Mono"/>
                          <a:sym typeface="Space Mono"/>
                        </a:rPr>
                        <a:t>​self-reflection </a:t>
                      </a:r>
                      <a:r>
                        <a:rPr lang="en-US" sz="2800" dirty="0">
                          <a:solidFill>
                            <a:schemeClr val="dk1"/>
                          </a:solidFill>
                          <a:latin typeface="Space Mono"/>
                          <a:ea typeface="Space Mono"/>
                          <a:cs typeface="Space Mono"/>
                          <a:sym typeface="Space Mono"/>
                        </a:rPr>
                        <a:t>mechanisms.</a:t>
                      </a:r>
                      <a:endParaRPr sz="2800" dirty="0">
                        <a:solidFill>
                          <a:schemeClr val="dk1"/>
                        </a:solidFill>
                        <a:latin typeface="Space Mono"/>
                        <a:ea typeface="Space Mono"/>
                        <a:cs typeface="Space Mono"/>
                        <a:sym typeface="Space Mon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601700">
                <a:tc>
                  <a:txBody>
                    <a:bodyPr/>
                    <a:lstStyle/>
                    <a:p>
                      <a:pPr marL="0" lvl="0" indent="0" algn="l" rtl="0">
                        <a:spcBef>
                          <a:spcPts val="0"/>
                        </a:spcBef>
                        <a:spcAft>
                          <a:spcPts val="0"/>
                        </a:spcAft>
                        <a:buNone/>
                      </a:pPr>
                      <a:r>
                        <a:rPr lang="en" sz="3600" b="1">
                          <a:solidFill>
                            <a:schemeClr val="hlink"/>
                          </a:solidFill>
                          <a:uFill>
                            <a:noFill/>
                          </a:uFill>
                          <a:latin typeface="Space Mono"/>
                          <a:ea typeface="Space Mono"/>
                          <a:cs typeface="Space Mono"/>
                          <a:sym typeface="Space Mono"/>
                        </a:rPr>
                        <a:t>Advantage</a:t>
                      </a:r>
                      <a:endParaRPr sz="3600" b="1" dirty="0">
                        <a:solidFill>
                          <a:schemeClr val="dk1"/>
                        </a:solidFill>
                        <a:latin typeface="Space Mono"/>
                        <a:ea typeface="Space Mono"/>
                        <a:cs typeface="Space Mono"/>
                        <a:sym typeface="Space Mon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2800" b="1" dirty="0">
                          <a:solidFill>
                            <a:schemeClr val="dk1"/>
                          </a:solidFill>
                          <a:latin typeface="Space Mono"/>
                          <a:ea typeface="Space Mono"/>
                          <a:cs typeface="Space Mono"/>
                          <a:sym typeface="Space Mono"/>
                        </a:rPr>
                        <a:t>Iteratively optimizes code security without fine-tuning</a:t>
                      </a:r>
                      <a:r>
                        <a:rPr lang="en-US" sz="2800" dirty="0">
                          <a:solidFill>
                            <a:schemeClr val="dk1"/>
                          </a:solidFill>
                          <a:latin typeface="Space Mono"/>
                          <a:ea typeface="Space Mono"/>
                          <a:cs typeface="Space Mono"/>
                          <a:sym typeface="Space Mono"/>
                        </a:rPr>
                        <a:t>.</a:t>
                      </a:r>
                      <a:endParaRPr sz="2800" dirty="0">
                        <a:solidFill>
                          <a:schemeClr val="dk1"/>
                        </a:solidFill>
                        <a:latin typeface="Space Mono"/>
                        <a:ea typeface="Space Mono"/>
                        <a:cs typeface="Space Mono"/>
                        <a:sym typeface="Space Mon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601700">
                <a:tc>
                  <a:txBody>
                    <a:bodyPr/>
                    <a:lstStyle/>
                    <a:p>
                      <a:pPr marL="0" lvl="0" indent="0" algn="l" rtl="0">
                        <a:spcBef>
                          <a:spcPts val="0"/>
                        </a:spcBef>
                        <a:spcAft>
                          <a:spcPts val="0"/>
                        </a:spcAft>
                        <a:buNone/>
                      </a:pPr>
                      <a:r>
                        <a:rPr lang="en-US" sz="3600" b="1" dirty="0">
                          <a:solidFill>
                            <a:schemeClr val="dk1"/>
                          </a:solidFill>
                          <a:latin typeface="Space Mono"/>
                          <a:ea typeface="Space Mono"/>
                          <a:cs typeface="Space Mono"/>
                          <a:sym typeface="Space Mono"/>
                        </a:rPr>
                        <a:t>Key Terms</a:t>
                      </a:r>
                      <a:endParaRPr sz="3600" b="1" dirty="0">
                        <a:solidFill>
                          <a:schemeClr val="dk1"/>
                        </a:solidFill>
                        <a:latin typeface="Space Mono"/>
                        <a:ea typeface="Space Mono"/>
                        <a:cs typeface="Space Mono"/>
                        <a:sym typeface="Space Mon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2800" dirty="0">
                          <a:solidFill>
                            <a:schemeClr val="dk1"/>
                          </a:solidFill>
                          <a:latin typeface="Space Mono"/>
                          <a:ea typeface="Space Mono"/>
                          <a:cs typeface="Space Mono"/>
                          <a:sym typeface="Space Mono"/>
                        </a:rPr>
                        <a:t>Code Security, LLMs, RAG, Self-Reflection, </a:t>
                      </a:r>
                      <a:r>
                        <a:rPr lang="en-US" sz="2800" dirty="0" err="1">
                          <a:solidFill>
                            <a:schemeClr val="dk1"/>
                          </a:solidFill>
                          <a:latin typeface="Space Mono"/>
                          <a:ea typeface="Space Mono"/>
                          <a:cs typeface="Space Mono"/>
                          <a:sym typeface="Space Mono"/>
                        </a:rPr>
                        <a:t>CodeQL</a:t>
                      </a:r>
                      <a:endParaRPr sz="2800" dirty="0">
                        <a:solidFill>
                          <a:schemeClr val="dk1"/>
                        </a:solidFill>
                        <a:latin typeface="Space Mono"/>
                        <a:ea typeface="Space Mono"/>
                        <a:cs typeface="Space Mono"/>
                        <a:sym typeface="Space Mon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74" name="Google Shape;274;p24"/>
          <p:cNvSpPr txBox="1"/>
          <p:nvPr/>
        </p:nvSpPr>
        <p:spPr>
          <a:xfrm>
            <a:off x="720000" y="2733769"/>
            <a:ext cx="21856500" cy="9348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US" sz="3600" b="1" dirty="0" err="1">
                <a:solidFill>
                  <a:schemeClr val="dk1"/>
                </a:solidFill>
                <a:latin typeface="Space Mono"/>
                <a:ea typeface="Space Mono"/>
                <a:cs typeface="Space Mono"/>
                <a:sym typeface="Space Mono"/>
              </a:rPr>
              <a:t>RefleXGen</a:t>
            </a:r>
            <a:r>
              <a:rPr lang="en-US" sz="3600" dirty="0">
                <a:solidFill>
                  <a:schemeClr val="dk1"/>
                </a:solidFill>
                <a:latin typeface="Space Mono"/>
                <a:ea typeface="Space Mono"/>
                <a:cs typeface="Space Mono"/>
                <a:sym typeface="Space Mono"/>
              </a:rPr>
              <a:t>: The Unexamined Code Is Not Worth Using</a:t>
            </a:r>
            <a:endParaRPr sz="3600" b="1" dirty="0">
              <a:solidFill>
                <a:schemeClr val="dk1"/>
              </a:solidFill>
              <a:latin typeface="Space Mono"/>
              <a:ea typeface="Space Mono"/>
              <a:cs typeface="Space Mono"/>
              <a:sym typeface="Space Mono"/>
            </a:endParaRPr>
          </a:p>
        </p:txBody>
      </p:sp>
      <p:sp>
        <p:nvSpPr>
          <p:cNvPr id="275" name="Google Shape;275;p24"/>
          <p:cNvSpPr txBox="1"/>
          <p:nvPr/>
        </p:nvSpPr>
        <p:spPr>
          <a:xfrm>
            <a:off x="3254212" y="13626025"/>
            <a:ext cx="15428234" cy="13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chemeClr val="dk1"/>
                </a:solidFill>
                <a:latin typeface="Space Mono"/>
                <a:ea typeface="Space Mono"/>
                <a:cs typeface="Space Mono"/>
                <a:sym typeface="Space Mono"/>
              </a:rPr>
              <a:t>Enhancing Code Security via </a:t>
            </a:r>
            <a:r>
              <a:rPr lang="en-US" sz="2800" b="1" dirty="0">
                <a:solidFill>
                  <a:schemeClr val="dk1"/>
                </a:solidFill>
                <a:latin typeface="Space Mono"/>
                <a:ea typeface="Space Mono"/>
                <a:cs typeface="Space Mono"/>
                <a:sym typeface="Space Mono"/>
              </a:rPr>
              <a:t>RAG</a:t>
            </a:r>
            <a:r>
              <a:rPr lang="en-US" sz="2800" dirty="0">
                <a:solidFill>
                  <a:schemeClr val="dk1"/>
                </a:solidFill>
                <a:latin typeface="Space Mono"/>
                <a:ea typeface="Space Mono"/>
                <a:cs typeface="Space Mono"/>
                <a:sym typeface="Space Mono"/>
              </a:rPr>
              <a:t> and </a:t>
            </a:r>
            <a:r>
              <a:rPr lang="en-US" sz="2800" b="1" dirty="0">
                <a:solidFill>
                  <a:schemeClr val="dk1"/>
                </a:solidFill>
                <a:latin typeface="Space Mono"/>
                <a:ea typeface="Space Mono"/>
                <a:cs typeface="Space Mono"/>
                <a:sym typeface="Space Mono"/>
              </a:rPr>
              <a:t>Self-Reflection</a:t>
            </a:r>
          </a:p>
          <a:p>
            <a:pPr marL="0" lvl="0" indent="0" algn="ctr" rtl="0">
              <a:spcBef>
                <a:spcPts val="0"/>
              </a:spcBef>
              <a:spcAft>
                <a:spcPts val="0"/>
              </a:spcAft>
              <a:buNone/>
            </a:pPr>
            <a:endParaRPr lang="en-US" sz="3000" b="1" dirty="0">
              <a:solidFill>
                <a:schemeClr val="dk1"/>
              </a:solidFill>
              <a:latin typeface="Space Mono"/>
              <a:ea typeface="Space Mono"/>
              <a:cs typeface="Space Mono"/>
              <a:sym typeface="Space Mono"/>
            </a:endParaRPr>
          </a:p>
        </p:txBody>
      </p:sp>
      <p:sp>
        <p:nvSpPr>
          <p:cNvPr id="276" name="Google Shape;276;p24"/>
          <p:cNvSpPr txBox="1"/>
          <p:nvPr/>
        </p:nvSpPr>
        <p:spPr>
          <a:xfrm>
            <a:off x="4811558" y="15916076"/>
            <a:ext cx="12733800" cy="67140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solidFill>
                  <a:schemeClr val="dk1"/>
                </a:solidFill>
                <a:latin typeface="Space Mono"/>
                <a:ea typeface="Space Mono"/>
                <a:cs typeface="Space Mono"/>
                <a:sym typeface="Space Mono"/>
              </a:rPr>
              <a:t>Affiliation</a:t>
            </a:r>
            <a:r>
              <a:rPr lang="en-US" sz="2800" dirty="0">
                <a:solidFill>
                  <a:schemeClr val="dk1"/>
                </a:solidFill>
                <a:latin typeface="Space Mono"/>
                <a:ea typeface="Space Mono"/>
                <a:cs typeface="Space Mono"/>
                <a:sym typeface="Space Mono"/>
              </a:rPr>
              <a:t>: Peking University</a:t>
            </a:r>
            <a:endParaRPr lang="en-US" sz="3000" b="1" dirty="0">
              <a:solidFill>
                <a:schemeClr val="dk1"/>
              </a:solidFill>
              <a:latin typeface="Space Mono"/>
              <a:ea typeface="Space Mono"/>
              <a:cs typeface="Space Mono"/>
              <a:sym typeface="Space Mono"/>
            </a:endParaRPr>
          </a:p>
        </p:txBody>
      </p:sp>
      <p:grpSp>
        <p:nvGrpSpPr>
          <p:cNvPr id="277" name="Google Shape;277;p24"/>
          <p:cNvGrpSpPr/>
          <p:nvPr/>
        </p:nvGrpSpPr>
        <p:grpSpPr>
          <a:xfrm>
            <a:off x="21268468" y="-963181"/>
            <a:ext cx="2616109" cy="2224753"/>
            <a:chOff x="3089625" y="1360075"/>
            <a:chExt cx="1869050" cy="1589450"/>
          </a:xfrm>
        </p:grpSpPr>
        <p:sp>
          <p:nvSpPr>
            <p:cNvPr id="278" name="Google Shape;278;p24"/>
            <p:cNvSpPr/>
            <p:nvPr/>
          </p:nvSpPr>
          <p:spPr>
            <a:xfrm>
              <a:off x="3089625" y="1360075"/>
              <a:ext cx="1406675" cy="1589450"/>
            </a:xfrm>
            <a:custGeom>
              <a:avLst/>
              <a:gdLst/>
              <a:ahLst/>
              <a:cxnLst/>
              <a:rect l="l" t="t" r="r" b="b"/>
              <a:pathLst>
                <a:path w="56267" h="63578" extrusionOk="0">
                  <a:moveTo>
                    <a:pt x="29845" y="0"/>
                  </a:moveTo>
                  <a:lnTo>
                    <a:pt x="1" y="49685"/>
                  </a:lnTo>
                  <a:lnTo>
                    <a:pt x="26422" y="63577"/>
                  </a:lnTo>
                  <a:lnTo>
                    <a:pt x="56267" y="13892"/>
                  </a:lnTo>
                  <a:lnTo>
                    <a:pt x="29845"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3835750" y="1360075"/>
              <a:ext cx="1122925" cy="1509275"/>
            </a:xfrm>
            <a:custGeom>
              <a:avLst/>
              <a:gdLst/>
              <a:ahLst/>
              <a:cxnLst/>
              <a:rect l="l" t="t" r="r" b="b"/>
              <a:pathLst>
                <a:path w="44917" h="60371" extrusionOk="0">
                  <a:moveTo>
                    <a:pt x="0" y="0"/>
                  </a:moveTo>
                  <a:lnTo>
                    <a:pt x="18495" y="46478"/>
                  </a:lnTo>
                  <a:lnTo>
                    <a:pt x="44917" y="60370"/>
                  </a:lnTo>
                  <a:lnTo>
                    <a:pt x="26422" y="13892"/>
                  </a:lnTo>
                  <a:lnTo>
                    <a:pt x="0"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3089625" y="2522025"/>
              <a:ext cx="1869050" cy="427500"/>
            </a:xfrm>
            <a:custGeom>
              <a:avLst/>
              <a:gdLst/>
              <a:ahLst/>
              <a:cxnLst/>
              <a:rect l="l" t="t" r="r" b="b"/>
              <a:pathLst>
                <a:path w="74762" h="17100" extrusionOk="0">
                  <a:moveTo>
                    <a:pt x="48340" y="0"/>
                  </a:moveTo>
                  <a:lnTo>
                    <a:pt x="1" y="3207"/>
                  </a:lnTo>
                  <a:lnTo>
                    <a:pt x="26422" y="17099"/>
                  </a:lnTo>
                  <a:lnTo>
                    <a:pt x="74762" y="13892"/>
                  </a:lnTo>
                  <a:lnTo>
                    <a:pt x="48340"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3089625" y="1360075"/>
              <a:ext cx="1208525" cy="1242150"/>
            </a:xfrm>
            <a:custGeom>
              <a:avLst/>
              <a:gdLst/>
              <a:ahLst/>
              <a:cxnLst/>
              <a:rect l="l" t="t" r="r" b="b"/>
              <a:pathLst>
                <a:path w="48341" h="49686" extrusionOk="0">
                  <a:moveTo>
                    <a:pt x="29845" y="0"/>
                  </a:moveTo>
                  <a:lnTo>
                    <a:pt x="1" y="49685"/>
                  </a:lnTo>
                  <a:lnTo>
                    <a:pt x="48340" y="46478"/>
                  </a:lnTo>
                  <a:lnTo>
                    <a:pt x="29845"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2" name="Google Shape;282;p24"/>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cxnSp>
        <p:nvCxnSpPr>
          <p:cNvPr id="283" name="Google Shape;283;p24"/>
          <p:cNvCxnSpPr/>
          <p:nvPr/>
        </p:nvCxnSpPr>
        <p:spPr>
          <a:xfrm>
            <a:off x="-211800" y="2002891"/>
            <a:ext cx="23466600" cy="0"/>
          </a:xfrm>
          <a:prstGeom prst="straightConnector1">
            <a:avLst/>
          </a:prstGeom>
          <a:noFill/>
          <a:ln w="19050" cap="flat" cmpd="sng">
            <a:solidFill>
              <a:schemeClr val="dk1"/>
            </a:solidFill>
            <a:prstDash val="solid"/>
            <a:round/>
            <a:headEnd type="none" w="med" len="med"/>
            <a:tailEnd type="none" w="med" len="med"/>
          </a:ln>
        </p:spPr>
      </p:cxnSp>
      <p:sp>
        <p:nvSpPr>
          <p:cNvPr id="2" name="Google Shape;311;p26">
            <a:extLst>
              <a:ext uri="{FF2B5EF4-FFF2-40B4-BE49-F238E27FC236}">
                <a16:creationId xmlns:a16="http://schemas.microsoft.com/office/drawing/2014/main" id="{6CAC388C-3574-ECBB-B043-A2888575497D}"/>
              </a:ext>
            </a:extLst>
          </p:cNvPr>
          <p:cNvSpPr txBox="1"/>
          <p:nvPr/>
        </p:nvSpPr>
        <p:spPr>
          <a:xfrm>
            <a:off x="4129746" y="3609069"/>
            <a:ext cx="14552700" cy="9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rgbClr val="191919"/>
                </a:solidFill>
                <a:latin typeface="Space Mono"/>
                <a:ea typeface="Space Mono"/>
                <a:cs typeface="Space Mono"/>
                <a:sym typeface="Space Mono"/>
              </a:rPr>
              <a:t>Bin Wang, Hui Li, </a:t>
            </a:r>
            <a:r>
              <a:rPr lang="en-US" sz="2200" dirty="0" err="1">
                <a:solidFill>
                  <a:srgbClr val="191919"/>
                </a:solidFill>
                <a:latin typeface="Space Mono"/>
                <a:ea typeface="Space Mono"/>
                <a:cs typeface="Space Mono"/>
                <a:sym typeface="Space Mono"/>
              </a:rPr>
              <a:t>AoFan</a:t>
            </a:r>
            <a:r>
              <a:rPr lang="en-US" sz="2200" dirty="0">
                <a:solidFill>
                  <a:srgbClr val="191919"/>
                </a:solidFill>
                <a:latin typeface="Space Mono"/>
                <a:ea typeface="Space Mono"/>
                <a:cs typeface="Space Mono"/>
                <a:sym typeface="Space Mono"/>
              </a:rPr>
              <a:t> Liu, </a:t>
            </a:r>
            <a:r>
              <a:rPr lang="en-US" sz="2200" dirty="0" err="1">
                <a:solidFill>
                  <a:srgbClr val="191919"/>
                </a:solidFill>
                <a:latin typeface="Space Mono"/>
                <a:ea typeface="Space Mono"/>
                <a:cs typeface="Space Mono"/>
                <a:sym typeface="Space Mono"/>
              </a:rPr>
              <a:t>BoTao</a:t>
            </a:r>
            <a:r>
              <a:rPr lang="en-US" sz="2200" dirty="0">
                <a:solidFill>
                  <a:srgbClr val="191919"/>
                </a:solidFill>
                <a:latin typeface="Space Mono"/>
                <a:ea typeface="Space Mono"/>
                <a:cs typeface="Space Mono"/>
                <a:sym typeface="Space Mono"/>
              </a:rPr>
              <a:t> Yang, Ao Yang, </a:t>
            </a:r>
            <a:r>
              <a:rPr lang="en-US" sz="2200" dirty="0" err="1">
                <a:solidFill>
                  <a:srgbClr val="191919"/>
                </a:solidFill>
                <a:latin typeface="Space Mono"/>
                <a:ea typeface="Space Mono"/>
                <a:cs typeface="Space Mono"/>
                <a:sym typeface="Space Mono"/>
              </a:rPr>
              <a:t>YiLu</a:t>
            </a:r>
            <a:r>
              <a:rPr lang="en-US" sz="2200" dirty="0">
                <a:solidFill>
                  <a:srgbClr val="191919"/>
                </a:solidFill>
                <a:latin typeface="Space Mono"/>
                <a:ea typeface="Space Mono"/>
                <a:cs typeface="Space Mono"/>
                <a:sym typeface="Space Mono"/>
              </a:rPr>
              <a:t> Zhong, </a:t>
            </a:r>
            <a:r>
              <a:rPr lang="en-US" sz="2200" dirty="0" err="1">
                <a:solidFill>
                  <a:srgbClr val="191919"/>
                </a:solidFill>
                <a:latin typeface="Space Mono"/>
                <a:ea typeface="Space Mono"/>
                <a:cs typeface="Space Mono"/>
                <a:sym typeface="Space Mono"/>
              </a:rPr>
              <a:t>Weixiang</a:t>
            </a:r>
            <a:r>
              <a:rPr lang="en-US" sz="2200" dirty="0">
                <a:solidFill>
                  <a:srgbClr val="191919"/>
                </a:solidFill>
                <a:latin typeface="Space Mono"/>
                <a:ea typeface="Space Mono"/>
                <a:cs typeface="Space Mono"/>
                <a:sym typeface="Space Mono"/>
              </a:rPr>
              <a:t> Huang, </a:t>
            </a:r>
            <a:r>
              <a:rPr lang="en-US" sz="2200" dirty="0" err="1">
                <a:solidFill>
                  <a:srgbClr val="191919"/>
                </a:solidFill>
                <a:latin typeface="Space Mono"/>
                <a:ea typeface="Space Mono"/>
                <a:cs typeface="Space Mono"/>
                <a:sym typeface="Space Mono"/>
              </a:rPr>
              <a:t>Runhuai</a:t>
            </a:r>
            <a:r>
              <a:rPr lang="en-US" sz="2200" dirty="0">
                <a:solidFill>
                  <a:srgbClr val="191919"/>
                </a:solidFill>
                <a:latin typeface="Space Mono"/>
                <a:ea typeface="Space Mono"/>
                <a:cs typeface="Space Mono"/>
                <a:sym typeface="Space Mono"/>
              </a:rPr>
              <a:t> Huang, </a:t>
            </a:r>
            <a:r>
              <a:rPr lang="en-US" sz="2200" dirty="0" err="1">
                <a:solidFill>
                  <a:srgbClr val="191919"/>
                </a:solidFill>
                <a:latin typeface="Space Mono"/>
                <a:ea typeface="Space Mono"/>
                <a:cs typeface="Space Mono"/>
                <a:sym typeface="Space Mono"/>
              </a:rPr>
              <a:t>Weimin</a:t>
            </a:r>
            <a:r>
              <a:rPr lang="en-US" sz="2200" dirty="0">
                <a:solidFill>
                  <a:srgbClr val="191919"/>
                </a:solidFill>
                <a:latin typeface="Space Mono"/>
                <a:ea typeface="Space Mono"/>
                <a:cs typeface="Space Mono"/>
                <a:sym typeface="Space Mono"/>
              </a:rPr>
              <a:t> Zeng, </a:t>
            </a:r>
            <a:r>
              <a:rPr lang="en-US" sz="2200" dirty="0" err="1">
                <a:solidFill>
                  <a:srgbClr val="191919"/>
                </a:solidFill>
                <a:latin typeface="Space Mono"/>
                <a:ea typeface="Space Mono"/>
                <a:cs typeface="Space Mono"/>
                <a:sym typeface="Space Mono"/>
              </a:rPr>
              <a:t>Yanping</a:t>
            </a:r>
            <a:r>
              <a:rPr lang="en-US" sz="2200" dirty="0">
                <a:solidFill>
                  <a:srgbClr val="191919"/>
                </a:solidFill>
                <a:latin typeface="Space Mono"/>
                <a:ea typeface="Space Mono"/>
                <a:cs typeface="Space Mono"/>
                <a:sym typeface="Space Mono"/>
              </a:rPr>
              <a:t> Zhang</a:t>
            </a:r>
          </a:p>
          <a:p>
            <a:pPr marL="0" lvl="0" indent="0" algn="ctr" rtl="0">
              <a:spcBef>
                <a:spcPts val="0"/>
              </a:spcBef>
              <a:spcAft>
                <a:spcPts val="0"/>
              </a:spcAft>
              <a:buNone/>
            </a:pPr>
            <a:endParaRPr lang="en-US" sz="2200" dirty="0">
              <a:solidFill>
                <a:srgbClr val="191919"/>
              </a:solidFill>
              <a:latin typeface="Space Mono"/>
              <a:ea typeface="Space Mono"/>
              <a:cs typeface="Space Mono"/>
              <a:sym typeface="Space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cxnSp>
        <p:nvCxnSpPr>
          <p:cNvPr id="307" name="Google Shape;307;p26"/>
          <p:cNvCxnSpPr/>
          <p:nvPr/>
        </p:nvCxnSpPr>
        <p:spPr>
          <a:xfrm>
            <a:off x="-211800" y="2002891"/>
            <a:ext cx="23466600" cy="0"/>
          </a:xfrm>
          <a:prstGeom prst="straightConnector1">
            <a:avLst/>
          </a:prstGeom>
          <a:noFill/>
          <a:ln w="19050" cap="flat" cmpd="sng">
            <a:solidFill>
              <a:schemeClr val="dk1"/>
            </a:solidFill>
            <a:prstDash val="solid"/>
            <a:round/>
            <a:headEnd type="none" w="med" len="med"/>
            <a:tailEnd type="none" w="med" len="med"/>
          </a:ln>
        </p:spPr>
      </p:cxnSp>
      <p:sp>
        <p:nvSpPr>
          <p:cNvPr id="309" name="Google Shape;309;p26"/>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p>
            <a:pPr marL="0" lvl="0" indent="0" algn="ctr" rtl="0">
              <a:spcBef>
                <a:spcPts val="0"/>
              </a:spcBef>
              <a:spcAft>
                <a:spcPts val="0"/>
              </a:spcAft>
              <a:buNone/>
            </a:pPr>
            <a:r>
              <a:rPr lang="en" dirty="0"/>
              <a:t>Related Work</a:t>
            </a:r>
            <a:endParaRPr dirty="0"/>
          </a:p>
        </p:txBody>
      </p:sp>
      <p:sp>
        <p:nvSpPr>
          <p:cNvPr id="310" name="Google Shape;310;p26"/>
          <p:cNvSpPr/>
          <p:nvPr/>
        </p:nvSpPr>
        <p:spPr>
          <a:xfrm>
            <a:off x="1673763" y="4111475"/>
            <a:ext cx="19949108" cy="12713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txBox="1"/>
          <p:nvPr/>
        </p:nvSpPr>
        <p:spPr>
          <a:xfrm>
            <a:off x="2123512" y="4904718"/>
            <a:ext cx="9031065"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3600" b="1" dirty="0">
                <a:solidFill>
                  <a:srgbClr val="191919"/>
                </a:solidFill>
                <a:latin typeface="Space Mono"/>
                <a:ea typeface="Space Mono"/>
                <a:cs typeface="Space Mono"/>
                <a:sym typeface="Space Mono"/>
              </a:rPr>
              <a:t>​Traditional Rule-Based Methods</a:t>
            </a:r>
            <a:endParaRPr lang="en-US" sz="3600" b="1" dirty="0">
              <a:solidFill>
                <a:srgbClr val="191919"/>
              </a:solidFill>
              <a:latin typeface="Space Mono"/>
              <a:ea typeface="Space Mono"/>
              <a:cs typeface="Space Mono"/>
              <a:sym typeface="Space Mono"/>
            </a:endParaRPr>
          </a:p>
        </p:txBody>
      </p:sp>
      <p:sp>
        <p:nvSpPr>
          <p:cNvPr id="317" name="Google Shape;317;p26"/>
          <p:cNvSpPr txBox="1"/>
          <p:nvPr/>
        </p:nvSpPr>
        <p:spPr>
          <a:xfrm>
            <a:off x="2123512" y="5603139"/>
            <a:ext cx="7809381" cy="36083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rgbClr val="191919"/>
                </a:solidFill>
                <a:latin typeface="Space Mono"/>
                <a:ea typeface="Space Mono"/>
                <a:cs typeface="Space Mono"/>
                <a:sym typeface="Space Mono"/>
              </a:rPr>
              <a:t>Relied on heuristic rules or expert systems to map requirements to code. </a:t>
            </a:r>
          </a:p>
          <a:p>
            <a:pPr marL="0" lvl="0" indent="0" algn="l" rtl="0">
              <a:spcBef>
                <a:spcPts val="0"/>
              </a:spcBef>
              <a:spcAft>
                <a:spcPts val="0"/>
              </a:spcAft>
              <a:buNone/>
            </a:pPr>
            <a:endParaRPr lang="en-US" sz="2800" dirty="0">
              <a:solidFill>
                <a:srgbClr val="191919"/>
              </a:solidFill>
              <a:latin typeface="Space Mono"/>
              <a:ea typeface="Space Mono"/>
              <a:cs typeface="Space Mono"/>
              <a:sym typeface="Space Mono"/>
            </a:endParaRPr>
          </a:p>
          <a:p>
            <a:pPr marL="0" lvl="0" indent="0" algn="l" rtl="0">
              <a:spcBef>
                <a:spcPts val="0"/>
              </a:spcBef>
              <a:spcAft>
                <a:spcPts val="0"/>
              </a:spcAft>
              <a:buNone/>
            </a:pPr>
            <a:r>
              <a:rPr lang="en-US" sz="2800" dirty="0">
                <a:solidFill>
                  <a:srgbClr val="191919"/>
                </a:solidFill>
                <a:latin typeface="Space Mono"/>
                <a:ea typeface="Space Mono"/>
                <a:cs typeface="Space Mono"/>
                <a:sym typeface="Space Mono"/>
              </a:rPr>
              <a:t>Inflexible and unscalable due to rigid rule sets. Limited to narrow domains (e.g., template-based code generation).</a:t>
            </a:r>
            <a:endParaRPr sz="2800" dirty="0">
              <a:solidFill>
                <a:srgbClr val="191919"/>
              </a:solidFill>
              <a:latin typeface="Space Mono"/>
              <a:ea typeface="Space Mono"/>
              <a:cs typeface="Space Mono"/>
              <a:sym typeface="Space Mono"/>
            </a:endParaRPr>
          </a:p>
        </p:txBody>
      </p:sp>
      <p:sp>
        <p:nvSpPr>
          <p:cNvPr id="322" name="Google Shape;322;p26"/>
          <p:cNvSpPr txBox="1"/>
          <p:nvPr/>
        </p:nvSpPr>
        <p:spPr>
          <a:xfrm>
            <a:off x="6189664" y="4155625"/>
            <a:ext cx="10654500" cy="95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5200" b="1" dirty="0">
                <a:solidFill>
                  <a:srgbClr val="191919"/>
                </a:solidFill>
                <a:latin typeface="Space Mono"/>
                <a:ea typeface="Space Mono"/>
                <a:cs typeface="Space Mono"/>
                <a:sym typeface="Space Mono"/>
              </a:rPr>
              <a:t>Related LLM Research</a:t>
            </a:r>
            <a:endParaRPr sz="5200" b="1" dirty="0">
              <a:solidFill>
                <a:srgbClr val="191919"/>
              </a:solidFill>
              <a:latin typeface="Space Mono"/>
              <a:ea typeface="Space Mono"/>
              <a:cs typeface="Space Mono"/>
              <a:sym typeface="Space Mono"/>
            </a:endParaRPr>
          </a:p>
        </p:txBody>
      </p:sp>
      <p:sp>
        <p:nvSpPr>
          <p:cNvPr id="324" name="Google Shape;324;p26"/>
          <p:cNvSpPr txBox="1"/>
          <p:nvPr/>
        </p:nvSpPr>
        <p:spPr>
          <a:xfrm>
            <a:off x="11401670" y="4992745"/>
            <a:ext cx="13089905"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solidFill>
                  <a:srgbClr val="191919"/>
                </a:solidFill>
                <a:latin typeface="Space Mono"/>
                <a:ea typeface="Space Mono"/>
                <a:cs typeface="Space Mono"/>
                <a:sym typeface="Space Mono"/>
              </a:rPr>
              <a:t>Transformer-Based LLMs</a:t>
            </a:r>
            <a:endParaRPr sz="3600" b="1" dirty="0">
              <a:solidFill>
                <a:srgbClr val="191919"/>
              </a:solidFill>
              <a:latin typeface="Space Mono"/>
              <a:ea typeface="Space Mono"/>
              <a:cs typeface="Space Mono"/>
              <a:sym typeface="Space Mono"/>
            </a:endParaRPr>
          </a:p>
        </p:txBody>
      </p:sp>
      <p:sp>
        <p:nvSpPr>
          <p:cNvPr id="325" name="Google Shape;325;p26"/>
          <p:cNvSpPr txBox="1"/>
          <p:nvPr/>
        </p:nvSpPr>
        <p:spPr>
          <a:xfrm>
            <a:off x="2123512" y="9322650"/>
            <a:ext cx="8781584"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3600" b="1" dirty="0">
                <a:solidFill>
                  <a:srgbClr val="191919"/>
                </a:solidFill>
                <a:latin typeface="Space Mono"/>
                <a:ea typeface="Space Mono"/>
                <a:cs typeface="Space Mono"/>
                <a:sym typeface="Space Mono"/>
              </a:rPr>
              <a:t>Early Deep Learning Approaches</a:t>
            </a:r>
            <a:endParaRPr sz="3600" b="1" dirty="0">
              <a:solidFill>
                <a:srgbClr val="191919"/>
              </a:solidFill>
              <a:latin typeface="Space Mono"/>
              <a:ea typeface="Space Mono"/>
              <a:cs typeface="Space Mono"/>
              <a:sym typeface="Space Mono"/>
            </a:endParaRPr>
          </a:p>
        </p:txBody>
      </p:sp>
      <p:sp>
        <p:nvSpPr>
          <p:cNvPr id="326" name="Google Shape;326;p26"/>
          <p:cNvSpPr txBox="1"/>
          <p:nvPr/>
        </p:nvSpPr>
        <p:spPr>
          <a:xfrm>
            <a:off x="2123512" y="10363693"/>
            <a:ext cx="9269683" cy="13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rgbClr val="191919"/>
                </a:solidFill>
                <a:latin typeface="Space Mono"/>
                <a:ea typeface="Space Mono"/>
                <a:cs typeface="Space Mono"/>
                <a:sym typeface="Space Mono"/>
              </a:rPr>
              <a:t>Trained on code corpora to predict code sequences (e.g., [2], [3]). ​Advancements: Enabled mapping natural language descriptions to code snippets.</a:t>
            </a:r>
            <a:endParaRPr sz="2800" dirty="0">
              <a:solidFill>
                <a:srgbClr val="191919"/>
              </a:solidFill>
              <a:latin typeface="Space Mono"/>
              <a:ea typeface="Space Mono"/>
              <a:cs typeface="Space Mono"/>
              <a:sym typeface="Space Mono"/>
            </a:endParaRPr>
          </a:p>
        </p:txBody>
      </p:sp>
      <p:sp>
        <p:nvSpPr>
          <p:cNvPr id="329" name="Google Shape;329;p26"/>
          <p:cNvSpPr txBox="1"/>
          <p:nvPr/>
        </p:nvSpPr>
        <p:spPr>
          <a:xfrm>
            <a:off x="11416583" y="9316792"/>
            <a:ext cx="9502468"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solidFill>
                  <a:srgbClr val="191919"/>
                </a:solidFill>
                <a:latin typeface="Space Mono"/>
                <a:ea typeface="Space Mono"/>
                <a:cs typeface="Space Mono"/>
                <a:sym typeface="Space Mono"/>
              </a:rPr>
              <a:t>Code Generation Security</a:t>
            </a:r>
            <a:endParaRPr sz="3600" b="1" dirty="0">
              <a:solidFill>
                <a:srgbClr val="191919"/>
              </a:solidFill>
              <a:latin typeface="Space Mono"/>
              <a:ea typeface="Space Mono"/>
              <a:cs typeface="Space Mono"/>
              <a:sym typeface="Space Mono"/>
            </a:endParaRPr>
          </a:p>
        </p:txBody>
      </p:sp>
      <p:sp>
        <p:nvSpPr>
          <p:cNvPr id="330" name="Google Shape;330;p26"/>
          <p:cNvSpPr txBox="1"/>
          <p:nvPr/>
        </p:nvSpPr>
        <p:spPr>
          <a:xfrm>
            <a:off x="11429885" y="10311313"/>
            <a:ext cx="10221200" cy="4662388"/>
          </a:xfrm>
          <a:prstGeom prst="rect">
            <a:avLst/>
          </a:prstGeom>
          <a:noFill/>
          <a:ln>
            <a:noFill/>
          </a:ln>
        </p:spPr>
        <p:txBody>
          <a:bodyPr spcFirstLastPara="1" wrap="square" lIns="91425" tIns="91425" rIns="91425" bIns="91425" anchor="t" anchorCtr="0">
            <a:noAutofit/>
          </a:bodyPr>
          <a:lstStyle/>
          <a:p>
            <a:pPr marL="514350" lvl="0" indent="-514350" algn="l" rtl="0">
              <a:spcBef>
                <a:spcPts val="0"/>
              </a:spcBef>
              <a:spcAft>
                <a:spcPts val="0"/>
              </a:spcAft>
              <a:buFont typeface="Wingdings" panose="05000000000000000000" pitchFamily="2" charset="2"/>
              <a:buChar char="q"/>
            </a:pPr>
            <a:r>
              <a:rPr lang="en-US" sz="2800" dirty="0">
                <a:solidFill>
                  <a:srgbClr val="191919"/>
                </a:solidFill>
                <a:latin typeface="Space Mono"/>
                <a:ea typeface="Space Mono"/>
                <a:cs typeface="Space Mono"/>
                <a:sym typeface="Space Mono"/>
              </a:rPr>
              <a:t>​Secure Training Practices:</a:t>
            </a:r>
          </a:p>
          <a:p>
            <a:pPr lvl="0" algn="l" rtl="0">
              <a:spcBef>
                <a:spcPts val="0"/>
              </a:spcBef>
              <a:spcAft>
                <a:spcPts val="0"/>
              </a:spcAft>
            </a:pPr>
            <a:r>
              <a:rPr lang="en-US" sz="2800" dirty="0">
                <a:solidFill>
                  <a:srgbClr val="191919"/>
                </a:solidFill>
                <a:latin typeface="Space Mono"/>
                <a:ea typeface="Space Mono"/>
                <a:cs typeface="Space Mono"/>
                <a:sym typeface="Space Mono"/>
              </a:rPr>
              <a:t>	​</a:t>
            </a:r>
            <a:r>
              <a:rPr lang="en-US" sz="2800" dirty="0" err="1">
                <a:solidFill>
                  <a:srgbClr val="191919"/>
                </a:solidFill>
                <a:latin typeface="Space Mono"/>
                <a:ea typeface="Space Mono"/>
                <a:cs typeface="Space Mono"/>
                <a:sym typeface="Space Mono"/>
              </a:rPr>
              <a:t>StarCoder</a:t>
            </a:r>
            <a:r>
              <a:rPr lang="en-US" sz="2800" dirty="0">
                <a:solidFill>
                  <a:srgbClr val="191919"/>
                </a:solidFill>
                <a:latin typeface="Space Mono"/>
                <a:ea typeface="Space Mono"/>
                <a:cs typeface="Space Mono"/>
                <a:sym typeface="Space Mono"/>
              </a:rPr>
              <a:t> [5] and ​</a:t>
            </a:r>
            <a:r>
              <a:rPr lang="en-US" sz="2800" dirty="0" err="1">
                <a:solidFill>
                  <a:srgbClr val="191919"/>
                </a:solidFill>
                <a:latin typeface="Space Mono"/>
                <a:ea typeface="Space Mono"/>
                <a:cs typeface="Space Mono"/>
                <a:sym typeface="Space Mono"/>
              </a:rPr>
              <a:t>CodeLlama</a:t>
            </a:r>
            <a:r>
              <a:rPr lang="en-US" sz="2800" dirty="0">
                <a:solidFill>
                  <a:srgbClr val="191919"/>
                </a:solidFill>
                <a:latin typeface="Space Mono"/>
                <a:ea typeface="Space Mono"/>
                <a:cs typeface="Space Mono"/>
                <a:sym typeface="Space Mono"/>
              </a:rPr>
              <a:t> [17]:</a:t>
            </a:r>
          </a:p>
          <a:p>
            <a:pPr marL="457200" lvl="0" indent="-457200" algn="l" rtl="0">
              <a:spcBef>
                <a:spcPts val="0"/>
              </a:spcBef>
              <a:spcAft>
                <a:spcPts val="0"/>
              </a:spcAft>
              <a:buFont typeface="Wingdings" panose="05000000000000000000" pitchFamily="2" charset="2"/>
              <a:buChar char="q"/>
            </a:pPr>
            <a:endParaRPr lang="en-US" sz="2800" dirty="0">
              <a:solidFill>
                <a:srgbClr val="191919"/>
              </a:solidFill>
              <a:latin typeface="Space Mono"/>
              <a:ea typeface="Space Mono"/>
              <a:cs typeface="Space Mono"/>
              <a:sym typeface="Space Mono"/>
            </a:endParaRPr>
          </a:p>
          <a:p>
            <a:pPr marL="514350" lvl="0" indent="-514350" algn="l" rtl="0">
              <a:spcBef>
                <a:spcPts val="0"/>
              </a:spcBef>
              <a:spcAft>
                <a:spcPts val="0"/>
              </a:spcAft>
              <a:buFont typeface="Wingdings" panose="05000000000000000000" pitchFamily="2" charset="2"/>
              <a:buChar char="q"/>
            </a:pPr>
            <a:r>
              <a:rPr lang="en-US" sz="2800" dirty="0">
                <a:solidFill>
                  <a:srgbClr val="191919"/>
                </a:solidFill>
                <a:latin typeface="Space Mono"/>
                <a:ea typeface="Space Mono"/>
                <a:cs typeface="Space Mono"/>
                <a:sym typeface="Space Mono"/>
              </a:rPr>
              <a:t>Filtered training data to exclude vulnerable code snippets.</a:t>
            </a:r>
          </a:p>
          <a:p>
            <a:pPr marL="514350" lvl="0" indent="-514350" algn="l" rtl="0">
              <a:spcBef>
                <a:spcPts val="0"/>
              </a:spcBef>
              <a:spcAft>
                <a:spcPts val="0"/>
              </a:spcAft>
              <a:buFont typeface="Wingdings" panose="05000000000000000000" pitchFamily="2" charset="2"/>
              <a:buChar char="q"/>
            </a:pPr>
            <a:endParaRPr lang="en-US" sz="2800" dirty="0">
              <a:solidFill>
                <a:srgbClr val="191919"/>
              </a:solidFill>
              <a:latin typeface="Space Mono"/>
              <a:ea typeface="Space Mono"/>
              <a:cs typeface="Space Mono"/>
              <a:sym typeface="Space Mono"/>
            </a:endParaRPr>
          </a:p>
          <a:p>
            <a:pPr marL="514350" lvl="0" indent="-514350" algn="l" rtl="0">
              <a:spcBef>
                <a:spcPts val="0"/>
              </a:spcBef>
              <a:spcAft>
                <a:spcPts val="0"/>
              </a:spcAft>
              <a:buFont typeface="Wingdings" panose="05000000000000000000" pitchFamily="2" charset="2"/>
              <a:buChar char="q"/>
            </a:pPr>
            <a:r>
              <a:rPr lang="en-US" sz="2800" dirty="0">
                <a:solidFill>
                  <a:srgbClr val="191919"/>
                </a:solidFill>
                <a:latin typeface="Space Mono"/>
                <a:ea typeface="Space Mono"/>
                <a:cs typeface="Space Mono"/>
                <a:sym typeface="Space Mono"/>
              </a:rPr>
              <a:t>Added security-focused pretraining objectives.</a:t>
            </a:r>
          </a:p>
          <a:p>
            <a:pPr marL="514350" lvl="0" indent="-514350" algn="l" rtl="0">
              <a:spcBef>
                <a:spcPts val="0"/>
              </a:spcBef>
              <a:spcAft>
                <a:spcPts val="0"/>
              </a:spcAft>
              <a:buFont typeface="Wingdings" panose="05000000000000000000" pitchFamily="2" charset="2"/>
              <a:buChar char="q"/>
            </a:pPr>
            <a:endParaRPr lang="en-US" sz="2800" dirty="0">
              <a:solidFill>
                <a:srgbClr val="191919"/>
              </a:solidFill>
              <a:latin typeface="Space Mono"/>
              <a:ea typeface="Space Mono"/>
              <a:cs typeface="Space Mono"/>
              <a:sym typeface="Space Mono"/>
            </a:endParaRPr>
          </a:p>
          <a:p>
            <a:pPr marL="514350" lvl="0" indent="-514350" algn="l" rtl="0">
              <a:spcBef>
                <a:spcPts val="0"/>
              </a:spcBef>
              <a:spcAft>
                <a:spcPts val="0"/>
              </a:spcAft>
              <a:buFont typeface="Wingdings" panose="05000000000000000000" pitchFamily="2" charset="2"/>
              <a:buChar char="q"/>
            </a:pPr>
            <a:r>
              <a:rPr lang="en-US" sz="2800" dirty="0">
                <a:solidFill>
                  <a:srgbClr val="191919"/>
                </a:solidFill>
                <a:latin typeface="Space Mono"/>
                <a:ea typeface="Space Mono"/>
                <a:cs typeface="Space Mono"/>
                <a:sym typeface="Space Mono"/>
              </a:rPr>
              <a:t>​Limitation:</a:t>
            </a:r>
          </a:p>
          <a:p>
            <a:pPr lvl="2"/>
            <a:r>
              <a:rPr lang="en-US" sz="2800" dirty="0">
                <a:solidFill>
                  <a:srgbClr val="191919"/>
                </a:solidFill>
                <a:latin typeface="Space Mono"/>
                <a:ea typeface="Space Mono"/>
                <a:cs typeface="Space Mono"/>
                <a:sym typeface="Space Mono"/>
              </a:rPr>
              <a:t>	Security guarantees depend on data quality, which is hard to ensure at scale.</a:t>
            </a:r>
          </a:p>
        </p:txBody>
      </p:sp>
      <p:sp>
        <p:nvSpPr>
          <p:cNvPr id="342" name="Google Shape;342;p26"/>
          <p:cNvSpPr txBox="1"/>
          <p:nvPr/>
        </p:nvSpPr>
        <p:spPr>
          <a:xfrm>
            <a:off x="2123512" y="12275873"/>
            <a:ext cx="8490700" cy="73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rgbClr val="191919"/>
                </a:solidFill>
                <a:latin typeface="Space Mono"/>
                <a:ea typeface="Space Mono"/>
                <a:cs typeface="Space Mono"/>
                <a:sym typeface="Space Mono"/>
              </a:rPr>
              <a:t>However,these are not so effective!</a:t>
            </a:r>
            <a:endParaRPr sz="2800" b="1" dirty="0">
              <a:solidFill>
                <a:srgbClr val="191919"/>
              </a:solidFill>
              <a:latin typeface="Space Mono"/>
              <a:ea typeface="Space Mono"/>
              <a:cs typeface="Space Mono"/>
              <a:sym typeface="Space Mono"/>
            </a:endParaRPr>
          </a:p>
        </p:txBody>
      </p:sp>
      <p:sp>
        <p:nvSpPr>
          <p:cNvPr id="344" name="Google Shape;344;p26"/>
          <p:cNvSpPr txBox="1"/>
          <p:nvPr/>
        </p:nvSpPr>
        <p:spPr>
          <a:xfrm>
            <a:off x="2716738" y="13746023"/>
            <a:ext cx="8188358" cy="7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191919"/>
                </a:solidFill>
                <a:latin typeface="Space Mono"/>
                <a:ea typeface="Space Mono"/>
                <a:cs typeface="Space Mono"/>
                <a:sym typeface="Space Mono"/>
              </a:rPr>
              <a:t>Ceres is located in the main asteroid belt</a:t>
            </a:r>
            <a:endParaRPr sz="2400" dirty="0">
              <a:solidFill>
                <a:srgbClr val="191919"/>
              </a:solidFill>
              <a:latin typeface="Space Mono"/>
              <a:ea typeface="Space Mono"/>
              <a:cs typeface="Space Mono"/>
              <a:sym typeface="Space Mono"/>
            </a:endParaRPr>
          </a:p>
        </p:txBody>
      </p:sp>
      <p:sp>
        <p:nvSpPr>
          <p:cNvPr id="345" name="Google Shape;345;p26"/>
          <p:cNvSpPr txBox="1"/>
          <p:nvPr/>
        </p:nvSpPr>
        <p:spPr>
          <a:xfrm>
            <a:off x="2716663" y="13190273"/>
            <a:ext cx="2739600" cy="64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dirty="0">
                <a:solidFill>
                  <a:srgbClr val="191919"/>
                </a:solidFill>
                <a:latin typeface="Space Mono"/>
                <a:ea typeface="Space Mono"/>
                <a:cs typeface="Space Mono"/>
                <a:sym typeface="Space Mono"/>
              </a:rPr>
              <a:t>Limitaion</a:t>
            </a:r>
            <a:endParaRPr sz="2500" b="1" dirty="0">
              <a:solidFill>
                <a:srgbClr val="191919"/>
              </a:solidFill>
              <a:latin typeface="Space Mono"/>
              <a:ea typeface="Space Mono"/>
              <a:cs typeface="Space Mono"/>
              <a:sym typeface="Space Mono"/>
            </a:endParaRPr>
          </a:p>
        </p:txBody>
      </p:sp>
      <p:sp>
        <p:nvSpPr>
          <p:cNvPr id="346" name="Google Shape;346;p26"/>
          <p:cNvSpPr txBox="1"/>
          <p:nvPr/>
        </p:nvSpPr>
        <p:spPr>
          <a:xfrm>
            <a:off x="2716738" y="14985958"/>
            <a:ext cx="8676458"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191919"/>
                </a:solidFill>
                <a:latin typeface="Space Mono"/>
                <a:ea typeface="Space Mono"/>
                <a:cs typeface="Space Mono"/>
                <a:sym typeface="Space Mono"/>
              </a:rPr>
              <a:t>Saturn is a gas giant and has several rings</a:t>
            </a:r>
            <a:endParaRPr sz="2400" dirty="0">
              <a:solidFill>
                <a:srgbClr val="191919"/>
              </a:solidFill>
              <a:latin typeface="Space Mono"/>
              <a:ea typeface="Space Mono"/>
              <a:cs typeface="Space Mono"/>
              <a:sym typeface="Space Mono"/>
            </a:endParaRPr>
          </a:p>
        </p:txBody>
      </p:sp>
      <p:sp>
        <p:nvSpPr>
          <p:cNvPr id="347" name="Google Shape;347;p26"/>
          <p:cNvSpPr txBox="1"/>
          <p:nvPr/>
        </p:nvSpPr>
        <p:spPr>
          <a:xfrm>
            <a:off x="2716663" y="14430195"/>
            <a:ext cx="2739600" cy="64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rgbClr val="191919"/>
                </a:solidFill>
                <a:latin typeface="Space Mono"/>
                <a:ea typeface="Space Mono"/>
                <a:cs typeface="Space Mono"/>
                <a:sym typeface="Space Mono"/>
              </a:rPr>
              <a:t>SATURN</a:t>
            </a:r>
            <a:endParaRPr sz="2500" b="1">
              <a:solidFill>
                <a:srgbClr val="191919"/>
              </a:solidFill>
              <a:latin typeface="Space Mono"/>
              <a:ea typeface="Space Mono"/>
              <a:cs typeface="Space Mono"/>
              <a:sym typeface="Space Mono"/>
            </a:endParaRPr>
          </a:p>
        </p:txBody>
      </p:sp>
      <p:sp>
        <p:nvSpPr>
          <p:cNvPr id="350" name="Google Shape;350;p26"/>
          <p:cNvSpPr/>
          <p:nvPr/>
        </p:nvSpPr>
        <p:spPr>
          <a:xfrm>
            <a:off x="2278163" y="13428948"/>
            <a:ext cx="243300" cy="243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2278163" y="14683570"/>
            <a:ext cx="243300" cy="24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1554561" y="6058493"/>
            <a:ext cx="605100" cy="60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1554561" y="6966281"/>
            <a:ext cx="605100" cy="60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1554561" y="7844586"/>
            <a:ext cx="605100" cy="60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txBox="1"/>
          <p:nvPr/>
        </p:nvSpPr>
        <p:spPr>
          <a:xfrm>
            <a:off x="12534048" y="5991626"/>
            <a:ext cx="44379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rgbClr val="191919"/>
                </a:solidFill>
                <a:latin typeface="Space Mono"/>
                <a:ea typeface="Space Mono"/>
                <a:cs typeface="Space Mono"/>
                <a:sym typeface="Space Mono"/>
              </a:rPr>
              <a:t>Codex</a:t>
            </a:r>
            <a:endParaRPr sz="3600" dirty="0">
              <a:solidFill>
                <a:srgbClr val="191919"/>
              </a:solidFill>
              <a:latin typeface="Space Mono"/>
              <a:ea typeface="Space Mono"/>
              <a:cs typeface="Space Mono"/>
              <a:sym typeface="Space Mono"/>
            </a:endParaRPr>
          </a:p>
        </p:txBody>
      </p:sp>
      <p:sp>
        <p:nvSpPr>
          <p:cNvPr id="356" name="Google Shape;356;p26"/>
          <p:cNvSpPr txBox="1"/>
          <p:nvPr/>
        </p:nvSpPr>
        <p:spPr>
          <a:xfrm>
            <a:off x="12534048" y="6884849"/>
            <a:ext cx="44379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err="1">
                <a:solidFill>
                  <a:srgbClr val="191919"/>
                </a:solidFill>
                <a:latin typeface="Space Mono"/>
                <a:ea typeface="Space Mono"/>
                <a:cs typeface="Space Mono"/>
                <a:sym typeface="Space Mono"/>
              </a:rPr>
              <a:t>CodeGen</a:t>
            </a:r>
            <a:endParaRPr sz="3600" dirty="0">
              <a:solidFill>
                <a:srgbClr val="191919"/>
              </a:solidFill>
              <a:latin typeface="Space Mono"/>
              <a:ea typeface="Space Mono"/>
              <a:cs typeface="Space Mono"/>
              <a:sym typeface="Space Mono"/>
            </a:endParaRPr>
          </a:p>
        </p:txBody>
      </p:sp>
      <p:sp>
        <p:nvSpPr>
          <p:cNvPr id="357" name="Google Shape;357;p26"/>
          <p:cNvSpPr txBox="1"/>
          <p:nvPr/>
        </p:nvSpPr>
        <p:spPr>
          <a:xfrm>
            <a:off x="12607785" y="7862606"/>
            <a:ext cx="44379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rgbClr val="191919"/>
                </a:solidFill>
                <a:latin typeface="Space Mono"/>
                <a:ea typeface="Space Mono"/>
                <a:cs typeface="Space Mono"/>
                <a:sym typeface="Space Mono"/>
              </a:rPr>
              <a:t>CodeT5</a:t>
            </a:r>
            <a:endParaRPr sz="3600" dirty="0">
              <a:solidFill>
                <a:srgbClr val="191919"/>
              </a:solidFill>
              <a:latin typeface="Space Mono"/>
              <a:ea typeface="Space Mono"/>
              <a:cs typeface="Space Mono"/>
              <a:sym typeface="Space Mono"/>
            </a:endParaRPr>
          </a:p>
        </p:txBody>
      </p:sp>
      <p:grpSp>
        <p:nvGrpSpPr>
          <p:cNvPr id="360" name="Google Shape;360;p26"/>
          <p:cNvGrpSpPr/>
          <p:nvPr/>
        </p:nvGrpSpPr>
        <p:grpSpPr>
          <a:xfrm>
            <a:off x="11705085" y="7087129"/>
            <a:ext cx="297386" cy="363436"/>
            <a:chOff x="-24709100" y="3888875"/>
            <a:chExt cx="243400" cy="296175"/>
          </a:xfrm>
        </p:grpSpPr>
        <p:sp>
          <p:nvSpPr>
            <p:cNvPr id="361" name="Google Shape;361;p26"/>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dk1"/>
            </a:solid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a:p>
          </p:txBody>
        </p:sp>
        <p:sp>
          <p:nvSpPr>
            <p:cNvPr id="362" name="Google Shape;362;p26"/>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chemeClr val="dk1"/>
            </a:solid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a:p>
          </p:txBody>
        </p:sp>
        <p:sp>
          <p:nvSpPr>
            <p:cNvPr id="363" name="Google Shape;363;p26"/>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dk1"/>
            </a:solid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a:p>
          </p:txBody>
        </p:sp>
      </p:grpSp>
      <p:grpSp>
        <p:nvGrpSpPr>
          <p:cNvPr id="364" name="Google Shape;364;p26"/>
          <p:cNvGrpSpPr/>
          <p:nvPr/>
        </p:nvGrpSpPr>
        <p:grpSpPr>
          <a:xfrm>
            <a:off x="11683837" y="8073859"/>
            <a:ext cx="339864" cy="325875"/>
            <a:chOff x="5045500" y="842250"/>
            <a:chExt cx="503875" cy="481850"/>
          </a:xfrm>
        </p:grpSpPr>
        <p:sp>
          <p:nvSpPr>
            <p:cNvPr id="365" name="Google Shape;365;p26"/>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dk1"/>
            </a:solid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sz="2000">
                <a:solidFill>
                  <a:srgbClr val="435D74"/>
                </a:solidFill>
              </a:endParaRPr>
            </a:p>
          </p:txBody>
        </p:sp>
        <p:sp>
          <p:nvSpPr>
            <p:cNvPr id="366" name="Google Shape;366;p26"/>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dk1"/>
            </a:solid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sz="2000">
                <a:solidFill>
                  <a:srgbClr val="435D74"/>
                </a:solidFill>
              </a:endParaRPr>
            </a:p>
          </p:txBody>
        </p:sp>
      </p:grpSp>
      <p:grpSp>
        <p:nvGrpSpPr>
          <p:cNvPr id="367" name="Google Shape;367;p26"/>
          <p:cNvGrpSpPr/>
          <p:nvPr/>
        </p:nvGrpSpPr>
        <p:grpSpPr>
          <a:xfrm>
            <a:off x="11707719" y="6198116"/>
            <a:ext cx="298787" cy="325858"/>
            <a:chOff x="2104275" y="3806450"/>
            <a:chExt cx="442975" cy="481825"/>
          </a:xfrm>
        </p:grpSpPr>
        <p:sp>
          <p:nvSpPr>
            <p:cNvPr id="368" name="Google Shape;368;p26"/>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chemeClr val="dk1"/>
            </a:solid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sz="2000">
                <a:solidFill>
                  <a:srgbClr val="435D74"/>
                </a:solidFill>
              </a:endParaRPr>
            </a:p>
          </p:txBody>
        </p:sp>
        <p:sp>
          <p:nvSpPr>
            <p:cNvPr id="369" name="Google Shape;369;p26"/>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chemeClr val="dk1"/>
            </a:solid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sz="2000">
                <a:solidFill>
                  <a:srgbClr val="435D74"/>
                </a:solidFill>
              </a:endParaRPr>
            </a:p>
          </p:txBody>
        </p:sp>
      </p:grpSp>
      <p:pic>
        <p:nvPicPr>
          <p:cNvPr id="371" name="Google Shape;371;p26"/>
          <p:cNvPicPr preferRelativeResize="0"/>
          <p:nvPr/>
        </p:nvPicPr>
        <p:blipFill>
          <a:blip r:embed="rId3">
            <a:alphaModFix/>
          </a:blip>
          <a:stretch>
            <a:fillRect/>
          </a:stretch>
        </p:blipFill>
        <p:spPr>
          <a:xfrm>
            <a:off x="20904139" y="-783200"/>
            <a:ext cx="1959075" cy="1959075"/>
          </a:xfrm>
          <a:prstGeom prst="rect">
            <a:avLst/>
          </a:prstGeom>
          <a:noFill/>
          <a:ln>
            <a:noFill/>
          </a:ln>
        </p:spPr>
      </p:pic>
      <p:grpSp>
        <p:nvGrpSpPr>
          <p:cNvPr id="372" name="Google Shape;372;p26"/>
          <p:cNvGrpSpPr/>
          <p:nvPr/>
        </p:nvGrpSpPr>
        <p:grpSpPr>
          <a:xfrm>
            <a:off x="582312" y="-1036774"/>
            <a:ext cx="1959055" cy="2427675"/>
            <a:chOff x="5953600" y="2687775"/>
            <a:chExt cx="1399625" cy="1734425"/>
          </a:xfrm>
        </p:grpSpPr>
        <p:sp>
          <p:nvSpPr>
            <p:cNvPr id="373" name="Google Shape;373;p26"/>
            <p:cNvSpPr/>
            <p:nvPr/>
          </p:nvSpPr>
          <p:spPr>
            <a:xfrm>
              <a:off x="5953600" y="3632450"/>
              <a:ext cx="1038625" cy="789750"/>
            </a:xfrm>
            <a:custGeom>
              <a:avLst/>
              <a:gdLst/>
              <a:ahLst/>
              <a:cxnLst/>
              <a:rect l="l" t="t" r="r" b="b"/>
              <a:pathLst>
                <a:path w="41545" h="31590" extrusionOk="0">
                  <a:moveTo>
                    <a:pt x="10270" y="1"/>
                  </a:moveTo>
                  <a:lnTo>
                    <a:pt x="1" y="2959"/>
                  </a:lnTo>
                  <a:lnTo>
                    <a:pt x="31258" y="31590"/>
                  </a:lnTo>
                  <a:lnTo>
                    <a:pt x="41544" y="28632"/>
                  </a:lnTo>
                  <a:lnTo>
                    <a:pt x="10270" y="1"/>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5953600" y="2687775"/>
              <a:ext cx="632725" cy="1018650"/>
            </a:xfrm>
            <a:custGeom>
              <a:avLst/>
              <a:gdLst/>
              <a:ahLst/>
              <a:cxnLst/>
              <a:rect l="l" t="t" r="r" b="b"/>
              <a:pathLst>
                <a:path w="25309" h="40746" extrusionOk="0">
                  <a:moveTo>
                    <a:pt x="25309" y="0"/>
                  </a:moveTo>
                  <a:lnTo>
                    <a:pt x="15023" y="2958"/>
                  </a:lnTo>
                  <a:lnTo>
                    <a:pt x="1" y="40746"/>
                  </a:lnTo>
                  <a:lnTo>
                    <a:pt x="10270" y="37788"/>
                  </a:lnTo>
                  <a:lnTo>
                    <a:pt x="25309"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6328325" y="2687775"/>
              <a:ext cx="1024900" cy="792650"/>
            </a:xfrm>
            <a:custGeom>
              <a:avLst/>
              <a:gdLst/>
              <a:ahLst/>
              <a:cxnLst/>
              <a:rect l="l" t="t" r="r" b="b"/>
              <a:pathLst>
                <a:path w="40996" h="31706" extrusionOk="0">
                  <a:moveTo>
                    <a:pt x="10386" y="0"/>
                  </a:moveTo>
                  <a:lnTo>
                    <a:pt x="1" y="2908"/>
                  </a:lnTo>
                  <a:lnTo>
                    <a:pt x="30709" y="31706"/>
                  </a:lnTo>
                  <a:lnTo>
                    <a:pt x="40995" y="28748"/>
                  </a:lnTo>
                  <a:lnTo>
                    <a:pt x="10386"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6733375" y="3406475"/>
              <a:ext cx="619850" cy="1015725"/>
            </a:xfrm>
            <a:custGeom>
              <a:avLst/>
              <a:gdLst/>
              <a:ahLst/>
              <a:cxnLst/>
              <a:rect l="l" t="t" r="r" b="b"/>
              <a:pathLst>
                <a:path w="24794" h="40629" extrusionOk="0">
                  <a:moveTo>
                    <a:pt x="24793" y="0"/>
                  </a:moveTo>
                  <a:lnTo>
                    <a:pt x="14507" y="2958"/>
                  </a:lnTo>
                  <a:lnTo>
                    <a:pt x="1" y="40629"/>
                  </a:lnTo>
                  <a:lnTo>
                    <a:pt x="10386" y="37721"/>
                  </a:lnTo>
                  <a:lnTo>
                    <a:pt x="24793"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11;p26">
            <a:extLst>
              <a:ext uri="{FF2B5EF4-FFF2-40B4-BE49-F238E27FC236}">
                <a16:creationId xmlns:a16="http://schemas.microsoft.com/office/drawing/2014/main" id="{40EF019E-152D-24E0-A4F9-69035ECB57C2}"/>
              </a:ext>
            </a:extLst>
          </p:cNvPr>
          <p:cNvSpPr txBox="1"/>
          <p:nvPr/>
        </p:nvSpPr>
        <p:spPr>
          <a:xfrm>
            <a:off x="3915425" y="2923525"/>
            <a:ext cx="14552700" cy="9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rgbClr val="191919"/>
                </a:solidFill>
                <a:latin typeface="Space Mono"/>
                <a:ea typeface="Space Mono"/>
                <a:cs typeface="Space Mono"/>
                <a:sym typeface="Space Mono"/>
              </a:rPr>
              <a:t>Bin Wang, Hui Li, </a:t>
            </a:r>
            <a:r>
              <a:rPr lang="en-US" sz="2200" dirty="0" err="1">
                <a:solidFill>
                  <a:srgbClr val="191919"/>
                </a:solidFill>
                <a:latin typeface="Space Mono"/>
                <a:ea typeface="Space Mono"/>
                <a:cs typeface="Space Mono"/>
                <a:sym typeface="Space Mono"/>
              </a:rPr>
              <a:t>AoFan</a:t>
            </a:r>
            <a:r>
              <a:rPr lang="en-US" sz="2200" dirty="0">
                <a:solidFill>
                  <a:srgbClr val="191919"/>
                </a:solidFill>
                <a:latin typeface="Space Mono"/>
                <a:ea typeface="Space Mono"/>
                <a:cs typeface="Space Mono"/>
                <a:sym typeface="Space Mono"/>
              </a:rPr>
              <a:t> Liu, </a:t>
            </a:r>
            <a:r>
              <a:rPr lang="en-US" sz="2200" dirty="0" err="1">
                <a:solidFill>
                  <a:srgbClr val="191919"/>
                </a:solidFill>
                <a:latin typeface="Space Mono"/>
                <a:ea typeface="Space Mono"/>
                <a:cs typeface="Space Mono"/>
                <a:sym typeface="Space Mono"/>
              </a:rPr>
              <a:t>BoTao</a:t>
            </a:r>
            <a:r>
              <a:rPr lang="en-US" sz="2200" dirty="0">
                <a:solidFill>
                  <a:srgbClr val="191919"/>
                </a:solidFill>
                <a:latin typeface="Space Mono"/>
                <a:ea typeface="Space Mono"/>
                <a:cs typeface="Space Mono"/>
                <a:sym typeface="Space Mono"/>
              </a:rPr>
              <a:t> Yang, Ao Yang, </a:t>
            </a:r>
            <a:r>
              <a:rPr lang="en-US" sz="2200" dirty="0" err="1">
                <a:solidFill>
                  <a:srgbClr val="191919"/>
                </a:solidFill>
                <a:latin typeface="Space Mono"/>
                <a:ea typeface="Space Mono"/>
                <a:cs typeface="Space Mono"/>
                <a:sym typeface="Space Mono"/>
              </a:rPr>
              <a:t>YiLu</a:t>
            </a:r>
            <a:r>
              <a:rPr lang="en-US" sz="2200" dirty="0">
                <a:solidFill>
                  <a:srgbClr val="191919"/>
                </a:solidFill>
                <a:latin typeface="Space Mono"/>
                <a:ea typeface="Space Mono"/>
                <a:cs typeface="Space Mono"/>
                <a:sym typeface="Space Mono"/>
              </a:rPr>
              <a:t> Zhong, </a:t>
            </a:r>
            <a:r>
              <a:rPr lang="en-US" sz="2200" dirty="0" err="1">
                <a:solidFill>
                  <a:srgbClr val="191919"/>
                </a:solidFill>
                <a:latin typeface="Space Mono"/>
                <a:ea typeface="Space Mono"/>
                <a:cs typeface="Space Mono"/>
                <a:sym typeface="Space Mono"/>
              </a:rPr>
              <a:t>Weixiang</a:t>
            </a:r>
            <a:r>
              <a:rPr lang="en-US" sz="2200" dirty="0">
                <a:solidFill>
                  <a:srgbClr val="191919"/>
                </a:solidFill>
                <a:latin typeface="Space Mono"/>
                <a:ea typeface="Space Mono"/>
                <a:cs typeface="Space Mono"/>
                <a:sym typeface="Space Mono"/>
              </a:rPr>
              <a:t> Huang, </a:t>
            </a:r>
            <a:r>
              <a:rPr lang="en-US" sz="2200" dirty="0" err="1">
                <a:solidFill>
                  <a:srgbClr val="191919"/>
                </a:solidFill>
                <a:latin typeface="Space Mono"/>
                <a:ea typeface="Space Mono"/>
                <a:cs typeface="Space Mono"/>
                <a:sym typeface="Space Mono"/>
              </a:rPr>
              <a:t>Runhuai</a:t>
            </a:r>
            <a:r>
              <a:rPr lang="en-US" sz="2200" dirty="0">
                <a:solidFill>
                  <a:srgbClr val="191919"/>
                </a:solidFill>
                <a:latin typeface="Space Mono"/>
                <a:ea typeface="Space Mono"/>
                <a:cs typeface="Space Mono"/>
                <a:sym typeface="Space Mono"/>
              </a:rPr>
              <a:t> Huang, </a:t>
            </a:r>
            <a:r>
              <a:rPr lang="en-US" sz="2200" dirty="0" err="1">
                <a:solidFill>
                  <a:srgbClr val="191919"/>
                </a:solidFill>
                <a:latin typeface="Space Mono"/>
                <a:ea typeface="Space Mono"/>
                <a:cs typeface="Space Mono"/>
                <a:sym typeface="Space Mono"/>
              </a:rPr>
              <a:t>Weimin</a:t>
            </a:r>
            <a:r>
              <a:rPr lang="en-US" sz="2200" dirty="0">
                <a:solidFill>
                  <a:srgbClr val="191919"/>
                </a:solidFill>
                <a:latin typeface="Space Mono"/>
                <a:ea typeface="Space Mono"/>
                <a:cs typeface="Space Mono"/>
                <a:sym typeface="Space Mono"/>
              </a:rPr>
              <a:t> Zeng, </a:t>
            </a:r>
            <a:r>
              <a:rPr lang="en-US" sz="2200" dirty="0" err="1">
                <a:solidFill>
                  <a:srgbClr val="191919"/>
                </a:solidFill>
                <a:latin typeface="Space Mono"/>
                <a:ea typeface="Space Mono"/>
                <a:cs typeface="Space Mono"/>
                <a:sym typeface="Space Mono"/>
              </a:rPr>
              <a:t>Yanping</a:t>
            </a:r>
            <a:r>
              <a:rPr lang="en-US" sz="2200" dirty="0">
                <a:solidFill>
                  <a:srgbClr val="191919"/>
                </a:solidFill>
                <a:latin typeface="Space Mono"/>
                <a:ea typeface="Space Mono"/>
                <a:cs typeface="Space Mono"/>
                <a:sym typeface="Space Mono"/>
              </a:rPr>
              <a:t> Zhang</a:t>
            </a:r>
          </a:p>
          <a:p>
            <a:pPr marL="0" lvl="0" indent="0" algn="ctr" rtl="0">
              <a:spcBef>
                <a:spcPts val="0"/>
              </a:spcBef>
              <a:spcAft>
                <a:spcPts val="0"/>
              </a:spcAft>
              <a:buNone/>
            </a:pPr>
            <a:endParaRPr lang="en-US" sz="2200" dirty="0">
              <a:solidFill>
                <a:srgbClr val="191919"/>
              </a:solidFill>
              <a:latin typeface="Space Mono"/>
              <a:ea typeface="Space Mono"/>
              <a:cs typeface="Space Mono"/>
              <a:sym typeface="Space Mono"/>
            </a:endParaRPr>
          </a:p>
        </p:txBody>
      </p:sp>
      <p:sp>
        <p:nvSpPr>
          <p:cNvPr id="3" name="Google Shape;312;p26">
            <a:extLst>
              <a:ext uri="{FF2B5EF4-FFF2-40B4-BE49-F238E27FC236}">
                <a16:creationId xmlns:a16="http://schemas.microsoft.com/office/drawing/2014/main" id="{64163BDD-F8DF-4F73-1A73-0B966F41773E}"/>
              </a:ext>
            </a:extLst>
          </p:cNvPr>
          <p:cNvSpPr txBox="1"/>
          <p:nvPr/>
        </p:nvSpPr>
        <p:spPr>
          <a:xfrm>
            <a:off x="1854600" y="2184025"/>
            <a:ext cx="18674400" cy="739500"/>
          </a:xfrm>
          <a:prstGeom prst="rect">
            <a:avLst/>
          </a:prstGeom>
          <a:noFill/>
          <a:ln>
            <a:noFill/>
          </a:ln>
        </p:spPr>
        <p:txBody>
          <a:bodyPr spcFirstLastPara="1" wrap="square" lIns="255950" tIns="255950" rIns="255950" bIns="255950" anchor="ctr" anchorCtr="0">
            <a:noAutofit/>
          </a:bodyPr>
          <a:lstStyle/>
          <a:p>
            <a:pPr marL="0" lvl="0" indent="0" algn="ctr" rtl="0">
              <a:spcBef>
                <a:spcPts val="0"/>
              </a:spcBef>
              <a:spcAft>
                <a:spcPts val="0"/>
              </a:spcAft>
              <a:buNone/>
            </a:pPr>
            <a:r>
              <a:rPr lang="en-US" sz="3200" b="1" dirty="0" err="1">
                <a:solidFill>
                  <a:schemeClr val="dk1"/>
                </a:solidFill>
                <a:latin typeface="Space Mono"/>
                <a:ea typeface="Space Mono"/>
                <a:cs typeface="Space Mono"/>
                <a:sym typeface="Space Mono"/>
              </a:rPr>
              <a:t>RefleXGen</a:t>
            </a:r>
            <a:r>
              <a:rPr lang="en-US" sz="3200" dirty="0">
                <a:solidFill>
                  <a:schemeClr val="dk1"/>
                </a:solidFill>
                <a:latin typeface="Space Mono"/>
                <a:ea typeface="Space Mono"/>
                <a:cs typeface="Space Mono"/>
                <a:sym typeface="Space Mono"/>
              </a:rPr>
              <a:t>: The Unexamined Code Is Not Worth Using</a:t>
            </a:r>
            <a:endParaRPr lang="en-US" sz="3200" b="1" dirty="0">
              <a:solidFill>
                <a:schemeClr val="dk1"/>
              </a:solidFill>
              <a:latin typeface="Space Mono"/>
              <a:ea typeface="Space Mono"/>
              <a:cs typeface="Space Mono"/>
              <a:sym typeface="Space Mono"/>
            </a:endParaRPr>
          </a:p>
        </p:txBody>
      </p:sp>
    </p:spTree>
    <p:extLst>
      <p:ext uri="{BB962C8B-B14F-4D97-AF65-F5344CB8AC3E}">
        <p14:creationId xmlns:p14="http://schemas.microsoft.com/office/powerpoint/2010/main" val="413979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5"/>
          <p:cNvSpPr txBox="1">
            <a:spLocks noGrp="1"/>
          </p:cNvSpPr>
          <p:nvPr>
            <p:ph type="title"/>
          </p:nvPr>
        </p:nvSpPr>
        <p:spPr>
          <a:xfrm>
            <a:off x="785457" y="429768"/>
            <a:ext cx="21470100" cy="1920300"/>
          </a:xfrm>
          <a:prstGeom prst="rect">
            <a:avLst/>
          </a:prstGeom>
        </p:spPr>
        <p:txBody>
          <a:bodyPr spcFirstLastPara="1" wrap="square" lIns="256000" tIns="256000" rIns="256000" bIns="256000" anchor="t" anchorCtr="0">
            <a:noAutofit/>
          </a:bodyPr>
          <a:lstStyle/>
          <a:p>
            <a:pPr marL="0" lvl="0" indent="0" algn="ctr" rtl="0">
              <a:spcBef>
                <a:spcPts val="0"/>
              </a:spcBef>
              <a:spcAft>
                <a:spcPts val="0"/>
              </a:spcAft>
              <a:buNone/>
            </a:pPr>
            <a:r>
              <a:rPr lang="en-US" dirty="0" err="1"/>
              <a:t>RefleXGen’s</a:t>
            </a:r>
            <a:r>
              <a:rPr lang="en-US" dirty="0"/>
              <a:t> Innovation</a:t>
            </a:r>
            <a:endParaRPr dirty="0"/>
          </a:p>
        </p:txBody>
      </p:sp>
      <p:sp>
        <p:nvSpPr>
          <p:cNvPr id="289" name="Google Shape;289;p25"/>
          <p:cNvSpPr txBox="1">
            <a:spLocks noGrp="1"/>
          </p:cNvSpPr>
          <p:nvPr>
            <p:ph type="subTitle" idx="1"/>
          </p:nvPr>
        </p:nvSpPr>
        <p:spPr>
          <a:xfrm>
            <a:off x="1403299" y="2350075"/>
            <a:ext cx="20234400" cy="4149900"/>
          </a:xfrm>
          <a:prstGeom prst="rect">
            <a:avLst/>
          </a:prstGeom>
        </p:spPr>
        <p:txBody>
          <a:bodyPr spcFirstLastPara="1" wrap="square" lIns="256000" tIns="256000" rIns="256000" bIns="256000" anchor="t" anchorCtr="0">
            <a:noAutofit/>
          </a:bodyPr>
          <a:lstStyle/>
          <a:p>
            <a:pPr marL="0" lvl="0" indent="0" algn="l" rtl="0">
              <a:spcBef>
                <a:spcPts val="0"/>
              </a:spcBef>
              <a:spcAft>
                <a:spcPts val="0"/>
              </a:spcAft>
              <a:buNone/>
            </a:pPr>
            <a:r>
              <a:rPr lang="en-US" b="1" dirty="0">
                <a:solidFill>
                  <a:srgbClr val="000000"/>
                </a:solidFill>
              </a:rPr>
              <a:t>Core Idea:</a:t>
            </a:r>
            <a:r>
              <a:rPr lang="en-US" dirty="0">
                <a:solidFill>
                  <a:srgbClr val="000000"/>
                </a:solidFill>
              </a:rPr>
              <a:t> </a:t>
            </a:r>
          </a:p>
        </p:txBody>
      </p:sp>
      <p:cxnSp>
        <p:nvCxnSpPr>
          <p:cNvPr id="290" name="Google Shape;290;p25"/>
          <p:cNvCxnSpPr/>
          <p:nvPr/>
        </p:nvCxnSpPr>
        <p:spPr>
          <a:xfrm>
            <a:off x="-211800" y="2002891"/>
            <a:ext cx="23466600" cy="0"/>
          </a:xfrm>
          <a:prstGeom prst="straightConnector1">
            <a:avLst/>
          </a:prstGeom>
          <a:noFill/>
          <a:ln w="19050" cap="flat" cmpd="sng">
            <a:solidFill>
              <a:schemeClr val="dk1"/>
            </a:solidFill>
            <a:prstDash val="solid"/>
            <a:round/>
            <a:headEnd type="none" w="med" len="med"/>
            <a:tailEnd type="none" w="med" len="med"/>
          </a:ln>
        </p:spPr>
      </p:cxnSp>
      <p:sp>
        <p:nvSpPr>
          <p:cNvPr id="291" name="Google Shape;291;p25"/>
          <p:cNvSpPr txBox="1"/>
          <p:nvPr/>
        </p:nvSpPr>
        <p:spPr>
          <a:xfrm>
            <a:off x="8112375" y="16824950"/>
            <a:ext cx="6159000" cy="468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rgbClr val="191919"/>
                </a:solidFill>
                <a:latin typeface="Space Mono"/>
                <a:ea typeface="Space Mono"/>
                <a:cs typeface="Space Mono"/>
                <a:sym typeface="Space Mono"/>
              </a:rPr>
              <a:t>This template was created by </a:t>
            </a:r>
            <a:r>
              <a:rPr lang="en" sz="1800" b="1" u="sng">
                <a:solidFill>
                  <a:srgbClr val="191919"/>
                </a:solidFill>
                <a:latin typeface="Space Mono"/>
                <a:ea typeface="Space Mono"/>
                <a:cs typeface="Space Mono"/>
                <a:sym typeface="Space Mono"/>
                <a:hlinkClick r:id="rId3">
                  <a:extLst>
                    <a:ext uri="{A12FA001-AC4F-418D-AE19-62706E023703}">
                      <ahyp:hlinkClr xmlns:ahyp="http://schemas.microsoft.com/office/drawing/2018/hyperlinkcolor" val="tx"/>
                    </a:ext>
                  </a:extLst>
                </a:hlinkClick>
              </a:rPr>
              <a:t>Slidesgo</a:t>
            </a:r>
            <a:endParaRPr sz="1800">
              <a:solidFill>
                <a:srgbClr val="191919"/>
              </a:solidFill>
              <a:latin typeface="Space Mono"/>
              <a:ea typeface="Space Mono"/>
              <a:cs typeface="Space Mono"/>
              <a:sym typeface="Space Mono"/>
            </a:endParaRPr>
          </a:p>
        </p:txBody>
      </p:sp>
      <p:sp>
        <p:nvSpPr>
          <p:cNvPr id="292" name="Google Shape;292;p25"/>
          <p:cNvSpPr txBox="1"/>
          <p:nvPr/>
        </p:nvSpPr>
        <p:spPr>
          <a:xfrm>
            <a:off x="9065204" y="6119775"/>
            <a:ext cx="8794500" cy="630300"/>
          </a:xfrm>
          <a:prstGeom prst="rect">
            <a:avLst/>
          </a:prstGeom>
          <a:noFill/>
          <a:ln>
            <a:noFill/>
          </a:ln>
        </p:spPr>
        <p:txBody>
          <a:bodyPr spcFirstLastPara="1" wrap="square" lIns="201000" tIns="201000" rIns="201000" bIns="201000" anchor="ctr" anchorCtr="0">
            <a:noAutofit/>
          </a:bodyPr>
          <a:lstStyle/>
          <a:p>
            <a:pPr marL="0" lvl="0" indent="0" algn="l" rtl="0">
              <a:lnSpc>
                <a:spcPct val="115000"/>
              </a:lnSpc>
              <a:spcBef>
                <a:spcPts val="0"/>
              </a:spcBef>
              <a:spcAft>
                <a:spcPts val="0"/>
              </a:spcAft>
              <a:buNone/>
            </a:pPr>
            <a:r>
              <a:rPr lang="en-US" sz="5200" b="1" dirty="0">
                <a:solidFill>
                  <a:schemeClr val="dk1"/>
                </a:solidFill>
                <a:latin typeface="Space Mono"/>
                <a:ea typeface="Space Mono"/>
                <a:cs typeface="Space Mono"/>
                <a:sym typeface="Space Mono"/>
              </a:rPr>
              <a:t>Related Work</a:t>
            </a:r>
            <a:endParaRPr sz="5200" b="1" dirty="0">
              <a:solidFill>
                <a:schemeClr val="dk1"/>
              </a:solidFill>
              <a:latin typeface="Space Mono"/>
              <a:ea typeface="Space Mono"/>
              <a:cs typeface="Space Mono"/>
              <a:sym typeface="Space Mono"/>
            </a:endParaRPr>
          </a:p>
        </p:txBody>
      </p:sp>
      <p:sp>
        <p:nvSpPr>
          <p:cNvPr id="293" name="Google Shape;293;p25"/>
          <p:cNvSpPr txBox="1"/>
          <p:nvPr/>
        </p:nvSpPr>
        <p:spPr>
          <a:xfrm>
            <a:off x="9065199" y="6916350"/>
            <a:ext cx="11334763" cy="6583500"/>
          </a:xfrm>
          <a:prstGeom prst="rect">
            <a:avLst/>
          </a:prstGeom>
          <a:noFill/>
          <a:ln>
            <a:noFill/>
          </a:ln>
        </p:spPr>
        <p:txBody>
          <a:bodyPr spcFirstLastPara="1" wrap="square" lIns="201000" tIns="201000" rIns="201000" bIns="201000" anchor="t" anchorCtr="0">
            <a:noAutofit/>
          </a:bodyPr>
          <a:lstStyle/>
          <a:p>
            <a:pPr marL="311150" lvl="0" algn="l" rtl="0">
              <a:lnSpc>
                <a:spcPct val="100000"/>
              </a:lnSpc>
              <a:spcBef>
                <a:spcPts val="0"/>
              </a:spcBef>
              <a:spcAft>
                <a:spcPts val="0"/>
              </a:spcAft>
              <a:buClr>
                <a:schemeClr val="dk1"/>
              </a:buClr>
              <a:buSzPts val="3100"/>
            </a:pPr>
            <a:r>
              <a:rPr lang="en-US" sz="6000" dirty="0">
                <a:solidFill>
                  <a:schemeClr val="dk1"/>
                </a:solidFill>
                <a:latin typeface="Anaheim"/>
                <a:ea typeface="Anaheim"/>
                <a:cs typeface="Anaheim"/>
                <a:sym typeface="Anaheim"/>
              </a:rPr>
              <a:t>There are various code generation models based on the Transformer architecture, such as Codex, </a:t>
            </a:r>
            <a:r>
              <a:rPr lang="en-US" sz="6000" dirty="0" err="1">
                <a:solidFill>
                  <a:schemeClr val="dk1"/>
                </a:solidFill>
                <a:latin typeface="Anaheim"/>
                <a:ea typeface="Anaheim"/>
                <a:cs typeface="Anaheim"/>
                <a:sym typeface="Anaheim"/>
              </a:rPr>
              <a:t>CodeGen</a:t>
            </a:r>
            <a:r>
              <a:rPr lang="en-US" sz="6000" dirty="0">
                <a:solidFill>
                  <a:schemeClr val="dk1"/>
                </a:solidFill>
                <a:latin typeface="Anaheim"/>
                <a:ea typeface="Anaheim"/>
                <a:cs typeface="Anaheim"/>
                <a:sym typeface="Anaheim"/>
              </a:rPr>
              <a:t>, CodeT5, etc., as well as research on evaluating and improving code security, such as </a:t>
            </a:r>
            <a:r>
              <a:rPr lang="en-US" sz="6000" dirty="0" err="1">
                <a:solidFill>
                  <a:schemeClr val="dk1"/>
                </a:solidFill>
                <a:latin typeface="Anaheim"/>
                <a:ea typeface="Anaheim"/>
                <a:cs typeface="Anaheim"/>
                <a:sym typeface="Anaheim"/>
              </a:rPr>
              <a:t>StarCoder</a:t>
            </a:r>
            <a:r>
              <a:rPr lang="en-US" sz="6000" dirty="0">
                <a:solidFill>
                  <a:schemeClr val="dk1"/>
                </a:solidFill>
                <a:latin typeface="Anaheim"/>
                <a:ea typeface="Anaheim"/>
                <a:cs typeface="Anaheim"/>
                <a:sym typeface="Anaheim"/>
              </a:rPr>
              <a:t>, </a:t>
            </a:r>
            <a:r>
              <a:rPr lang="en-US" sz="6000" dirty="0" err="1">
                <a:solidFill>
                  <a:schemeClr val="dk1"/>
                </a:solidFill>
                <a:latin typeface="Anaheim"/>
                <a:ea typeface="Anaheim"/>
                <a:cs typeface="Anaheim"/>
                <a:sym typeface="Anaheim"/>
              </a:rPr>
              <a:t>CodeLlama</a:t>
            </a:r>
            <a:r>
              <a:rPr lang="en-US" sz="6000" dirty="0">
                <a:solidFill>
                  <a:schemeClr val="dk1"/>
                </a:solidFill>
                <a:latin typeface="Anaheim"/>
                <a:ea typeface="Anaheim"/>
                <a:cs typeface="Anaheim"/>
                <a:sym typeface="Anaheim"/>
              </a:rPr>
              <a:t>, </a:t>
            </a:r>
            <a:r>
              <a:rPr lang="en-US" sz="6000" dirty="0" err="1">
                <a:solidFill>
                  <a:schemeClr val="dk1"/>
                </a:solidFill>
                <a:latin typeface="Anaheim"/>
                <a:ea typeface="Anaheim"/>
                <a:cs typeface="Anaheim"/>
                <a:sym typeface="Anaheim"/>
              </a:rPr>
              <a:t>SafeCoder</a:t>
            </a:r>
            <a:r>
              <a:rPr lang="en-US" sz="6000" dirty="0">
                <a:solidFill>
                  <a:schemeClr val="dk1"/>
                </a:solidFill>
                <a:latin typeface="Anaheim"/>
                <a:ea typeface="Anaheim"/>
                <a:cs typeface="Anaheim"/>
                <a:sym typeface="Anaheim"/>
              </a:rPr>
              <a:t>, etc.</a:t>
            </a:r>
          </a:p>
        </p:txBody>
      </p:sp>
      <p:grpSp>
        <p:nvGrpSpPr>
          <p:cNvPr id="294" name="Google Shape;294;p25"/>
          <p:cNvGrpSpPr/>
          <p:nvPr/>
        </p:nvGrpSpPr>
        <p:grpSpPr>
          <a:xfrm>
            <a:off x="1400670" y="5940845"/>
            <a:ext cx="7308468" cy="7312826"/>
            <a:chOff x="2736225" y="1679100"/>
            <a:chExt cx="2347725" cy="2349125"/>
          </a:xfrm>
        </p:grpSpPr>
        <p:sp>
          <p:nvSpPr>
            <p:cNvPr id="295" name="Google Shape;295;p25"/>
            <p:cNvSpPr/>
            <p:nvPr/>
          </p:nvSpPr>
          <p:spPr>
            <a:xfrm>
              <a:off x="2736225" y="1679100"/>
              <a:ext cx="2347725" cy="2349125"/>
            </a:xfrm>
            <a:custGeom>
              <a:avLst/>
              <a:gdLst/>
              <a:ahLst/>
              <a:cxnLst/>
              <a:rect l="l" t="t" r="r" b="b"/>
              <a:pathLst>
                <a:path w="93909" h="93965" extrusionOk="0">
                  <a:moveTo>
                    <a:pt x="1" y="46983"/>
                  </a:moveTo>
                  <a:lnTo>
                    <a:pt x="1" y="46983"/>
                  </a:lnTo>
                  <a:cubicBezTo>
                    <a:pt x="1" y="21036"/>
                    <a:pt x="21008" y="1"/>
                    <a:pt x="46982" y="1"/>
                  </a:cubicBezTo>
                  <a:lnTo>
                    <a:pt x="46982" y="1"/>
                  </a:lnTo>
                  <a:cubicBezTo>
                    <a:pt x="59425" y="1"/>
                    <a:pt x="71366" y="4967"/>
                    <a:pt x="80182" y="13755"/>
                  </a:cubicBezTo>
                  <a:cubicBezTo>
                    <a:pt x="88998" y="22571"/>
                    <a:pt x="93908" y="34512"/>
                    <a:pt x="93908" y="46955"/>
                  </a:cubicBezTo>
                  <a:lnTo>
                    <a:pt x="93908" y="46955"/>
                  </a:lnTo>
                  <a:cubicBezTo>
                    <a:pt x="93908" y="72901"/>
                    <a:pt x="72873" y="93937"/>
                    <a:pt x="46927" y="93937"/>
                  </a:cubicBezTo>
                  <a:lnTo>
                    <a:pt x="46927" y="93937"/>
                  </a:lnTo>
                  <a:cubicBezTo>
                    <a:pt x="21036" y="93965"/>
                    <a:pt x="1" y="72929"/>
                    <a:pt x="1" y="469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25"/>
            <p:cNvSpPr/>
            <p:nvPr/>
          </p:nvSpPr>
          <p:spPr>
            <a:xfrm>
              <a:off x="3135175" y="2811800"/>
              <a:ext cx="1551900" cy="136025"/>
            </a:xfrm>
            <a:custGeom>
              <a:avLst/>
              <a:gdLst/>
              <a:ahLst/>
              <a:cxnLst/>
              <a:rect l="l" t="t" r="r" b="b"/>
              <a:pathLst>
                <a:path w="62076" h="5441" extrusionOk="0">
                  <a:moveTo>
                    <a:pt x="16015" y="670"/>
                  </a:moveTo>
                  <a:cubicBezTo>
                    <a:pt x="16322" y="670"/>
                    <a:pt x="16573" y="754"/>
                    <a:pt x="16796" y="949"/>
                  </a:cubicBezTo>
                  <a:cubicBezTo>
                    <a:pt x="16963" y="1144"/>
                    <a:pt x="17075" y="1368"/>
                    <a:pt x="17075" y="1675"/>
                  </a:cubicBezTo>
                  <a:cubicBezTo>
                    <a:pt x="17075" y="1981"/>
                    <a:pt x="16991" y="2233"/>
                    <a:pt x="16796" y="2400"/>
                  </a:cubicBezTo>
                  <a:cubicBezTo>
                    <a:pt x="16573" y="2567"/>
                    <a:pt x="16322" y="2679"/>
                    <a:pt x="16015" y="2679"/>
                  </a:cubicBezTo>
                  <a:lnTo>
                    <a:pt x="14620" y="2679"/>
                  </a:lnTo>
                  <a:lnTo>
                    <a:pt x="14620" y="670"/>
                  </a:lnTo>
                  <a:close/>
                  <a:moveTo>
                    <a:pt x="31052" y="586"/>
                  </a:moveTo>
                  <a:cubicBezTo>
                    <a:pt x="31610" y="586"/>
                    <a:pt x="32085" y="810"/>
                    <a:pt x="32447" y="1200"/>
                  </a:cubicBezTo>
                  <a:cubicBezTo>
                    <a:pt x="32782" y="1563"/>
                    <a:pt x="32977" y="2093"/>
                    <a:pt x="32977" y="2735"/>
                  </a:cubicBezTo>
                  <a:cubicBezTo>
                    <a:pt x="32977" y="3349"/>
                    <a:pt x="32782" y="3851"/>
                    <a:pt x="32447" y="4269"/>
                  </a:cubicBezTo>
                  <a:cubicBezTo>
                    <a:pt x="32085" y="4632"/>
                    <a:pt x="31610" y="4855"/>
                    <a:pt x="31052" y="4855"/>
                  </a:cubicBezTo>
                  <a:cubicBezTo>
                    <a:pt x="30466" y="4855"/>
                    <a:pt x="29992" y="4688"/>
                    <a:pt x="29657" y="4297"/>
                  </a:cubicBezTo>
                  <a:cubicBezTo>
                    <a:pt x="29295" y="3906"/>
                    <a:pt x="29127" y="3376"/>
                    <a:pt x="29127" y="2763"/>
                  </a:cubicBezTo>
                  <a:cubicBezTo>
                    <a:pt x="29127" y="2093"/>
                    <a:pt x="29295" y="1563"/>
                    <a:pt x="29657" y="1200"/>
                  </a:cubicBezTo>
                  <a:cubicBezTo>
                    <a:pt x="29992" y="810"/>
                    <a:pt x="30494" y="586"/>
                    <a:pt x="31052" y="586"/>
                  </a:cubicBezTo>
                  <a:close/>
                  <a:moveTo>
                    <a:pt x="59370" y="726"/>
                  </a:moveTo>
                  <a:cubicBezTo>
                    <a:pt x="59956" y="726"/>
                    <a:pt x="60458" y="893"/>
                    <a:pt x="60820" y="1284"/>
                  </a:cubicBezTo>
                  <a:cubicBezTo>
                    <a:pt x="61211" y="1647"/>
                    <a:pt x="61378" y="2121"/>
                    <a:pt x="61378" y="2763"/>
                  </a:cubicBezTo>
                  <a:cubicBezTo>
                    <a:pt x="61378" y="3349"/>
                    <a:pt x="61211" y="3823"/>
                    <a:pt x="60820" y="4213"/>
                  </a:cubicBezTo>
                  <a:cubicBezTo>
                    <a:pt x="60458" y="4604"/>
                    <a:pt x="59956" y="4771"/>
                    <a:pt x="59370" y="4771"/>
                  </a:cubicBezTo>
                  <a:lnTo>
                    <a:pt x="59370" y="4855"/>
                  </a:lnTo>
                  <a:lnTo>
                    <a:pt x="58226" y="4855"/>
                  </a:lnTo>
                  <a:lnTo>
                    <a:pt x="58226" y="726"/>
                  </a:lnTo>
                  <a:close/>
                  <a:moveTo>
                    <a:pt x="57556" y="56"/>
                  </a:moveTo>
                  <a:lnTo>
                    <a:pt x="57556" y="5301"/>
                  </a:lnTo>
                  <a:lnTo>
                    <a:pt x="59370" y="5301"/>
                  </a:lnTo>
                  <a:cubicBezTo>
                    <a:pt x="60151" y="5301"/>
                    <a:pt x="60820" y="5050"/>
                    <a:pt x="61323" y="4576"/>
                  </a:cubicBezTo>
                  <a:cubicBezTo>
                    <a:pt x="61853" y="4074"/>
                    <a:pt x="62076" y="3460"/>
                    <a:pt x="62076" y="2679"/>
                  </a:cubicBezTo>
                  <a:cubicBezTo>
                    <a:pt x="62076" y="1926"/>
                    <a:pt x="61797" y="1284"/>
                    <a:pt x="61323" y="810"/>
                  </a:cubicBezTo>
                  <a:cubicBezTo>
                    <a:pt x="60820" y="308"/>
                    <a:pt x="60151" y="56"/>
                    <a:pt x="59370" y="56"/>
                  </a:cubicBezTo>
                  <a:close/>
                  <a:moveTo>
                    <a:pt x="1" y="56"/>
                  </a:moveTo>
                  <a:lnTo>
                    <a:pt x="1507" y="5329"/>
                  </a:lnTo>
                  <a:lnTo>
                    <a:pt x="2205" y="5329"/>
                  </a:lnTo>
                  <a:lnTo>
                    <a:pt x="3349" y="1089"/>
                  </a:lnTo>
                  <a:lnTo>
                    <a:pt x="4520" y="5329"/>
                  </a:lnTo>
                  <a:lnTo>
                    <a:pt x="5274" y="5329"/>
                  </a:lnTo>
                  <a:lnTo>
                    <a:pt x="6780" y="56"/>
                  </a:lnTo>
                  <a:lnTo>
                    <a:pt x="6027" y="56"/>
                  </a:lnTo>
                  <a:lnTo>
                    <a:pt x="4883" y="4464"/>
                  </a:lnTo>
                  <a:lnTo>
                    <a:pt x="3656" y="56"/>
                  </a:lnTo>
                  <a:lnTo>
                    <a:pt x="3098" y="56"/>
                  </a:lnTo>
                  <a:lnTo>
                    <a:pt x="1898" y="4464"/>
                  </a:lnTo>
                  <a:lnTo>
                    <a:pt x="726" y="56"/>
                  </a:lnTo>
                  <a:close/>
                  <a:moveTo>
                    <a:pt x="34651" y="56"/>
                  </a:moveTo>
                  <a:lnTo>
                    <a:pt x="34651" y="5329"/>
                  </a:lnTo>
                  <a:lnTo>
                    <a:pt x="35293" y="5329"/>
                  </a:lnTo>
                  <a:lnTo>
                    <a:pt x="35293" y="1005"/>
                  </a:lnTo>
                  <a:lnTo>
                    <a:pt x="37078" y="5329"/>
                  </a:lnTo>
                  <a:lnTo>
                    <a:pt x="37357" y="5329"/>
                  </a:lnTo>
                  <a:lnTo>
                    <a:pt x="39171" y="1005"/>
                  </a:lnTo>
                  <a:lnTo>
                    <a:pt x="39171" y="5329"/>
                  </a:lnTo>
                  <a:lnTo>
                    <a:pt x="39785" y="5329"/>
                  </a:lnTo>
                  <a:lnTo>
                    <a:pt x="39785" y="56"/>
                  </a:lnTo>
                  <a:lnTo>
                    <a:pt x="38864" y="56"/>
                  </a:lnTo>
                  <a:lnTo>
                    <a:pt x="37218" y="4046"/>
                  </a:lnTo>
                  <a:lnTo>
                    <a:pt x="35572" y="56"/>
                  </a:lnTo>
                  <a:close/>
                  <a:moveTo>
                    <a:pt x="41068" y="56"/>
                  </a:moveTo>
                  <a:lnTo>
                    <a:pt x="41068" y="5329"/>
                  </a:lnTo>
                  <a:lnTo>
                    <a:pt x="41710" y="5329"/>
                  </a:lnTo>
                  <a:lnTo>
                    <a:pt x="41710" y="1005"/>
                  </a:lnTo>
                  <a:lnTo>
                    <a:pt x="43495" y="5329"/>
                  </a:lnTo>
                  <a:lnTo>
                    <a:pt x="43774" y="5329"/>
                  </a:lnTo>
                  <a:lnTo>
                    <a:pt x="45588" y="1005"/>
                  </a:lnTo>
                  <a:lnTo>
                    <a:pt x="45588" y="5329"/>
                  </a:lnTo>
                  <a:lnTo>
                    <a:pt x="46201" y="5329"/>
                  </a:lnTo>
                  <a:lnTo>
                    <a:pt x="46201" y="56"/>
                  </a:lnTo>
                  <a:lnTo>
                    <a:pt x="45281" y="56"/>
                  </a:lnTo>
                  <a:lnTo>
                    <a:pt x="43635" y="4046"/>
                  </a:lnTo>
                  <a:lnTo>
                    <a:pt x="41989" y="56"/>
                  </a:lnTo>
                  <a:close/>
                  <a:moveTo>
                    <a:pt x="51949" y="56"/>
                  </a:moveTo>
                  <a:lnTo>
                    <a:pt x="51949" y="5329"/>
                  </a:lnTo>
                  <a:lnTo>
                    <a:pt x="52590" y="5329"/>
                  </a:lnTo>
                  <a:lnTo>
                    <a:pt x="52590" y="1144"/>
                  </a:lnTo>
                  <a:lnTo>
                    <a:pt x="55659" y="5329"/>
                  </a:lnTo>
                  <a:lnTo>
                    <a:pt x="56301" y="5329"/>
                  </a:lnTo>
                  <a:lnTo>
                    <a:pt x="56301" y="56"/>
                  </a:lnTo>
                  <a:lnTo>
                    <a:pt x="55631" y="56"/>
                  </a:lnTo>
                  <a:lnTo>
                    <a:pt x="55631" y="4185"/>
                  </a:lnTo>
                  <a:lnTo>
                    <a:pt x="52590" y="56"/>
                  </a:lnTo>
                  <a:close/>
                  <a:moveTo>
                    <a:pt x="7478" y="56"/>
                  </a:moveTo>
                  <a:lnTo>
                    <a:pt x="7478" y="5329"/>
                  </a:lnTo>
                  <a:lnTo>
                    <a:pt x="7478" y="5357"/>
                  </a:lnTo>
                  <a:lnTo>
                    <a:pt x="10937" y="5357"/>
                  </a:lnTo>
                  <a:lnTo>
                    <a:pt x="10937" y="4771"/>
                  </a:lnTo>
                  <a:lnTo>
                    <a:pt x="8147" y="4771"/>
                  </a:lnTo>
                  <a:lnTo>
                    <a:pt x="8147" y="2958"/>
                  </a:lnTo>
                  <a:lnTo>
                    <a:pt x="10881" y="2958"/>
                  </a:lnTo>
                  <a:lnTo>
                    <a:pt x="10881" y="2372"/>
                  </a:lnTo>
                  <a:lnTo>
                    <a:pt x="8147" y="2372"/>
                  </a:lnTo>
                  <a:lnTo>
                    <a:pt x="8147" y="670"/>
                  </a:lnTo>
                  <a:lnTo>
                    <a:pt x="10937" y="670"/>
                  </a:lnTo>
                  <a:lnTo>
                    <a:pt x="10937" y="56"/>
                  </a:lnTo>
                  <a:close/>
                  <a:moveTo>
                    <a:pt x="18805" y="56"/>
                  </a:moveTo>
                  <a:lnTo>
                    <a:pt x="18805" y="5329"/>
                  </a:lnTo>
                  <a:lnTo>
                    <a:pt x="18805" y="5357"/>
                  </a:lnTo>
                  <a:lnTo>
                    <a:pt x="22264" y="5357"/>
                  </a:lnTo>
                  <a:lnTo>
                    <a:pt x="22264" y="4771"/>
                  </a:lnTo>
                  <a:lnTo>
                    <a:pt x="19474" y="4771"/>
                  </a:lnTo>
                  <a:lnTo>
                    <a:pt x="19474" y="2958"/>
                  </a:lnTo>
                  <a:lnTo>
                    <a:pt x="22236" y="2958"/>
                  </a:lnTo>
                  <a:lnTo>
                    <a:pt x="22236" y="2372"/>
                  </a:lnTo>
                  <a:lnTo>
                    <a:pt x="19474" y="2372"/>
                  </a:lnTo>
                  <a:lnTo>
                    <a:pt x="19474" y="670"/>
                  </a:lnTo>
                  <a:lnTo>
                    <a:pt x="22264" y="670"/>
                  </a:lnTo>
                  <a:lnTo>
                    <a:pt x="22264" y="56"/>
                  </a:lnTo>
                  <a:close/>
                  <a:moveTo>
                    <a:pt x="47485" y="56"/>
                  </a:moveTo>
                  <a:lnTo>
                    <a:pt x="47485" y="5329"/>
                  </a:lnTo>
                  <a:lnTo>
                    <a:pt x="47485" y="5357"/>
                  </a:lnTo>
                  <a:lnTo>
                    <a:pt x="50916" y="5357"/>
                  </a:lnTo>
                  <a:lnTo>
                    <a:pt x="50916" y="4771"/>
                  </a:lnTo>
                  <a:lnTo>
                    <a:pt x="48126" y="4771"/>
                  </a:lnTo>
                  <a:lnTo>
                    <a:pt x="48126" y="2958"/>
                  </a:lnTo>
                  <a:lnTo>
                    <a:pt x="50888" y="2958"/>
                  </a:lnTo>
                  <a:lnTo>
                    <a:pt x="50888" y="2372"/>
                  </a:lnTo>
                  <a:lnTo>
                    <a:pt x="48126" y="2372"/>
                  </a:lnTo>
                  <a:lnTo>
                    <a:pt x="48126" y="670"/>
                  </a:lnTo>
                  <a:lnTo>
                    <a:pt x="50916" y="670"/>
                  </a:lnTo>
                  <a:lnTo>
                    <a:pt x="50916" y="56"/>
                  </a:lnTo>
                  <a:close/>
                  <a:moveTo>
                    <a:pt x="14006" y="56"/>
                  </a:moveTo>
                  <a:lnTo>
                    <a:pt x="14006" y="5329"/>
                  </a:lnTo>
                  <a:lnTo>
                    <a:pt x="14620" y="5329"/>
                  </a:lnTo>
                  <a:lnTo>
                    <a:pt x="14620" y="3237"/>
                  </a:lnTo>
                  <a:lnTo>
                    <a:pt x="15680" y="3237"/>
                  </a:lnTo>
                  <a:lnTo>
                    <a:pt x="17019" y="5329"/>
                  </a:lnTo>
                  <a:lnTo>
                    <a:pt x="17019" y="5385"/>
                  </a:lnTo>
                  <a:lnTo>
                    <a:pt x="17828" y="5385"/>
                  </a:lnTo>
                  <a:lnTo>
                    <a:pt x="16405" y="3209"/>
                  </a:lnTo>
                  <a:cubicBezTo>
                    <a:pt x="16796" y="3181"/>
                    <a:pt x="17131" y="3042"/>
                    <a:pt x="17382" y="2763"/>
                  </a:cubicBezTo>
                  <a:cubicBezTo>
                    <a:pt x="17633" y="2484"/>
                    <a:pt x="17772" y="2121"/>
                    <a:pt x="17772" y="1675"/>
                  </a:cubicBezTo>
                  <a:cubicBezTo>
                    <a:pt x="17772" y="1172"/>
                    <a:pt x="17633" y="810"/>
                    <a:pt x="17298" y="531"/>
                  </a:cubicBezTo>
                  <a:cubicBezTo>
                    <a:pt x="17019" y="196"/>
                    <a:pt x="16601" y="56"/>
                    <a:pt x="16126" y="56"/>
                  </a:cubicBezTo>
                  <a:close/>
                  <a:moveTo>
                    <a:pt x="25779" y="1"/>
                  </a:moveTo>
                  <a:cubicBezTo>
                    <a:pt x="25026" y="1"/>
                    <a:pt x="24384" y="252"/>
                    <a:pt x="23854" y="754"/>
                  </a:cubicBezTo>
                  <a:cubicBezTo>
                    <a:pt x="23352" y="1256"/>
                    <a:pt x="23101" y="1926"/>
                    <a:pt x="23101" y="2735"/>
                  </a:cubicBezTo>
                  <a:cubicBezTo>
                    <a:pt x="23101" y="3516"/>
                    <a:pt x="23352" y="4158"/>
                    <a:pt x="23854" y="4688"/>
                  </a:cubicBezTo>
                  <a:cubicBezTo>
                    <a:pt x="24357" y="5190"/>
                    <a:pt x="25026" y="5441"/>
                    <a:pt x="25779" y="5441"/>
                  </a:cubicBezTo>
                  <a:cubicBezTo>
                    <a:pt x="26616" y="5441"/>
                    <a:pt x="27286" y="5106"/>
                    <a:pt x="27816" y="4381"/>
                  </a:cubicBezTo>
                  <a:lnTo>
                    <a:pt x="27258" y="4074"/>
                  </a:lnTo>
                  <a:cubicBezTo>
                    <a:pt x="27063" y="4325"/>
                    <a:pt x="26867" y="4492"/>
                    <a:pt x="26616" y="4632"/>
                  </a:cubicBezTo>
                  <a:cubicBezTo>
                    <a:pt x="26365" y="4771"/>
                    <a:pt x="26086" y="4855"/>
                    <a:pt x="25779" y="4855"/>
                  </a:cubicBezTo>
                  <a:cubicBezTo>
                    <a:pt x="25194" y="4855"/>
                    <a:pt x="24691" y="4660"/>
                    <a:pt x="24329" y="4241"/>
                  </a:cubicBezTo>
                  <a:cubicBezTo>
                    <a:pt x="23938" y="3823"/>
                    <a:pt x="23771" y="3349"/>
                    <a:pt x="23771" y="2707"/>
                  </a:cubicBezTo>
                  <a:cubicBezTo>
                    <a:pt x="23771" y="2093"/>
                    <a:pt x="23938" y="1591"/>
                    <a:pt x="24329" y="1172"/>
                  </a:cubicBezTo>
                  <a:cubicBezTo>
                    <a:pt x="24691" y="754"/>
                    <a:pt x="25194" y="559"/>
                    <a:pt x="25779" y="559"/>
                  </a:cubicBezTo>
                  <a:cubicBezTo>
                    <a:pt x="26086" y="559"/>
                    <a:pt x="26365" y="642"/>
                    <a:pt x="26616" y="754"/>
                  </a:cubicBezTo>
                  <a:cubicBezTo>
                    <a:pt x="26895" y="921"/>
                    <a:pt x="27119" y="1117"/>
                    <a:pt x="27258" y="1340"/>
                  </a:cubicBezTo>
                  <a:lnTo>
                    <a:pt x="27760" y="1061"/>
                  </a:lnTo>
                  <a:cubicBezTo>
                    <a:pt x="27286" y="363"/>
                    <a:pt x="26616" y="1"/>
                    <a:pt x="25779" y="1"/>
                  </a:cubicBezTo>
                  <a:close/>
                  <a:moveTo>
                    <a:pt x="31052" y="1"/>
                  </a:moveTo>
                  <a:cubicBezTo>
                    <a:pt x="30271" y="1"/>
                    <a:pt x="29657" y="252"/>
                    <a:pt x="29155" y="754"/>
                  </a:cubicBezTo>
                  <a:cubicBezTo>
                    <a:pt x="28681" y="1284"/>
                    <a:pt x="28430" y="1926"/>
                    <a:pt x="28430" y="2735"/>
                  </a:cubicBezTo>
                  <a:cubicBezTo>
                    <a:pt x="28430" y="3516"/>
                    <a:pt x="28681" y="4158"/>
                    <a:pt x="29155" y="4688"/>
                  </a:cubicBezTo>
                  <a:cubicBezTo>
                    <a:pt x="29657" y="5190"/>
                    <a:pt x="30271" y="5441"/>
                    <a:pt x="31052" y="5441"/>
                  </a:cubicBezTo>
                  <a:cubicBezTo>
                    <a:pt x="31806" y="5441"/>
                    <a:pt x="32447" y="5190"/>
                    <a:pt x="32922" y="4688"/>
                  </a:cubicBezTo>
                  <a:cubicBezTo>
                    <a:pt x="33424" y="4158"/>
                    <a:pt x="33675" y="3516"/>
                    <a:pt x="33675" y="2735"/>
                  </a:cubicBezTo>
                  <a:cubicBezTo>
                    <a:pt x="33675" y="1926"/>
                    <a:pt x="33424" y="1284"/>
                    <a:pt x="32922" y="754"/>
                  </a:cubicBezTo>
                  <a:cubicBezTo>
                    <a:pt x="32447" y="252"/>
                    <a:pt x="31806" y="1"/>
                    <a:pt x="310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2771800" y="1715375"/>
              <a:ext cx="2277975" cy="2277975"/>
            </a:xfrm>
            <a:custGeom>
              <a:avLst/>
              <a:gdLst/>
              <a:ahLst/>
              <a:cxnLst/>
              <a:rect l="l" t="t" r="r" b="b"/>
              <a:pathLst>
                <a:path w="91119" h="91119" fill="none" extrusionOk="0">
                  <a:moveTo>
                    <a:pt x="0" y="45532"/>
                  </a:moveTo>
                  <a:lnTo>
                    <a:pt x="0" y="45532"/>
                  </a:lnTo>
                  <a:cubicBezTo>
                    <a:pt x="0" y="20394"/>
                    <a:pt x="20395" y="0"/>
                    <a:pt x="45559" y="0"/>
                  </a:cubicBezTo>
                  <a:lnTo>
                    <a:pt x="45559" y="0"/>
                  </a:lnTo>
                  <a:cubicBezTo>
                    <a:pt x="57612" y="0"/>
                    <a:pt x="69218" y="4799"/>
                    <a:pt x="77783" y="13336"/>
                  </a:cubicBezTo>
                  <a:cubicBezTo>
                    <a:pt x="86320" y="21873"/>
                    <a:pt x="91118" y="33451"/>
                    <a:pt x="91118" y="45559"/>
                  </a:cubicBezTo>
                  <a:lnTo>
                    <a:pt x="91118" y="45559"/>
                  </a:lnTo>
                  <a:cubicBezTo>
                    <a:pt x="91118" y="70724"/>
                    <a:pt x="70724" y="91119"/>
                    <a:pt x="45587" y="91119"/>
                  </a:cubicBezTo>
                  <a:lnTo>
                    <a:pt x="45587" y="91119"/>
                  </a:lnTo>
                  <a:cubicBezTo>
                    <a:pt x="20395" y="91091"/>
                    <a:pt x="0" y="70669"/>
                    <a:pt x="0" y="45532"/>
                  </a:cubicBez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3809650" y="2461675"/>
              <a:ext cx="200875" cy="37675"/>
            </a:xfrm>
            <a:custGeom>
              <a:avLst/>
              <a:gdLst/>
              <a:ahLst/>
              <a:cxnLst/>
              <a:rect l="l" t="t" r="r" b="b"/>
              <a:pathLst>
                <a:path w="8035" h="1507" extrusionOk="0">
                  <a:moveTo>
                    <a:pt x="753" y="0"/>
                  </a:moveTo>
                  <a:cubicBezTo>
                    <a:pt x="335" y="0"/>
                    <a:pt x="0" y="335"/>
                    <a:pt x="0" y="754"/>
                  </a:cubicBezTo>
                  <a:cubicBezTo>
                    <a:pt x="0" y="1172"/>
                    <a:pt x="335" y="1507"/>
                    <a:pt x="753" y="1507"/>
                  </a:cubicBezTo>
                  <a:lnTo>
                    <a:pt x="7282" y="1507"/>
                  </a:lnTo>
                  <a:cubicBezTo>
                    <a:pt x="7700" y="1507"/>
                    <a:pt x="8035" y="1172"/>
                    <a:pt x="8035" y="754"/>
                  </a:cubicBezTo>
                  <a:cubicBezTo>
                    <a:pt x="8035" y="335"/>
                    <a:pt x="7700" y="0"/>
                    <a:pt x="7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3809650" y="2403075"/>
              <a:ext cx="200875" cy="38400"/>
            </a:xfrm>
            <a:custGeom>
              <a:avLst/>
              <a:gdLst/>
              <a:ahLst/>
              <a:cxnLst/>
              <a:rect l="l" t="t" r="r" b="b"/>
              <a:pathLst>
                <a:path w="8035" h="1536" extrusionOk="0">
                  <a:moveTo>
                    <a:pt x="753" y="1"/>
                  </a:moveTo>
                  <a:cubicBezTo>
                    <a:pt x="335" y="1"/>
                    <a:pt x="0" y="336"/>
                    <a:pt x="0" y="754"/>
                  </a:cubicBezTo>
                  <a:cubicBezTo>
                    <a:pt x="0" y="1173"/>
                    <a:pt x="335" y="1535"/>
                    <a:pt x="753" y="1535"/>
                  </a:cubicBezTo>
                  <a:lnTo>
                    <a:pt x="7282" y="1535"/>
                  </a:lnTo>
                  <a:cubicBezTo>
                    <a:pt x="7700" y="1535"/>
                    <a:pt x="8035" y="1173"/>
                    <a:pt x="8035" y="754"/>
                  </a:cubicBezTo>
                  <a:cubicBezTo>
                    <a:pt x="8035" y="336"/>
                    <a:pt x="7700" y="1"/>
                    <a:pt x="7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3629700" y="2041100"/>
              <a:ext cx="562175" cy="525225"/>
            </a:xfrm>
            <a:custGeom>
              <a:avLst/>
              <a:gdLst/>
              <a:ahLst/>
              <a:cxnLst/>
              <a:rect l="l" t="t" r="r" b="b"/>
              <a:pathLst>
                <a:path w="22487" h="21009" extrusionOk="0">
                  <a:moveTo>
                    <a:pt x="16851" y="1535"/>
                  </a:moveTo>
                  <a:lnTo>
                    <a:pt x="16851" y="5134"/>
                  </a:lnTo>
                  <a:lnTo>
                    <a:pt x="5608" y="5134"/>
                  </a:lnTo>
                  <a:lnTo>
                    <a:pt x="5608" y="1535"/>
                  </a:lnTo>
                  <a:close/>
                  <a:moveTo>
                    <a:pt x="17604" y="7979"/>
                  </a:moveTo>
                  <a:cubicBezTo>
                    <a:pt x="18023" y="7979"/>
                    <a:pt x="18386" y="8342"/>
                    <a:pt x="18386" y="8760"/>
                  </a:cubicBezTo>
                  <a:cubicBezTo>
                    <a:pt x="18386" y="9179"/>
                    <a:pt x="18023" y="9514"/>
                    <a:pt x="17604" y="9514"/>
                  </a:cubicBezTo>
                  <a:lnTo>
                    <a:pt x="15707" y="9514"/>
                  </a:lnTo>
                  <a:cubicBezTo>
                    <a:pt x="15289" y="9514"/>
                    <a:pt x="14926" y="9179"/>
                    <a:pt x="14926" y="8760"/>
                  </a:cubicBezTo>
                  <a:cubicBezTo>
                    <a:pt x="14926" y="8342"/>
                    <a:pt x="15289" y="7979"/>
                    <a:pt x="15707" y="7979"/>
                  </a:cubicBezTo>
                  <a:close/>
                  <a:moveTo>
                    <a:pt x="16851" y="13336"/>
                  </a:moveTo>
                  <a:lnTo>
                    <a:pt x="16851" y="19474"/>
                  </a:lnTo>
                  <a:lnTo>
                    <a:pt x="5608" y="19474"/>
                  </a:lnTo>
                  <a:lnTo>
                    <a:pt x="5608" y="13336"/>
                  </a:lnTo>
                  <a:close/>
                  <a:moveTo>
                    <a:pt x="4882" y="0"/>
                  </a:moveTo>
                  <a:cubicBezTo>
                    <a:pt x="4464" y="0"/>
                    <a:pt x="4129" y="363"/>
                    <a:pt x="4129" y="781"/>
                  </a:cubicBezTo>
                  <a:lnTo>
                    <a:pt x="4129" y="5134"/>
                  </a:lnTo>
                  <a:lnTo>
                    <a:pt x="1758" y="5134"/>
                  </a:lnTo>
                  <a:cubicBezTo>
                    <a:pt x="781" y="5134"/>
                    <a:pt x="0" y="5943"/>
                    <a:pt x="0" y="6863"/>
                  </a:cubicBezTo>
                  <a:lnTo>
                    <a:pt x="0" y="14452"/>
                  </a:lnTo>
                  <a:cubicBezTo>
                    <a:pt x="0" y="15428"/>
                    <a:pt x="809" y="16182"/>
                    <a:pt x="1758" y="16182"/>
                  </a:cubicBezTo>
                  <a:lnTo>
                    <a:pt x="4129" y="16182"/>
                  </a:lnTo>
                  <a:lnTo>
                    <a:pt x="4129" y="20227"/>
                  </a:lnTo>
                  <a:cubicBezTo>
                    <a:pt x="4129" y="20645"/>
                    <a:pt x="4464" y="21008"/>
                    <a:pt x="4882" y="21008"/>
                  </a:cubicBezTo>
                  <a:lnTo>
                    <a:pt x="17604" y="21008"/>
                  </a:lnTo>
                  <a:cubicBezTo>
                    <a:pt x="18023" y="21008"/>
                    <a:pt x="18386" y="20645"/>
                    <a:pt x="18386" y="20227"/>
                  </a:cubicBezTo>
                  <a:lnTo>
                    <a:pt x="18386" y="16182"/>
                  </a:lnTo>
                  <a:lnTo>
                    <a:pt x="20757" y="16182"/>
                  </a:lnTo>
                  <a:cubicBezTo>
                    <a:pt x="21733" y="16182"/>
                    <a:pt x="22487" y="15373"/>
                    <a:pt x="22487" y="14452"/>
                  </a:cubicBezTo>
                  <a:lnTo>
                    <a:pt x="22487" y="6863"/>
                  </a:lnTo>
                  <a:cubicBezTo>
                    <a:pt x="22487" y="5943"/>
                    <a:pt x="21706" y="5134"/>
                    <a:pt x="20757" y="5134"/>
                  </a:cubicBezTo>
                  <a:lnTo>
                    <a:pt x="18386" y="5134"/>
                  </a:lnTo>
                  <a:lnTo>
                    <a:pt x="18386" y="781"/>
                  </a:lnTo>
                  <a:cubicBezTo>
                    <a:pt x="18386" y="363"/>
                    <a:pt x="18023" y="0"/>
                    <a:pt x="17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文本框 8">
            <a:extLst>
              <a:ext uri="{FF2B5EF4-FFF2-40B4-BE49-F238E27FC236}">
                <a16:creationId xmlns:a16="http://schemas.microsoft.com/office/drawing/2014/main" id="{2AFBFF15-B0E8-9464-B8C0-71D3013A94C8}"/>
              </a:ext>
            </a:extLst>
          </p:cNvPr>
          <p:cNvSpPr txBox="1"/>
          <p:nvPr/>
        </p:nvSpPr>
        <p:spPr>
          <a:xfrm>
            <a:off x="6916366" y="3164115"/>
            <a:ext cx="14377480" cy="2246769"/>
          </a:xfrm>
          <a:prstGeom prst="rect">
            <a:avLst/>
          </a:prstGeom>
          <a:noFill/>
        </p:spPr>
        <p:txBody>
          <a:bodyPr wrap="square">
            <a:spAutoFit/>
          </a:bodyPr>
          <a:lstStyle/>
          <a:p>
            <a:pPr marL="514350" marR="0" lvl="0" indent="-514350" algn="l" defTabSz="914400" rtl="0" eaLnBrk="1" fontAlgn="auto" latinLnBrk="0" hangingPunct="1">
              <a:lnSpc>
                <a:spcPct val="100000"/>
              </a:lnSpc>
              <a:spcBef>
                <a:spcPts val="0"/>
              </a:spcBef>
              <a:spcAft>
                <a:spcPts val="0"/>
              </a:spcAft>
              <a:buClr>
                <a:srgbClr val="100F0F"/>
              </a:buClr>
              <a:buSzPts val="3500"/>
              <a:buFont typeface="Space Mono"/>
              <a:buAutoNum type="arabicPeriod"/>
              <a:tabLst/>
              <a:defRPr/>
            </a:pPr>
            <a:r>
              <a:rPr kumimoji="0" lang="en-US" sz="3500" b="1" i="0" u="none" strike="noStrike" kern="0" cap="none" spc="0" normalizeH="0" baseline="0" noProof="0" dirty="0">
                <a:ln>
                  <a:noFill/>
                </a:ln>
                <a:solidFill>
                  <a:srgbClr val="000000"/>
                </a:solidFill>
                <a:effectLst/>
                <a:uLnTx/>
                <a:uFillTx/>
                <a:latin typeface="Space Mono"/>
                <a:sym typeface="Space Mono"/>
              </a:rPr>
              <a:t>​Self-Reflection</a:t>
            </a:r>
            <a:r>
              <a:rPr kumimoji="0" lang="en-US" sz="3500" b="0" i="0" u="none" strike="noStrike" kern="0" cap="none" spc="0" normalizeH="0" baseline="0" noProof="0" dirty="0">
                <a:ln>
                  <a:noFill/>
                </a:ln>
                <a:solidFill>
                  <a:srgbClr val="000000"/>
                </a:solidFill>
                <a:effectLst/>
                <a:uLnTx/>
                <a:uFillTx/>
                <a:latin typeface="Space Mono"/>
                <a:sym typeface="Space Mono"/>
              </a:rPr>
              <a:t>: Guides LLMs to iteratively critique and repair code.</a:t>
            </a:r>
          </a:p>
          <a:p>
            <a:pPr marL="514350" marR="0" lvl="0" indent="-514350" algn="l" defTabSz="914400" rtl="0" eaLnBrk="1" fontAlgn="auto" latinLnBrk="0" hangingPunct="1">
              <a:lnSpc>
                <a:spcPct val="100000"/>
              </a:lnSpc>
              <a:spcBef>
                <a:spcPts val="0"/>
              </a:spcBef>
              <a:spcAft>
                <a:spcPts val="0"/>
              </a:spcAft>
              <a:buClr>
                <a:srgbClr val="100F0F"/>
              </a:buClr>
              <a:buSzPts val="3500"/>
              <a:buFont typeface="Space Mono"/>
              <a:buAutoNum type="arabicPeriod"/>
              <a:tabLst/>
              <a:defRPr/>
            </a:pPr>
            <a:r>
              <a:rPr kumimoji="0" lang="en-US" sz="3500" b="1" i="0" u="none" strike="noStrike" kern="0" cap="none" spc="0" normalizeH="0" baseline="0" noProof="0" dirty="0">
                <a:ln>
                  <a:noFill/>
                </a:ln>
                <a:solidFill>
                  <a:srgbClr val="000000"/>
                </a:solidFill>
                <a:effectLst/>
                <a:uLnTx/>
                <a:uFillTx/>
                <a:latin typeface="Space Mono"/>
                <a:sym typeface="Space Mono"/>
              </a:rPr>
              <a:t>RAG Integration</a:t>
            </a:r>
            <a:r>
              <a:rPr kumimoji="0" lang="en-US" sz="3500" b="0" i="0" u="none" strike="noStrike" kern="0" cap="none" spc="0" normalizeH="0" baseline="0" noProof="0" dirty="0">
                <a:ln>
                  <a:noFill/>
                </a:ln>
                <a:solidFill>
                  <a:srgbClr val="000000"/>
                </a:solidFill>
                <a:effectLst/>
                <a:uLnTx/>
                <a:uFillTx/>
                <a:latin typeface="Space Mono"/>
                <a:sym typeface="Space Mono"/>
              </a:rPr>
              <a:t>: Dynamically retrieves secure coding practices and historical fixes.</a:t>
            </a:r>
          </a:p>
        </p:txBody>
      </p:sp>
      <p:sp>
        <p:nvSpPr>
          <p:cNvPr id="10" name="Google Shape;292;p25">
            <a:extLst>
              <a:ext uri="{FF2B5EF4-FFF2-40B4-BE49-F238E27FC236}">
                <a16:creationId xmlns:a16="http://schemas.microsoft.com/office/drawing/2014/main" id="{3AC1C123-F7CA-E22E-74A9-CB1371AEE26F}"/>
              </a:ext>
            </a:extLst>
          </p:cNvPr>
          <p:cNvSpPr txBox="1"/>
          <p:nvPr/>
        </p:nvSpPr>
        <p:spPr>
          <a:xfrm>
            <a:off x="3076416" y="10650783"/>
            <a:ext cx="8794500" cy="630300"/>
          </a:xfrm>
          <a:prstGeom prst="rect">
            <a:avLst/>
          </a:prstGeom>
          <a:noFill/>
          <a:ln>
            <a:noFill/>
          </a:ln>
        </p:spPr>
        <p:txBody>
          <a:bodyPr spcFirstLastPara="1" wrap="square" lIns="201000" tIns="201000" rIns="201000" bIns="201000" anchor="ctr" anchorCtr="0">
            <a:noAutofit/>
          </a:bodyPr>
          <a:lstStyle/>
          <a:p>
            <a:pPr marL="0" lvl="0" indent="0" algn="l" rtl="0">
              <a:lnSpc>
                <a:spcPct val="115000"/>
              </a:lnSpc>
              <a:spcBef>
                <a:spcPts val="0"/>
              </a:spcBef>
              <a:spcAft>
                <a:spcPts val="0"/>
              </a:spcAft>
              <a:buNone/>
            </a:pPr>
            <a:r>
              <a:rPr lang="en" sz="5200" b="1" dirty="0">
                <a:solidFill>
                  <a:schemeClr val="bg2"/>
                </a:solidFill>
                <a:latin typeface="Space Mono"/>
                <a:ea typeface="Space Mono"/>
                <a:cs typeface="Space Mono"/>
                <a:sym typeface="Space Mono"/>
              </a:rPr>
              <a:t>RefleGen!</a:t>
            </a:r>
            <a:endParaRPr sz="5200" b="1" dirty="0">
              <a:solidFill>
                <a:schemeClr val="bg2"/>
              </a:solidFill>
              <a:latin typeface="Space Mono"/>
              <a:ea typeface="Space Mono"/>
              <a:cs typeface="Space Mono"/>
              <a:sym typeface="Space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cxnSp>
        <p:nvCxnSpPr>
          <p:cNvPr id="307" name="Google Shape;307;p26"/>
          <p:cNvCxnSpPr/>
          <p:nvPr/>
        </p:nvCxnSpPr>
        <p:spPr>
          <a:xfrm>
            <a:off x="-211800" y="2002891"/>
            <a:ext cx="23466600" cy="0"/>
          </a:xfrm>
          <a:prstGeom prst="straightConnector1">
            <a:avLst/>
          </a:prstGeom>
          <a:noFill/>
          <a:ln w="19050" cap="flat" cmpd="sng">
            <a:solidFill>
              <a:schemeClr val="dk1"/>
            </a:solidFill>
            <a:prstDash val="solid"/>
            <a:round/>
            <a:headEnd type="none" w="med" len="med"/>
            <a:tailEnd type="none" w="med" len="med"/>
          </a:ln>
        </p:spPr>
      </p:cxnSp>
      <p:sp>
        <p:nvSpPr>
          <p:cNvPr id="308" name="Google Shape;308;p26"/>
          <p:cNvSpPr/>
          <p:nvPr/>
        </p:nvSpPr>
        <p:spPr>
          <a:xfrm>
            <a:off x="17244725" y="4111475"/>
            <a:ext cx="5331900" cy="12713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p>
            <a:pPr marL="0" lvl="0" indent="0" algn="ctr" rtl="0">
              <a:spcBef>
                <a:spcPts val="0"/>
              </a:spcBef>
              <a:spcAft>
                <a:spcPts val="0"/>
              </a:spcAft>
              <a:buNone/>
            </a:pPr>
            <a:r>
              <a:rPr lang="en" dirty="0"/>
              <a:t>Methodology</a:t>
            </a:r>
            <a:endParaRPr dirty="0"/>
          </a:p>
        </p:txBody>
      </p:sp>
      <p:sp>
        <p:nvSpPr>
          <p:cNvPr id="310" name="Google Shape;310;p26"/>
          <p:cNvSpPr/>
          <p:nvPr/>
        </p:nvSpPr>
        <p:spPr>
          <a:xfrm>
            <a:off x="1673763" y="4111475"/>
            <a:ext cx="15307096" cy="12713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txBox="1"/>
          <p:nvPr/>
        </p:nvSpPr>
        <p:spPr>
          <a:xfrm>
            <a:off x="3915425" y="2923525"/>
            <a:ext cx="14552700" cy="9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rgbClr val="191919"/>
                </a:solidFill>
                <a:latin typeface="Space Mono"/>
                <a:ea typeface="Space Mono"/>
                <a:cs typeface="Space Mono"/>
                <a:sym typeface="Space Mono"/>
              </a:rPr>
              <a:t>Bin Wang, Hui Li, </a:t>
            </a:r>
            <a:r>
              <a:rPr lang="en-US" sz="2200" dirty="0" err="1">
                <a:solidFill>
                  <a:srgbClr val="191919"/>
                </a:solidFill>
                <a:latin typeface="Space Mono"/>
                <a:ea typeface="Space Mono"/>
                <a:cs typeface="Space Mono"/>
                <a:sym typeface="Space Mono"/>
              </a:rPr>
              <a:t>AoFan</a:t>
            </a:r>
            <a:r>
              <a:rPr lang="en-US" sz="2200" dirty="0">
                <a:solidFill>
                  <a:srgbClr val="191919"/>
                </a:solidFill>
                <a:latin typeface="Space Mono"/>
                <a:ea typeface="Space Mono"/>
                <a:cs typeface="Space Mono"/>
                <a:sym typeface="Space Mono"/>
              </a:rPr>
              <a:t> Liu, </a:t>
            </a:r>
            <a:r>
              <a:rPr lang="en-US" sz="2200" dirty="0" err="1">
                <a:solidFill>
                  <a:srgbClr val="191919"/>
                </a:solidFill>
                <a:latin typeface="Space Mono"/>
                <a:ea typeface="Space Mono"/>
                <a:cs typeface="Space Mono"/>
                <a:sym typeface="Space Mono"/>
              </a:rPr>
              <a:t>BoTao</a:t>
            </a:r>
            <a:r>
              <a:rPr lang="en-US" sz="2200" dirty="0">
                <a:solidFill>
                  <a:srgbClr val="191919"/>
                </a:solidFill>
                <a:latin typeface="Space Mono"/>
                <a:ea typeface="Space Mono"/>
                <a:cs typeface="Space Mono"/>
                <a:sym typeface="Space Mono"/>
              </a:rPr>
              <a:t> Yang, Ao Yang, </a:t>
            </a:r>
            <a:r>
              <a:rPr lang="en-US" sz="2200" dirty="0" err="1">
                <a:solidFill>
                  <a:srgbClr val="191919"/>
                </a:solidFill>
                <a:latin typeface="Space Mono"/>
                <a:ea typeface="Space Mono"/>
                <a:cs typeface="Space Mono"/>
                <a:sym typeface="Space Mono"/>
              </a:rPr>
              <a:t>YiLu</a:t>
            </a:r>
            <a:r>
              <a:rPr lang="en-US" sz="2200" dirty="0">
                <a:solidFill>
                  <a:srgbClr val="191919"/>
                </a:solidFill>
                <a:latin typeface="Space Mono"/>
                <a:ea typeface="Space Mono"/>
                <a:cs typeface="Space Mono"/>
                <a:sym typeface="Space Mono"/>
              </a:rPr>
              <a:t> Zhong, </a:t>
            </a:r>
            <a:r>
              <a:rPr lang="en-US" sz="2200" dirty="0" err="1">
                <a:solidFill>
                  <a:srgbClr val="191919"/>
                </a:solidFill>
                <a:latin typeface="Space Mono"/>
                <a:ea typeface="Space Mono"/>
                <a:cs typeface="Space Mono"/>
                <a:sym typeface="Space Mono"/>
              </a:rPr>
              <a:t>Weixiang</a:t>
            </a:r>
            <a:r>
              <a:rPr lang="en-US" sz="2200" dirty="0">
                <a:solidFill>
                  <a:srgbClr val="191919"/>
                </a:solidFill>
                <a:latin typeface="Space Mono"/>
                <a:ea typeface="Space Mono"/>
                <a:cs typeface="Space Mono"/>
                <a:sym typeface="Space Mono"/>
              </a:rPr>
              <a:t> Huang, </a:t>
            </a:r>
            <a:r>
              <a:rPr lang="en-US" sz="2200" dirty="0" err="1">
                <a:solidFill>
                  <a:srgbClr val="191919"/>
                </a:solidFill>
                <a:latin typeface="Space Mono"/>
                <a:ea typeface="Space Mono"/>
                <a:cs typeface="Space Mono"/>
                <a:sym typeface="Space Mono"/>
              </a:rPr>
              <a:t>Runhuai</a:t>
            </a:r>
            <a:r>
              <a:rPr lang="en-US" sz="2200" dirty="0">
                <a:solidFill>
                  <a:srgbClr val="191919"/>
                </a:solidFill>
                <a:latin typeface="Space Mono"/>
                <a:ea typeface="Space Mono"/>
                <a:cs typeface="Space Mono"/>
                <a:sym typeface="Space Mono"/>
              </a:rPr>
              <a:t> Huang, </a:t>
            </a:r>
            <a:r>
              <a:rPr lang="en-US" sz="2200" dirty="0" err="1">
                <a:solidFill>
                  <a:srgbClr val="191919"/>
                </a:solidFill>
                <a:latin typeface="Space Mono"/>
                <a:ea typeface="Space Mono"/>
                <a:cs typeface="Space Mono"/>
                <a:sym typeface="Space Mono"/>
              </a:rPr>
              <a:t>Weimin</a:t>
            </a:r>
            <a:r>
              <a:rPr lang="en-US" sz="2200" dirty="0">
                <a:solidFill>
                  <a:srgbClr val="191919"/>
                </a:solidFill>
                <a:latin typeface="Space Mono"/>
                <a:ea typeface="Space Mono"/>
                <a:cs typeface="Space Mono"/>
                <a:sym typeface="Space Mono"/>
              </a:rPr>
              <a:t> Zeng, </a:t>
            </a:r>
            <a:r>
              <a:rPr lang="en-US" sz="2200" dirty="0" err="1">
                <a:solidFill>
                  <a:srgbClr val="191919"/>
                </a:solidFill>
                <a:latin typeface="Space Mono"/>
                <a:ea typeface="Space Mono"/>
                <a:cs typeface="Space Mono"/>
                <a:sym typeface="Space Mono"/>
              </a:rPr>
              <a:t>Yanping</a:t>
            </a:r>
            <a:r>
              <a:rPr lang="en-US" sz="2200" dirty="0">
                <a:solidFill>
                  <a:srgbClr val="191919"/>
                </a:solidFill>
                <a:latin typeface="Space Mono"/>
                <a:ea typeface="Space Mono"/>
                <a:cs typeface="Space Mono"/>
                <a:sym typeface="Space Mono"/>
              </a:rPr>
              <a:t> Zhang</a:t>
            </a:r>
          </a:p>
          <a:p>
            <a:pPr marL="0" lvl="0" indent="0" algn="ctr" rtl="0">
              <a:spcBef>
                <a:spcPts val="0"/>
              </a:spcBef>
              <a:spcAft>
                <a:spcPts val="0"/>
              </a:spcAft>
              <a:buNone/>
            </a:pPr>
            <a:endParaRPr lang="en-US" sz="2200" dirty="0">
              <a:solidFill>
                <a:srgbClr val="191919"/>
              </a:solidFill>
              <a:latin typeface="Space Mono"/>
              <a:ea typeface="Space Mono"/>
              <a:cs typeface="Space Mono"/>
              <a:sym typeface="Space Mono"/>
            </a:endParaRPr>
          </a:p>
        </p:txBody>
      </p:sp>
      <p:sp>
        <p:nvSpPr>
          <p:cNvPr id="312" name="Google Shape;312;p26"/>
          <p:cNvSpPr txBox="1"/>
          <p:nvPr/>
        </p:nvSpPr>
        <p:spPr>
          <a:xfrm>
            <a:off x="1854600" y="2184025"/>
            <a:ext cx="18674400" cy="739500"/>
          </a:xfrm>
          <a:prstGeom prst="rect">
            <a:avLst/>
          </a:prstGeom>
          <a:noFill/>
          <a:ln>
            <a:noFill/>
          </a:ln>
        </p:spPr>
        <p:txBody>
          <a:bodyPr spcFirstLastPara="1" wrap="square" lIns="255950" tIns="255950" rIns="255950" bIns="255950" anchor="ctr" anchorCtr="0">
            <a:noAutofit/>
          </a:bodyPr>
          <a:lstStyle/>
          <a:p>
            <a:pPr marL="0" lvl="0" indent="0" algn="ctr" rtl="0">
              <a:spcBef>
                <a:spcPts val="0"/>
              </a:spcBef>
              <a:spcAft>
                <a:spcPts val="0"/>
              </a:spcAft>
              <a:buNone/>
            </a:pPr>
            <a:r>
              <a:rPr lang="en-US" sz="3200" b="1" dirty="0" err="1">
                <a:solidFill>
                  <a:schemeClr val="dk1"/>
                </a:solidFill>
                <a:latin typeface="Space Mono"/>
                <a:ea typeface="Space Mono"/>
                <a:cs typeface="Space Mono"/>
                <a:sym typeface="Space Mono"/>
              </a:rPr>
              <a:t>RefleXGen</a:t>
            </a:r>
            <a:r>
              <a:rPr lang="en-US" sz="3200" dirty="0">
                <a:solidFill>
                  <a:schemeClr val="dk1"/>
                </a:solidFill>
                <a:latin typeface="Space Mono"/>
                <a:ea typeface="Space Mono"/>
                <a:cs typeface="Space Mono"/>
                <a:sym typeface="Space Mono"/>
              </a:rPr>
              <a:t>: The Unexamined Code Is Not Worth Using</a:t>
            </a:r>
            <a:endParaRPr lang="en-US" sz="3200" b="1" dirty="0">
              <a:solidFill>
                <a:schemeClr val="dk1"/>
              </a:solidFill>
              <a:latin typeface="Space Mono"/>
              <a:ea typeface="Space Mono"/>
              <a:cs typeface="Space Mono"/>
              <a:sym typeface="Space Mono"/>
            </a:endParaRPr>
          </a:p>
        </p:txBody>
      </p:sp>
      <p:sp>
        <p:nvSpPr>
          <p:cNvPr id="322" name="Google Shape;322;p26"/>
          <p:cNvSpPr txBox="1"/>
          <p:nvPr/>
        </p:nvSpPr>
        <p:spPr>
          <a:xfrm>
            <a:off x="6189664" y="4155625"/>
            <a:ext cx="10654500" cy="95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200" b="1" dirty="0">
                <a:solidFill>
                  <a:srgbClr val="191919"/>
                </a:solidFill>
                <a:latin typeface="Space Mono"/>
                <a:ea typeface="Space Mono"/>
                <a:cs typeface="Space Mono"/>
                <a:sym typeface="Space Mono"/>
              </a:rPr>
              <a:t>Architecture</a:t>
            </a:r>
            <a:endParaRPr sz="5200" b="1" dirty="0">
              <a:solidFill>
                <a:srgbClr val="191919"/>
              </a:solidFill>
              <a:latin typeface="Space Mono"/>
              <a:ea typeface="Space Mono"/>
              <a:cs typeface="Space Mono"/>
              <a:sym typeface="Space Mono"/>
            </a:endParaRPr>
          </a:p>
        </p:txBody>
      </p:sp>
      <p:sp>
        <p:nvSpPr>
          <p:cNvPr id="323" name="Google Shape;323;p26"/>
          <p:cNvSpPr txBox="1"/>
          <p:nvPr/>
        </p:nvSpPr>
        <p:spPr>
          <a:xfrm>
            <a:off x="17354063" y="4155613"/>
            <a:ext cx="5081700" cy="953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sz="5200" b="1" dirty="0">
                <a:solidFill>
                  <a:srgbClr val="191919"/>
                </a:solidFill>
                <a:latin typeface="Space Mono"/>
                <a:ea typeface="Space Mono"/>
                <a:cs typeface="Space Mono"/>
                <a:sym typeface="Space Mono"/>
              </a:rPr>
              <a:t>Method</a:t>
            </a:r>
            <a:endParaRPr sz="5200" b="1" dirty="0">
              <a:solidFill>
                <a:srgbClr val="191919"/>
              </a:solidFill>
              <a:latin typeface="Space Mono"/>
              <a:ea typeface="Space Mono"/>
              <a:cs typeface="Space Mono"/>
              <a:sym typeface="Space Mono"/>
            </a:endParaRPr>
          </a:p>
        </p:txBody>
      </p:sp>
      <p:sp>
        <p:nvSpPr>
          <p:cNvPr id="331" name="Google Shape;331;p26"/>
          <p:cNvSpPr txBox="1"/>
          <p:nvPr/>
        </p:nvSpPr>
        <p:spPr>
          <a:xfrm>
            <a:off x="17354075" y="4918525"/>
            <a:ext cx="5081700"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600" b="1" dirty="0">
              <a:solidFill>
                <a:srgbClr val="191919"/>
              </a:solidFill>
              <a:latin typeface="Space Mono"/>
              <a:ea typeface="Space Mono"/>
              <a:cs typeface="Space Mono"/>
              <a:sym typeface="Space Mono"/>
            </a:endParaRPr>
          </a:p>
        </p:txBody>
      </p:sp>
      <p:pic>
        <p:nvPicPr>
          <p:cNvPr id="371" name="Google Shape;371;p26"/>
          <p:cNvPicPr preferRelativeResize="0"/>
          <p:nvPr/>
        </p:nvPicPr>
        <p:blipFill>
          <a:blip r:embed="rId3">
            <a:alphaModFix/>
          </a:blip>
          <a:stretch>
            <a:fillRect/>
          </a:stretch>
        </p:blipFill>
        <p:spPr>
          <a:xfrm>
            <a:off x="20904139" y="-783200"/>
            <a:ext cx="1959075" cy="1959075"/>
          </a:xfrm>
          <a:prstGeom prst="rect">
            <a:avLst/>
          </a:prstGeom>
          <a:noFill/>
          <a:ln>
            <a:noFill/>
          </a:ln>
        </p:spPr>
      </p:pic>
      <p:grpSp>
        <p:nvGrpSpPr>
          <p:cNvPr id="372" name="Google Shape;372;p26"/>
          <p:cNvGrpSpPr/>
          <p:nvPr/>
        </p:nvGrpSpPr>
        <p:grpSpPr>
          <a:xfrm>
            <a:off x="582312" y="-1036774"/>
            <a:ext cx="1959055" cy="2427675"/>
            <a:chOff x="5953600" y="2687775"/>
            <a:chExt cx="1399625" cy="1734425"/>
          </a:xfrm>
        </p:grpSpPr>
        <p:sp>
          <p:nvSpPr>
            <p:cNvPr id="373" name="Google Shape;373;p26"/>
            <p:cNvSpPr/>
            <p:nvPr/>
          </p:nvSpPr>
          <p:spPr>
            <a:xfrm>
              <a:off x="5953600" y="3632450"/>
              <a:ext cx="1038625" cy="789750"/>
            </a:xfrm>
            <a:custGeom>
              <a:avLst/>
              <a:gdLst/>
              <a:ahLst/>
              <a:cxnLst/>
              <a:rect l="l" t="t" r="r" b="b"/>
              <a:pathLst>
                <a:path w="41545" h="31590" extrusionOk="0">
                  <a:moveTo>
                    <a:pt x="10270" y="1"/>
                  </a:moveTo>
                  <a:lnTo>
                    <a:pt x="1" y="2959"/>
                  </a:lnTo>
                  <a:lnTo>
                    <a:pt x="31258" y="31590"/>
                  </a:lnTo>
                  <a:lnTo>
                    <a:pt x="41544" y="28632"/>
                  </a:lnTo>
                  <a:lnTo>
                    <a:pt x="10270" y="1"/>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5953600" y="2687775"/>
              <a:ext cx="632725" cy="1018650"/>
            </a:xfrm>
            <a:custGeom>
              <a:avLst/>
              <a:gdLst/>
              <a:ahLst/>
              <a:cxnLst/>
              <a:rect l="l" t="t" r="r" b="b"/>
              <a:pathLst>
                <a:path w="25309" h="40746" extrusionOk="0">
                  <a:moveTo>
                    <a:pt x="25309" y="0"/>
                  </a:moveTo>
                  <a:lnTo>
                    <a:pt x="15023" y="2958"/>
                  </a:lnTo>
                  <a:lnTo>
                    <a:pt x="1" y="40746"/>
                  </a:lnTo>
                  <a:lnTo>
                    <a:pt x="10270" y="37788"/>
                  </a:lnTo>
                  <a:lnTo>
                    <a:pt x="25309"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6328325" y="2687775"/>
              <a:ext cx="1024900" cy="792650"/>
            </a:xfrm>
            <a:custGeom>
              <a:avLst/>
              <a:gdLst/>
              <a:ahLst/>
              <a:cxnLst/>
              <a:rect l="l" t="t" r="r" b="b"/>
              <a:pathLst>
                <a:path w="40996" h="31706" extrusionOk="0">
                  <a:moveTo>
                    <a:pt x="10386" y="0"/>
                  </a:moveTo>
                  <a:lnTo>
                    <a:pt x="1" y="2908"/>
                  </a:lnTo>
                  <a:lnTo>
                    <a:pt x="30709" y="31706"/>
                  </a:lnTo>
                  <a:lnTo>
                    <a:pt x="40995" y="28748"/>
                  </a:lnTo>
                  <a:lnTo>
                    <a:pt x="10386"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6733375" y="3406475"/>
              <a:ext cx="619850" cy="1015725"/>
            </a:xfrm>
            <a:custGeom>
              <a:avLst/>
              <a:gdLst/>
              <a:ahLst/>
              <a:cxnLst/>
              <a:rect l="l" t="t" r="r" b="b"/>
              <a:pathLst>
                <a:path w="24794" h="40629" extrusionOk="0">
                  <a:moveTo>
                    <a:pt x="24793" y="0"/>
                  </a:moveTo>
                  <a:lnTo>
                    <a:pt x="14507" y="2958"/>
                  </a:lnTo>
                  <a:lnTo>
                    <a:pt x="1" y="40629"/>
                  </a:lnTo>
                  <a:lnTo>
                    <a:pt x="10386" y="37721"/>
                  </a:lnTo>
                  <a:lnTo>
                    <a:pt x="24793"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图片 4" descr="图形用户界面&#10;&#10;AI-generated content may be incorrect.">
            <a:extLst>
              <a:ext uri="{FF2B5EF4-FFF2-40B4-BE49-F238E27FC236}">
                <a16:creationId xmlns:a16="http://schemas.microsoft.com/office/drawing/2014/main" id="{45FC8ADE-4E3E-FBE2-926C-04BA7E6073D4}"/>
              </a:ext>
            </a:extLst>
          </p:cNvPr>
          <p:cNvPicPr>
            <a:picLocks noChangeAspect="1"/>
          </p:cNvPicPr>
          <p:nvPr/>
        </p:nvPicPr>
        <p:blipFill>
          <a:blip r:embed="rId4"/>
          <a:stretch>
            <a:fillRect/>
          </a:stretch>
        </p:blipFill>
        <p:spPr>
          <a:xfrm>
            <a:off x="1947612" y="5343575"/>
            <a:ext cx="14896552" cy="7340209"/>
          </a:xfrm>
          <a:prstGeom prst="rect">
            <a:avLst/>
          </a:prstGeom>
        </p:spPr>
      </p:pic>
      <p:sp>
        <p:nvSpPr>
          <p:cNvPr id="7" name="文本框 6">
            <a:extLst>
              <a:ext uri="{FF2B5EF4-FFF2-40B4-BE49-F238E27FC236}">
                <a16:creationId xmlns:a16="http://schemas.microsoft.com/office/drawing/2014/main" id="{5A71BE1F-FCF2-A1D0-A94D-CCF1C1BF4F26}"/>
              </a:ext>
            </a:extLst>
          </p:cNvPr>
          <p:cNvSpPr txBox="1"/>
          <p:nvPr/>
        </p:nvSpPr>
        <p:spPr>
          <a:xfrm>
            <a:off x="2036075" y="13335716"/>
            <a:ext cx="14231566" cy="2677656"/>
          </a:xfrm>
          <a:prstGeom prst="rect">
            <a:avLst/>
          </a:prstGeom>
          <a:noFill/>
        </p:spPr>
        <p:txBody>
          <a:bodyPr wrap="square">
            <a:spAutoFit/>
          </a:bodyPr>
          <a:lstStyle/>
          <a:p>
            <a:pPr algn="just"/>
            <a:r>
              <a:rPr lang="en-US" sz="2400" dirty="0"/>
              <a:t>Fig 1. The diagram presents the structured workflow of the </a:t>
            </a:r>
            <a:r>
              <a:rPr lang="en-US" sz="2400" dirty="0" err="1"/>
              <a:t>ReflexGen</a:t>
            </a:r>
            <a:r>
              <a:rPr lang="en-US" sz="2400" dirty="0"/>
              <a:t> methodology, segmented into three critical stages: ① Initial Code Generation, ②Knowledge-Driven Security Feedback, and ③ Defect Fixing and Knowledge Integration. The process initiates with the generation of initial code. If, </a:t>
            </a:r>
            <a:r>
              <a:rPr lang="en-US" sz="2400" dirty="0" err="1"/>
              <a:t>uponintrospection</a:t>
            </a:r>
            <a:r>
              <a:rPr lang="en-US" sz="2400" dirty="0"/>
              <a:t>, the model discerns security deficiencies in the code, it activates Step 2. This stage entails rigorous reflection and optimization to </a:t>
            </a:r>
            <a:r>
              <a:rPr lang="en-US" sz="2400" dirty="0" err="1"/>
              <a:t>addressand</a:t>
            </a:r>
            <a:r>
              <a:rPr lang="en-US" sz="2400" dirty="0"/>
              <a:t> rectify vulnerabilities. Subsequently, through a cyclical process of secure code production, insights derived from this reflective phase are </a:t>
            </a:r>
            <a:r>
              <a:rPr lang="en-US" sz="2400" dirty="0" err="1"/>
              <a:t>systematicallyintegrated</a:t>
            </a:r>
            <a:r>
              <a:rPr lang="en-US" sz="2400" dirty="0"/>
              <a:t> into the security knowledge base, thus promoting continual enhancements</a:t>
            </a:r>
          </a:p>
        </p:txBody>
      </p:sp>
      <p:sp>
        <p:nvSpPr>
          <p:cNvPr id="9" name="文本框 8">
            <a:extLst>
              <a:ext uri="{FF2B5EF4-FFF2-40B4-BE49-F238E27FC236}">
                <a16:creationId xmlns:a16="http://schemas.microsoft.com/office/drawing/2014/main" id="{25387500-3166-D147-B468-383B2D7DFD47}"/>
              </a:ext>
            </a:extLst>
          </p:cNvPr>
          <p:cNvSpPr txBox="1"/>
          <p:nvPr/>
        </p:nvSpPr>
        <p:spPr>
          <a:xfrm>
            <a:off x="17343171" y="5388204"/>
            <a:ext cx="5331900" cy="10002738"/>
          </a:xfrm>
          <a:prstGeom prst="rect">
            <a:avLst/>
          </a:prstGeom>
          <a:noFill/>
        </p:spPr>
        <p:txBody>
          <a:bodyPr wrap="square">
            <a:spAutoFit/>
          </a:bodyPr>
          <a:lstStyle/>
          <a:p>
            <a:r>
              <a:rPr lang="en-US" sz="2800" dirty="0" err="1"/>
              <a:t>RefleXGen</a:t>
            </a:r>
            <a:r>
              <a:rPr lang="en-US" sz="2800" dirty="0"/>
              <a:t> combines ​self-refinement and ​RAG to improve LLM-generated code security without model fine-tuning. Its workflow follows a two-phase process:</a:t>
            </a:r>
          </a:p>
          <a:p>
            <a:endParaRPr lang="en-US" sz="2800" dirty="0"/>
          </a:p>
          <a:p>
            <a:r>
              <a:rPr lang="en-US" sz="2800" b="1" dirty="0"/>
              <a:t>​Phase 1</a:t>
            </a:r>
            <a:r>
              <a:rPr lang="en-US" sz="2800" dirty="0"/>
              <a:t>: Generate initial code from user requirements.</a:t>
            </a:r>
          </a:p>
          <a:p>
            <a:r>
              <a:rPr lang="en-US" sz="2800" b="1" dirty="0"/>
              <a:t>​Phase 2</a:t>
            </a:r>
            <a:r>
              <a:rPr lang="en-US" sz="2800" dirty="0"/>
              <a:t>: Iteratively optimize code through security-focused reflection.</a:t>
            </a:r>
          </a:p>
          <a:p>
            <a:pPr marL="457200" indent="-457200">
              <a:buFont typeface="Wingdings" panose="05000000000000000000" pitchFamily="2" charset="2"/>
              <a:buChar char="q"/>
            </a:pPr>
            <a:r>
              <a:rPr lang="en-US" sz="2800" dirty="0"/>
              <a:t>Validated secure code updates a dynamic safety knowledge base.</a:t>
            </a:r>
          </a:p>
          <a:p>
            <a:pPr marL="457200" indent="-457200">
              <a:buFont typeface="Wingdings" panose="05000000000000000000" pitchFamily="2" charset="2"/>
              <a:buChar char="q"/>
            </a:pPr>
            <a:r>
              <a:rPr lang="en-US" sz="2800" dirty="0"/>
              <a:t>Future tasks leverage accumulated insights for enhanced security.</a:t>
            </a:r>
          </a:p>
          <a:p>
            <a:endParaRPr lang="en-US" sz="2800" dirty="0"/>
          </a:p>
          <a:p>
            <a:r>
              <a:rPr lang="en-US" sz="2800" b="1" dirty="0"/>
              <a:t>Key advantages</a:t>
            </a:r>
            <a:r>
              <a:rPr lang="en-US" sz="2800" dirty="0"/>
              <a:t>: ​No training overhead, ​adaptive knowledge integration, and ​broad model compatibility.</a:t>
            </a:r>
          </a:p>
        </p:txBody>
      </p:sp>
    </p:spTree>
    <p:extLst>
      <p:ext uri="{BB962C8B-B14F-4D97-AF65-F5344CB8AC3E}">
        <p14:creationId xmlns:p14="http://schemas.microsoft.com/office/powerpoint/2010/main" val="3681860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cxnSp>
        <p:nvCxnSpPr>
          <p:cNvPr id="307" name="Google Shape;307;p26"/>
          <p:cNvCxnSpPr/>
          <p:nvPr/>
        </p:nvCxnSpPr>
        <p:spPr>
          <a:xfrm>
            <a:off x="-211800" y="2002891"/>
            <a:ext cx="23466600" cy="0"/>
          </a:xfrm>
          <a:prstGeom prst="straightConnector1">
            <a:avLst/>
          </a:prstGeom>
          <a:noFill/>
          <a:ln w="19050" cap="flat" cmpd="sng">
            <a:solidFill>
              <a:schemeClr val="dk1"/>
            </a:solidFill>
            <a:prstDash val="solid"/>
            <a:round/>
            <a:headEnd type="none" w="med" len="med"/>
            <a:tailEnd type="none" w="med" len="med"/>
          </a:ln>
        </p:spPr>
      </p:cxnSp>
      <p:sp>
        <p:nvSpPr>
          <p:cNvPr id="309" name="Google Shape;309;p26"/>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p>
            <a:pPr marL="0" lvl="0" indent="0" algn="ctr" rtl="0">
              <a:spcBef>
                <a:spcPts val="0"/>
              </a:spcBef>
              <a:spcAft>
                <a:spcPts val="0"/>
              </a:spcAft>
              <a:buNone/>
            </a:pPr>
            <a:r>
              <a:rPr lang="en" dirty="0"/>
              <a:t>Methodology</a:t>
            </a:r>
            <a:endParaRPr dirty="0"/>
          </a:p>
        </p:txBody>
      </p:sp>
      <p:sp>
        <p:nvSpPr>
          <p:cNvPr id="310" name="Google Shape;310;p26"/>
          <p:cNvSpPr/>
          <p:nvPr/>
        </p:nvSpPr>
        <p:spPr>
          <a:xfrm>
            <a:off x="1673762" y="2789735"/>
            <a:ext cx="20020825" cy="1403514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txBox="1"/>
          <p:nvPr/>
        </p:nvSpPr>
        <p:spPr>
          <a:xfrm>
            <a:off x="8874079" y="1778708"/>
            <a:ext cx="13586477" cy="239798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5200" b="1" dirty="0">
                <a:solidFill>
                  <a:srgbClr val="191919"/>
                </a:solidFill>
                <a:latin typeface="Space Mono"/>
                <a:ea typeface="Space Mono"/>
                <a:cs typeface="Space Mono"/>
                <a:sym typeface="Space Mono"/>
              </a:rPr>
              <a:t>Detailed Steps</a:t>
            </a:r>
            <a:endParaRPr sz="5200" b="1" dirty="0">
              <a:solidFill>
                <a:srgbClr val="191919"/>
              </a:solidFill>
              <a:latin typeface="Space Mono"/>
              <a:ea typeface="Space Mono"/>
              <a:cs typeface="Space Mono"/>
              <a:sym typeface="Space Mono"/>
            </a:endParaRPr>
          </a:p>
        </p:txBody>
      </p:sp>
      <p:pic>
        <p:nvPicPr>
          <p:cNvPr id="371" name="Google Shape;371;p26"/>
          <p:cNvPicPr preferRelativeResize="0"/>
          <p:nvPr/>
        </p:nvPicPr>
        <p:blipFill>
          <a:blip r:embed="rId3">
            <a:alphaModFix/>
          </a:blip>
          <a:stretch>
            <a:fillRect/>
          </a:stretch>
        </p:blipFill>
        <p:spPr>
          <a:xfrm>
            <a:off x="20904139" y="-783200"/>
            <a:ext cx="1959075" cy="1959075"/>
          </a:xfrm>
          <a:prstGeom prst="rect">
            <a:avLst/>
          </a:prstGeom>
          <a:noFill/>
          <a:ln>
            <a:noFill/>
          </a:ln>
        </p:spPr>
      </p:pic>
      <p:grpSp>
        <p:nvGrpSpPr>
          <p:cNvPr id="372" name="Google Shape;372;p26"/>
          <p:cNvGrpSpPr/>
          <p:nvPr/>
        </p:nvGrpSpPr>
        <p:grpSpPr>
          <a:xfrm>
            <a:off x="582312" y="-1036774"/>
            <a:ext cx="1959055" cy="2427675"/>
            <a:chOff x="5953600" y="2687775"/>
            <a:chExt cx="1399625" cy="1734425"/>
          </a:xfrm>
        </p:grpSpPr>
        <p:sp>
          <p:nvSpPr>
            <p:cNvPr id="373" name="Google Shape;373;p26"/>
            <p:cNvSpPr/>
            <p:nvPr/>
          </p:nvSpPr>
          <p:spPr>
            <a:xfrm>
              <a:off x="5953600" y="3632450"/>
              <a:ext cx="1038625" cy="789750"/>
            </a:xfrm>
            <a:custGeom>
              <a:avLst/>
              <a:gdLst/>
              <a:ahLst/>
              <a:cxnLst/>
              <a:rect l="l" t="t" r="r" b="b"/>
              <a:pathLst>
                <a:path w="41545" h="31590" extrusionOk="0">
                  <a:moveTo>
                    <a:pt x="10270" y="1"/>
                  </a:moveTo>
                  <a:lnTo>
                    <a:pt x="1" y="2959"/>
                  </a:lnTo>
                  <a:lnTo>
                    <a:pt x="31258" y="31590"/>
                  </a:lnTo>
                  <a:lnTo>
                    <a:pt x="41544" y="28632"/>
                  </a:lnTo>
                  <a:lnTo>
                    <a:pt x="10270" y="1"/>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5953600" y="2687775"/>
              <a:ext cx="632725" cy="1018650"/>
            </a:xfrm>
            <a:custGeom>
              <a:avLst/>
              <a:gdLst/>
              <a:ahLst/>
              <a:cxnLst/>
              <a:rect l="l" t="t" r="r" b="b"/>
              <a:pathLst>
                <a:path w="25309" h="40746" extrusionOk="0">
                  <a:moveTo>
                    <a:pt x="25309" y="0"/>
                  </a:moveTo>
                  <a:lnTo>
                    <a:pt x="15023" y="2958"/>
                  </a:lnTo>
                  <a:lnTo>
                    <a:pt x="1" y="40746"/>
                  </a:lnTo>
                  <a:lnTo>
                    <a:pt x="10270" y="37788"/>
                  </a:lnTo>
                  <a:lnTo>
                    <a:pt x="25309"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6328325" y="2687775"/>
              <a:ext cx="1024900" cy="792650"/>
            </a:xfrm>
            <a:custGeom>
              <a:avLst/>
              <a:gdLst/>
              <a:ahLst/>
              <a:cxnLst/>
              <a:rect l="l" t="t" r="r" b="b"/>
              <a:pathLst>
                <a:path w="40996" h="31706" extrusionOk="0">
                  <a:moveTo>
                    <a:pt x="10386" y="0"/>
                  </a:moveTo>
                  <a:lnTo>
                    <a:pt x="1" y="2908"/>
                  </a:lnTo>
                  <a:lnTo>
                    <a:pt x="30709" y="31706"/>
                  </a:lnTo>
                  <a:lnTo>
                    <a:pt x="40995" y="28748"/>
                  </a:lnTo>
                  <a:lnTo>
                    <a:pt x="10386"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6733375" y="3406475"/>
              <a:ext cx="619850" cy="1015725"/>
            </a:xfrm>
            <a:custGeom>
              <a:avLst/>
              <a:gdLst/>
              <a:ahLst/>
              <a:cxnLst/>
              <a:rect l="l" t="t" r="r" b="b"/>
              <a:pathLst>
                <a:path w="24794" h="40629" extrusionOk="0">
                  <a:moveTo>
                    <a:pt x="24793" y="0"/>
                  </a:moveTo>
                  <a:lnTo>
                    <a:pt x="14507" y="2958"/>
                  </a:lnTo>
                  <a:lnTo>
                    <a:pt x="1" y="40629"/>
                  </a:lnTo>
                  <a:lnTo>
                    <a:pt x="10386" y="37721"/>
                  </a:lnTo>
                  <a:lnTo>
                    <a:pt x="24793"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16;p26">
            <a:extLst>
              <a:ext uri="{FF2B5EF4-FFF2-40B4-BE49-F238E27FC236}">
                <a16:creationId xmlns:a16="http://schemas.microsoft.com/office/drawing/2014/main" id="{B468C685-72C1-3715-9C78-76890FCBF998}"/>
              </a:ext>
            </a:extLst>
          </p:cNvPr>
          <p:cNvSpPr txBox="1"/>
          <p:nvPr/>
        </p:nvSpPr>
        <p:spPr>
          <a:xfrm>
            <a:off x="2036075" y="4201012"/>
            <a:ext cx="9031065"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3600" b="1" dirty="0">
                <a:solidFill>
                  <a:srgbClr val="191919"/>
                </a:solidFill>
                <a:latin typeface="Space Mono"/>
                <a:ea typeface="Space Mono"/>
                <a:cs typeface="Space Mono"/>
                <a:sym typeface="Space Mono"/>
              </a:rPr>
              <a:t>Step 1</a:t>
            </a:r>
            <a:r>
              <a:rPr lang="zh-CN" altLang="en-US" sz="3600" b="1" dirty="0">
                <a:solidFill>
                  <a:srgbClr val="191919"/>
                </a:solidFill>
                <a:latin typeface="Space Mono"/>
                <a:ea typeface="Space Mono"/>
                <a:cs typeface="Space Mono"/>
                <a:sym typeface="Space Mono"/>
              </a:rPr>
              <a:t>：</a:t>
            </a:r>
            <a:r>
              <a:rPr lang="en-US" altLang="zh-CN" sz="3600" b="1" dirty="0">
                <a:solidFill>
                  <a:srgbClr val="191919"/>
                </a:solidFill>
                <a:latin typeface="Space Mono"/>
                <a:ea typeface="Space Mono"/>
                <a:cs typeface="Space Mono"/>
                <a:sym typeface="Space Mono"/>
              </a:rPr>
              <a:t>Initial Code Gen</a:t>
            </a:r>
          </a:p>
        </p:txBody>
      </p:sp>
      <p:sp>
        <p:nvSpPr>
          <p:cNvPr id="8" name="文本框 7">
            <a:extLst>
              <a:ext uri="{FF2B5EF4-FFF2-40B4-BE49-F238E27FC236}">
                <a16:creationId xmlns:a16="http://schemas.microsoft.com/office/drawing/2014/main" id="{B7D5AB28-3577-97B2-EC0B-8E631D353B9C}"/>
              </a:ext>
            </a:extLst>
          </p:cNvPr>
          <p:cNvSpPr txBox="1"/>
          <p:nvPr/>
        </p:nvSpPr>
        <p:spPr>
          <a:xfrm>
            <a:off x="2036075" y="5157916"/>
            <a:ext cx="7359164" cy="2554545"/>
          </a:xfrm>
          <a:prstGeom prst="rect">
            <a:avLst/>
          </a:prstGeom>
          <a:noFill/>
        </p:spPr>
        <p:txBody>
          <a:bodyPr wrap="square">
            <a:spAutoFit/>
          </a:bodyPr>
          <a:lstStyle/>
          <a:p>
            <a:r>
              <a:rPr lang="en-US" sz="3200" dirty="0"/>
              <a:t>In the stage, the </a:t>
            </a:r>
            <a:r>
              <a:rPr lang="en-US" sz="3200" dirty="0" err="1"/>
              <a:t>systemis</a:t>
            </a:r>
            <a:r>
              <a:rPr lang="en-US" sz="3200" dirty="0"/>
              <a:t> provided with an input code snippet x, a prompt </a:t>
            </a:r>
            <a:r>
              <a:rPr lang="en-US" sz="3200" dirty="0" err="1"/>
              <a:t>pgen,and</a:t>
            </a:r>
            <a:r>
              <a:rPr lang="en-US" sz="3200" dirty="0"/>
              <a:t> accesses the model M. The code generation model </a:t>
            </a:r>
            <a:r>
              <a:rPr lang="en-US" sz="3200" dirty="0" err="1"/>
              <a:t>thenproduces</a:t>
            </a:r>
            <a:r>
              <a:rPr lang="en-US" sz="3200" dirty="0"/>
              <a:t> the initial output</a:t>
            </a:r>
          </a:p>
        </p:txBody>
      </p:sp>
      <p:pic>
        <p:nvPicPr>
          <p:cNvPr id="11" name="图片 10" descr="形状&#10;&#10;AI-generated content may be incorrect.">
            <a:extLst>
              <a:ext uri="{FF2B5EF4-FFF2-40B4-BE49-F238E27FC236}">
                <a16:creationId xmlns:a16="http://schemas.microsoft.com/office/drawing/2014/main" id="{6F10BE1F-CA4F-B37D-3289-45222F8DB2CE}"/>
              </a:ext>
            </a:extLst>
          </p:cNvPr>
          <p:cNvPicPr>
            <a:picLocks noChangeAspect="1"/>
          </p:cNvPicPr>
          <p:nvPr/>
        </p:nvPicPr>
        <p:blipFill>
          <a:blip r:embed="rId4"/>
          <a:stretch>
            <a:fillRect/>
          </a:stretch>
        </p:blipFill>
        <p:spPr>
          <a:xfrm>
            <a:off x="2541367" y="8148228"/>
            <a:ext cx="5759646" cy="1056257"/>
          </a:xfrm>
          <a:prstGeom prst="rect">
            <a:avLst/>
          </a:prstGeom>
        </p:spPr>
      </p:pic>
      <p:sp>
        <p:nvSpPr>
          <p:cNvPr id="12" name="Google Shape;316;p26">
            <a:extLst>
              <a:ext uri="{FF2B5EF4-FFF2-40B4-BE49-F238E27FC236}">
                <a16:creationId xmlns:a16="http://schemas.microsoft.com/office/drawing/2014/main" id="{BC51BF6E-8164-2125-8714-BA07B414F57A}"/>
              </a:ext>
            </a:extLst>
          </p:cNvPr>
          <p:cNvSpPr txBox="1"/>
          <p:nvPr/>
        </p:nvSpPr>
        <p:spPr>
          <a:xfrm>
            <a:off x="2036074" y="9807305"/>
            <a:ext cx="10640020"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3600" b="1">
                <a:solidFill>
                  <a:srgbClr val="191919"/>
                </a:solidFill>
                <a:latin typeface="Space Mono"/>
                <a:ea typeface="Space Mono"/>
                <a:cs typeface="Space Mono"/>
                <a:sym typeface="Space Mono"/>
              </a:rPr>
              <a:t>Step 2</a:t>
            </a:r>
            <a:r>
              <a:rPr lang="zh-CN" altLang="en-US" sz="3600" b="1">
                <a:solidFill>
                  <a:srgbClr val="191919"/>
                </a:solidFill>
                <a:latin typeface="Space Mono"/>
                <a:ea typeface="Space Mono"/>
                <a:cs typeface="Space Mono"/>
                <a:sym typeface="Space Mono"/>
              </a:rPr>
              <a:t>：</a:t>
            </a:r>
            <a:r>
              <a:rPr lang="en-US" altLang="zh-CN" sz="3600" b="1">
                <a:solidFill>
                  <a:srgbClr val="191919"/>
                </a:solidFill>
                <a:latin typeface="Space Mono"/>
                <a:ea typeface="Space Mono"/>
                <a:cs typeface="Space Mono"/>
                <a:sym typeface="Space Mono"/>
              </a:rPr>
              <a:t>Reflection and Optimization</a:t>
            </a:r>
            <a:endParaRPr lang="en-US" altLang="zh-CN" sz="3600" b="1" dirty="0">
              <a:solidFill>
                <a:srgbClr val="191919"/>
              </a:solidFill>
              <a:latin typeface="Space Mono"/>
              <a:ea typeface="Space Mono"/>
              <a:cs typeface="Space Mono"/>
              <a:sym typeface="Space Mono"/>
            </a:endParaRPr>
          </a:p>
        </p:txBody>
      </p:sp>
      <p:sp>
        <p:nvSpPr>
          <p:cNvPr id="14" name="文本框 13">
            <a:extLst>
              <a:ext uri="{FF2B5EF4-FFF2-40B4-BE49-F238E27FC236}">
                <a16:creationId xmlns:a16="http://schemas.microsoft.com/office/drawing/2014/main" id="{429F7F5D-7037-7B5E-8864-A4E1CD3B31D1}"/>
              </a:ext>
            </a:extLst>
          </p:cNvPr>
          <p:cNvSpPr txBox="1"/>
          <p:nvPr/>
        </p:nvSpPr>
        <p:spPr>
          <a:xfrm>
            <a:off x="2107565" y="10994949"/>
            <a:ext cx="10568529" cy="3046988"/>
          </a:xfrm>
          <a:prstGeom prst="rect">
            <a:avLst/>
          </a:prstGeom>
          <a:noFill/>
        </p:spPr>
        <p:txBody>
          <a:bodyPr wrap="square">
            <a:spAutoFit/>
          </a:bodyPr>
          <a:lstStyle/>
          <a:p>
            <a:r>
              <a:rPr lang="en-US" sz="3200" dirty="0"/>
              <a:t>In this step, the system initially employs its model to introspect and determine the presence of any potential defects in the output. Should the output be defect-free, the system will proceed to display the results directly. However, if defects are identified, the system transitions into a phase of reflective iteration.</a:t>
            </a:r>
          </a:p>
        </p:txBody>
      </p:sp>
      <p:pic>
        <p:nvPicPr>
          <p:cNvPr id="16" name="图片 15" descr="形状&#10;&#10;AI-generated content may be incorrect.">
            <a:extLst>
              <a:ext uri="{FF2B5EF4-FFF2-40B4-BE49-F238E27FC236}">
                <a16:creationId xmlns:a16="http://schemas.microsoft.com/office/drawing/2014/main" id="{2A10978C-ECBF-986C-337A-FDC209AE5BEC}"/>
              </a:ext>
            </a:extLst>
          </p:cNvPr>
          <p:cNvPicPr>
            <a:picLocks noChangeAspect="1"/>
          </p:cNvPicPr>
          <p:nvPr/>
        </p:nvPicPr>
        <p:blipFill>
          <a:blip r:embed="rId5"/>
          <a:stretch>
            <a:fillRect/>
          </a:stretch>
        </p:blipFill>
        <p:spPr>
          <a:xfrm>
            <a:off x="4021214" y="14260367"/>
            <a:ext cx="5374026" cy="756847"/>
          </a:xfrm>
          <a:prstGeom prst="rect">
            <a:avLst/>
          </a:prstGeom>
        </p:spPr>
      </p:pic>
      <p:pic>
        <p:nvPicPr>
          <p:cNvPr id="18" name="图片 17" descr="形状&#10;&#10;AI-generated content may be incorrect.">
            <a:extLst>
              <a:ext uri="{FF2B5EF4-FFF2-40B4-BE49-F238E27FC236}">
                <a16:creationId xmlns:a16="http://schemas.microsoft.com/office/drawing/2014/main" id="{2D48A021-82E0-39A2-00B6-A3F959441EDC}"/>
              </a:ext>
            </a:extLst>
          </p:cNvPr>
          <p:cNvPicPr>
            <a:picLocks noChangeAspect="1"/>
          </p:cNvPicPr>
          <p:nvPr/>
        </p:nvPicPr>
        <p:blipFill>
          <a:blip r:embed="rId6"/>
          <a:stretch>
            <a:fillRect/>
          </a:stretch>
        </p:blipFill>
        <p:spPr>
          <a:xfrm>
            <a:off x="3783107" y="15214840"/>
            <a:ext cx="6884894" cy="952994"/>
          </a:xfrm>
          <a:prstGeom prst="rect">
            <a:avLst/>
          </a:prstGeom>
        </p:spPr>
      </p:pic>
      <p:sp>
        <p:nvSpPr>
          <p:cNvPr id="21" name="文本框 20">
            <a:extLst>
              <a:ext uri="{FF2B5EF4-FFF2-40B4-BE49-F238E27FC236}">
                <a16:creationId xmlns:a16="http://schemas.microsoft.com/office/drawing/2014/main" id="{18F85FA9-51EF-4315-9B1C-DC1D4A594ECA}"/>
              </a:ext>
            </a:extLst>
          </p:cNvPr>
          <p:cNvSpPr txBox="1"/>
          <p:nvPr/>
        </p:nvSpPr>
        <p:spPr>
          <a:xfrm>
            <a:off x="13086733" y="4350802"/>
            <a:ext cx="8282068" cy="2062103"/>
          </a:xfrm>
          <a:prstGeom prst="rect">
            <a:avLst/>
          </a:prstGeom>
          <a:noFill/>
        </p:spPr>
        <p:txBody>
          <a:bodyPr wrap="square">
            <a:spAutoFit/>
          </a:bodyPr>
          <a:lstStyle/>
          <a:p>
            <a:r>
              <a:rPr lang="en-US" sz="3200" dirty="0"/>
              <a:t>If the RAG query fails to provide sufficient security knowledge, the sys- </a:t>
            </a:r>
            <a:r>
              <a:rPr lang="en-US" sz="3200" dirty="0" err="1"/>
              <a:t>tem</a:t>
            </a:r>
            <a:r>
              <a:rPr lang="en-US" sz="3200" dirty="0"/>
              <a:t> proceeds to a thorough reflection and iterative repair pro- </a:t>
            </a:r>
            <a:r>
              <a:rPr lang="en-US" sz="3200" dirty="0" err="1"/>
              <a:t>cess</a:t>
            </a:r>
            <a:r>
              <a:rPr lang="en-US" sz="3200" dirty="0"/>
              <a:t>, as outlined in Equation.</a:t>
            </a:r>
          </a:p>
        </p:txBody>
      </p:sp>
      <p:pic>
        <p:nvPicPr>
          <p:cNvPr id="23" name="图片 22">
            <a:extLst>
              <a:ext uri="{FF2B5EF4-FFF2-40B4-BE49-F238E27FC236}">
                <a16:creationId xmlns:a16="http://schemas.microsoft.com/office/drawing/2014/main" id="{236BBE46-7CD9-BAB8-33D3-9AA7032573D9}"/>
              </a:ext>
            </a:extLst>
          </p:cNvPr>
          <p:cNvPicPr>
            <a:picLocks noChangeAspect="1"/>
          </p:cNvPicPr>
          <p:nvPr/>
        </p:nvPicPr>
        <p:blipFill>
          <a:blip r:embed="rId7"/>
          <a:stretch>
            <a:fillRect/>
          </a:stretch>
        </p:blipFill>
        <p:spPr>
          <a:xfrm>
            <a:off x="10940076" y="7198806"/>
            <a:ext cx="10428725" cy="822900"/>
          </a:xfrm>
          <a:prstGeom prst="rect">
            <a:avLst/>
          </a:prstGeom>
        </p:spPr>
      </p:pic>
      <p:sp>
        <p:nvSpPr>
          <p:cNvPr id="25" name="文本框 24">
            <a:extLst>
              <a:ext uri="{FF2B5EF4-FFF2-40B4-BE49-F238E27FC236}">
                <a16:creationId xmlns:a16="http://schemas.microsoft.com/office/drawing/2014/main" id="{295AC37B-3245-41A2-2F26-DB6B43D0295D}"/>
              </a:ext>
            </a:extLst>
          </p:cNvPr>
          <p:cNvSpPr txBox="1"/>
          <p:nvPr/>
        </p:nvSpPr>
        <p:spPr>
          <a:xfrm>
            <a:off x="13062833" y="8732791"/>
            <a:ext cx="7828359" cy="4524315"/>
          </a:xfrm>
          <a:prstGeom prst="rect">
            <a:avLst/>
          </a:prstGeom>
          <a:noFill/>
        </p:spPr>
        <p:txBody>
          <a:bodyPr wrap="square">
            <a:spAutoFit/>
          </a:bodyPr>
          <a:lstStyle/>
          <a:p>
            <a:r>
              <a:rPr lang="en-US" sz="3200" dirty="0"/>
              <a:t>Once the code fulfills all specified safety requirements, the refined se- </a:t>
            </a:r>
            <a:r>
              <a:rPr lang="en-US" sz="3200" dirty="0" err="1"/>
              <a:t>curity</a:t>
            </a:r>
            <a:r>
              <a:rPr lang="en-US" sz="3200" dirty="0"/>
              <a:t> knowledge and the enhanced code are systematically organized and stored within the secure knowledge base (sec. RAG). Subsequently, the system reinitiates the first step to verify the output, ensuring that the improvements effectively address the initial shortcomings.</a:t>
            </a:r>
          </a:p>
        </p:txBody>
      </p:sp>
      <p:pic>
        <p:nvPicPr>
          <p:cNvPr id="27" name="图片 26" descr="形状&#10;&#10;AI-generated content may be incorrect.">
            <a:extLst>
              <a:ext uri="{FF2B5EF4-FFF2-40B4-BE49-F238E27FC236}">
                <a16:creationId xmlns:a16="http://schemas.microsoft.com/office/drawing/2014/main" id="{44D36391-FCE6-B606-CE8B-A7E1C860DFD7}"/>
              </a:ext>
            </a:extLst>
          </p:cNvPr>
          <p:cNvPicPr>
            <a:picLocks noChangeAspect="1"/>
          </p:cNvPicPr>
          <p:nvPr/>
        </p:nvPicPr>
        <p:blipFill>
          <a:blip r:embed="rId8"/>
          <a:stretch>
            <a:fillRect/>
          </a:stretch>
        </p:blipFill>
        <p:spPr>
          <a:xfrm>
            <a:off x="14762870" y="13596594"/>
            <a:ext cx="5075893" cy="687837"/>
          </a:xfrm>
          <a:prstGeom prst="rect">
            <a:avLst/>
          </a:prstGeom>
        </p:spPr>
      </p:pic>
    </p:spTree>
    <p:extLst>
      <p:ext uri="{BB962C8B-B14F-4D97-AF65-F5344CB8AC3E}">
        <p14:creationId xmlns:p14="http://schemas.microsoft.com/office/powerpoint/2010/main" val="77793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cxnSp>
        <p:nvCxnSpPr>
          <p:cNvPr id="307" name="Google Shape;307;p26"/>
          <p:cNvCxnSpPr/>
          <p:nvPr/>
        </p:nvCxnSpPr>
        <p:spPr>
          <a:xfrm>
            <a:off x="-211800" y="2002891"/>
            <a:ext cx="23466600" cy="0"/>
          </a:xfrm>
          <a:prstGeom prst="straightConnector1">
            <a:avLst/>
          </a:prstGeom>
          <a:noFill/>
          <a:ln w="19050" cap="flat" cmpd="sng">
            <a:solidFill>
              <a:schemeClr val="dk1"/>
            </a:solidFill>
            <a:prstDash val="solid"/>
            <a:round/>
            <a:headEnd type="none" w="med" len="med"/>
            <a:tailEnd type="none" w="med" len="med"/>
          </a:ln>
        </p:spPr>
      </p:cxnSp>
      <p:sp>
        <p:nvSpPr>
          <p:cNvPr id="309" name="Google Shape;309;p26"/>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p>
            <a:pPr marL="0" lvl="0" indent="0" algn="ctr" rtl="0">
              <a:spcBef>
                <a:spcPts val="0"/>
              </a:spcBef>
              <a:spcAft>
                <a:spcPts val="0"/>
              </a:spcAft>
              <a:buNone/>
            </a:pPr>
            <a:r>
              <a:rPr lang="en" dirty="0"/>
              <a:t>Experiment</a:t>
            </a:r>
            <a:endParaRPr dirty="0"/>
          </a:p>
        </p:txBody>
      </p:sp>
      <p:sp>
        <p:nvSpPr>
          <p:cNvPr id="310" name="Google Shape;310;p26"/>
          <p:cNvSpPr/>
          <p:nvPr/>
        </p:nvSpPr>
        <p:spPr>
          <a:xfrm>
            <a:off x="1673762" y="2789735"/>
            <a:ext cx="20020825" cy="1403514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txBox="1"/>
          <p:nvPr/>
        </p:nvSpPr>
        <p:spPr>
          <a:xfrm>
            <a:off x="7996255" y="1778708"/>
            <a:ext cx="13586477" cy="239798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5200" b="1" dirty="0">
                <a:solidFill>
                  <a:srgbClr val="191919"/>
                </a:solidFill>
                <a:latin typeface="Space Mono"/>
                <a:ea typeface="Space Mono"/>
                <a:cs typeface="Space Mono"/>
                <a:sym typeface="Space Mono"/>
              </a:rPr>
              <a:t>Experiment Settings</a:t>
            </a:r>
            <a:endParaRPr sz="5200" b="1" dirty="0">
              <a:solidFill>
                <a:srgbClr val="191919"/>
              </a:solidFill>
              <a:latin typeface="Space Mono"/>
              <a:ea typeface="Space Mono"/>
              <a:cs typeface="Space Mono"/>
              <a:sym typeface="Space Mono"/>
            </a:endParaRPr>
          </a:p>
        </p:txBody>
      </p:sp>
      <p:pic>
        <p:nvPicPr>
          <p:cNvPr id="371" name="Google Shape;371;p26"/>
          <p:cNvPicPr preferRelativeResize="0"/>
          <p:nvPr/>
        </p:nvPicPr>
        <p:blipFill>
          <a:blip r:embed="rId3">
            <a:alphaModFix/>
          </a:blip>
          <a:stretch>
            <a:fillRect/>
          </a:stretch>
        </p:blipFill>
        <p:spPr>
          <a:xfrm>
            <a:off x="20904139" y="-783200"/>
            <a:ext cx="1959075" cy="1959075"/>
          </a:xfrm>
          <a:prstGeom prst="rect">
            <a:avLst/>
          </a:prstGeom>
          <a:noFill/>
          <a:ln>
            <a:noFill/>
          </a:ln>
        </p:spPr>
      </p:pic>
      <p:grpSp>
        <p:nvGrpSpPr>
          <p:cNvPr id="372" name="Google Shape;372;p26"/>
          <p:cNvGrpSpPr/>
          <p:nvPr/>
        </p:nvGrpSpPr>
        <p:grpSpPr>
          <a:xfrm>
            <a:off x="582312" y="-1036774"/>
            <a:ext cx="1959055" cy="2427675"/>
            <a:chOff x="5953600" y="2687775"/>
            <a:chExt cx="1399625" cy="1734425"/>
          </a:xfrm>
        </p:grpSpPr>
        <p:sp>
          <p:nvSpPr>
            <p:cNvPr id="373" name="Google Shape;373;p26"/>
            <p:cNvSpPr/>
            <p:nvPr/>
          </p:nvSpPr>
          <p:spPr>
            <a:xfrm>
              <a:off x="5953600" y="3632450"/>
              <a:ext cx="1038625" cy="789750"/>
            </a:xfrm>
            <a:custGeom>
              <a:avLst/>
              <a:gdLst/>
              <a:ahLst/>
              <a:cxnLst/>
              <a:rect l="l" t="t" r="r" b="b"/>
              <a:pathLst>
                <a:path w="41545" h="31590" extrusionOk="0">
                  <a:moveTo>
                    <a:pt x="10270" y="1"/>
                  </a:moveTo>
                  <a:lnTo>
                    <a:pt x="1" y="2959"/>
                  </a:lnTo>
                  <a:lnTo>
                    <a:pt x="31258" y="31590"/>
                  </a:lnTo>
                  <a:lnTo>
                    <a:pt x="41544" y="28632"/>
                  </a:lnTo>
                  <a:lnTo>
                    <a:pt x="10270" y="1"/>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5953600" y="2687775"/>
              <a:ext cx="632725" cy="1018650"/>
            </a:xfrm>
            <a:custGeom>
              <a:avLst/>
              <a:gdLst/>
              <a:ahLst/>
              <a:cxnLst/>
              <a:rect l="l" t="t" r="r" b="b"/>
              <a:pathLst>
                <a:path w="25309" h="40746" extrusionOk="0">
                  <a:moveTo>
                    <a:pt x="25309" y="0"/>
                  </a:moveTo>
                  <a:lnTo>
                    <a:pt x="15023" y="2958"/>
                  </a:lnTo>
                  <a:lnTo>
                    <a:pt x="1" y="40746"/>
                  </a:lnTo>
                  <a:lnTo>
                    <a:pt x="10270" y="37788"/>
                  </a:lnTo>
                  <a:lnTo>
                    <a:pt x="25309"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6328325" y="2687775"/>
              <a:ext cx="1024900" cy="792650"/>
            </a:xfrm>
            <a:custGeom>
              <a:avLst/>
              <a:gdLst/>
              <a:ahLst/>
              <a:cxnLst/>
              <a:rect l="l" t="t" r="r" b="b"/>
              <a:pathLst>
                <a:path w="40996" h="31706" extrusionOk="0">
                  <a:moveTo>
                    <a:pt x="10386" y="0"/>
                  </a:moveTo>
                  <a:lnTo>
                    <a:pt x="1" y="2908"/>
                  </a:lnTo>
                  <a:lnTo>
                    <a:pt x="30709" y="31706"/>
                  </a:lnTo>
                  <a:lnTo>
                    <a:pt x="40995" y="28748"/>
                  </a:lnTo>
                  <a:lnTo>
                    <a:pt x="10386"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6733375" y="3406475"/>
              <a:ext cx="619850" cy="1015725"/>
            </a:xfrm>
            <a:custGeom>
              <a:avLst/>
              <a:gdLst/>
              <a:ahLst/>
              <a:cxnLst/>
              <a:rect l="l" t="t" r="r" b="b"/>
              <a:pathLst>
                <a:path w="24794" h="40629" extrusionOk="0">
                  <a:moveTo>
                    <a:pt x="24793" y="0"/>
                  </a:moveTo>
                  <a:lnTo>
                    <a:pt x="14507" y="2958"/>
                  </a:lnTo>
                  <a:lnTo>
                    <a:pt x="1" y="40629"/>
                  </a:lnTo>
                  <a:lnTo>
                    <a:pt x="10386" y="37721"/>
                  </a:lnTo>
                  <a:lnTo>
                    <a:pt x="24793"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16;p26">
            <a:extLst>
              <a:ext uri="{FF2B5EF4-FFF2-40B4-BE49-F238E27FC236}">
                <a16:creationId xmlns:a16="http://schemas.microsoft.com/office/drawing/2014/main" id="{B468C685-72C1-3715-9C78-76890FCBF998}"/>
              </a:ext>
            </a:extLst>
          </p:cNvPr>
          <p:cNvSpPr txBox="1"/>
          <p:nvPr/>
        </p:nvSpPr>
        <p:spPr>
          <a:xfrm>
            <a:off x="2090939" y="5005684"/>
            <a:ext cx="9031065"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3600" b="1" dirty="0">
                <a:solidFill>
                  <a:srgbClr val="191919"/>
                </a:solidFill>
                <a:latin typeface="Space Mono"/>
                <a:ea typeface="Space Mono"/>
                <a:cs typeface="Space Mono"/>
                <a:sym typeface="Space Mono"/>
              </a:rPr>
              <a:t>Model Selection</a:t>
            </a:r>
          </a:p>
        </p:txBody>
      </p:sp>
      <p:sp>
        <p:nvSpPr>
          <p:cNvPr id="4" name="文本框 3">
            <a:extLst>
              <a:ext uri="{FF2B5EF4-FFF2-40B4-BE49-F238E27FC236}">
                <a16:creationId xmlns:a16="http://schemas.microsoft.com/office/drawing/2014/main" id="{0B2C48D5-58A3-56F0-1663-B44724E55CBF}"/>
              </a:ext>
            </a:extLst>
          </p:cNvPr>
          <p:cNvSpPr txBox="1"/>
          <p:nvPr/>
        </p:nvSpPr>
        <p:spPr>
          <a:xfrm>
            <a:off x="2090939" y="5996312"/>
            <a:ext cx="9485206" cy="5016758"/>
          </a:xfrm>
          <a:prstGeom prst="rect">
            <a:avLst/>
          </a:prstGeom>
          <a:noFill/>
        </p:spPr>
        <p:txBody>
          <a:bodyPr wrap="square">
            <a:spAutoFit/>
          </a:bodyPr>
          <a:lstStyle/>
          <a:p>
            <a:r>
              <a:rPr lang="en-US" sz="3200" dirty="0"/>
              <a:t>Due to the limitations of smaller open-source and specialized code-completion models in dialogue and reflective knowledge assessment, we selected more comprehensive mainstream models for our evaluation. These include prominent commercial models like </a:t>
            </a:r>
            <a:r>
              <a:rPr lang="en-US" sz="3200" b="1" dirty="0"/>
              <a:t>OpenAI's GPT-3.5 Turbo </a:t>
            </a:r>
            <a:r>
              <a:rPr lang="en-US" sz="3200" dirty="0"/>
              <a:t>and </a:t>
            </a:r>
            <a:r>
              <a:rPr lang="en-US" sz="3200" b="1" dirty="0"/>
              <a:t>GPT-4</a:t>
            </a:r>
            <a:r>
              <a:rPr lang="en-US" sz="3200" dirty="0"/>
              <a:t>, </a:t>
            </a:r>
            <a:r>
              <a:rPr lang="en-US" sz="3200" b="1" dirty="0"/>
              <a:t>Google's Gemini</a:t>
            </a:r>
            <a:r>
              <a:rPr lang="en-US" sz="3200" dirty="0"/>
              <a:t>, and the open-source model </a:t>
            </a:r>
            <a:r>
              <a:rPr lang="en-US" sz="3200" b="1" dirty="0" err="1"/>
              <a:t>Qwen</a:t>
            </a:r>
            <a:r>
              <a:rPr lang="en-US" sz="3200" dirty="0"/>
              <a:t>. These models exhibit advanced code generation capabilities and excel in managing dialogues, aligning well with our testing criteria.</a:t>
            </a:r>
          </a:p>
        </p:txBody>
      </p:sp>
      <p:sp>
        <p:nvSpPr>
          <p:cNvPr id="5" name="Google Shape;316;p26">
            <a:extLst>
              <a:ext uri="{FF2B5EF4-FFF2-40B4-BE49-F238E27FC236}">
                <a16:creationId xmlns:a16="http://schemas.microsoft.com/office/drawing/2014/main" id="{00456BFC-AEBE-87F5-E6B2-F0EA356FA2EB}"/>
              </a:ext>
            </a:extLst>
          </p:cNvPr>
          <p:cNvSpPr txBox="1"/>
          <p:nvPr/>
        </p:nvSpPr>
        <p:spPr>
          <a:xfrm>
            <a:off x="12606531" y="4985483"/>
            <a:ext cx="9031065"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3600" b="1" dirty="0">
                <a:solidFill>
                  <a:srgbClr val="191919"/>
                </a:solidFill>
                <a:latin typeface="Space Mono"/>
                <a:ea typeface="Space Mono"/>
                <a:cs typeface="Space Mono"/>
                <a:sym typeface="Space Mono"/>
              </a:rPr>
              <a:t>Dataset</a:t>
            </a:r>
          </a:p>
        </p:txBody>
      </p:sp>
      <p:sp>
        <p:nvSpPr>
          <p:cNvPr id="6" name="文本框 5">
            <a:extLst>
              <a:ext uri="{FF2B5EF4-FFF2-40B4-BE49-F238E27FC236}">
                <a16:creationId xmlns:a16="http://schemas.microsoft.com/office/drawing/2014/main" id="{FAEEFA0F-1CA5-0BB3-7064-00CB54D069EC}"/>
              </a:ext>
            </a:extLst>
          </p:cNvPr>
          <p:cNvSpPr txBox="1"/>
          <p:nvPr/>
        </p:nvSpPr>
        <p:spPr>
          <a:xfrm>
            <a:off x="12606531" y="5996312"/>
            <a:ext cx="8589261" cy="4031873"/>
          </a:xfrm>
          <a:prstGeom prst="rect">
            <a:avLst/>
          </a:prstGeom>
          <a:noFill/>
        </p:spPr>
        <p:txBody>
          <a:bodyPr wrap="square">
            <a:spAutoFit/>
          </a:bodyPr>
          <a:lstStyle/>
          <a:p>
            <a:r>
              <a:rPr lang="en-US" sz="3200" dirty="0"/>
              <a:t>To evaluate </a:t>
            </a:r>
            <a:r>
              <a:rPr lang="en-US" sz="3200" b="1" dirty="0" err="1"/>
              <a:t>RefleXGen's</a:t>
            </a:r>
            <a:r>
              <a:rPr lang="en-US" sz="3200" dirty="0"/>
              <a:t> improvements in code generation security and reliability, we selected challenging scenarios from the most impactful </a:t>
            </a:r>
            <a:r>
              <a:rPr lang="en-US" sz="3200" b="1" dirty="0"/>
              <a:t>Common Weakness Enumerations </a:t>
            </a:r>
            <a:r>
              <a:rPr lang="en-US" sz="3200" dirty="0"/>
              <a:t>(CWEs). We used a </a:t>
            </a:r>
            <a:r>
              <a:rPr lang="en-US" sz="3200" b="1" dirty="0"/>
              <a:t>dataset validated by He et al.</a:t>
            </a:r>
            <a:r>
              <a:rPr lang="en-US" sz="3200" dirty="0"/>
              <a:t>, featuring nine scenarios from MITRE's top 25 most dangerous software vulnerabilities.</a:t>
            </a:r>
          </a:p>
        </p:txBody>
      </p:sp>
      <p:pic>
        <p:nvPicPr>
          <p:cNvPr id="13" name="图片 12" descr="表格&#10;&#10;AI-generated content may be incorrect.">
            <a:extLst>
              <a:ext uri="{FF2B5EF4-FFF2-40B4-BE49-F238E27FC236}">
                <a16:creationId xmlns:a16="http://schemas.microsoft.com/office/drawing/2014/main" id="{D9BB7E0E-9109-9463-4637-6C100CFEC411}"/>
              </a:ext>
            </a:extLst>
          </p:cNvPr>
          <p:cNvPicPr>
            <a:picLocks noChangeAspect="1"/>
          </p:cNvPicPr>
          <p:nvPr/>
        </p:nvPicPr>
        <p:blipFill>
          <a:blip r:embed="rId4"/>
          <a:stretch>
            <a:fillRect/>
          </a:stretch>
        </p:blipFill>
        <p:spPr>
          <a:xfrm>
            <a:off x="2452794" y="9038185"/>
            <a:ext cx="18246701" cy="9295490"/>
          </a:xfrm>
          <a:prstGeom prst="rect">
            <a:avLst/>
          </a:prstGeom>
        </p:spPr>
      </p:pic>
    </p:spTree>
    <p:extLst>
      <p:ext uri="{BB962C8B-B14F-4D97-AF65-F5344CB8AC3E}">
        <p14:creationId xmlns:p14="http://schemas.microsoft.com/office/powerpoint/2010/main" val="123583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cxnSp>
        <p:nvCxnSpPr>
          <p:cNvPr id="307" name="Google Shape;307;p26"/>
          <p:cNvCxnSpPr/>
          <p:nvPr/>
        </p:nvCxnSpPr>
        <p:spPr>
          <a:xfrm>
            <a:off x="-211800" y="2002891"/>
            <a:ext cx="23466600" cy="0"/>
          </a:xfrm>
          <a:prstGeom prst="straightConnector1">
            <a:avLst/>
          </a:prstGeom>
          <a:noFill/>
          <a:ln w="19050" cap="flat" cmpd="sng">
            <a:solidFill>
              <a:schemeClr val="dk1"/>
            </a:solidFill>
            <a:prstDash val="solid"/>
            <a:round/>
            <a:headEnd type="none" w="med" len="med"/>
            <a:tailEnd type="none" w="med" len="med"/>
          </a:ln>
        </p:spPr>
      </p:cxnSp>
      <p:sp>
        <p:nvSpPr>
          <p:cNvPr id="309" name="Google Shape;309;p26"/>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p>
            <a:pPr marL="0" lvl="0" indent="0" algn="ctr" rtl="0">
              <a:spcBef>
                <a:spcPts val="0"/>
              </a:spcBef>
              <a:spcAft>
                <a:spcPts val="0"/>
              </a:spcAft>
              <a:buNone/>
            </a:pPr>
            <a:r>
              <a:rPr lang="en" dirty="0"/>
              <a:t>Experiment</a:t>
            </a:r>
            <a:endParaRPr dirty="0"/>
          </a:p>
        </p:txBody>
      </p:sp>
      <p:sp>
        <p:nvSpPr>
          <p:cNvPr id="310" name="Google Shape;310;p26"/>
          <p:cNvSpPr/>
          <p:nvPr/>
        </p:nvSpPr>
        <p:spPr>
          <a:xfrm>
            <a:off x="1673762" y="2789735"/>
            <a:ext cx="20020825" cy="1403514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txBox="1"/>
          <p:nvPr/>
        </p:nvSpPr>
        <p:spPr>
          <a:xfrm>
            <a:off x="8874079" y="1778708"/>
            <a:ext cx="13586477" cy="239798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5200" b="1" dirty="0">
                <a:solidFill>
                  <a:srgbClr val="191919"/>
                </a:solidFill>
                <a:latin typeface="Space Mono"/>
                <a:ea typeface="Space Mono"/>
                <a:cs typeface="Space Mono"/>
                <a:sym typeface="Space Mono"/>
              </a:rPr>
              <a:t>Experiment Result</a:t>
            </a:r>
            <a:endParaRPr sz="5200" b="1" dirty="0">
              <a:solidFill>
                <a:srgbClr val="191919"/>
              </a:solidFill>
              <a:latin typeface="Space Mono"/>
              <a:ea typeface="Space Mono"/>
              <a:cs typeface="Space Mono"/>
              <a:sym typeface="Space Mono"/>
            </a:endParaRPr>
          </a:p>
        </p:txBody>
      </p:sp>
      <p:pic>
        <p:nvPicPr>
          <p:cNvPr id="371" name="Google Shape;371;p26"/>
          <p:cNvPicPr preferRelativeResize="0"/>
          <p:nvPr/>
        </p:nvPicPr>
        <p:blipFill>
          <a:blip r:embed="rId3">
            <a:alphaModFix/>
          </a:blip>
          <a:stretch>
            <a:fillRect/>
          </a:stretch>
        </p:blipFill>
        <p:spPr>
          <a:xfrm>
            <a:off x="20904139" y="-783200"/>
            <a:ext cx="1959075" cy="1959075"/>
          </a:xfrm>
          <a:prstGeom prst="rect">
            <a:avLst/>
          </a:prstGeom>
          <a:noFill/>
          <a:ln>
            <a:noFill/>
          </a:ln>
        </p:spPr>
      </p:pic>
      <p:grpSp>
        <p:nvGrpSpPr>
          <p:cNvPr id="372" name="Google Shape;372;p26"/>
          <p:cNvGrpSpPr/>
          <p:nvPr/>
        </p:nvGrpSpPr>
        <p:grpSpPr>
          <a:xfrm>
            <a:off x="582312" y="-1036774"/>
            <a:ext cx="1959055" cy="2427675"/>
            <a:chOff x="5953600" y="2687775"/>
            <a:chExt cx="1399625" cy="1734425"/>
          </a:xfrm>
        </p:grpSpPr>
        <p:sp>
          <p:nvSpPr>
            <p:cNvPr id="373" name="Google Shape;373;p26"/>
            <p:cNvSpPr/>
            <p:nvPr/>
          </p:nvSpPr>
          <p:spPr>
            <a:xfrm>
              <a:off x="5953600" y="3632450"/>
              <a:ext cx="1038625" cy="789750"/>
            </a:xfrm>
            <a:custGeom>
              <a:avLst/>
              <a:gdLst/>
              <a:ahLst/>
              <a:cxnLst/>
              <a:rect l="l" t="t" r="r" b="b"/>
              <a:pathLst>
                <a:path w="41545" h="31590" extrusionOk="0">
                  <a:moveTo>
                    <a:pt x="10270" y="1"/>
                  </a:moveTo>
                  <a:lnTo>
                    <a:pt x="1" y="2959"/>
                  </a:lnTo>
                  <a:lnTo>
                    <a:pt x="31258" y="31590"/>
                  </a:lnTo>
                  <a:lnTo>
                    <a:pt x="41544" y="28632"/>
                  </a:lnTo>
                  <a:lnTo>
                    <a:pt x="10270" y="1"/>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5953600" y="2687775"/>
              <a:ext cx="632725" cy="1018650"/>
            </a:xfrm>
            <a:custGeom>
              <a:avLst/>
              <a:gdLst/>
              <a:ahLst/>
              <a:cxnLst/>
              <a:rect l="l" t="t" r="r" b="b"/>
              <a:pathLst>
                <a:path w="25309" h="40746" extrusionOk="0">
                  <a:moveTo>
                    <a:pt x="25309" y="0"/>
                  </a:moveTo>
                  <a:lnTo>
                    <a:pt x="15023" y="2958"/>
                  </a:lnTo>
                  <a:lnTo>
                    <a:pt x="1" y="40746"/>
                  </a:lnTo>
                  <a:lnTo>
                    <a:pt x="10270" y="37788"/>
                  </a:lnTo>
                  <a:lnTo>
                    <a:pt x="25309"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6328325" y="2687775"/>
              <a:ext cx="1024900" cy="792650"/>
            </a:xfrm>
            <a:custGeom>
              <a:avLst/>
              <a:gdLst/>
              <a:ahLst/>
              <a:cxnLst/>
              <a:rect l="l" t="t" r="r" b="b"/>
              <a:pathLst>
                <a:path w="40996" h="31706" extrusionOk="0">
                  <a:moveTo>
                    <a:pt x="10386" y="0"/>
                  </a:moveTo>
                  <a:lnTo>
                    <a:pt x="1" y="2908"/>
                  </a:lnTo>
                  <a:lnTo>
                    <a:pt x="30709" y="31706"/>
                  </a:lnTo>
                  <a:lnTo>
                    <a:pt x="40995" y="28748"/>
                  </a:lnTo>
                  <a:lnTo>
                    <a:pt x="10386"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6733375" y="3406475"/>
              <a:ext cx="619850" cy="1015725"/>
            </a:xfrm>
            <a:custGeom>
              <a:avLst/>
              <a:gdLst/>
              <a:ahLst/>
              <a:cxnLst/>
              <a:rect l="l" t="t" r="r" b="b"/>
              <a:pathLst>
                <a:path w="24794" h="40629" extrusionOk="0">
                  <a:moveTo>
                    <a:pt x="24793" y="0"/>
                  </a:moveTo>
                  <a:lnTo>
                    <a:pt x="14507" y="2958"/>
                  </a:lnTo>
                  <a:lnTo>
                    <a:pt x="1" y="40629"/>
                  </a:lnTo>
                  <a:lnTo>
                    <a:pt x="10386" y="37721"/>
                  </a:lnTo>
                  <a:lnTo>
                    <a:pt x="24793"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图片 5" descr="电子设备的屏幕&#10;&#10;AI-generated content may be incorrect.">
            <a:extLst>
              <a:ext uri="{FF2B5EF4-FFF2-40B4-BE49-F238E27FC236}">
                <a16:creationId xmlns:a16="http://schemas.microsoft.com/office/drawing/2014/main" id="{5EEEB7E1-F454-F5CB-6E3A-0CC725FD94BA}"/>
              </a:ext>
            </a:extLst>
          </p:cNvPr>
          <p:cNvPicPr>
            <a:picLocks noChangeAspect="1"/>
          </p:cNvPicPr>
          <p:nvPr/>
        </p:nvPicPr>
        <p:blipFill>
          <a:blip r:embed="rId4"/>
          <a:stretch>
            <a:fillRect/>
          </a:stretch>
        </p:blipFill>
        <p:spPr>
          <a:xfrm>
            <a:off x="2107565" y="5089970"/>
            <a:ext cx="9578467" cy="10821630"/>
          </a:xfrm>
          <a:prstGeom prst="rect">
            <a:avLst/>
          </a:prstGeom>
        </p:spPr>
      </p:pic>
      <p:sp>
        <p:nvSpPr>
          <p:cNvPr id="10" name="文本框 9">
            <a:extLst>
              <a:ext uri="{FF2B5EF4-FFF2-40B4-BE49-F238E27FC236}">
                <a16:creationId xmlns:a16="http://schemas.microsoft.com/office/drawing/2014/main" id="{9CC740A3-6D76-8155-7D85-BFC23C65BA32}"/>
              </a:ext>
            </a:extLst>
          </p:cNvPr>
          <p:cNvSpPr txBox="1"/>
          <p:nvPr/>
        </p:nvSpPr>
        <p:spPr>
          <a:xfrm>
            <a:off x="12776130" y="6022636"/>
            <a:ext cx="7828359" cy="8956298"/>
          </a:xfrm>
          <a:prstGeom prst="rect">
            <a:avLst/>
          </a:prstGeom>
          <a:noFill/>
        </p:spPr>
        <p:txBody>
          <a:bodyPr wrap="square">
            <a:spAutoFit/>
          </a:bodyPr>
          <a:lstStyle/>
          <a:p>
            <a:r>
              <a:rPr lang="en-US" sz="3200" dirty="0"/>
              <a:t>To ensure a fair comparison, we initially set the RAG content to empty, allowing </a:t>
            </a:r>
            <a:r>
              <a:rPr lang="en-US" sz="3200" b="1" dirty="0" err="1"/>
              <a:t>RefleXGen</a:t>
            </a:r>
            <a:r>
              <a:rPr lang="en-US" sz="3200" dirty="0"/>
              <a:t> to progressively generate content during testing. </a:t>
            </a:r>
          </a:p>
          <a:p>
            <a:endParaRPr lang="en-US" sz="3200" dirty="0"/>
          </a:p>
          <a:p>
            <a:r>
              <a:rPr lang="en-US" sz="3200" dirty="0"/>
              <a:t>We tracked several metrics</a:t>
            </a:r>
            <a:r>
              <a:rPr lang="en-US" sz="3200" b="1" dirty="0"/>
              <a:t>: Sec. Rate , Pass Rate, Eff. </a:t>
            </a:r>
            <a:r>
              <a:rPr lang="en-US" sz="3200" b="1" dirty="0" err="1"/>
              <a:t>Total,Sec</a:t>
            </a:r>
            <a:r>
              <a:rPr lang="en-US" sz="3200" b="1" dirty="0"/>
              <a:t>. </a:t>
            </a:r>
            <a:r>
              <a:rPr lang="en-US" sz="3200" b="1" dirty="0" err="1"/>
              <a:t>Count,Unres</a:t>
            </a:r>
            <a:r>
              <a:rPr lang="en-US" sz="3200" b="1" dirty="0"/>
              <a:t>. Count</a:t>
            </a:r>
            <a:r>
              <a:rPr lang="en-US" sz="3200" dirty="0"/>
              <a:t>. To obtain reliable data, we conducted five repeated experiments for each model. </a:t>
            </a:r>
            <a:r>
              <a:rPr lang="en-US" sz="3200" b="1" dirty="0" err="1"/>
              <a:t>CodeQL</a:t>
            </a:r>
            <a:r>
              <a:rPr lang="en-US" sz="3200" dirty="0"/>
              <a:t> was utilized to perform security analysis and assessment.</a:t>
            </a:r>
          </a:p>
          <a:p>
            <a:endParaRPr lang="en-US" sz="3200" dirty="0"/>
          </a:p>
          <a:p>
            <a:r>
              <a:rPr lang="en-US" sz="3200" dirty="0"/>
              <a:t>In each experiment, every scenario was subjected to</a:t>
            </a:r>
            <a:r>
              <a:rPr lang="en-US" sz="3200" b="1" dirty="0"/>
              <a:t> 25 task </a:t>
            </a:r>
            <a:r>
              <a:rPr lang="en-US" sz="3200" dirty="0"/>
              <a:t>generations to average the results, ensuring an objective assessment of each model's generative capabilities.</a:t>
            </a:r>
          </a:p>
        </p:txBody>
      </p:sp>
    </p:spTree>
    <p:extLst>
      <p:ext uri="{BB962C8B-B14F-4D97-AF65-F5344CB8AC3E}">
        <p14:creationId xmlns:p14="http://schemas.microsoft.com/office/powerpoint/2010/main" val="2695391178"/>
      </p:ext>
    </p:extLst>
  </p:cSld>
  <p:clrMapOvr>
    <a:masterClrMapping/>
  </p:clrMapOvr>
</p:sld>
</file>

<file path=ppt/theme/theme1.xml><?xml version="1.0" encoding="utf-8"?>
<a:theme xmlns:a="http://schemas.openxmlformats.org/drawingml/2006/main" name="Academic Conference Poster by Slidesgo">
  <a:themeElements>
    <a:clrScheme name="Simple Light">
      <a:dk1>
        <a:srgbClr val="100F0F"/>
      </a:dk1>
      <a:lt1>
        <a:srgbClr val="F4F2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00F0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2127</Words>
  <Application>Microsoft Office PowerPoint</Application>
  <PresentationFormat>自定义</PresentationFormat>
  <Paragraphs>130</Paragraphs>
  <Slides>11</Slides>
  <Notes>10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11</vt:i4>
      </vt:variant>
    </vt:vector>
  </HeadingPairs>
  <TitlesOfParts>
    <vt:vector size="18" baseType="lpstr">
      <vt:lpstr>Wingdings</vt:lpstr>
      <vt:lpstr>Arial</vt:lpstr>
      <vt:lpstr>Space Mono</vt:lpstr>
      <vt:lpstr>Inconsolata</vt:lpstr>
      <vt:lpstr>Anaheim</vt:lpstr>
      <vt:lpstr>Academic Conference Poster by Slidesgo</vt:lpstr>
      <vt:lpstr>Office Theme</vt:lpstr>
      <vt:lpstr>RefleXGen: The unexamined code is not worth using</vt:lpstr>
      <vt:lpstr>RefleXGen: The unexamined code is not worth using</vt:lpstr>
      <vt:lpstr>Research Background</vt:lpstr>
      <vt:lpstr>Related Work</vt:lpstr>
      <vt:lpstr>RefleXGen’s Innovation</vt:lpstr>
      <vt:lpstr>Methodology</vt:lpstr>
      <vt:lpstr>Methodology</vt:lpstr>
      <vt:lpstr>Experiment</vt:lpstr>
      <vt:lpstr>Experiment</vt:lpstr>
      <vt:lpstr>Conclusion</vt:lpstr>
      <vt:lpstr>RefleXGen: The unexamined code is not worth using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墨 许</cp:lastModifiedBy>
  <cp:revision>23</cp:revision>
  <dcterms:modified xsi:type="dcterms:W3CDTF">2025-03-13T19:03:44Z</dcterms:modified>
</cp:coreProperties>
</file>