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099990" r:id="rId2"/>
    <p:sldId id="349" r:id="rId3"/>
    <p:sldId id="3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36EE2-E20B-4875-9A3F-98CAA130558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57DBB-03B0-4F86-BB29-27C63B91E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分钟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98AE2D-BC08-4B5E-8639-773FE57323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33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A75D99-2AE7-49F1-BB03-59E2BF5579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149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57DBB-03B0-4F86-BB29-27C63B91E6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59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6A16A-D4E6-3420-83AC-B89ACB587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7B0F13-B0DF-F8B2-4C25-335C1FB4E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E8FBCB-9802-5421-19EC-FD37FF6F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21F7CC-5C6C-315C-DDBF-257A16B75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89CB12-B601-CF69-07B9-505D44E9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2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01433-7C18-472B-74CB-0AD72BF4E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CAD0A3-9FE5-AD26-9121-64BEB1C3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31AD8-B70D-AE57-1FF5-8B230809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5F6688-9DA0-39EC-2FE1-744AB733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AF09A-CE0C-2804-B87F-61E64724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3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5EA991-4824-7FDF-4169-EDBF21601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A3F832-207B-2B81-A5DA-1C7E4293B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F793F6-7F55-98E6-BC59-D7D8577C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E7F3E-567D-2A6D-C3C6-625AFEBF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C272E-6B3E-6051-BAD3-18EDF66B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15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1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0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31072-24A3-B940-8357-8A3B9EB3FFBC}" type="datetimeFigureOut">
              <a:rPr kumimoji="1" lang="zh-CN" altLang="en-US" smtClean="0"/>
              <a:t>2025/2/5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6460-17B0-5F43-8568-7FE5E71E2E9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DA9840A-3681-40DF-CB69-E6AFCF50B70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1523663" y="1412645"/>
            <a:ext cx="9144000" cy="462858"/>
          </a:xfrm>
        </p:spPr>
        <p:txBody>
          <a:bodyPr/>
          <a:lstStyle>
            <a:lvl1pPr marL="0" indent="0" algn="ctr">
              <a:buNone/>
              <a:defRPr sz="2401">
                <a:solidFill>
                  <a:schemeClr val="tx1"/>
                </a:solidFill>
              </a:defRPr>
            </a:lvl1pPr>
            <a:lvl2pPr marL="457218" indent="0" algn="ctr">
              <a:buNone/>
              <a:defRPr sz="2000"/>
            </a:lvl2pPr>
            <a:lvl3pPr marL="914436" indent="0" algn="ctr">
              <a:buNone/>
              <a:defRPr sz="1800"/>
            </a:lvl3pPr>
            <a:lvl4pPr marL="1371654" indent="0" algn="ctr">
              <a:buNone/>
              <a:defRPr sz="1600"/>
            </a:lvl4pPr>
            <a:lvl5pPr marL="1828872" indent="0" algn="ctr">
              <a:buNone/>
              <a:defRPr sz="1600"/>
            </a:lvl5pPr>
            <a:lvl6pPr marL="2286090" indent="0" algn="ctr">
              <a:buNone/>
              <a:defRPr sz="1600"/>
            </a:lvl6pPr>
            <a:lvl7pPr marL="2743308" indent="0" algn="ctr">
              <a:buNone/>
              <a:defRPr sz="1600"/>
            </a:lvl7pPr>
            <a:lvl8pPr marL="3200526" indent="0" algn="ctr">
              <a:buNone/>
              <a:defRPr sz="1600"/>
            </a:lvl8pPr>
            <a:lvl9pPr marL="3657744" indent="0" algn="ctr">
              <a:buNone/>
              <a:defRPr sz="1600"/>
            </a:lvl9pPr>
          </a:lstStyle>
          <a:p>
            <a:r>
              <a:rPr lang="zh-CN" altLang="en-US" dirty="0"/>
              <a:t>（微软雅黑粗黑，</a:t>
            </a:r>
            <a:r>
              <a:rPr lang="en-US" altLang="zh-CN" dirty="0"/>
              <a:t>30</a:t>
            </a:r>
            <a:r>
              <a:rPr lang="zh-CN" altLang="en-US" dirty="0"/>
              <a:t>号字体）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8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70D85-D16D-E808-A090-E62AA0529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930B0-AACF-EE3D-2795-FF8A34A2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68EA6-DAD8-9775-182F-CBFE2B5C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9E20E7-C113-86DE-E363-80D74D2AE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5E3E3-1E17-457E-5022-CBFFF9AB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0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4726E-D45A-2A30-855E-B507E0EB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E5E972-3D92-BC31-C912-7D554C38E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E7401-669B-493D-486D-28C956E4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007A23-2D2C-E1B5-7CE2-02ACE43F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F6E9A-A6F6-F221-8BD3-4D1AC36E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BDFC0-70EA-7D29-73CB-72AA89E9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47330-E457-1357-0C4C-08D539479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F775D-2DFD-D781-94F3-967E9AE01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12AF09-DB6B-EAAB-3D3E-656FF855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F41BA6-1CDC-18C3-F79E-C46143DF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B8E028-D567-0079-FD63-1D97ADD2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D0B9E-D407-BCD4-6A62-14DFBECD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95DB8B-CA65-8435-A6F4-1CFE636B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58A7A5-60B2-EEDC-A565-F983CAD49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6415C-6F0F-932E-B0E0-E6A34EBD6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3DB10F-3194-56F1-40D4-5567A3554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145450-04F0-A01E-A22A-037975E4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6583CE-58CF-E2D4-8965-8B633827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E80E35-568D-96A5-9EBF-A7475168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6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63CD3-2230-2D4D-838B-53039A6A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0EBA5E-CAEE-F272-8041-1F5B7949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06A999-82B3-485A-8314-7275DE1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03AD43-D8A1-CB50-FB58-C7B0B0F5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0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8417CE-4C8C-6535-ADE5-81E01857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B8EA2F-14CF-4FC9-90E0-C2C8DA58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5B410-C8DC-8231-B0C6-F830D69E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1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06F7B-315A-4E55-BB19-2C6F8540D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D57E9-E475-8F4D-C42F-E42C670D1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D36FB7-05EC-256B-B409-AEDA9E5E1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F3E23-65C3-36F0-4ED8-3D780CE7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48EA2B-62D5-8E91-EB5C-A772F203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80C495-EBDB-2A76-2F5E-F8CDE5AC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70F7D-C45D-1D72-3863-5F95E0BC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477EC-144E-7939-26B2-4454FC4B4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1DA16-2B2A-98E9-8679-C21A893A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A7FC80-EF6B-4F01-5B94-3E4EBE27F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72A2A2-AFC0-CD32-B94F-C380A320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B96D4-0A6F-EF42-9F39-3CF3EBC0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99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58F944-8517-D790-D290-DB69DE8A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25EC3-61AD-465D-8A72-0DB493786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576236-648D-5776-445D-D23B388EA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12C9A-33CF-46DC-93F6-0C9B02D77FB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8CE87-2BCB-5C8F-35EB-980BDDE51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74DC0-A948-FEDD-7251-D1B89BADA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59D77-0470-42B1-B175-B4AC06932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2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h64@pkusz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g"/><Relationship Id="rId5" Type="http://schemas.openxmlformats.org/officeDocument/2006/relationships/hyperlink" Target="mailto:huilihuge@163.com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8981E2CE-B5A6-413D-8D09-445E6280D07E}"/>
              </a:ext>
            </a:extLst>
          </p:cNvPr>
          <p:cNvSpPr/>
          <p:nvPr/>
        </p:nvSpPr>
        <p:spPr>
          <a:xfrm>
            <a:off x="366717" y="1047992"/>
            <a:ext cx="11384529" cy="21720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87111">
              <a:defRPr/>
            </a:pPr>
            <a:endParaRPr lang="zh-CN" altLang="en-US" sz="1524" dirty="0">
              <a:solidFill>
                <a:srgbClr val="FFFFFF"/>
              </a:solidFill>
              <a:latin typeface="Times New Roman"/>
              <a:ea typeface="黑体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BD7063A-723D-38BF-F010-3C2842ED7A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843" y="1105486"/>
            <a:ext cx="12064314" cy="3286929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sz="3048" dirty="0">
                <a:solidFill>
                  <a:schemeClr val="bg1"/>
                </a:solidFill>
              </a:rPr>
              <a:t>福耀科技大学 </a:t>
            </a:r>
            <a:r>
              <a:rPr kumimoji="1" lang="en-US" altLang="zh-CN" sz="3048" dirty="0">
                <a:solidFill>
                  <a:schemeClr val="bg1"/>
                </a:solidFill>
              </a:rPr>
              <a:t>– </a:t>
            </a:r>
            <a:r>
              <a:rPr kumimoji="1" lang="zh-CN" altLang="en-US" sz="3048" dirty="0">
                <a:solidFill>
                  <a:schemeClr val="bg1"/>
                </a:solidFill>
              </a:rPr>
              <a:t>招生宣传</a:t>
            </a:r>
            <a:br>
              <a:rPr kumimoji="1" lang="en-US" altLang="zh-CN" sz="3048" dirty="0">
                <a:solidFill>
                  <a:schemeClr val="bg1"/>
                </a:solidFill>
              </a:rPr>
            </a:br>
            <a:r>
              <a:rPr lang="zh-CN" altLang="zh-CN" sz="3387" kern="100" dirty="0">
                <a:solidFill>
                  <a:srgbClr val="FFFF00"/>
                </a:solidFill>
                <a:ea typeface="方正仿宋简体"/>
                <a:cs typeface="方正仿宋简体"/>
              </a:rPr>
              <a:t>网络空间命运共同体</a:t>
            </a:r>
            <a:r>
              <a:rPr lang="zh-CN" altLang="en-US" sz="3387" kern="100" dirty="0">
                <a:solidFill>
                  <a:srgbClr val="FFFF00"/>
                </a:solidFill>
                <a:ea typeface="方正仿宋简体"/>
                <a:cs typeface="方正仿宋简体"/>
              </a:rPr>
              <a:t>架构协议体系</a:t>
            </a:r>
            <a:r>
              <a:rPr lang="en-US" altLang="zh-CN" sz="3387" kern="100" dirty="0">
                <a:solidFill>
                  <a:srgbClr val="FFFF00"/>
                </a:solidFill>
                <a:ea typeface="方正仿宋简体"/>
                <a:cs typeface="方正仿宋简体"/>
              </a:rPr>
              <a:t>MIN</a:t>
            </a:r>
            <a:r>
              <a:rPr lang="zh-CN" altLang="en-US" sz="3387" kern="100" dirty="0">
                <a:solidFill>
                  <a:srgbClr val="FFFF00"/>
                </a:solidFill>
                <a:ea typeface="方正仿宋简体"/>
                <a:cs typeface="方正仿宋简体"/>
              </a:rPr>
              <a:t>及在高校应用</a:t>
            </a:r>
            <a:br>
              <a:rPr lang="en-US" altLang="zh-CN" sz="3387" kern="100" dirty="0">
                <a:solidFill>
                  <a:srgbClr val="FFFF00"/>
                </a:solidFill>
                <a:ea typeface="方正仿宋简体"/>
                <a:cs typeface="方正仿宋简体"/>
              </a:rPr>
            </a:br>
            <a:r>
              <a:rPr lang="en-US" altLang="zh-CN" sz="2371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MIN: for Every Nation to jointly Build a Trust Cyberspace in the Digital World </a:t>
            </a:r>
            <a:br>
              <a:rPr lang="en-US" altLang="zh-CN" sz="2371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387" kern="100" dirty="0">
                <a:solidFill>
                  <a:srgbClr val="FFFF00"/>
                </a:solidFill>
                <a:ea typeface="方正仿宋简体"/>
                <a:cs typeface="方正仿宋简体"/>
              </a:rPr>
            </a:br>
            <a:endParaRPr kumimoji="1" lang="zh-CN" altLang="en-US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63EE1-CE59-B8A7-52B7-9589E156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687" y="3385968"/>
            <a:ext cx="11936627" cy="293075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指导老师：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LI Hui  Prof. of Peking University, China   </a:t>
            </a:r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北京大学 李 挥教授 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|  </a:t>
            </a:r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作者：刘傲凡 王滨 杨傲</a:t>
            </a:r>
            <a:endParaRPr lang="en-US" altLang="zh-CN" sz="2032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国家重大科技基础设施未来网络北大实验室主任、深圳市信息论与未来网络重点实验室主任</a:t>
            </a:r>
            <a:endParaRPr lang="en-US" altLang="zh-CN" sz="2032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ctr"/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联合国科技委世界数字技术院专委   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Member of Expert committee of</a:t>
            </a:r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WDTA UN</a:t>
            </a:r>
          </a:p>
          <a:p>
            <a:pPr algn="ctr"/>
            <a:endParaRPr lang="en-US" altLang="zh-CN" sz="2032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Member of the National Academy of Artificial Intelligence US </a:t>
            </a:r>
            <a:r>
              <a:rPr lang="zh-CN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NAAI</a:t>
            </a:r>
            <a:r>
              <a:rPr lang="zh-CN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美国国家人工智能科学院院士</a:t>
            </a:r>
            <a:endParaRPr lang="en-US" altLang="zh-CN" sz="2032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俄罗斯自然科学院外籍院士，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Foreign Academician of Russia Academy of Natural Science</a:t>
            </a:r>
          </a:p>
          <a:p>
            <a:pPr algn="ctr"/>
            <a:endParaRPr lang="en-US" altLang="zh-CN" sz="2032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国际院士科创中心首席信息科学家 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Chief Info. Scientist of International Academician Sci. &amp; Tech. Innovation Center</a:t>
            </a:r>
          </a:p>
          <a:p>
            <a:pPr algn="ctr"/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Tech. Exe. Director of Sino-EU Intelligent Connected Vehicle &amp; Autonomous Driving Industry Innovation Alliance</a:t>
            </a:r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SASD</a:t>
            </a:r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sz="2032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中欧智能网联汽车及自动驾驶产业创新联盟 技术执行理事（</a:t>
            </a:r>
            <a:r>
              <a:rPr lang="en-US" altLang="zh-CN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SASD</a:t>
            </a:r>
            <a:r>
              <a:rPr lang="zh-CN" altLang="en-US" sz="2032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） </a:t>
            </a:r>
            <a:endParaRPr lang="en-US" altLang="zh-CN" sz="2032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/>
              <a:t>E-mail: </a:t>
            </a:r>
            <a:r>
              <a:rPr lang="en-US" altLang="zh-CN" dirty="0">
                <a:hlinkClick r:id="rId3"/>
              </a:rPr>
              <a:t>lih64@pkusz.edu.cn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2024-8-17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上海</a:t>
            </a:r>
            <a:endParaRPr lang="en-US" altLang="zh-CN" dirty="0">
              <a:solidFill>
                <a:prstClr val="black">
                  <a:lumMod val="95000"/>
                  <a:lumOff val="5000"/>
                </a:prstClr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026796F-CF2C-4BB3-A0CC-4BC012111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2726" y="379916"/>
            <a:ext cx="2400168" cy="46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6F1DB0-110B-4CF2-BE27-DE836C3AE752}"/>
              </a:ext>
            </a:extLst>
          </p:cNvPr>
          <p:cNvGrpSpPr/>
          <p:nvPr/>
        </p:nvGrpSpPr>
        <p:grpSpPr>
          <a:xfrm>
            <a:off x="654955" y="2615998"/>
            <a:ext cx="3222172" cy="1564449"/>
            <a:chOff x="1042609" y="2403083"/>
            <a:chExt cx="3222172" cy="156444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FFC51FB-0EB3-418B-8FE0-2F12B4F45E53}"/>
                </a:ext>
              </a:extLst>
            </p:cNvPr>
            <p:cNvSpPr txBox="1"/>
            <p:nvPr/>
          </p:nvSpPr>
          <p:spPr>
            <a:xfrm>
              <a:off x="1042609" y="2403083"/>
              <a:ext cx="32221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7200" b="0" i="0" u="none" strike="noStrike" kern="1200" cap="none" spc="16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目录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17C73DF-3DD7-4319-BB65-970ED9F6FD84}"/>
                </a:ext>
              </a:extLst>
            </p:cNvPr>
            <p:cNvSpPr txBox="1"/>
            <p:nvPr/>
          </p:nvSpPr>
          <p:spPr>
            <a:xfrm>
              <a:off x="1149203" y="3505867"/>
              <a:ext cx="2071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-4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CONTENTS</a:t>
              </a:r>
              <a:endParaRPr kumimoji="0" lang="zh-CN" altLang="en-US" sz="2400" b="0" i="0" u="none" strike="noStrike" kern="1200" cap="none" spc="-4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EE1EBD59-DE80-47A6-B522-2FD964AD3C91}"/>
              </a:ext>
            </a:extLst>
          </p:cNvPr>
          <p:cNvSpPr/>
          <p:nvPr/>
        </p:nvSpPr>
        <p:spPr>
          <a:xfrm>
            <a:off x="3657600" y="1012372"/>
            <a:ext cx="8534400" cy="48332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FAFAFF8-1733-4067-82BB-FAB192D1D310}"/>
              </a:ext>
            </a:extLst>
          </p:cNvPr>
          <p:cNvGrpSpPr/>
          <p:nvPr/>
        </p:nvGrpSpPr>
        <p:grpSpPr>
          <a:xfrm>
            <a:off x="4906540" y="1536149"/>
            <a:ext cx="3896558" cy="764447"/>
            <a:chOff x="4532498" y="4323460"/>
            <a:chExt cx="3896558" cy="764447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D20DBCB-A543-4AF6-A656-231DCE368A92}"/>
                </a:ext>
              </a:extLst>
            </p:cNvPr>
            <p:cNvSpPr txBox="1"/>
            <p:nvPr/>
          </p:nvSpPr>
          <p:spPr>
            <a:xfrm>
              <a:off x="5265231" y="4355583"/>
              <a:ext cx="3163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背景介绍</a:t>
              </a: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1C13C77-FEBE-4EF2-B265-8A03211390A1}"/>
                </a:ext>
              </a:extLst>
            </p:cNvPr>
            <p:cNvSpPr/>
            <p:nvPr/>
          </p:nvSpPr>
          <p:spPr>
            <a:xfrm>
              <a:off x="5293416" y="4810908"/>
              <a:ext cx="192005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Background Information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FF49BCF-DBC9-4097-9020-CB0A724AC2F8}"/>
                </a:ext>
              </a:extLst>
            </p:cNvPr>
            <p:cNvSpPr txBox="1"/>
            <p:nvPr/>
          </p:nvSpPr>
          <p:spPr>
            <a:xfrm>
              <a:off x="4532498" y="4323460"/>
              <a:ext cx="97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D6622D-963C-4BEE-826C-EE53DB0F7E70}"/>
              </a:ext>
            </a:extLst>
          </p:cNvPr>
          <p:cNvGrpSpPr/>
          <p:nvPr/>
        </p:nvGrpSpPr>
        <p:grpSpPr>
          <a:xfrm>
            <a:off x="4906540" y="2525086"/>
            <a:ext cx="3921459" cy="764944"/>
            <a:chOff x="8025569" y="4309404"/>
            <a:chExt cx="3921459" cy="764944"/>
          </a:xfrm>
        </p:grpSpPr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FC921DC-C9A5-4470-9BC4-ED7B97820E79}"/>
                </a:ext>
              </a:extLst>
            </p:cNvPr>
            <p:cNvSpPr txBox="1"/>
            <p:nvPr/>
          </p:nvSpPr>
          <p:spPr>
            <a:xfrm>
              <a:off x="8783203" y="4355934"/>
              <a:ext cx="3163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6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立题依据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DC9EEAD-E78F-46E9-926E-302392F7A73E}"/>
                </a:ext>
              </a:extLst>
            </p:cNvPr>
            <p:cNvSpPr/>
            <p:nvPr/>
          </p:nvSpPr>
          <p:spPr>
            <a:xfrm>
              <a:off x="8803514" y="4797349"/>
              <a:ext cx="182094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Basis of research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5B15EBC-F3EE-45F7-A7C0-00388EB051DD}"/>
                </a:ext>
              </a:extLst>
            </p:cNvPr>
            <p:cNvSpPr txBox="1"/>
            <p:nvPr/>
          </p:nvSpPr>
          <p:spPr>
            <a:xfrm>
              <a:off x="8025569" y="4309404"/>
              <a:ext cx="9710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01AC157C-0D8A-4EC0-B509-D52CA08ED4CA}"/>
              </a:ext>
            </a:extLst>
          </p:cNvPr>
          <p:cNvGrpSpPr/>
          <p:nvPr/>
        </p:nvGrpSpPr>
        <p:grpSpPr>
          <a:xfrm>
            <a:off x="4906540" y="3514520"/>
            <a:ext cx="3913406" cy="785063"/>
            <a:chOff x="4517355" y="5502182"/>
            <a:chExt cx="3913406" cy="78506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7A905FC-D843-4A2A-8369-997C93EC1F08}"/>
                </a:ext>
              </a:extLst>
            </p:cNvPr>
            <p:cNvSpPr/>
            <p:nvPr/>
          </p:nvSpPr>
          <p:spPr>
            <a:xfrm>
              <a:off x="5294514" y="6010246"/>
              <a:ext cx="177938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Research methods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5CBF42D-48CF-4D67-8B13-25BA4170FEE6}"/>
                </a:ext>
              </a:extLst>
            </p:cNvPr>
            <p:cNvGrpSpPr/>
            <p:nvPr/>
          </p:nvGrpSpPr>
          <p:grpSpPr>
            <a:xfrm>
              <a:off x="4517355" y="5502182"/>
              <a:ext cx="3913406" cy="584775"/>
              <a:chOff x="4517355" y="5469524"/>
              <a:chExt cx="3913406" cy="584775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CEF983E-4B1E-48FA-9B0C-DB88BB6BA3F2}"/>
                  </a:ext>
                </a:extLst>
              </p:cNvPr>
              <p:cNvSpPr txBox="1"/>
              <p:nvPr/>
            </p:nvSpPr>
            <p:spPr>
              <a:xfrm>
                <a:off x="5266936" y="5523474"/>
                <a:ext cx="31638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6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研究方法</a:t>
                </a:r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8463CC6-BD24-4F23-BE06-9363597A7BE0}"/>
                  </a:ext>
                </a:extLst>
              </p:cNvPr>
              <p:cNvSpPr txBox="1"/>
              <p:nvPr/>
            </p:nvSpPr>
            <p:spPr>
              <a:xfrm>
                <a:off x="4517355" y="5469524"/>
                <a:ext cx="971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03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7779A08A-053D-4516-A495-8EA295AD54C3}"/>
              </a:ext>
            </a:extLst>
          </p:cNvPr>
          <p:cNvGrpSpPr/>
          <p:nvPr/>
        </p:nvGrpSpPr>
        <p:grpSpPr>
          <a:xfrm>
            <a:off x="4906540" y="4524072"/>
            <a:ext cx="3921457" cy="773257"/>
            <a:chOff x="8025569" y="5513988"/>
            <a:chExt cx="3921457" cy="773257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18FB5B70-9671-41AB-BD8B-DB947DA044F0}"/>
                </a:ext>
              </a:extLst>
            </p:cNvPr>
            <p:cNvSpPr/>
            <p:nvPr/>
          </p:nvSpPr>
          <p:spPr>
            <a:xfrm>
              <a:off x="8810770" y="6005651"/>
              <a:ext cx="1788287" cy="281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Research results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74E0DD7A-AC03-4FF4-8D60-99299DB3A072}"/>
                </a:ext>
              </a:extLst>
            </p:cNvPr>
            <p:cNvGrpSpPr/>
            <p:nvPr/>
          </p:nvGrpSpPr>
          <p:grpSpPr>
            <a:xfrm>
              <a:off x="8025569" y="5513988"/>
              <a:ext cx="3921457" cy="584775"/>
              <a:chOff x="8025569" y="5481330"/>
              <a:chExt cx="3921457" cy="584775"/>
            </a:xfrm>
          </p:grpSpPr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BF54625-AA4E-42DC-8593-0723DBD74164}"/>
                  </a:ext>
                </a:extLst>
              </p:cNvPr>
              <p:cNvSpPr txBox="1"/>
              <p:nvPr/>
            </p:nvSpPr>
            <p:spPr>
              <a:xfrm>
                <a:off x="8783201" y="5509447"/>
                <a:ext cx="31638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R="0" lvl="0" indent="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kumimoji="0" sz="2800" b="0" i="0" u="none" strike="noStrike" cap="none" spc="600" normalizeH="0" baseline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0" i="0" u="none" strike="noStrike" kern="1200" cap="none" spc="6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研究结果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FEB7088C-BE58-4250-A776-FC7E6FB08291}"/>
                  </a:ext>
                </a:extLst>
              </p:cNvPr>
              <p:cNvSpPr txBox="1"/>
              <p:nvPr/>
            </p:nvSpPr>
            <p:spPr>
              <a:xfrm>
                <a:off x="8025569" y="5481330"/>
                <a:ext cx="9710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04</a:t>
                </a:r>
                <a:endParaRPr kumimoji="0" lang="zh-CN" alt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DBCD89C4-01BF-4457-9AF0-79558E50063F}"/>
              </a:ext>
            </a:extLst>
          </p:cNvPr>
          <p:cNvGrpSpPr/>
          <p:nvPr/>
        </p:nvGrpSpPr>
        <p:grpSpPr>
          <a:xfrm>
            <a:off x="7954667" y="1507952"/>
            <a:ext cx="3851076" cy="3842096"/>
            <a:chOff x="2105799" y="20055838"/>
            <a:chExt cx="6748090" cy="6732363"/>
          </a:xfrm>
          <a:solidFill>
            <a:schemeClr val="bg1">
              <a:alpha val="20000"/>
            </a:schemeClr>
          </a:solidFill>
        </p:grpSpPr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79AAE98A-2858-4266-B930-41181A588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6" name="Freeform 42">
              <a:extLst>
                <a:ext uri="{FF2B5EF4-FFF2-40B4-BE49-F238E27FC236}">
                  <a16:creationId xmlns:a16="http://schemas.microsoft.com/office/drawing/2014/main" id="{6AF27BCA-EE53-49A1-BFE1-3B4DFBB9C9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7" name="Freeform 43">
              <a:extLst>
                <a:ext uri="{FF2B5EF4-FFF2-40B4-BE49-F238E27FC236}">
                  <a16:creationId xmlns:a16="http://schemas.microsoft.com/office/drawing/2014/main" id="{84FCCD42-98F1-4DF4-9A60-306FD773A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8" name="Freeform 44">
              <a:extLst>
                <a:ext uri="{FF2B5EF4-FFF2-40B4-BE49-F238E27FC236}">
                  <a16:creationId xmlns:a16="http://schemas.microsoft.com/office/drawing/2014/main" id="{3991482C-9418-40C7-A43F-1E2E60BDD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49" name="Freeform 45">
              <a:extLst>
                <a:ext uri="{FF2B5EF4-FFF2-40B4-BE49-F238E27FC236}">
                  <a16:creationId xmlns:a16="http://schemas.microsoft.com/office/drawing/2014/main" id="{C8F0283F-5609-4CF2-B95C-AE8A95754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BAC8DD0E-5DF7-4AE7-B758-A9A1B3494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1" name="Freeform 47">
              <a:extLst>
                <a:ext uri="{FF2B5EF4-FFF2-40B4-BE49-F238E27FC236}">
                  <a16:creationId xmlns:a16="http://schemas.microsoft.com/office/drawing/2014/main" id="{2379E517-D02D-45F3-82A9-A375358BB6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2" name="Freeform 48">
              <a:extLst>
                <a:ext uri="{FF2B5EF4-FFF2-40B4-BE49-F238E27FC236}">
                  <a16:creationId xmlns:a16="http://schemas.microsoft.com/office/drawing/2014/main" id="{3F957794-E9E3-44B6-9B05-CFF03B63EF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3" name="Freeform 49">
              <a:extLst>
                <a:ext uri="{FF2B5EF4-FFF2-40B4-BE49-F238E27FC236}">
                  <a16:creationId xmlns:a16="http://schemas.microsoft.com/office/drawing/2014/main" id="{32C2E9C2-6FBE-4035-8C09-5FFFA59FA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4" name="Freeform 50">
              <a:extLst>
                <a:ext uri="{FF2B5EF4-FFF2-40B4-BE49-F238E27FC236}">
                  <a16:creationId xmlns:a16="http://schemas.microsoft.com/office/drawing/2014/main" id="{EF27CBC6-3163-424F-9694-53C0ABAE0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5" name="Freeform 51">
              <a:extLst>
                <a:ext uri="{FF2B5EF4-FFF2-40B4-BE49-F238E27FC236}">
                  <a16:creationId xmlns:a16="http://schemas.microsoft.com/office/drawing/2014/main" id="{B43DD560-59F8-44D1-BB11-F20BA225E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6" name="Freeform 52">
              <a:extLst>
                <a:ext uri="{FF2B5EF4-FFF2-40B4-BE49-F238E27FC236}">
                  <a16:creationId xmlns:a16="http://schemas.microsoft.com/office/drawing/2014/main" id="{0D3395C3-0ED8-4539-9326-A67C00FB8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7" name="Freeform 53">
              <a:extLst>
                <a:ext uri="{FF2B5EF4-FFF2-40B4-BE49-F238E27FC236}">
                  <a16:creationId xmlns:a16="http://schemas.microsoft.com/office/drawing/2014/main" id="{11334AAE-90E7-478B-ACA0-3819E75EAC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8" name="Freeform 54">
              <a:extLst>
                <a:ext uri="{FF2B5EF4-FFF2-40B4-BE49-F238E27FC236}">
                  <a16:creationId xmlns:a16="http://schemas.microsoft.com/office/drawing/2014/main" id="{A78F65D0-5DD2-49B6-AE90-587785B2F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59" name="Freeform 55">
              <a:extLst>
                <a:ext uri="{FF2B5EF4-FFF2-40B4-BE49-F238E27FC236}">
                  <a16:creationId xmlns:a16="http://schemas.microsoft.com/office/drawing/2014/main" id="{758F5D24-301B-460A-BA6F-EE19C334B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D23E12EB-6C6B-46F5-AB2A-171AFB094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A43D930-57AF-42F3-810A-B0ECA8EEF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C35C20AF-9414-4E8F-BA86-877CBA90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1D224BFB-ED8B-400D-A3EB-7FCACA30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5" name="Freeform 60">
              <a:extLst>
                <a:ext uri="{FF2B5EF4-FFF2-40B4-BE49-F238E27FC236}">
                  <a16:creationId xmlns:a16="http://schemas.microsoft.com/office/drawing/2014/main" id="{5267C7E7-B082-41F9-8638-214CC5100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6" name="Freeform 61">
              <a:extLst>
                <a:ext uri="{FF2B5EF4-FFF2-40B4-BE49-F238E27FC236}">
                  <a16:creationId xmlns:a16="http://schemas.microsoft.com/office/drawing/2014/main" id="{150A37A0-0E83-4E3D-B77A-B96BE3FC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94C09A7A-99C3-483B-8EFC-CE53A050E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68" name="Freeform 71">
              <a:extLst>
                <a:ext uri="{FF2B5EF4-FFF2-40B4-BE49-F238E27FC236}">
                  <a16:creationId xmlns:a16="http://schemas.microsoft.com/office/drawing/2014/main" id="{C1E36534-E2CA-4745-BA48-C5A07199F7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54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872BF8-CF28-40DB-B7D7-7416D2002A51}"/>
              </a:ext>
            </a:extLst>
          </p:cNvPr>
          <p:cNvSpPr/>
          <p:nvPr/>
        </p:nvSpPr>
        <p:spPr>
          <a:xfrm>
            <a:off x="4473438" y="544407"/>
            <a:ext cx="3503993" cy="8412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715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83AFE-A33A-4717-AB94-9F8FDB97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004" y="568866"/>
            <a:ext cx="2700487" cy="522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F58ABA-3901-4A62-9BB8-3D8C237D06BA}"/>
              </a:ext>
            </a:extLst>
          </p:cNvPr>
          <p:cNvSpPr txBox="1"/>
          <p:nvPr/>
        </p:nvSpPr>
        <p:spPr>
          <a:xfrm>
            <a:off x="1848061" y="703695"/>
            <a:ext cx="7685729" cy="2282035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prstMaterial="matte"/>
        </p:spPr>
        <p:txBody>
          <a:bodyPr wrap="square" rtlCol="0">
            <a:spAutoFit/>
            <a:sp3d prstMaterial="translucentPowder"/>
          </a:bodyPr>
          <a:lstStyle/>
          <a:p>
            <a:pPr algn="ctr"/>
            <a:r>
              <a:rPr lang="en-US" altLang="zh-CN" sz="6162" dirty="0">
                <a:gradFill>
                  <a:gsLst>
                    <a:gs pos="100000">
                      <a:srgbClr val="066AD1"/>
                    </a:gs>
                    <a:gs pos="0">
                      <a:srgbClr val="3680C6"/>
                    </a:gs>
                  </a:gsLst>
                  <a:path path="circle">
                    <a:fillToRect r="100000" b="100000"/>
                  </a:path>
                </a:gradFill>
                <a:effectLst>
                  <a:reflection blurRad="38100" stA="55000" endA="300" endPos="15000" dir="5400000" sy="-100000" algn="bl" rotWithShape="0"/>
                </a:effectLs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THANKS</a:t>
            </a:r>
          </a:p>
          <a:p>
            <a:pPr algn="ctr"/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李挥的手机微信号码：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 huilihuge64</a:t>
            </a: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，或手机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13602672514  </a:t>
            </a: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905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Segoe UI" panose="020B0502040204020203" pitchFamily="34" charset="0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 algn="ctr"/>
            <a:endParaRPr lang="en-US" altLang="zh-CN" sz="6162" dirty="0">
              <a:gradFill>
                <a:gsLst>
                  <a:gs pos="100000">
                    <a:srgbClr val="066AD1"/>
                  </a:gs>
                  <a:gs pos="0">
                    <a:srgbClr val="3680C6"/>
                  </a:gs>
                </a:gsLst>
                <a:path path="circle">
                  <a:fillToRect r="100000" b="100000"/>
                </a:path>
              </a:gradFill>
              <a:effectLst>
                <a:reflection blurRad="38100" stA="55000" endA="300" endPos="15000" dir="5400000" sy="-100000" algn="bl" rotWithShape="0"/>
              </a:effectLst>
              <a:latin typeface="Segoe UI" panose="020B0502040204020203" pitchFamily="34" charset="0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F8585A-0B24-4863-A406-3A8ABFA22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" y="2179655"/>
            <a:ext cx="3503993" cy="430749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017572D-6A83-4A65-AC46-58B32A1A747C}"/>
              </a:ext>
            </a:extLst>
          </p:cNvPr>
          <p:cNvSpPr/>
          <p:nvPr/>
        </p:nvSpPr>
        <p:spPr>
          <a:xfrm>
            <a:off x="4041088" y="2879625"/>
            <a:ext cx="5242916" cy="311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李挥的手机微信号码：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 huilihuge64  </a:t>
            </a: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 </a:t>
            </a:r>
            <a:endParaRPr lang="en-US" altLang="zh-CN" sz="1905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Segoe UI" panose="020B0502040204020203" pitchFamily="34" charset="0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 电邮 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  <a:hlinkClick r:id="rId5"/>
              </a:rPr>
              <a:t>huilihuge@163.com</a:t>
            </a:r>
            <a:endParaRPr lang="en-US" altLang="zh-CN" sz="1905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Segoe UI" panose="020B0502040204020203" pitchFamily="34" charset="0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905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Wechat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 account of Hui LI </a:t>
            </a: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huilihuge64  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email</a:t>
            </a: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：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  <a:hlinkClick r:id="rId5"/>
              </a:rPr>
              <a:t> huilihuge@163.com</a:t>
            </a:r>
            <a:endParaRPr lang="en-US" altLang="zh-CN" sz="1905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Segoe UI" panose="020B0502040204020203" pitchFamily="34" charset="0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endParaRPr lang="en-US" altLang="zh-CN" sz="1905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Segoe UI" panose="020B0502040204020203" pitchFamily="34" charset="0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北京大学深圳研究生院  </a:t>
            </a:r>
            <a:endParaRPr lang="en-US" altLang="zh-CN" sz="1905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00FFFF"/>
              </a:highlight>
              <a:latin typeface="Segoe UI" panose="020B0502040204020203" pitchFamily="34" charset="0"/>
              <a:ea typeface="等线" panose="02010600030101010101" pitchFamily="2" charset="-122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  北大</a:t>
            </a:r>
            <a:r>
              <a:rPr lang="en-US" altLang="zh-CN" sz="1905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  <a:latin typeface="Segoe UI" panose="020B0502040204020203" pitchFamily="34" charset="0"/>
                <a:ea typeface="等线" panose="02010600030101010101" pitchFamily="2" charset="-122"/>
                <a:cs typeface="+mn-ea"/>
                <a:sym typeface="Arial" panose="020B0604020202020204" pitchFamily="34" charset="0"/>
              </a:rPr>
              <a:t>A 212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4D3FFC-711C-4323-B197-9AFC2421E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1030" y="2491779"/>
            <a:ext cx="3503992" cy="39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7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Segoe UI"/>
        <a:ea typeface="等线"/>
        <a:cs typeface=""/>
      </a:majorFont>
      <a:minorFont>
        <a:latin typeface="Segoe UI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272</Words>
  <Application>Microsoft Office PowerPoint</Application>
  <PresentationFormat>宽屏</PresentationFormat>
  <Paragraphs>39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方正仿宋简体</vt:lpstr>
      <vt:lpstr>华文楷体</vt:lpstr>
      <vt:lpstr>Aptos</vt:lpstr>
      <vt:lpstr>Arial</vt:lpstr>
      <vt:lpstr>Segoe UI</vt:lpstr>
      <vt:lpstr>Times New Roman</vt:lpstr>
      <vt:lpstr>Office 主题​​</vt:lpstr>
      <vt:lpstr>福耀科技大学 – 招生宣传 网络空间命运共同体架构协议体系MIN及在高校应用 MIN: for Every Nation to jointly Build a Trust Cyberspace in the Digital World  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墨 许</dc:creator>
  <cp:lastModifiedBy>Logic</cp:lastModifiedBy>
  <cp:revision>11</cp:revision>
  <dcterms:created xsi:type="dcterms:W3CDTF">2025-01-20T01:34:07Z</dcterms:created>
  <dcterms:modified xsi:type="dcterms:W3CDTF">2025-02-05T15:54:39Z</dcterms:modified>
</cp:coreProperties>
</file>