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16"/>
  </p:notesMasterIdLst>
  <p:sldIdLst>
    <p:sldId id="4099990" r:id="rId3"/>
    <p:sldId id="448" r:id="rId4"/>
    <p:sldId id="4099997" r:id="rId5"/>
    <p:sldId id="4100000" r:id="rId6"/>
    <p:sldId id="4100002" r:id="rId7"/>
    <p:sldId id="4100001" r:id="rId8"/>
    <p:sldId id="4100003" r:id="rId9"/>
    <p:sldId id="4100004" r:id="rId10"/>
    <p:sldId id="4099999" r:id="rId11"/>
    <p:sldId id="4099994" r:id="rId12"/>
    <p:sldId id="4099995" r:id="rId13"/>
    <p:sldId id="4099998" r:id="rId14"/>
    <p:sldId id="173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0DAF4"/>
    <a:srgbClr val="67C23A"/>
    <a:srgbClr val="72B7FF"/>
    <a:srgbClr val="F56A6A"/>
    <a:srgbClr val="409EFF"/>
    <a:srgbClr val="86BADE"/>
    <a:srgbClr val="DDE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1" autoAdjust="0"/>
    <p:restoredTop sz="93438" autoAdjust="0"/>
  </p:normalViewPr>
  <p:slideViewPr>
    <p:cSldViewPr snapToGrid="0">
      <p:cViewPr varScale="1">
        <p:scale>
          <a:sx n="84" d="100"/>
          <a:sy n="84" d="100"/>
        </p:scale>
        <p:origin x="295" y="41"/>
      </p:cViewPr>
      <p:guideLst/>
    </p:cSldViewPr>
  </p:slideViewPr>
  <p:outlineViewPr>
    <p:cViewPr>
      <p:scale>
        <a:sx n="33" d="100"/>
        <a:sy n="33" d="100"/>
      </p:scale>
      <p:origin x="0" y="-19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53303-F366-4B2B-80F9-56AD033EF503}" type="datetimeFigureOut">
              <a:rPr lang="zh-CN" altLang="en-US" smtClean="0"/>
              <a:t>2025/2/7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00CA4-93CB-4803-8C68-8C4F7E0EE3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a:t>
            </a:r>
            <a:r>
              <a:rPr lang="zh-CN" altLang="en-US" dirty="0"/>
              <a:t>分钟</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998AE2D-BC08-4B5E-8639-773FE57323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333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8217A8-1481-4013-9D42-BDF2AB5AF2FF}" type="slidenum">
              <a:rPr lang="zh-CN" altLang="en-US" smtClean="0"/>
              <a:t>10</a:t>
            </a:fld>
            <a:endParaRPr lang="zh-CN" altLang="en-US"/>
          </a:p>
        </p:txBody>
      </p:sp>
    </p:spTree>
    <p:extLst>
      <p:ext uri="{BB962C8B-B14F-4D97-AF65-F5344CB8AC3E}">
        <p14:creationId xmlns:p14="http://schemas.microsoft.com/office/powerpoint/2010/main" val="381767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8217A8-1481-4013-9D42-BDF2AB5AF2FF}" type="slidenum">
              <a:rPr lang="zh-CN" altLang="en-US" smtClean="0"/>
              <a:t>11</a:t>
            </a:fld>
            <a:endParaRPr lang="zh-CN" altLang="en-US"/>
          </a:p>
        </p:txBody>
      </p:sp>
    </p:spTree>
    <p:extLst>
      <p:ext uri="{BB962C8B-B14F-4D97-AF65-F5344CB8AC3E}">
        <p14:creationId xmlns:p14="http://schemas.microsoft.com/office/powerpoint/2010/main" val="23095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8217A8-1481-4013-9D42-BDF2AB5AF2FF}" type="slidenum">
              <a:rPr lang="zh-CN" altLang="en-US" smtClean="0"/>
              <a:t>12</a:t>
            </a:fld>
            <a:endParaRPr lang="zh-CN" altLang="en-US"/>
          </a:p>
        </p:txBody>
      </p:sp>
    </p:spTree>
    <p:extLst>
      <p:ext uri="{BB962C8B-B14F-4D97-AF65-F5344CB8AC3E}">
        <p14:creationId xmlns:p14="http://schemas.microsoft.com/office/powerpoint/2010/main" val="3708745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C57DBB-03B0-4F86-BB29-27C63B91E6F9}"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68275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8217A8-1481-4013-9D42-BDF2AB5AF2FF}" type="slidenum">
              <a:rPr lang="zh-CN" altLang="en-US" smtClean="0"/>
              <a:t>2</a:t>
            </a:fld>
            <a:endParaRPr lang="zh-CN" altLang="en-US"/>
          </a:p>
        </p:txBody>
      </p:sp>
    </p:spTree>
    <p:extLst>
      <p:ext uri="{BB962C8B-B14F-4D97-AF65-F5344CB8AC3E}">
        <p14:creationId xmlns:p14="http://schemas.microsoft.com/office/powerpoint/2010/main" val="501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8217A8-1481-4013-9D42-BDF2AB5AF2F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16741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8217A8-1481-4013-9D42-BDF2AB5AF2F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13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8217A8-1481-4013-9D42-BDF2AB5AF2F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6140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8217A8-1481-4013-9D42-BDF2AB5AF2F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0695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8217A8-1481-4013-9D42-BDF2AB5AF2F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34637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8217A8-1481-4013-9D42-BDF2AB5AF2F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975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8217A8-1481-4013-9D42-BDF2AB5AF2F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724695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3589344"/>
            <a:ext cx="103632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a:ea typeface="黑体"/>
              <a:cs typeface="+mn-cs"/>
            </a:endParaRPr>
          </a:p>
        </p:txBody>
      </p:sp>
      <p:pic>
        <p:nvPicPr>
          <p:cNvPr id="5" name="Picture 17"/>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5900"/>
                    </a14:imgEffect>
                    <a14:imgEffect>
                      <a14:saturation sat="88000"/>
                    </a14:imgEffect>
                    <a14:imgEffect>
                      <a14:sharpenSoften amount="25000"/>
                    </a14:imgEffect>
                  </a14:imgLayer>
                </a14:imgProps>
              </a:ext>
              <a:ext uri="{28A0092B-C50C-407E-A947-70E740481C1C}">
                <a14:useLocalDpi xmlns:a14="http://schemas.microsoft.com/office/drawing/2010/main" val="0"/>
              </a:ext>
            </a:extLst>
          </a:blip>
          <a:stretch>
            <a:fillRect/>
          </a:stretch>
        </p:blipFill>
        <p:spPr bwMode="auto">
          <a:xfrm>
            <a:off x="146076" y="116728"/>
            <a:ext cx="4182813" cy="9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1442" name="Rectangle 2"/>
          <p:cNvSpPr>
            <a:spLocks noGrp="1" noChangeArrowheads="1"/>
          </p:cNvSpPr>
          <p:nvPr>
            <p:ph type="ctrTitle"/>
          </p:nvPr>
        </p:nvSpPr>
        <p:spPr>
          <a:xfrm>
            <a:off x="914400" y="1268760"/>
            <a:ext cx="10363200" cy="2204690"/>
          </a:xfrm>
          <a:prstGeom prst="rect">
            <a:avLst/>
          </a:prstGeom>
        </p:spPr>
        <p:txBody>
          <a:bodyPr/>
          <a:lstStyle>
            <a:lvl1pPr algn="ctr">
              <a:defRPr sz="4400"/>
            </a:lvl1pPr>
          </a:lstStyle>
          <a:p>
            <a:pPr lvl="0"/>
            <a:r>
              <a:rPr lang="zh-CN" altLang="en-US" noProof="0"/>
              <a:t>单击此处编辑母版标题样式</a:t>
            </a:r>
          </a:p>
        </p:txBody>
      </p:sp>
      <p:sp>
        <p:nvSpPr>
          <p:cNvPr id="701443" name="Rectangle 3"/>
          <p:cNvSpPr>
            <a:spLocks noGrp="1" noChangeArrowheads="1"/>
          </p:cNvSpPr>
          <p:nvPr>
            <p:ph type="subTitle" idx="1"/>
          </p:nvPr>
        </p:nvSpPr>
        <p:spPr>
          <a:xfrm>
            <a:off x="935572" y="3833813"/>
            <a:ext cx="10342033" cy="1600200"/>
          </a:xfrm>
          <a:prstGeom prst="rect">
            <a:avLst/>
          </a:prstGeom>
        </p:spPr>
        <p:txBody>
          <a:bodyPr/>
          <a:lstStyle>
            <a:lvl1pPr marL="0" indent="0" algn="ctr">
              <a:buFont typeface="Wingdings" panose="05000000000000000000" pitchFamily="2" charset="2"/>
              <a:buNone/>
              <a:defRPr sz="2600"/>
            </a:lvl1pPr>
          </a:lstStyle>
          <a:p>
            <a:pPr lvl="0"/>
            <a:r>
              <a:rPr lang="zh-CN" altLang="en-US" noProof="0"/>
              <a:t>单击此处编辑母版副标题样式</a:t>
            </a:r>
          </a:p>
        </p:txBody>
      </p:sp>
      <p:pic>
        <p:nvPicPr>
          <p:cNvPr id="6" name="Picture 17"/>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5900"/>
                    </a14:imgEffect>
                    <a14:imgEffect>
                      <a14:saturation sat="88000"/>
                    </a14:imgEffect>
                    <a14:imgEffect>
                      <a14:sharpenSoften amount="25000"/>
                    </a14:imgEffect>
                  </a14:imgLayer>
                </a14:imgProps>
              </a:ext>
              <a:ext uri="{28A0092B-C50C-407E-A947-70E740481C1C}">
                <a14:useLocalDpi xmlns:a14="http://schemas.microsoft.com/office/drawing/2010/main" val="0"/>
              </a:ext>
            </a:extLst>
          </a:blip>
          <a:stretch>
            <a:fillRect/>
          </a:stretch>
        </p:blipFill>
        <p:spPr bwMode="auto">
          <a:xfrm>
            <a:off x="146076" y="116728"/>
            <a:ext cx="4182813" cy="9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5900"/>
                    </a14:imgEffect>
                    <a14:imgEffect>
                      <a14:saturation sat="88000"/>
                    </a14:imgEffect>
                    <a14:imgEffect>
                      <a14:sharpenSoften amount="25000"/>
                    </a14:imgEffect>
                  </a14:imgLayer>
                </a14:imgProps>
              </a:ext>
              <a:ext uri="{28A0092B-C50C-407E-A947-70E740481C1C}">
                <a14:useLocalDpi xmlns:a14="http://schemas.microsoft.com/office/drawing/2010/main" val="0"/>
              </a:ext>
            </a:extLst>
          </a:blip>
          <a:stretch>
            <a:fillRect/>
          </a:stretch>
        </p:blipFill>
        <p:spPr bwMode="auto">
          <a:xfrm>
            <a:off x="146076" y="116728"/>
            <a:ext cx="4182813" cy="9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188751388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上下横线">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4AE79B1-1619-41E3-8A2F-8EC4722BC253}"/>
              </a:ext>
            </a:extLst>
          </p:cNvPr>
          <p:cNvGrpSpPr/>
          <p:nvPr userDrawn="1"/>
        </p:nvGrpSpPr>
        <p:grpSpPr>
          <a:xfrm>
            <a:off x="10177780" y="329882"/>
            <a:ext cx="1512002" cy="444892"/>
            <a:chOff x="9556201" y="498129"/>
            <a:chExt cx="1993881" cy="586680"/>
          </a:xfrm>
        </p:grpSpPr>
        <p:grpSp>
          <p:nvGrpSpPr>
            <p:cNvPr id="66" name="组合 65">
              <a:extLst>
                <a:ext uri="{FF2B5EF4-FFF2-40B4-BE49-F238E27FC236}">
                  <a16:creationId xmlns:a16="http://schemas.microsoft.com/office/drawing/2014/main" id="{5C15F262-2B8A-43C1-93DC-339774166331}"/>
                </a:ext>
              </a:extLst>
            </p:cNvPr>
            <p:cNvGrpSpPr/>
            <p:nvPr userDrawn="1"/>
          </p:nvGrpSpPr>
          <p:grpSpPr>
            <a:xfrm>
              <a:off x="10239376" y="968937"/>
              <a:ext cx="1307697" cy="96254"/>
              <a:chOff x="4616246" y="3878362"/>
              <a:chExt cx="5571416" cy="410087"/>
            </a:xfrm>
            <a:solidFill>
              <a:schemeClr val="tx1">
                <a:alpha val="80000"/>
              </a:schemeClr>
            </a:solidFill>
          </p:grpSpPr>
          <p:sp>
            <p:nvSpPr>
              <p:cNvPr id="68" name="Freeform 17">
                <a:extLst>
                  <a:ext uri="{FF2B5EF4-FFF2-40B4-BE49-F238E27FC236}">
                    <a16:creationId xmlns:a16="http://schemas.microsoft.com/office/drawing/2014/main" id="{0BB7E6A2-C551-4CAC-8A7C-CB084AC0393D}"/>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18">
                <a:extLst>
                  <a:ext uri="{FF2B5EF4-FFF2-40B4-BE49-F238E27FC236}">
                    <a16:creationId xmlns:a16="http://schemas.microsoft.com/office/drawing/2014/main" id="{AF11A2EA-0B28-440D-ABC0-47F76546FA4B}"/>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0" name="Freeform 19">
                <a:extLst>
                  <a:ext uri="{FF2B5EF4-FFF2-40B4-BE49-F238E27FC236}">
                    <a16:creationId xmlns:a16="http://schemas.microsoft.com/office/drawing/2014/main" id="{687C0C1A-D1C7-41A9-8A9A-4EB1400A640C}"/>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2" name="Freeform 20">
                <a:extLst>
                  <a:ext uri="{FF2B5EF4-FFF2-40B4-BE49-F238E27FC236}">
                    <a16:creationId xmlns:a16="http://schemas.microsoft.com/office/drawing/2014/main" id="{B1AD26CB-2631-47D6-8B94-0C2DE8DAE1DF}"/>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3" name="Freeform 21">
                <a:extLst>
                  <a:ext uri="{FF2B5EF4-FFF2-40B4-BE49-F238E27FC236}">
                    <a16:creationId xmlns:a16="http://schemas.microsoft.com/office/drawing/2014/main" id="{7188BA7E-50BA-44F8-9949-24203A649509}"/>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4" name="Freeform 22">
                <a:extLst>
                  <a:ext uri="{FF2B5EF4-FFF2-40B4-BE49-F238E27FC236}">
                    <a16:creationId xmlns:a16="http://schemas.microsoft.com/office/drawing/2014/main" id="{59E8A17F-9E83-487C-BAAE-EF2645C4653C}"/>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5" name="Freeform 23">
                <a:extLst>
                  <a:ext uri="{FF2B5EF4-FFF2-40B4-BE49-F238E27FC236}">
                    <a16:creationId xmlns:a16="http://schemas.microsoft.com/office/drawing/2014/main" id="{6874771E-6EC2-40B7-8593-A8A420AEEAD7}"/>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6" name="Freeform 25">
                <a:extLst>
                  <a:ext uri="{FF2B5EF4-FFF2-40B4-BE49-F238E27FC236}">
                    <a16:creationId xmlns:a16="http://schemas.microsoft.com/office/drawing/2014/main" id="{CDD46DA1-964F-4E43-A6AD-31009905952B}"/>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7" name="Freeform 27">
                <a:extLst>
                  <a:ext uri="{FF2B5EF4-FFF2-40B4-BE49-F238E27FC236}">
                    <a16:creationId xmlns:a16="http://schemas.microsoft.com/office/drawing/2014/main" id="{79E10957-7621-455A-A65D-63395B54CD8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8" name="Freeform 29">
                <a:extLst>
                  <a:ext uri="{FF2B5EF4-FFF2-40B4-BE49-F238E27FC236}">
                    <a16:creationId xmlns:a16="http://schemas.microsoft.com/office/drawing/2014/main" id="{5C881E13-4696-4D4F-B82A-A15CE965951E}"/>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9" name="Freeform 30">
                <a:extLst>
                  <a:ext uri="{FF2B5EF4-FFF2-40B4-BE49-F238E27FC236}">
                    <a16:creationId xmlns:a16="http://schemas.microsoft.com/office/drawing/2014/main" id="{57334090-4538-4D00-B942-CBD745D65BC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0" name="Freeform 31">
                <a:extLst>
                  <a:ext uri="{FF2B5EF4-FFF2-40B4-BE49-F238E27FC236}">
                    <a16:creationId xmlns:a16="http://schemas.microsoft.com/office/drawing/2014/main" id="{BA16E188-C562-41A4-9B4A-9DBEBF95A377}"/>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1" name="Freeform 32">
                <a:extLst>
                  <a:ext uri="{FF2B5EF4-FFF2-40B4-BE49-F238E27FC236}">
                    <a16:creationId xmlns:a16="http://schemas.microsoft.com/office/drawing/2014/main" id="{04D8D32A-D397-417E-8C9F-BDEF41F83EB9}"/>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2" name="Freeform 33">
                <a:extLst>
                  <a:ext uri="{FF2B5EF4-FFF2-40B4-BE49-F238E27FC236}">
                    <a16:creationId xmlns:a16="http://schemas.microsoft.com/office/drawing/2014/main" id="{80ECFE5A-CC82-4F7B-9CB9-E42947E66DC6}"/>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3" name="Freeform 34">
                <a:extLst>
                  <a:ext uri="{FF2B5EF4-FFF2-40B4-BE49-F238E27FC236}">
                    <a16:creationId xmlns:a16="http://schemas.microsoft.com/office/drawing/2014/main" id="{A2B2A5CC-F142-4967-9397-104C57D6D51E}"/>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4" name="Freeform 35">
                <a:extLst>
                  <a:ext uri="{FF2B5EF4-FFF2-40B4-BE49-F238E27FC236}">
                    <a16:creationId xmlns:a16="http://schemas.microsoft.com/office/drawing/2014/main" id="{C6DC5263-4BE0-4098-8265-18B3D919C540}"/>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85" name="组合 84">
              <a:extLst>
                <a:ext uri="{FF2B5EF4-FFF2-40B4-BE49-F238E27FC236}">
                  <a16:creationId xmlns:a16="http://schemas.microsoft.com/office/drawing/2014/main" id="{0FEBB34A-9216-4734-ABDB-24C619203A22}"/>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86" name="Freeform 9">
                <a:extLst>
                  <a:ext uri="{FF2B5EF4-FFF2-40B4-BE49-F238E27FC236}">
                    <a16:creationId xmlns:a16="http://schemas.microsoft.com/office/drawing/2014/main" id="{BAAACB60-72C2-4416-9299-161860BAE9EE}"/>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7" name="Freeform 10">
                <a:extLst>
                  <a:ext uri="{FF2B5EF4-FFF2-40B4-BE49-F238E27FC236}">
                    <a16:creationId xmlns:a16="http://schemas.microsoft.com/office/drawing/2014/main" id="{8CAA1636-149B-4EDA-B31F-4978A1DAA4F3}"/>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8" name="Freeform 11">
                <a:extLst>
                  <a:ext uri="{FF2B5EF4-FFF2-40B4-BE49-F238E27FC236}">
                    <a16:creationId xmlns:a16="http://schemas.microsoft.com/office/drawing/2014/main" id="{FDF2BF3F-AB31-4F63-9678-BFF5CCE4454A}"/>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9" name="Freeform 12">
                <a:extLst>
                  <a:ext uri="{FF2B5EF4-FFF2-40B4-BE49-F238E27FC236}">
                    <a16:creationId xmlns:a16="http://schemas.microsoft.com/office/drawing/2014/main" id="{5B526479-0DBF-4737-8331-32D1E952C9D8}"/>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0" name="Freeform 13">
                <a:extLst>
                  <a:ext uri="{FF2B5EF4-FFF2-40B4-BE49-F238E27FC236}">
                    <a16:creationId xmlns:a16="http://schemas.microsoft.com/office/drawing/2014/main" id="{E3947BE1-C3AE-4CFB-BFFE-ABA981B89672}"/>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1" name="Freeform 14">
                <a:extLst>
                  <a:ext uri="{FF2B5EF4-FFF2-40B4-BE49-F238E27FC236}">
                    <a16:creationId xmlns:a16="http://schemas.microsoft.com/office/drawing/2014/main" id="{F2A49C76-5480-41CE-9ADE-B8DA9152D704}"/>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2" name="Freeform 15">
                <a:extLst>
                  <a:ext uri="{FF2B5EF4-FFF2-40B4-BE49-F238E27FC236}">
                    <a16:creationId xmlns:a16="http://schemas.microsoft.com/office/drawing/2014/main" id="{16AD1742-67D8-4026-84B3-87236E785A6B}"/>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3" name="Freeform 16">
                <a:extLst>
                  <a:ext uri="{FF2B5EF4-FFF2-40B4-BE49-F238E27FC236}">
                    <a16:creationId xmlns:a16="http://schemas.microsoft.com/office/drawing/2014/main" id="{CDEDCC72-5F8A-4DD8-9E4E-D7527A11A8EC}"/>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4" name="Freeform 24">
                <a:extLst>
                  <a:ext uri="{FF2B5EF4-FFF2-40B4-BE49-F238E27FC236}">
                    <a16:creationId xmlns:a16="http://schemas.microsoft.com/office/drawing/2014/main" id="{43DCC307-4F60-4FFF-A2A5-A29470381E5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5" name="Freeform 26">
                <a:extLst>
                  <a:ext uri="{FF2B5EF4-FFF2-40B4-BE49-F238E27FC236}">
                    <a16:creationId xmlns:a16="http://schemas.microsoft.com/office/drawing/2014/main" id="{B9F88D38-2706-4475-8802-6F4F5D2EF2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6" name="Freeform 28">
                <a:extLst>
                  <a:ext uri="{FF2B5EF4-FFF2-40B4-BE49-F238E27FC236}">
                    <a16:creationId xmlns:a16="http://schemas.microsoft.com/office/drawing/2014/main" id="{8F836E50-664C-489E-B463-9D8B808D647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7" name="Freeform 36">
                <a:extLst>
                  <a:ext uri="{FF2B5EF4-FFF2-40B4-BE49-F238E27FC236}">
                    <a16:creationId xmlns:a16="http://schemas.microsoft.com/office/drawing/2014/main" id="{81C3B568-D4E9-40A8-AA80-68ECCA6EFC73}"/>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98" name="组合 97">
              <a:extLst>
                <a:ext uri="{FF2B5EF4-FFF2-40B4-BE49-F238E27FC236}">
                  <a16:creationId xmlns:a16="http://schemas.microsoft.com/office/drawing/2014/main" id="{90DC71DC-0BCB-48A8-A72D-C25256144DE0}"/>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99" name="Freeform 8">
                <a:extLst>
                  <a:ext uri="{FF2B5EF4-FFF2-40B4-BE49-F238E27FC236}">
                    <a16:creationId xmlns:a16="http://schemas.microsoft.com/office/drawing/2014/main" id="{57D1E859-5CEB-4609-8E48-13EBEA79EA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0" name="Freeform 42">
                <a:extLst>
                  <a:ext uri="{FF2B5EF4-FFF2-40B4-BE49-F238E27FC236}">
                    <a16:creationId xmlns:a16="http://schemas.microsoft.com/office/drawing/2014/main" id="{A033A341-EE5C-4CFF-8FE9-10E577DFE66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1" name="Freeform 43">
                <a:extLst>
                  <a:ext uri="{FF2B5EF4-FFF2-40B4-BE49-F238E27FC236}">
                    <a16:creationId xmlns:a16="http://schemas.microsoft.com/office/drawing/2014/main" id="{672D9D2F-B971-45A7-BEA6-0BE6565B628A}"/>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2" name="Freeform 44">
                <a:extLst>
                  <a:ext uri="{FF2B5EF4-FFF2-40B4-BE49-F238E27FC236}">
                    <a16:creationId xmlns:a16="http://schemas.microsoft.com/office/drawing/2014/main" id="{E905262E-566E-456A-8A2C-4D36BAC742A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3" name="Freeform 45">
                <a:extLst>
                  <a:ext uri="{FF2B5EF4-FFF2-40B4-BE49-F238E27FC236}">
                    <a16:creationId xmlns:a16="http://schemas.microsoft.com/office/drawing/2014/main" id="{72E93604-F1A1-4374-9DEA-9A647838A73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4" name="Freeform 46">
                <a:extLst>
                  <a:ext uri="{FF2B5EF4-FFF2-40B4-BE49-F238E27FC236}">
                    <a16:creationId xmlns:a16="http://schemas.microsoft.com/office/drawing/2014/main" id="{D202D4C6-F78A-4048-8132-DEFFD80BA87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5" name="Freeform 47">
                <a:extLst>
                  <a:ext uri="{FF2B5EF4-FFF2-40B4-BE49-F238E27FC236}">
                    <a16:creationId xmlns:a16="http://schemas.microsoft.com/office/drawing/2014/main" id="{38D2C29B-8AE7-40CF-9AC3-F0EFB8D2028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6" name="Freeform 48">
                <a:extLst>
                  <a:ext uri="{FF2B5EF4-FFF2-40B4-BE49-F238E27FC236}">
                    <a16:creationId xmlns:a16="http://schemas.microsoft.com/office/drawing/2014/main" id="{ABA50FBF-BA46-4469-8806-C69C007B2D1B}"/>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7" name="Freeform 49">
                <a:extLst>
                  <a:ext uri="{FF2B5EF4-FFF2-40B4-BE49-F238E27FC236}">
                    <a16:creationId xmlns:a16="http://schemas.microsoft.com/office/drawing/2014/main" id="{B83B4A3F-FC0E-43BC-BFCA-F5A8EA5B8536}"/>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8" name="Freeform 50">
                <a:extLst>
                  <a:ext uri="{FF2B5EF4-FFF2-40B4-BE49-F238E27FC236}">
                    <a16:creationId xmlns:a16="http://schemas.microsoft.com/office/drawing/2014/main" id="{11F4E97B-BA23-4998-BFB7-B0025EC32A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9" name="Freeform 51">
                <a:extLst>
                  <a:ext uri="{FF2B5EF4-FFF2-40B4-BE49-F238E27FC236}">
                    <a16:creationId xmlns:a16="http://schemas.microsoft.com/office/drawing/2014/main" id="{9E8B953D-8774-449E-8415-F81822ACB86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0" name="Freeform 52">
                <a:extLst>
                  <a:ext uri="{FF2B5EF4-FFF2-40B4-BE49-F238E27FC236}">
                    <a16:creationId xmlns:a16="http://schemas.microsoft.com/office/drawing/2014/main" id="{139920B7-00AE-4E16-A01E-1994DDBD530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1" name="Freeform 53">
                <a:extLst>
                  <a:ext uri="{FF2B5EF4-FFF2-40B4-BE49-F238E27FC236}">
                    <a16:creationId xmlns:a16="http://schemas.microsoft.com/office/drawing/2014/main" id="{F9763041-78AD-4C52-B55D-880766C7F94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2" name="Freeform 54">
                <a:extLst>
                  <a:ext uri="{FF2B5EF4-FFF2-40B4-BE49-F238E27FC236}">
                    <a16:creationId xmlns:a16="http://schemas.microsoft.com/office/drawing/2014/main" id="{F8640249-AA21-4144-8039-62CBDB8DA917}"/>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3" name="Freeform 55">
                <a:extLst>
                  <a:ext uri="{FF2B5EF4-FFF2-40B4-BE49-F238E27FC236}">
                    <a16:creationId xmlns:a16="http://schemas.microsoft.com/office/drawing/2014/main" id="{94D56455-C6B2-4D73-808E-1488E257230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4" name="Freeform 56">
                <a:extLst>
                  <a:ext uri="{FF2B5EF4-FFF2-40B4-BE49-F238E27FC236}">
                    <a16:creationId xmlns:a16="http://schemas.microsoft.com/office/drawing/2014/main" id="{87C9E5ED-6CE0-49AB-A63F-8E727D78378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5" name="Freeform 57">
                <a:extLst>
                  <a:ext uri="{FF2B5EF4-FFF2-40B4-BE49-F238E27FC236}">
                    <a16:creationId xmlns:a16="http://schemas.microsoft.com/office/drawing/2014/main" id="{3FE00EFE-FD79-4957-9FAA-81DA1FEB8090}"/>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6" name="Freeform 58">
                <a:extLst>
                  <a:ext uri="{FF2B5EF4-FFF2-40B4-BE49-F238E27FC236}">
                    <a16:creationId xmlns:a16="http://schemas.microsoft.com/office/drawing/2014/main" id="{3E36B85B-5FED-4861-8B47-BD80F2C009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7" name="Freeform 59">
                <a:extLst>
                  <a:ext uri="{FF2B5EF4-FFF2-40B4-BE49-F238E27FC236}">
                    <a16:creationId xmlns:a16="http://schemas.microsoft.com/office/drawing/2014/main" id="{D47BCC9E-103F-42BB-9CE3-0C5F64C02580}"/>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8" name="Freeform 60">
                <a:extLst>
                  <a:ext uri="{FF2B5EF4-FFF2-40B4-BE49-F238E27FC236}">
                    <a16:creationId xmlns:a16="http://schemas.microsoft.com/office/drawing/2014/main" id="{E8B7F0D0-2612-4EB4-948A-2CA494D40DB7}"/>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9" name="Freeform 61">
                <a:extLst>
                  <a:ext uri="{FF2B5EF4-FFF2-40B4-BE49-F238E27FC236}">
                    <a16:creationId xmlns:a16="http://schemas.microsoft.com/office/drawing/2014/main" id="{A3973DC8-DF16-4791-87B5-6680BEEF3D0E}"/>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0" name="Freeform 62">
                <a:extLst>
                  <a:ext uri="{FF2B5EF4-FFF2-40B4-BE49-F238E27FC236}">
                    <a16:creationId xmlns:a16="http://schemas.microsoft.com/office/drawing/2014/main" id="{40A0B001-1F50-47ED-AD9F-1BA3203E2DB1}"/>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1" name="Freeform 71">
                <a:extLst>
                  <a:ext uri="{FF2B5EF4-FFF2-40B4-BE49-F238E27FC236}">
                    <a16:creationId xmlns:a16="http://schemas.microsoft.com/office/drawing/2014/main" id="{30AE187D-C75A-4EC3-8322-8AD80C98F63C}"/>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cxnSp>
        <p:nvCxnSpPr>
          <p:cNvPr id="122" name="直接连接符 121">
            <a:extLst>
              <a:ext uri="{FF2B5EF4-FFF2-40B4-BE49-F238E27FC236}">
                <a16:creationId xmlns:a16="http://schemas.microsoft.com/office/drawing/2014/main" id="{44ED58EF-63CC-4876-87B1-66450A7862C6}"/>
              </a:ext>
            </a:extLst>
          </p:cNvPr>
          <p:cNvCxnSpPr>
            <a:cxnSpLocks/>
          </p:cNvCxnSpPr>
          <p:nvPr userDrawn="1"/>
        </p:nvCxnSpPr>
        <p:spPr>
          <a:xfrm>
            <a:off x="438150" y="6381750"/>
            <a:ext cx="113157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3" name="灯片编号占位符 8">
            <a:extLst>
              <a:ext uri="{FF2B5EF4-FFF2-40B4-BE49-F238E27FC236}">
                <a16:creationId xmlns:a16="http://schemas.microsoft.com/office/drawing/2014/main" id="{DD600323-006F-4A08-BE03-2ABBBD1D9CCD}"/>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dirty="0"/>
              <a:t>&lt; </a:t>
            </a:r>
            <a:fld id="{A548B57D-AE10-4CF7-A9DF-59FEFA91B28E}" type="slidenum">
              <a:rPr lang="zh-CN" altLang="en-US" smtClean="0"/>
              <a:pPr/>
              <a:t>‹#›</a:t>
            </a:fld>
            <a:r>
              <a:rPr lang="zh-CN" altLang="en-US" dirty="0"/>
              <a:t> </a:t>
            </a:r>
            <a:r>
              <a:rPr lang="en-US" altLang="zh-CN" dirty="0"/>
              <a:t>&gt;</a:t>
            </a:r>
            <a:endParaRPr lang="zh-CN" altLang="en-US" dirty="0"/>
          </a:p>
        </p:txBody>
      </p:sp>
      <p:cxnSp>
        <p:nvCxnSpPr>
          <p:cNvPr id="71" name="直接连接符 70">
            <a:extLst>
              <a:ext uri="{FF2B5EF4-FFF2-40B4-BE49-F238E27FC236}">
                <a16:creationId xmlns:a16="http://schemas.microsoft.com/office/drawing/2014/main" id="{E65A605E-CDFB-48F0-9262-92E6FAB0F34F}"/>
              </a:ext>
            </a:extLst>
          </p:cNvPr>
          <p:cNvCxnSpPr>
            <a:cxnSpLocks/>
          </p:cNvCxnSpPr>
          <p:nvPr userDrawn="1"/>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DC1FD71-DEEB-4393-91A7-3EA78EA471F7}"/>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标题 1">
            <a:extLst>
              <a:ext uri="{FF2B5EF4-FFF2-40B4-BE49-F238E27FC236}">
                <a16:creationId xmlns:a16="http://schemas.microsoft.com/office/drawing/2014/main" id="{D1EB5750-0A9D-4CDA-8A3E-C75D4C68F34A}"/>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63" name="文本框 62">
            <a:extLst>
              <a:ext uri="{FF2B5EF4-FFF2-40B4-BE49-F238E27FC236}">
                <a16:creationId xmlns:a16="http://schemas.microsoft.com/office/drawing/2014/main" id="{6D968944-E188-47DB-80CF-1FD6A7CF4922}"/>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2340227278"/>
      </p:ext>
    </p:extLst>
  </p:cSld>
  <p:clrMapOvr>
    <a:masterClrMapping/>
  </p:clrMapOvr>
  <p:extLst>
    <p:ext uri="{DCECCB84-F9BA-43D5-87BE-67443E8EF086}">
      <p15:sldGuideLst xmlns:p15="http://schemas.microsoft.com/office/powerpoint/2012/main">
        <p15:guide id="4"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上短下长">
    <p:spTree>
      <p:nvGrpSpPr>
        <p:cNvPr id="1" name=""/>
        <p:cNvGrpSpPr/>
        <p:nvPr/>
      </p:nvGrpSpPr>
      <p:grpSpPr>
        <a:xfrm>
          <a:off x="0" y="0"/>
          <a:ext cx="0" cy="0"/>
          <a:chOff x="0" y="0"/>
          <a:chExt cx="0" cy="0"/>
        </a:xfrm>
      </p:grpSpPr>
      <p:grpSp>
        <p:nvGrpSpPr>
          <p:cNvPr id="63" name="组合 62">
            <a:extLst>
              <a:ext uri="{FF2B5EF4-FFF2-40B4-BE49-F238E27FC236}">
                <a16:creationId xmlns:a16="http://schemas.microsoft.com/office/drawing/2014/main" id="{73F46A27-B045-491C-8492-DC2AE1277C86}"/>
              </a:ext>
            </a:extLst>
          </p:cNvPr>
          <p:cNvGrpSpPr/>
          <p:nvPr userDrawn="1"/>
        </p:nvGrpSpPr>
        <p:grpSpPr>
          <a:xfrm>
            <a:off x="528706" y="867990"/>
            <a:ext cx="2433027" cy="0"/>
            <a:chOff x="7460343" y="1311756"/>
            <a:chExt cx="2433027" cy="0"/>
          </a:xfrm>
        </p:grpSpPr>
        <p:cxnSp>
          <p:nvCxnSpPr>
            <p:cNvPr id="64" name="直接连接符 63">
              <a:extLst>
                <a:ext uri="{FF2B5EF4-FFF2-40B4-BE49-F238E27FC236}">
                  <a16:creationId xmlns:a16="http://schemas.microsoft.com/office/drawing/2014/main" id="{B77B3D24-6FB9-41AF-8DFD-6DE7FAB86A89}"/>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DC1FD71-DEEB-4393-91A7-3EA78EA471F7}"/>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B4AE79B1-1619-41E3-8A2F-8EC4722BC253}"/>
              </a:ext>
            </a:extLst>
          </p:cNvPr>
          <p:cNvGrpSpPr/>
          <p:nvPr userDrawn="1"/>
        </p:nvGrpSpPr>
        <p:grpSpPr>
          <a:xfrm>
            <a:off x="10177780" y="329882"/>
            <a:ext cx="1512002" cy="444892"/>
            <a:chOff x="9556201" y="498129"/>
            <a:chExt cx="1993881" cy="586680"/>
          </a:xfrm>
        </p:grpSpPr>
        <p:grpSp>
          <p:nvGrpSpPr>
            <p:cNvPr id="66" name="组合 65">
              <a:extLst>
                <a:ext uri="{FF2B5EF4-FFF2-40B4-BE49-F238E27FC236}">
                  <a16:creationId xmlns:a16="http://schemas.microsoft.com/office/drawing/2014/main" id="{5C15F262-2B8A-43C1-93DC-339774166331}"/>
                </a:ext>
              </a:extLst>
            </p:cNvPr>
            <p:cNvGrpSpPr/>
            <p:nvPr userDrawn="1"/>
          </p:nvGrpSpPr>
          <p:grpSpPr>
            <a:xfrm>
              <a:off x="10239376" y="968937"/>
              <a:ext cx="1307697" cy="96254"/>
              <a:chOff x="4616246" y="3878362"/>
              <a:chExt cx="5571416" cy="410087"/>
            </a:xfrm>
            <a:solidFill>
              <a:schemeClr val="tx1">
                <a:alpha val="80000"/>
              </a:schemeClr>
            </a:solidFill>
          </p:grpSpPr>
          <p:sp>
            <p:nvSpPr>
              <p:cNvPr id="68" name="Freeform 17">
                <a:extLst>
                  <a:ext uri="{FF2B5EF4-FFF2-40B4-BE49-F238E27FC236}">
                    <a16:creationId xmlns:a16="http://schemas.microsoft.com/office/drawing/2014/main" id="{0BB7E6A2-C551-4CAC-8A7C-CB084AC0393D}"/>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18">
                <a:extLst>
                  <a:ext uri="{FF2B5EF4-FFF2-40B4-BE49-F238E27FC236}">
                    <a16:creationId xmlns:a16="http://schemas.microsoft.com/office/drawing/2014/main" id="{AF11A2EA-0B28-440D-ABC0-47F76546FA4B}"/>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0" name="Freeform 19">
                <a:extLst>
                  <a:ext uri="{FF2B5EF4-FFF2-40B4-BE49-F238E27FC236}">
                    <a16:creationId xmlns:a16="http://schemas.microsoft.com/office/drawing/2014/main" id="{687C0C1A-D1C7-41A9-8A9A-4EB1400A640C}"/>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2" name="Freeform 20">
                <a:extLst>
                  <a:ext uri="{FF2B5EF4-FFF2-40B4-BE49-F238E27FC236}">
                    <a16:creationId xmlns:a16="http://schemas.microsoft.com/office/drawing/2014/main" id="{B1AD26CB-2631-47D6-8B94-0C2DE8DAE1DF}"/>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3" name="Freeform 21">
                <a:extLst>
                  <a:ext uri="{FF2B5EF4-FFF2-40B4-BE49-F238E27FC236}">
                    <a16:creationId xmlns:a16="http://schemas.microsoft.com/office/drawing/2014/main" id="{7188BA7E-50BA-44F8-9949-24203A649509}"/>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4" name="Freeform 22">
                <a:extLst>
                  <a:ext uri="{FF2B5EF4-FFF2-40B4-BE49-F238E27FC236}">
                    <a16:creationId xmlns:a16="http://schemas.microsoft.com/office/drawing/2014/main" id="{59E8A17F-9E83-487C-BAAE-EF2645C4653C}"/>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5" name="Freeform 23">
                <a:extLst>
                  <a:ext uri="{FF2B5EF4-FFF2-40B4-BE49-F238E27FC236}">
                    <a16:creationId xmlns:a16="http://schemas.microsoft.com/office/drawing/2014/main" id="{6874771E-6EC2-40B7-8593-A8A420AEEAD7}"/>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6" name="Freeform 25">
                <a:extLst>
                  <a:ext uri="{FF2B5EF4-FFF2-40B4-BE49-F238E27FC236}">
                    <a16:creationId xmlns:a16="http://schemas.microsoft.com/office/drawing/2014/main" id="{CDD46DA1-964F-4E43-A6AD-31009905952B}"/>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7" name="Freeform 27">
                <a:extLst>
                  <a:ext uri="{FF2B5EF4-FFF2-40B4-BE49-F238E27FC236}">
                    <a16:creationId xmlns:a16="http://schemas.microsoft.com/office/drawing/2014/main" id="{79E10957-7621-455A-A65D-63395B54CD8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8" name="Freeform 29">
                <a:extLst>
                  <a:ext uri="{FF2B5EF4-FFF2-40B4-BE49-F238E27FC236}">
                    <a16:creationId xmlns:a16="http://schemas.microsoft.com/office/drawing/2014/main" id="{5C881E13-4696-4D4F-B82A-A15CE965951E}"/>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9" name="Freeform 30">
                <a:extLst>
                  <a:ext uri="{FF2B5EF4-FFF2-40B4-BE49-F238E27FC236}">
                    <a16:creationId xmlns:a16="http://schemas.microsoft.com/office/drawing/2014/main" id="{57334090-4538-4D00-B942-CBD745D65BC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0" name="Freeform 31">
                <a:extLst>
                  <a:ext uri="{FF2B5EF4-FFF2-40B4-BE49-F238E27FC236}">
                    <a16:creationId xmlns:a16="http://schemas.microsoft.com/office/drawing/2014/main" id="{BA16E188-C562-41A4-9B4A-9DBEBF95A377}"/>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1" name="Freeform 32">
                <a:extLst>
                  <a:ext uri="{FF2B5EF4-FFF2-40B4-BE49-F238E27FC236}">
                    <a16:creationId xmlns:a16="http://schemas.microsoft.com/office/drawing/2014/main" id="{04D8D32A-D397-417E-8C9F-BDEF41F83EB9}"/>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2" name="Freeform 33">
                <a:extLst>
                  <a:ext uri="{FF2B5EF4-FFF2-40B4-BE49-F238E27FC236}">
                    <a16:creationId xmlns:a16="http://schemas.microsoft.com/office/drawing/2014/main" id="{80ECFE5A-CC82-4F7B-9CB9-E42947E66DC6}"/>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3" name="Freeform 34">
                <a:extLst>
                  <a:ext uri="{FF2B5EF4-FFF2-40B4-BE49-F238E27FC236}">
                    <a16:creationId xmlns:a16="http://schemas.microsoft.com/office/drawing/2014/main" id="{A2B2A5CC-F142-4967-9397-104C57D6D51E}"/>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4" name="Freeform 35">
                <a:extLst>
                  <a:ext uri="{FF2B5EF4-FFF2-40B4-BE49-F238E27FC236}">
                    <a16:creationId xmlns:a16="http://schemas.microsoft.com/office/drawing/2014/main" id="{C6DC5263-4BE0-4098-8265-18B3D919C540}"/>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85" name="组合 84">
              <a:extLst>
                <a:ext uri="{FF2B5EF4-FFF2-40B4-BE49-F238E27FC236}">
                  <a16:creationId xmlns:a16="http://schemas.microsoft.com/office/drawing/2014/main" id="{0FEBB34A-9216-4734-ABDB-24C619203A22}"/>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86" name="Freeform 9">
                <a:extLst>
                  <a:ext uri="{FF2B5EF4-FFF2-40B4-BE49-F238E27FC236}">
                    <a16:creationId xmlns:a16="http://schemas.microsoft.com/office/drawing/2014/main" id="{BAAACB60-72C2-4416-9299-161860BAE9EE}"/>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7" name="Freeform 10">
                <a:extLst>
                  <a:ext uri="{FF2B5EF4-FFF2-40B4-BE49-F238E27FC236}">
                    <a16:creationId xmlns:a16="http://schemas.microsoft.com/office/drawing/2014/main" id="{8CAA1636-149B-4EDA-B31F-4978A1DAA4F3}"/>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8" name="Freeform 11">
                <a:extLst>
                  <a:ext uri="{FF2B5EF4-FFF2-40B4-BE49-F238E27FC236}">
                    <a16:creationId xmlns:a16="http://schemas.microsoft.com/office/drawing/2014/main" id="{FDF2BF3F-AB31-4F63-9678-BFF5CCE4454A}"/>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9" name="Freeform 12">
                <a:extLst>
                  <a:ext uri="{FF2B5EF4-FFF2-40B4-BE49-F238E27FC236}">
                    <a16:creationId xmlns:a16="http://schemas.microsoft.com/office/drawing/2014/main" id="{5B526479-0DBF-4737-8331-32D1E952C9D8}"/>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0" name="Freeform 13">
                <a:extLst>
                  <a:ext uri="{FF2B5EF4-FFF2-40B4-BE49-F238E27FC236}">
                    <a16:creationId xmlns:a16="http://schemas.microsoft.com/office/drawing/2014/main" id="{E3947BE1-C3AE-4CFB-BFFE-ABA981B89672}"/>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1" name="Freeform 14">
                <a:extLst>
                  <a:ext uri="{FF2B5EF4-FFF2-40B4-BE49-F238E27FC236}">
                    <a16:creationId xmlns:a16="http://schemas.microsoft.com/office/drawing/2014/main" id="{F2A49C76-5480-41CE-9ADE-B8DA9152D704}"/>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2" name="Freeform 15">
                <a:extLst>
                  <a:ext uri="{FF2B5EF4-FFF2-40B4-BE49-F238E27FC236}">
                    <a16:creationId xmlns:a16="http://schemas.microsoft.com/office/drawing/2014/main" id="{16AD1742-67D8-4026-84B3-87236E785A6B}"/>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3" name="Freeform 16">
                <a:extLst>
                  <a:ext uri="{FF2B5EF4-FFF2-40B4-BE49-F238E27FC236}">
                    <a16:creationId xmlns:a16="http://schemas.microsoft.com/office/drawing/2014/main" id="{CDEDCC72-5F8A-4DD8-9E4E-D7527A11A8EC}"/>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4" name="Freeform 24">
                <a:extLst>
                  <a:ext uri="{FF2B5EF4-FFF2-40B4-BE49-F238E27FC236}">
                    <a16:creationId xmlns:a16="http://schemas.microsoft.com/office/drawing/2014/main" id="{43DCC307-4F60-4FFF-A2A5-A29470381E5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5" name="Freeform 26">
                <a:extLst>
                  <a:ext uri="{FF2B5EF4-FFF2-40B4-BE49-F238E27FC236}">
                    <a16:creationId xmlns:a16="http://schemas.microsoft.com/office/drawing/2014/main" id="{B9F88D38-2706-4475-8802-6F4F5D2EF2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6" name="Freeform 28">
                <a:extLst>
                  <a:ext uri="{FF2B5EF4-FFF2-40B4-BE49-F238E27FC236}">
                    <a16:creationId xmlns:a16="http://schemas.microsoft.com/office/drawing/2014/main" id="{8F836E50-664C-489E-B463-9D8B808D647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7" name="Freeform 36">
                <a:extLst>
                  <a:ext uri="{FF2B5EF4-FFF2-40B4-BE49-F238E27FC236}">
                    <a16:creationId xmlns:a16="http://schemas.microsoft.com/office/drawing/2014/main" id="{81C3B568-D4E9-40A8-AA80-68ECCA6EFC73}"/>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98" name="组合 97">
              <a:extLst>
                <a:ext uri="{FF2B5EF4-FFF2-40B4-BE49-F238E27FC236}">
                  <a16:creationId xmlns:a16="http://schemas.microsoft.com/office/drawing/2014/main" id="{90DC71DC-0BCB-48A8-A72D-C25256144DE0}"/>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99" name="Freeform 8">
                <a:extLst>
                  <a:ext uri="{FF2B5EF4-FFF2-40B4-BE49-F238E27FC236}">
                    <a16:creationId xmlns:a16="http://schemas.microsoft.com/office/drawing/2014/main" id="{57D1E859-5CEB-4609-8E48-13EBEA79EA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0" name="Freeform 42">
                <a:extLst>
                  <a:ext uri="{FF2B5EF4-FFF2-40B4-BE49-F238E27FC236}">
                    <a16:creationId xmlns:a16="http://schemas.microsoft.com/office/drawing/2014/main" id="{A033A341-EE5C-4CFF-8FE9-10E577DFE66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1" name="Freeform 43">
                <a:extLst>
                  <a:ext uri="{FF2B5EF4-FFF2-40B4-BE49-F238E27FC236}">
                    <a16:creationId xmlns:a16="http://schemas.microsoft.com/office/drawing/2014/main" id="{672D9D2F-B971-45A7-BEA6-0BE6565B628A}"/>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2" name="Freeform 44">
                <a:extLst>
                  <a:ext uri="{FF2B5EF4-FFF2-40B4-BE49-F238E27FC236}">
                    <a16:creationId xmlns:a16="http://schemas.microsoft.com/office/drawing/2014/main" id="{E905262E-566E-456A-8A2C-4D36BAC742A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3" name="Freeform 45">
                <a:extLst>
                  <a:ext uri="{FF2B5EF4-FFF2-40B4-BE49-F238E27FC236}">
                    <a16:creationId xmlns:a16="http://schemas.microsoft.com/office/drawing/2014/main" id="{72E93604-F1A1-4374-9DEA-9A647838A73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4" name="Freeform 46">
                <a:extLst>
                  <a:ext uri="{FF2B5EF4-FFF2-40B4-BE49-F238E27FC236}">
                    <a16:creationId xmlns:a16="http://schemas.microsoft.com/office/drawing/2014/main" id="{D202D4C6-F78A-4048-8132-DEFFD80BA87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5" name="Freeform 47">
                <a:extLst>
                  <a:ext uri="{FF2B5EF4-FFF2-40B4-BE49-F238E27FC236}">
                    <a16:creationId xmlns:a16="http://schemas.microsoft.com/office/drawing/2014/main" id="{38D2C29B-8AE7-40CF-9AC3-F0EFB8D2028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6" name="Freeform 48">
                <a:extLst>
                  <a:ext uri="{FF2B5EF4-FFF2-40B4-BE49-F238E27FC236}">
                    <a16:creationId xmlns:a16="http://schemas.microsoft.com/office/drawing/2014/main" id="{ABA50FBF-BA46-4469-8806-C69C007B2D1B}"/>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7" name="Freeform 49">
                <a:extLst>
                  <a:ext uri="{FF2B5EF4-FFF2-40B4-BE49-F238E27FC236}">
                    <a16:creationId xmlns:a16="http://schemas.microsoft.com/office/drawing/2014/main" id="{B83B4A3F-FC0E-43BC-BFCA-F5A8EA5B8536}"/>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8" name="Freeform 50">
                <a:extLst>
                  <a:ext uri="{FF2B5EF4-FFF2-40B4-BE49-F238E27FC236}">
                    <a16:creationId xmlns:a16="http://schemas.microsoft.com/office/drawing/2014/main" id="{11F4E97B-BA23-4998-BFB7-B0025EC32A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9" name="Freeform 51">
                <a:extLst>
                  <a:ext uri="{FF2B5EF4-FFF2-40B4-BE49-F238E27FC236}">
                    <a16:creationId xmlns:a16="http://schemas.microsoft.com/office/drawing/2014/main" id="{9E8B953D-8774-449E-8415-F81822ACB86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0" name="Freeform 52">
                <a:extLst>
                  <a:ext uri="{FF2B5EF4-FFF2-40B4-BE49-F238E27FC236}">
                    <a16:creationId xmlns:a16="http://schemas.microsoft.com/office/drawing/2014/main" id="{139920B7-00AE-4E16-A01E-1994DDBD530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1" name="Freeform 53">
                <a:extLst>
                  <a:ext uri="{FF2B5EF4-FFF2-40B4-BE49-F238E27FC236}">
                    <a16:creationId xmlns:a16="http://schemas.microsoft.com/office/drawing/2014/main" id="{F9763041-78AD-4C52-B55D-880766C7F94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2" name="Freeform 54">
                <a:extLst>
                  <a:ext uri="{FF2B5EF4-FFF2-40B4-BE49-F238E27FC236}">
                    <a16:creationId xmlns:a16="http://schemas.microsoft.com/office/drawing/2014/main" id="{F8640249-AA21-4144-8039-62CBDB8DA917}"/>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3" name="Freeform 55">
                <a:extLst>
                  <a:ext uri="{FF2B5EF4-FFF2-40B4-BE49-F238E27FC236}">
                    <a16:creationId xmlns:a16="http://schemas.microsoft.com/office/drawing/2014/main" id="{94D56455-C6B2-4D73-808E-1488E257230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4" name="Freeform 56">
                <a:extLst>
                  <a:ext uri="{FF2B5EF4-FFF2-40B4-BE49-F238E27FC236}">
                    <a16:creationId xmlns:a16="http://schemas.microsoft.com/office/drawing/2014/main" id="{87C9E5ED-6CE0-49AB-A63F-8E727D78378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5" name="Freeform 57">
                <a:extLst>
                  <a:ext uri="{FF2B5EF4-FFF2-40B4-BE49-F238E27FC236}">
                    <a16:creationId xmlns:a16="http://schemas.microsoft.com/office/drawing/2014/main" id="{3FE00EFE-FD79-4957-9FAA-81DA1FEB8090}"/>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6" name="Freeform 58">
                <a:extLst>
                  <a:ext uri="{FF2B5EF4-FFF2-40B4-BE49-F238E27FC236}">
                    <a16:creationId xmlns:a16="http://schemas.microsoft.com/office/drawing/2014/main" id="{3E36B85B-5FED-4861-8B47-BD80F2C009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7" name="Freeform 59">
                <a:extLst>
                  <a:ext uri="{FF2B5EF4-FFF2-40B4-BE49-F238E27FC236}">
                    <a16:creationId xmlns:a16="http://schemas.microsoft.com/office/drawing/2014/main" id="{D47BCC9E-103F-42BB-9CE3-0C5F64C02580}"/>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8" name="Freeform 60">
                <a:extLst>
                  <a:ext uri="{FF2B5EF4-FFF2-40B4-BE49-F238E27FC236}">
                    <a16:creationId xmlns:a16="http://schemas.microsoft.com/office/drawing/2014/main" id="{E8B7F0D0-2612-4EB4-948A-2CA494D40DB7}"/>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9" name="Freeform 61">
                <a:extLst>
                  <a:ext uri="{FF2B5EF4-FFF2-40B4-BE49-F238E27FC236}">
                    <a16:creationId xmlns:a16="http://schemas.microsoft.com/office/drawing/2014/main" id="{A3973DC8-DF16-4791-87B5-6680BEEF3D0E}"/>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0" name="Freeform 62">
                <a:extLst>
                  <a:ext uri="{FF2B5EF4-FFF2-40B4-BE49-F238E27FC236}">
                    <a16:creationId xmlns:a16="http://schemas.microsoft.com/office/drawing/2014/main" id="{40A0B001-1F50-47ED-AD9F-1BA3203E2DB1}"/>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1" name="Freeform 71">
                <a:extLst>
                  <a:ext uri="{FF2B5EF4-FFF2-40B4-BE49-F238E27FC236}">
                    <a16:creationId xmlns:a16="http://schemas.microsoft.com/office/drawing/2014/main" id="{30AE187D-C75A-4EC3-8322-8AD80C98F63C}"/>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cxnSp>
        <p:nvCxnSpPr>
          <p:cNvPr id="122" name="直接连接符 121">
            <a:extLst>
              <a:ext uri="{FF2B5EF4-FFF2-40B4-BE49-F238E27FC236}">
                <a16:creationId xmlns:a16="http://schemas.microsoft.com/office/drawing/2014/main" id="{44ED58EF-63CC-4876-87B1-66450A7862C6}"/>
              </a:ext>
            </a:extLst>
          </p:cNvPr>
          <p:cNvCxnSpPr>
            <a:cxnSpLocks/>
          </p:cNvCxnSpPr>
          <p:nvPr userDrawn="1"/>
        </p:nvCxnSpPr>
        <p:spPr>
          <a:xfrm>
            <a:off x="438150" y="6381750"/>
            <a:ext cx="113157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3" name="灯片编号占位符 8">
            <a:extLst>
              <a:ext uri="{FF2B5EF4-FFF2-40B4-BE49-F238E27FC236}">
                <a16:creationId xmlns:a16="http://schemas.microsoft.com/office/drawing/2014/main" id="{DD600323-006F-4A08-BE03-2ABBBD1D9CCD}"/>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dirty="0"/>
              <a:t>&lt; </a:t>
            </a:r>
            <a:fld id="{A548B57D-AE10-4CF7-A9DF-59FEFA91B28E}" type="slidenum">
              <a:rPr lang="zh-CN" altLang="en-US" smtClean="0"/>
              <a:pPr/>
              <a:t>‹#›</a:t>
            </a:fld>
            <a:r>
              <a:rPr lang="zh-CN" altLang="en-US" dirty="0"/>
              <a:t> </a:t>
            </a:r>
            <a:r>
              <a:rPr lang="en-US" altLang="zh-CN" dirty="0"/>
              <a:t>&gt;</a:t>
            </a:r>
            <a:endParaRPr lang="zh-CN" altLang="en-US" dirty="0"/>
          </a:p>
        </p:txBody>
      </p:sp>
      <p:sp>
        <p:nvSpPr>
          <p:cNvPr id="125" name="标题 1">
            <a:extLst>
              <a:ext uri="{FF2B5EF4-FFF2-40B4-BE49-F238E27FC236}">
                <a16:creationId xmlns:a16="http://schemas.microsoft.com/office/drawing/2014/main" id="{97EAA164-D07E-4BD8-8F25-2F9AABA01D6D}"/>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71" name="文本框 70">
            <a:extLst>
              <a:ext uri="{FF2B5EF4-FFF2-40B4-BE49-F238E27FC236}">
                <a16:creationId xmlns:a16="http://schemas.microsoft.com/office/drawing/2014/main" id="{A21D5F5E-4FB0-402A-AEA9-76C1EEB139D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831399074"/>
      </p:ext>
    </p:extLst>
  </p:cSld>
  <p:clrMapOvr>
    <a:masterClrMapping/>
  </p:clrMapOvr>
  <p:extLst>
    <p:ext uri="{DCECCB84-F9BA-43D5-87BE-67443E8EF086}">
      <p15:sldGuideLst xmlns:p15="http://schemas.microsoft.com/office/powerpoint/2012/main">
        <p15:guide id="2" orient="horz">
          <p15:clr>
            <a:srgbClr val="FBAE40"/>
          </p15:clr>
        </p15:guide>
        <p15:guide id="4"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7" name="灯片编号占位符 8">
            <a:extLst>
              <a:ext uri="{FF2B5EF4-FFF2-40B4-BE49-F238E27FC236}">
                <a16:creationId xmlns:a16="http://schemas.microsoft.com/office/drawing/2014/main" id="{EA30CFCD-47F5-4BDB-9235-4899110ACBB2}"/>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Tree>
    <p:extLst>
      <p:ext uri="{BB962C8B-B14F-4D97-AF65-F5344CB8AC3E}">
        <p14:creationId xmlns:p14="http://schemas.microsoft.com/office/powerpoint/2010/main" val="53661453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占位1">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77467291-1F4D-4401-BBE0-17BCD8258297}"/>
              </a:ext>
            </a:extLst>
          </p:cNvPr>
          <p:cNvSpPr>
            <a:spLocks noGrp="1"/>
          </p:cNvSpPr>
          <p:nvPr>
            <p:ph type="pic" sz="quarter" idx="11" hasCustomPrompt="1"/>
          </p:nvPr>
        </p:nvSpPr>
        <p:spPr>
          <a:xfrm>
            <a:off x="0" y="1432906"/>
            <a:ext cx="12192000" cy="2762250"/>
          </a:xfrm>
          <a:prstGeom prst="rect">
            <a:avLst/>
          </a:prstGeom>
        </p:spPr>
        <p:txBody>
          <a:bodyPr vert="horz" lIns="91440" tIns="45720" rIns="91440" bIns="45720" rtlCol="0" anchor="ctr">
            <a:normAutofit/>
          </a:bodyPr>
          <a:lstStyle>
            <a:lvl1pPr marL="0" indent="0">
              <a:buNone/>
              <a:defRPr lang="zh-CN" altLang="en-US"/>
            </a:lvl1pPr>
          </a:lstStyle>
          <a:p>
            <a:pPr lvl="0" algn="ctr"/>
            <a:r>
              <a:rPr lang="zh-CN" altLang="en-US" dirty="0"/>
              <a:t>单击此处修改图片</a:t>
            </a:r>
          </a:p>
        </p:txBody>
      </p:sp>
    </p:spTree>
    <p:extLst>
      <p:ext uri="{BB962C8B-B14F-4D97-AF65-F5344CB8AC3E}">
        <p14:creationId xmlns:p14="http://schemas.microsoft.com/office/powerpoint/2010/main" val="259248422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片占位2">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D6EEF3A2-ACC0-4E28-9306-12EF02038760}"/>
              </a:ext>
            </a:extLst>
          </p:cNvPr>
          <p:cNvSpPr>
            <a:spLocks noGrp="1"/>
          </p:cNvSpPr>
          <p:nvPr>
            <p:ph type="pic" idx="10" hasCustomPrompt="1"/>
          </p:nvPr>
        </p:nvSpPr>
        <p:spPr>
          <a:xfrm>
            <a:off x="0" y="1196753"/>
            <a:ext cx="12192000" cy="3121152"/>
          </a:xfrm>
        </p:spPr>
        <p:txBody>
          <a:bodyPr anchor="ctr"/>
          <a:lstStyle>
            <a:lvl1pPr algn="ctr">
              <a:defRPr/>
            </a:lvl1pPr>
          </a:lstStyle>
          <a:p>
            <a:r>
              <a:rPr lang="zh-CN" altLang="en-US" dirty="0"/>
              <a:t>单击此处修改图片</a:t>
            </a:r>
          </a:p>
        </p:txBody>
      </p:sp>
    </p:spTree>
    <p:extLst>
      <p:ext uri="{BB962C8B-B14F-4D97-AF65-F5344CB8AC3E}">
        <p14:creationId xmlns:p14="http://schemas.microsoft.com/office/powerpoint/2010/main" val="341130276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片占位3">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66" name="图片占位符 65">
            <a:extLst>
              <a:ext uri="{FF2B5EF4-FFF2-40B4-BE49-F238E27FC236}">
                <a16:creationId xmlns:a16="http://schemas.microsoft.com/office/drawing/2014/main" id="{712652DD-B310-4939-8011-D71B950A1B21}"/>
              </a:ext>
            </a:extLst>
          </p:cNvPr>
          <p:cNvSpPr>
            <a:spLocks noGrp="1"/>
          </p:cNvSpPr>
          <p:nvPr>
            <p:ph type="pic" sz="quarter" idx="11" hasCustomPrompt="1"/>
          </p:nvPr>
        </p:nvSpPr>
        <p:spPr>
          <a:xfrm>
            <a:off x="4452445" y="1999139"/>
            <a:ext cx="3287111" cy="3287111"/>
          </a:xfrm>
          <a:custGeom>
            <a:avLst/>
            <a:gdLst>
              <a:gd name="connsiteX0" fmla="*/ 1643556 w 3287111"/>
              <a:gd name="connsiteY0" fmla="*/ 0 h 3287111"/>
              <a:gd name="connsiteX1" fmla="*/ 3278627 w 3287111"/>
              <a:gd name="connsiteY1" fmla="*/ 1475512 h 3287111"/>
              <a:gd name="connsiteX2" fmla="*/ 3287111 w 3287111"/>
              <a:gd name="connsiteY2" fmla="*/ 1643536 h 3287111"/>
              <a:gd name="connsiteX3" fmla="*/ 3287111 w 3287111"/>
              <a:gd name="connsiteY3" fmla="*/ 1643576 h 3287111"/>
              <a:gd name="connsiteX4" fmla="*/ 3278627 w 3287111"/>
              <a:gd name="connsiteY4" fmla="*/ 1811600 h 3287111"/>
              <a:gd name="connsiteX5" fmla="*/ 1811600 w 3287111"/>
              <a:gd name="connsiteY5" fmla="*/ 3278627 h 3287111"/>
              <a:gd name="connsiteX6" fmla="*/ 1643576 w 3287111"/>
              <a:gd name="connsiteY6" fmla="*/ 3287111 h 3287111"/>
              <a:gd name="connsiteX7" fmla="*/ 1643537 w 3287111"/>
              <a:gd name="connsiteY7" fmla="*/ 3287111 h 3287111"/>
              <a:gd name="connsiteX8" fmla="*/ 1475512 w 3287111"/>
              <a:gd name="connsiteY8" fmla="*/ 3278627 h 3287111"/>
              <a:gd name="connsiteX9" fmla="*/ 0 w 3287111"/>
              <a:gd name="connsiteY9" fmla="*/ 1643556 h 3287111"/>
              <a:gd name="connsiteX10" fmla="*/ 1643556 w 3287111"/>
              <a:gd name="connsiteY10" fmla="*/ 0 h 3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87111" h="3287111">
                <a:moveTo>
                  <a:pt x="1643556" y="0"/>
                </a:moveTo>
                <a:cubicBezTo>
                  <a:pt x="2494535" y="0"/>
                  <a:pt x="3194460" y="646739"/>
                  <a:pt x="3278627" y="1475512"/>
                </a:cubicBezTo>
                <a:lnTo>
                  <a:pt x="3287111" y="1643536"/>
                </a:lnTo>
                <a:lnTo>
                  <a:pt x="3287111" y="1643576"/>
                </a:lnTo>
                <a:lnTo>
                  <a:pt x="3278627" y="1811600"/>
                </a:lnTo>
                <a:cubicBezTo>
                  <a:pt x="3200071" y="2585122"/>
                  <a:pt x="2585122" y="3200071"/>
                  <a:pt x="1811600" y="3278627"/>
                </a:cubicBezTo>
                <a:lnTo>
                  <a:pt x="1643576" y="3287111"/>
                </a:lnTo>
                <a:lnTo>
                  <a:pt x="1643537" y="3287111"/>
                </a:lnTo>
                <a:lnTo>
                  <a:pt x="1475512" y="3278627"/>
                </a:lnTo>
                <a:cubicBezTo>
                  <a:pt x="646739" y="3194460"/>
                  <a:pt x="0" y="2494535"/>
                  <a:pt x="0" y="1643556"/>
                </a:cubicBezTo>
                <a:cubicBezTo>
                  <a:pt x="0" y="735845"/>
                  <a:pt x="735845" y="0"/>
                  <a:pt x="1643556" y="0"/>
                </a:cubicBezTo>
                <a:close/>
              </a:path>
            </a:pathLst>
          </a:custGeom>
        </p:spPr>
        <p:txBody>
          <a:bodyPr wrap="square" anchor="ctr">
            <a:noAutofit/>
          </a:bodyPr>
          <a:lstStyle>
            <a:lvl1pPr algn="ctr">
              <a:defRPr/>
            </a:lvl1pPr>
          </a:lstStyle>
          <a:p>
            <a:r>
              <a:rPr lang="zh-CN" altLang="en-US" dirty="0"/>
              <a:t>点击此处修改图片</a:t>
            </a:r>
          </a:p>
        </p:txBody>
      </p:sp>
    </p:spTree>
    <p:extLst>
      <p:ext uri="{BB962C8B-B14F-4D97-AF65-F5344CB8AC3E}">
        <p14:creationId xmlns:p14="http://schemas.microsoft.com/office/powerpoint/2010/main" val="200889141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占位4">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32218AD9-0802-4E94-A545-7752B3A5C829}"/>
              </a:ext>
            </a:extLst>
          </p:cNvPr>
          <p:cNvSpPr>
            <a:spLocks noGrp="1"/>
          </p:cNvSpPr>
          <p:nvPr>
            <p:ph type="pic" idx="10" hasCustomPrompt="1"/>
          </p:nvPr>
        </p:nvSpPr>
        <p:spPr>
          <a:xfrm>
            <a:off x="1054101" y="1916642"/>
            <a:ext cx="4542217" cy="3568065"/>
          </a:xfrm>
          <a:ln>
            <a:noFill/>
          </a:ln>
          <a:effectLst>
            <a:outerShdw blurRad="190500" algn="tl" rotWithShape="0">
              <a:srgbClr val="000000">
                <a:alpha val="70000"/>
              </a:srgbClr>
            </a:outerShdw>
          </a:effectLst>
        </p:spPr>
        <p:txBody>
          <a:bodyPr anchor="ctr">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mn-ea"/>
                <a:ea typeface="+mn-ea"/>
                <a:cs typeface="+mn-cs"/>
              </a:defRPr>
            </a:lvl1pPr>
          </a:lstStyle>
          <a:p>
            <a:r>
              <a:rPr lang="zh-CN" altLang="en-US" dirty="0"/>
              <a:t>单击此处修改图片</a:t>
            </a:r>
          </a:p>
        </p:txBody>
      </p:sp>
    </p:spTree>
    <p:extLst>
      <p:ext uri="{BB962C8B-B14F-4D97-AF65-F5344CB8AC3E}">
        <p14:creationId xmlns:p14="http://schemas.microsoft.com/office/powerpoint/2010/main" val="230431592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占位5">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7931C1FA-5FE8-40DF-AC6E-9B6B0E4CC26F}"/>
              </a:ext>
            </a:extLst>
          </p:cNvPr>
          <p:cNvSpPr>
            <a:spLocks noGrp="1"/>
          </p:cNvSpPr>
          <p:nvPr>
            <p:ph type="pic" idx="10" hasCustomPrompt="1"/>
          </p:nvPr>
        </p:nvSpPr>
        <p:spPr>
          <a:xfrm>
            <a:off x="977935" y="1396022"/>
            <a:ext cx="1960330" cy="1957820"/>
          </a:xfr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
        <p:nvSpPr>
          <p:cNvPr id="3" name="图片占位符 2">
            <a:extLst>
              <a:ext uri="{FF2B5EF4-FFF2-40B4-BE49-F238E27FC236}">
                <a16:creationId xmlns:a16="http://schemas.microsoft.com/office/drawing/2014/main" id="{C7AF3ED8-1DE9-44A2-B853-FD2803EEAA0D}"/>
              </a:ext>
            </a:extLst>
          </p:cNvPr>
          <p:cNvSpPr>
            <a:spLocks noGrp="1"/>
          </p:cNvSpPr>
          <p:nvPr>
            <p:ph type="pic" sz="quarter" idx="11" hasCustomPrompt="1"/>
          </p:nvPr>
        </p:nvSpPr>
        <p:spPr>
          <a:xfrm>
            <a:off x="3741006" y="1396022"/>
            <a:ext cx="1951941" cy="1957820"/>
          </a:xfrm>
          <a:prstGeom prst="rect">
            <a:avLst/>
          </a:prstGeo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
        <p:nvSpPr>
          <p:cNvPr id="4" name="图片占位符 3">
            <a:extLst>
              <a:ext uri="{FF2B5EF4-FFF2-40B4-BE49-F238E27FC236}">
                <a16:creationId xmlns:a16="http://schemas.microsoft.com/office/drawing/2014/main" id="{DB0BFE19-92E2-432D-9E06-36F2A8747397}"/>
              </a:ext>
            </a:extLst>
          </p:cNvPr>
          <p:cNvSpPr>
            <a:spLocks noGrp="1"/>
          </p:cNvSpPr>
          <p:nvPr>
            <p:ph type="pic" sz="quarter" idx="12" hasCustomPrompt="1"/>
          </p:nvPr>
        </p:nvSpPr>
        <p:spPr>
          <a:xfrm>
            <a:off x="6495686" y="1396022"/>
            <a:ext cx="1957818" cy="1957818"/>
          </a:xfrm>
          <a:prstGeom prst="rect">
            <a:avLst/>
          </a:prstGeo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
        <p:nvSpPr>
          <p:cNvPr id="5" name="图片占位符 4">
            <a:extLst>
              <a:ext uri="{FF2B5EF4-FFF2-40B4-BE49-F238E27FC236}">
                <a16:creationId xmlns:a16="http://schemas.microsoft.com/office/drawing/2014/main" id="{F6FF85A4-C3A0-4D0C-92AF-6F4762E6DED8}"/>
              </a:ext>
            </a:extLst>
          </p:cNvPr>
          <p:cNvSpPr>
            <a:spLocks noGrp="1"/>
          </p:cNvSpPr>
          <p:nvPr>
            <p:ph type="pic" sz="quarter" idx="13" hasCustomPrompt="1"/>
          </p:nvPr>
        </p:nvSpPr>
        <p:spPr>
          <a:xfrm>
            <a:off x="9256243" y="1396022"/>
            <a:ext cx="1957820" cy="1957820"/>
          </a:xfrm>
          <a:prstGeom prst="rect">
            <a:avLst/>
          </a:prstGeo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Tree>
    <p:extLst>
      <p:ext uri="{BB962C8B-B14F-4D97-AF65-F5344CB8AC3E}">
        <p14:creationId xmlns:p14="http://schemas.microsoft.com/office/powerpoint/2010/main" val="194353713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占位6">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24439797-4BE0-4F81-A8CC-64A6D9187FF8}"/>
              </a:ext>
            </a:extLst>
          </p:cNvPr>
          <p:cNvSpPr>
            <a:spLocks noGrp="1"/>
          </p:cNvSpPr>
          <p:nvPr>
            <p:ph type="pic" sz="quarter" idx="11" hasCustomPrompt="1"/>
          </p:nvPr>
        </p:nvSpPr>
        <p:spPr>
          <a:xfrm>
            <a:off x="6291124" y="1821181"/>
            <a:ext cx="3733535" cy="3733535"/>
          </a:xfrm>
          <a:prstGeom prst="rect">
            <a:avLst/>
          </a:prstGeom>
        </p:spPr>
        <p:txBody>
          <a:bodyPr vert="horz" lIns="91440" tIns="45720" rIns="91440" bIns="45720" rtlCol="0" anchor="ctr">
            <a:normAutofit/>
          </a:bodyPr>
          <a:lstStyle>
            <a:lvl1pPr>
              <a:defRPr lang="zh-CN" altLang="en-US"/>
            </a:lvl1pPr>
          </a:lstStyle>
          <a:p>
            <a:pPr lvl="0" algn="ctr"/>
            <a:r>
              <a:rPr lang="zh-CN" altLang="en-US" dirty="0"/>
              <a:t>单击此处修改图片</a:t>
            </a:r>
          </a:p>
        </p:txBody>
      </p:sp>
    </p:spTree>
    <p:extLst>
      <p:ext uri="{BB962C8B-B14F-4D97-AF65-F5344CB8AC3E}">
        <p14:creationId xmlns:p14="http://schemas.microsoft.com/office/powerpoint/2010/main" val="1622811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09600" y="274638"/>
            <a:ext cx="10972800" cy="778098"/>
          </a:xfrm>
          <a:prstGeom prst="rect">
            <a:avLst/>
          </a:prstGeom>
        </p:spPr>
        <p:txBody>
          <a:bodyPr/>
          <a:lstStyle>
            <a:lvl1pPr algn="ctr">
              <a:defRPr sz="4400" b="0" baseline="0">
                <a:solidFill>
                  <a:schemeClr val="accent6"/>
                </a:solidFill>
                <a:latin typeface="Times New Roman" panose="02020603050405020304" pitchFamily="18" charset="0"/>
                <a:ea typeface="黑体" pitchFamily="2" charset="-122"/>
              </a:defRPr>
            </a:lvl1pPr>
          </a:lstStyle>
          <a:p>
            <a:r>
              <a:rPr lang="zh-CN" altLang="en-US" dirty="0"/>
              <a:t>字体</a:t>
            </a:r>
          </a:p>
        </p:txBody>
      </p:sp>
      <p:sp>
        <p:nvSpPr>
          <p:cNvPr id="3" name="页脚占位符 2"/>
          <p:cNvSpPr>
            <a:spLocks noGrp="1"/>
          </p:cNvSpPr>
          <p:nvPr>
            <p:ph type="ftr" sz="quarter" idx="10"/>
          </p:nvPr>
        </p:nvSpPr>
        <p:spPr/>
        <p:txBody>
          <a:bodyPr/>
          <a:lstStyle>
            <a:lvl1pPr>
              <a:defRPr sz="1300"/>
            </a:lvl1pPr>
          </a:lstStyle>
          <a:p>
            <a:r>
              <a:rPr lang="zh-CN" altLang="en-US">
                <a:solidFill>
                  <a:srgbClr val="262626"/>
                </a:solidFill>
              </a:rPr>
              <a:t>School of ECE, Peking University</a:t>
            </a:r>
            <a:endParaRPr lang="zh-CN" altLang="en-US" dirty="0">
              <a:solidFill>
                <a:srgbClr val="262626"/>
              </a:solidFill>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6" name="内容占位符 5"/>
          <p:cNvSpPr>
            <a:spLocks noGrp="1"/>
          </p:cNvSpPr>
          <p:nvPr>
            <p:ph sz="quarter" idx="12"/>
          </p:nvPr>
        </p:nvSpPr>
        <p:spPr>
          <a:xfrm>
            <a:off x="623392" y="1412776"/>
            <a:ext cx="10849205" cy="4176464"/>
          </a:xfrm>
          <a:prstGeom prst="rect">
            <a:avLst/>
          </a:prstGeom>
        </p:spPr>
        <p:txBody>
          <a:bodyPr/>
          <a:lstStyle>
            <a:lvl1pPr>
              <a:defRPr baseline="0">
                <a:solidFill>
                  <a:schemeClr val="tx1"/>
                </a:solidFill>
                <a:latin typeface="Times New Roman" panose="02020603050405020304" pitchFamily="18" charset="0"/>
              </a:defRPr>
            </a:lvl1pPr>
            <a:lvl2pPr>
              <a:defRPr baseline="0">
                <a:latin typeface="Times New Roman" panose="02020603050405020304" pitchFamily="18" charset="0"/>
              </a:defRPr>
            </a:lvl2pPr>
            <a:lvl3pPr>
              <a:defRPr baseline="0">
                <a:solidFill>
                  <a:schemeClr val="tx1"/>
                </a:solidFill>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占位7">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E936D758-58FF-4E8C-86BD-EB1FD279A69D}"/>
              </a:ext>
            </a:extLst>
          </p:cNvPr>
          <p:cNvSpPr>
            <a:spLocks noGrp="1"/>
          </p:cNvSpPr>
          <p:nvPr>
            <p:ph type="pic" idx="10"/>
          </p:nvPr>
        </p:nvSpPr>
        <p:spPr>
          <a:xfrm>
            <a:off x="2546350" y="1186670"/>
            <a:ext cx="6170930" cy="2242330"/>
          </a:xfrm>
        </p:spPr>
        <p:txBody>
          <a:bodyPr/>
          <a:lstStyle/>
          <a:p>
            <a:endParaRPr lang="zh-CN" altLang="en-US"/>
          </a:p>
        </p:txBody>
      </p:sp>
      <p:sp>
        <p:nvSpPr>
          <p:cNvPr id="3" name="图片占位符 2">
            <a:extLst>
              <a:ext uri="{FF2B5EF4-FFF2-40B4-BE49-F238E27FC236}">
                <a16:creationId xmlns:a16="http://schemas.microsoft.com/office/drawing/2014/main" id="{E5320648-7829-4F87-AE28-FE15F9A53BCF}"/>
              </a:ext>
            </a:extLst>
          </p:cNvPr>
          <p:cNvSpPr>
            <a:spLocks noGrp="1"/>
          </p:cNvSpPr>
          <p:nvPr>
            <p:ph type="pic" sz="quarter" idx="11"/>
          </p:nvPr>
        </p:nvSpPr>
        <p:spPr>
          <a:xfrm>
            <a:off x="2546350" y="3551651"/>
            <a:ext cx="3022600" cy="2401016"/>
          </a:xfrm>
          <a:prstGeom prst="rect">
            <a:avLst/>
          </a:prstGeom>
        </p:spPr>
        <p:txBody>
          <a:bodyPr/>
          <a:lstStyle/>
          <a:p>
            <a:endParaRPr lang="zh-CN" altLang="en-US"/>
          </a:p>
        </p:txBody>
      </p:sp>
      <p:sp>
        <p:nvSpPr>
          <p:cNvPr id="4" name="图片占位符 3">
            <a:extLst>
              <a:ext uri="{FF2B5EF4-FFF2-40B4-BE49-F238E27FC236}">
                <a16:creationId xmlns:a16="http://schemas.microsoft.com/office/drawing/2014/main" id="{A979AC8D-DFBA-44CD-BCB5-C9CCA905B1FD}"/>
              </a:ext>
            </a:extLst>
          </p:cNvPr>
          <p:cNvSpPr>
            <a:spLocks noGrp="1"/>
          </p:cNvSpPr>
          <p:nvPr>
            <p:ph type="pic" sz="quarter" idx="12"/>
          </p:nvPr>
        </p:nvSpPr>
        <p:spPr>
          <a:xfrm>
            <a:off x="5693412" y="3550560"/>
            <a:ext cx="3023869" cy="2403201"/>
          </a:xfrm>
          <a:prstGeom prst="rect">
            <a:avLst/>
          </a:prstGeom>
        </p:spPr>
        <p:txBody>
          <a:bodyPr/>
          <a:lstStyle/>
          <a:p>
            <a:endParaRPr lang="zh-CN" altLang="en-US"/>
          </a:p>
        </p:txBody>
      </p:sp>
      <p:sp>
        <p:nvSpPr>
          <p:cNvPr id="5" name="图片占位符 4">
            <a:extLst>
              <a:ext uri="{FF2B5EF4-FFF2-40B4-BE49-F238E27FC236}">
                <a16:creationId xmlns:a16="http://schemas.microsoft.com/office/drawing/2014/main" id="{B9DFBE81-F4AD-4D53-B8CE-49E335DF6821}"/>
              </a:ext>
            </a:extLst>
          </p:cNvPr>
          <p:cNvSpPr>
            <a:spLocks noGrp="1"/>
          </p:cNvSpPr>
          <p:nvPr>
            <p:ph type="pic" sz="quarter" idx="13"/>
          </p:nvPr>
        </p:nvSpPr>
        <p:spPr>
          <a:xfrm>
            <a:off x="8839200" y="1186670"/>
            <a:ext cx="2499360" cy="4767090"/>
          </a:xfrm>
          <a:prstGeom prst="rect">
            <a:avLst/>
          </a:prstGeom>
        </p:spPr>
        <p:txBody>
          <a:bodyPr/>
          <a:lstStyle/>
          <a:p>
            <a:endParaRPr lang="zh-CN" altLang="en-US"/>
          </a:p>
        </p:txBody>
      </p:sp>
    </p:spTree>
    <p:extLst>
      <p:ext uri="{BB962C8B-B14F-4D97-AF65-F5344CB8AC3E}">
        <p14:creationId xmlns:p14="http://schemas.microsoft.com/office/powerpoint/2010/main" val="203252675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片占位8">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D35FCF2F-C01A-4F00-99E1-57D953605B1F}"/>
              </a:ext>
            </a:extLst>
          </p:cNvPr>
          <p:cNvSpPr>
            <a:spLocks noGrp="1"/>
          </p:cNvSpPr>
          <p:nvPr>
            <p:ph type="pic" idx="10"/>
          </p:nvPr>
        </p:nvSpPr>
        <p:spPr>
          <a:xfrm>
            <a:off x="5627650" y="1131849"/>
            <a:ext cx="2386361" cy="5157440"/>
          </a:xfrm>
          <a:prstGeom prst="roundRect">
            <a:avLst>
              <a:gd name="adj" fmla="val 10149"/>
            </a:avLst>
          </a:prstGeom>
        </p:spPr>
        <p:txBody>
          <a:bodyPr anchor="ctr"/>
          <a:lstStyle/>
          <a:p>
            <a:endParaRPr lang="zh-CN" altLang="en-US"/>
          </a:p>
        </p:txBody>
      </p:sp>
    </p:spTree>
    <p:extLst>
      <p:ext uri="{BB962C8B-B14F-4D97-AF65-F5344CB8AC3E}">
        <p14:creationId xmlns:p14="http://schemas.microsoft.com/office/powerpoint/2010/main" val="389125899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49" y="4589465"/>
            <a:ext cx="10515600" cy="1500187"/>
          </a:xfrm>
        </p:spPr>
        <p:txBody>
          <a:bodyPr/>
          <a:lstStyle>
            <a:lvl1pPr marL="0" indent="0">
              <a:buNone/>
              <a:defRPr sz="2401">
                <a:solidFill>
                  <a:schemeClr val="tx1">
                    <a:tint val="75000"/>
                  </a:schemeClr>
                </a:solidFill>
              </a:defRPr>
            </a:lvl1pPr>
            <a:lvl2pPr marL="457218" indent="0">
              <a:buNone/>
              <a:defRPr sz="2000">
                <a:solidFill>
                  <a:schemeClr val="tx1">
                    <a:tint val="75000"/>
                  </a:schemeClr>
                </a:solidFill>
              </a:defRPr>
            </a:lvl2pPr>
            <a:lvl3pPr marL="914436" indent="0">
              <a:buNone/>
              <a:defRPr sz="1800">
                <a:solidFill>
                  <a:schemeClr val="tx1">
                    <a:tint val="75000"/>
                  </a:schemeClr>
                </a:solidFill>
              </a:defRPr>
            </a:lvl3pPr>
            <a:lvl4pPr marL="1371654" indent="0">
              <a:buNone/>
              <a:defRPr sz="1600">
                <a:solidFill>
                  <a:schemeClr val="tx1">
                    <a:tint val="75000"/>
                  </a:schemeClr>
                </a:solidFill>
              </a:defRPr>
            </a:lvl4pPr>
            <a:lvl5pPr marL="1828872" indent="0">
              <a:buNone/>
              <a:defRPr sz="1600">
                <a:solidFill>
                  <a:schemeClr val="tx1">
                    <a:tint val="75000"/>
                  </a:schemeClr>
                </a:solidFill>
              </a:defRPr>
            </a:lvl5pPr>
            <a:lvl6pPr marL="2286090" indent="0">
              <a:buNone/>
              <a:defRPr sz="1600">
                <a:solidFill>
                  <a:schemeClr val="tx1">
                    <a:tint val="75000"/>
                  </a:schemeClr>
                </a:solidFill>
              </a:defRPr>
            </a:lvl6pPr>
            <a:lvl7pPr marL="2743308" indent="0">
              <a:buNone/>
              <a:defRPr sz="1600">
                <a:solidFill>
                  <a:schemeClr val="tx1">
                    <a:tint val="75000"/>
                  </a:schemeClr>
                </a:solidFill>
              </a:defRPr>
            </a:lvl7pPr>
            <a:lvl8pPr marL="3200526" indent="0">
              <a:buNone/>
              <a:defRPr sz="1600">
                <a:solidFill>
                  <a:schemeClr val="tx1">
                    <a:tint val="75000"/>
                  </a:schemeClr>
                </a:solidFill>
              </a:defRPr>
            </a:lvl8pPr>
            <a:lvl9pPr marL="3657744"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B131072-24A3-B940-8357-8A3B9EB3FFBC}" type="datetimeFigureOut">
              <a:rPr kumimoji="1" lang="zh-CN" altLang="en-US" smtClean="0"/>
              <a:t>2025/2/7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3786460-17B0-5F43-8568-7FE5E71E2E98}" type="slidenum">
              <a:rPr kumimoji="1" lang="zh-CN" altLang="en-US" smtClean="0"/>
              <a:t>‹#›</a:t>
            </a:fld>
            <a:endParaRPr kumimoji="1" lang="zh-CN" altLang="en-US"/>
          </a:p>
        </p:txBody>
      </p:sp>
      <p:sp>
        <p:nvSpPr>
          <p:cNvPr id="11" name="Subtitle 2">
            <a:extLst>
              <a:ext uri="{FF2B5EF4-FFF2-40B4-BE49-F238E27FC236}">
                <a16:creationId xmlns:a16="http://schemas.microsoft.com/office/drawing/2014/main" id="{9DA9840A-3681-40DF-CB69-E6AFCF50B705}"/>
              </a:ext>
            </a:extLst>
          </p:cNvPr>
          <p:cNvSpPr>
            <a:spLocks noGrp="1"/>
          </p:cNvSpPr>
          <p:nvPr>
            <p:ph type="subTitle" idx="13" hasCustomPrompt="1"/>
          </p:nvPr>
        </p:nvSpPr>
        <p:spPr>
          <a:xfrm>
            <a:off x="1523663" y="1412645"/>
            <a:ext cx="9144000" cy="462858"/>
          </a:xfrm>
        </p:spPr>
        <p:txBody>
          <a:bodyPr/>
          <a:lstStyle>
            <a:lvl1pPr marL="0" indent="0" algn="ctr">
              <a:buNone/>
              <a:defRPr sz="2401">
                <a:solidFill>
                  <a:schemeClr val="tx1"/>
                </a:solidFill>
              </a:defRPr>
            </a:lvl1pPr>
            <a:lvl2pPr marL="457218" indent="0" algn="ctr">
              <a:buNone/>
              <a:defRPr sz="2000"/>
            </a:lvl2pPr>
            <a:lvl3pPr marL="914436" indent="0" algn="ctr">
              <a:buNone/>
              <a:defRPr sz="1800"/>
            </a:lvl3pPr>
            <a:lvl4pPr marL="1371654" indent="0" algn="ctr">
              <a:buNone/>
              <a:defRPr sz="1600"/>
            </a:lvl4pPr>
            <a:lvl5pPr marL="1828872" indent="0" algn="ctr">
              <a:buNone/>
              <a:defRPr sz="1600"/>
            </a:lvl5pPr>
            <a:lvl6pPr marL="2286090" indent="0" algn="ctr">
              <a:buNone/>
              <a:defRPr sz="1600"/>
            </a:lvl6pPr>
            <a:lvl7pPr marL="2743308" indent="0" algn="ctr">
              <a:buNone/>
              <a:defRPr sz="1600"/>
            </a:lvl7pPr>
            <a:lvl8pPr marL="3200526" indent="0" algn="ctr">
              <a:buNone/>
              <a:defRPr sz="1600"/>
            </a:lvl8pPr>
            <a:lvl9pPr marL="3657744" indent="0" algn="ctr">
              <a:buNone/>
              <a:defRPr sz="1600"/>
            </a:lvl9pPr>
          </a:lstStyle>
          <a:p>
            <a:r>
              <a:rPr lang="zh-CN" altLang="en-US" dirty="0"/>
              <a:t>（微软雅黑粗黑，</a:t>
            </a:r>
            <a:r>
              <a:rPr lang="en-US" altLang="zh-CN" dirty="0"/>
              <a:t>30</a:t>
            </a:r>
            <a:r>
              <a:rPr lang="zh-CN" altLang="en-US" dirty="0"/>
              <a:t>号字体）</a:t>
            </a:r>
            <a:endParaRPr lang="en-US" dirty="0"/>
          </a:p>
        </p:txBody>
      </p:sp>
    </p:spTree>
    <p:extLst>
      <p:ext uri="{BB962C8B-B14F-4D97-AF65-F5344CB8AC3E}">
        <p14:creationId xmlns:p14="http://schemas.microsoft.com/office/powerpoint/2010/main" val="331625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06296C0-E8A8-4ABD-980C-DC99A7F42D7F}"/>
              </a:ext>
            </a:extLst>
          </p:cNvPr>
          <p:cNvPicPr>
            <a:picLocks noChangeAspect="1"/>
          </p:cNvPicPr>
          <p:nvPr userDrawn="1"/>
        </p:nvPicPr>
        <p:blipFill>
          <a:blip r:embed="rId2"/>
          <a:stretch>
            <a:fillRect/>
          </a:stretch>
        </p:blipFill>
        <p:spPr>
          <a:xfrm>
            <a:off x="0" y="0"/>
            <a:ext cx="12192000" cy="3357217"/>
          </a:xfrm>
          <a:prstGeom prst="rect">
            <a:avLst/>
          </a:prstGeom>
        </p:spPr>
      </p:pic>
      <p:sp>
        <p:nvSpPr>
          <p:cNvPr id="4" name="矩形 3">
            <a:extLst>
              <a:ext uri="{FF2B5EF4-FFF2-40B4-BE49-F238E27FC236}">
                <a16:creationId xmlns:a16="http://schemas.microsoft.com/office/drawing/2014/main" id="{4BC187F1-42E5-4383-AC3D-83B120CDE410}"/>
              </a:ext>
            </a:extLst>
          </p:cNvPr>
          <p:cNvSpPr/>
          <p:nvPr userDrawn="1"/>
        </p:nvSpPr>
        <p:spPr>
          <a:xfrm>
            <a:off x="-800" y="-7913"/>
            <a:ext cx="12192000" cy="3361208"/>
          </a:xfrm>
          <a:prstGeom prst="rect">
            <a:avLst/>
          </a:prstGeom>
          <a:solidFill>
            <a:srgbClr val="9A0001">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F7087F57-B8B2-4F52-943A-08BE08AC8C9F}"/>
              </a:ext>
            </a:extLst>
          </p:cNvPr>
          <p:cNvSpPr/>
          <p:nvPr userDrawn="1"/>
        </p:nvSpPr>
        <p:spPr>
          <a:xfrm>
            <a:off x="5303520" y="2562096"/>
            <a:ext cx="1584960" cy="1584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ACAC108B-5150-431E-B389-3B1F46A2B67E}"/>
              </a:ext>
            </a:extLst>
          </p:cNvPr>
          <p:cNvGrpSpPr/>
          <p:nvPr userDrawn="1"/>
        </p:nvGrpSpPr>
        <p:grpSpPr>
          <a:xfrm>
            <a:off x="5410200" y="2670375"/>
            <a:ext cx="1371600" cy="1368402"/>
            <a:chOff x="2105799" y="20055838"/>
            <a:chExt cx="6748090" cy="6732363"/>
          </a:xfrm>
          <a:solidFill>
            <a:srgbClr val="8B0012">
              <a:alpha val="80000"/>
            </a:srgbClr>
          </a:solidFill>
        </p:grpSpPr>
        <p:sp>
          <p:nvSpPr>
            <p:cNvPr id="7" name="Freeform 8">
              <a:extLst>
                <a:ext uri="{FF2B5EF4-FFF2-40B4-BE49-F238E27FC236}">
                  <a16:creationId xmlns:a16="http://schemas.microsoft.com/office/drawing/2014/main" id="{A4BB1E0C-3B71-494C-90A5-5E83B05763C4}"/>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8" name="Freeform 42">
              <a:extLst>
                <a:ext uri="{FF2B5EF4-FFF2-40B4-BE49-F238E27FC236}">
                  <a16:creationId xmlns:a16="http://schemas.microsoft.com/office/drawing/2014/main" id="{9C922C0C-6676-4220-A57A-6A60B760EC5E}"/>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9" name="Freeform 43">
              <a:extLst>
                <a:ext uri="{FF2B5EF4-FFF2-40B4-BE49-F238E27FC236}">
                  <a16:creationId xmlns:a16="http://schemas.microsoft.com/office/drawing/2014/main" id="{13B11B68-25F0-45BA-8167-7E67FD4D1E0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0" name="Freeform 44">
              <a:extLst>
                <a:ext uri="{FF2B5EF4-FFF2-40B4-BE49-F238E27FC236}">
                  <a16:creationId xmlns:a16="http://schemas.microsoft.com/office/drawing/2014/main" id="{3AA3C9BE-308B-42E0-B388-8B9594616391}"/>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1" name="Freeform 45">
              <a:extLst>
                <a:ext uri="{FF2B5EF4-FFF2-40B4-BE49-F238E27FC236}">
                  <a16:creationId xmlns:a16="http://schemas.microsoft.com/office/drawing/2014/main" id="{2270AF1B-A34B-4183-AA58-499F7FC92BEA}"/>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2" name="Freeform 46">
              <a:extLst>
                <a:ext uri="{FF2B5EF4-FFF2-40B4-BE49-F238E27FC236}">
                  <a16:creationId xmlns:a16="http://schemas.microsoft.com/office/drawing/2014/main" id="{1648A05A-8C9B-4DCB-ADF5-C0E9CA804EF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3" name="Freeform 47">
              <a:extLst>
                <a:ext uri="{FF2B5EF4-FFF2-40B4-BE49-F238E27FC236}">
                  <a16:creationId xmlns:a16="http://schemas.microsoft.com/office/drawing/2014/main" id="{780F1822-408A-4D9E-A7BB-5649D8459E2F}"/>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4" name="Freeform 48">
              <a:extLst>
                <a:ext uri="{FF2B5EF4-FFF2-40B4-BE49-F238E27FC236}">
                  <a16:creationId xmlns:a16="http://schemas.microsoft.com/office/drawing/2014/main" id="{D7B27305-F882-49EB-B5D1-DAD265B8F59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5" name="Freeform 49">
              <a:extLst>
                <a:ext uri="{FF2B5EF4-FFF2-40B4-BE49-F238E27FC236}">
                  <a16:creationId xmlns:a16="http://schemas.microsoft.com/office/drawing/2014/main" id="{1C88A9B0-6500-44EB-B523-6AB8CF2E5B58}"/>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6" name="Freeform 50">
              <a:extLst>
                <a:ext uri="{FF2B5EF4-FFF2-40B4-BE49-F238E27FC236}">
                  <a16:creationId xmlns:a16="http://schemas.microsoft.com/office/drawing/2014/main" id="{02B0BE86-EC4F-4A7E-B284-3AA3AEE5F3B5}"/>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7" name="Freeform 51">
              <a:extLst>
                <a:ext uri="{FF2B5EF4-FFF2-40B4-BE49-F238E27FC236}">
                  <a16:creationId xmlns:a16="http://schemas.microsoft.com/office/drawing/2014/main" id="{D646E307-5A0C-4184-9829-2D12C5F1D732}"/>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8" name="Freeform 52">
              <a:extLst>
                <a:ext uri="{FF2B5EF4-FFF2-40B4-BE49-F238E27FC236}">
                  <a16:creationId xmlns:a16="http://schemas.microsoft.com/office/drawing/2014/main" id="{1213DF27-0675-40E1-AF04-500FEC47309C}"/>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9" name="Freeform 53">
              <a:extLst>
                <a:ext uri="{FF2B5EF4-FFF2-40B4-BE49-F238E27FC236}">
                  <a16:creationId xmlns:a16="http://schemas.microsoft.com/office/drawing/2014/main" id="{78B921DD-11CC-425E-A465-F4034A5A080D}"/>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0" name="Freeform 54">
              <a:extLst>
                <a:ext uri="{FF2B5EF4-FFF2-40B4-BE49-F238E27FC236}">
                  <a16:creationId xmlns:a16="http://schemas.microsoft.com/office/drawing/2014/main" id="{E251C559-AD0A-4238-9C00-053CFAFCF5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1" name="Freeform 55">
              <a:extLst>
                <a:ext uri="{FF2B5EF4-FFF2-40B4-BE49-F238E27FC236}">
                  <a16:creationId xmlns:a16="http://schemas.microsoft.com/office/drawing/2014/main" id="{22DC21C7-7AEE-4789-B295-78B5A39F5F12}"/>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2" name="Freeform 56">
              <a:extLst>
                <a:ext uri="{FF2B5EF4-FFF2-40B4-BE49-F238E27FC236}">
                  <a16:creationId xmlns:a16="http://schemas.microsoft.com/office/drawing/2014/main" id="{2089A1EF-769C-4B32-ACB7-0843ADFE09AA}"/>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3" name="Freeform 57">
              <a:extLst>
                <a:ext uri="{FF2B5EF4-FFF2-40B4-BE49-F238E27FC236}">
                  <a16:creationId xmlns:a16="http://schemas.microsoft.com/office/drawing/2014/main" id="{89065D5C-2F82-4B9C-9DCF-556527D2755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4" name="Freeform 58">
              <a:extLst>
                <a:ext uri="{FF2B5EF4-FFF2-40B4-BE49-F238E27FC236}">
                  <a16:creationId xmlns:a16="http://schemas.microsoft.com/office/drawing/2014/main" id="{63D30659-2737-4732-A71C-025BE4A9E86B}"/>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5" name="Freeform 59">
              <a:extLst>
                <a:ext uri="{FF2B5EF4-FFF2-40B4-BE49-F238E27FC236}">
                  <a16:creationId xmlns:a16="http://schemas.microsoft.com/office/drawing/2014/main" id="{26925B20-892F-495B-ACDF-9EC468A2C7C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6" name="Freeform 60">
              <a:extLst>
                <a:ext uri="{FF2B5EF4-FFF2-40B4-BE49-F238E27FC236}">
                  <a16:creationId xmlns:a16="http://schemas.microsoft.com/office/drawing/2014/main" id="{F4DFD42E-FD06-4DD4-BD5D-E8024A4948AB}"/>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7" name="Freeform 61">
              <a:extLst>
                <a:ext uri="{FF2B5EF4-FFF2-40B4-BE49-F238E27FC236}">
                  <a16:creationId xmlns:a16="http://schemas.microsoft.com/office/drawing/2014/main" id="{AFA1A6B6-4731-43D9-A6A3-8AFB9A5AE684}"/>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8" name="Freeform 62">
              <a:extLst>
                <a:ext uri="{FF2B5EF4-FFF2-40B4-BE49-F238E27FC236}">
                  <a16:creationId xmlns:a16="http://schemas.microsoft.com/office/drawing/2014/main" id="{7C89F33A-1343-45E8-91E5-F27A8457EA0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9" name="Freeform 71">
              <a:extLst>
                <a:ext uri="{FF2B5EF4-FFF2-40B4-BE49-F238E27FC236}">
                  <a16:creationId xmlns:a16="http://schemas.microsoft.com/office/drawing/2014/main" id="{592EB9D1-7BB9-4D0B-9C6E-355FA946B6E7}"/>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grpSp>
      <p:sp>
        <p:nvSpPr>
          <p:cNvPr id="36" name="文本占位符 35">
            <a:extLst>
              <a:ext uri="{FF2B5EF4-FFF2-40B4-BE49-F238E27FC236}">
                <a16:creationId xmlns:a16="http://schemas.microsoft.com/office/drawing/2014/main" id="{99EF31F4-C1DD-413E-8350-2A8F905B444F}"/>
              </a:ext>
            </a:extLst>
          </p:cNvPr>
          <p:cNvSpPr>
            <a:spLocks noGrp="1"/>
          </p:cNvSpPr>
          <p:nvPr userDrawn="1">
            <p:ph type="body" sz="quarter" idx="10" hasCustomPrompt="1"/>
          </p:nvPr>
        </p:nvSpPr>
        <p:spPr>
          <a:xfrm>
            <a:off x="1606550" y="4264178"/>
            <a:ext cx="8975725" cy="781050"/>
          </a:xfrm>
        </p:spPr>
        <p:txBody>
          <a:bodyPr>
            <a:normAutofit/>
          </a:bodyPr>
          <a:lstStyle>
            <a:lvl1pPr marL="0" indent="0" algn="ctr" defTabSz="914400" rtl="0" eaLnBrk="1" latinLnBrk="0" hangingPunct="1">
              <a:lnSpc>
                <a:spcPct val="120000"/>
              </a:lnSpc>
              <a:buNone/>
              <a:defRPr lang="zh-CN" altLang="en-US" sz="4000" b="1" kern="1200" spc="300">
                <a:solidFill>
                  <a:schemeClr val="tx1">
                    <a:lumMod val="85000"/>
                    <a:lumOff val="15000"/>
                  </a:schemeClr>
                </a:solidFill>
                <a:latin typeface="+mn-lt"/>
                <a:ea typeface="微软雅黑" panose="020B0503020204020204" pitchFamily="34" charset="-122"/>
                <a:cs typeface="微软雅黑" panose="020B0503020204020204" pitchFamily="34" charset="-122"/>
              </a:defRPr>
            </a:lvl1pPr>
          </a:lstStyle>
          <a:p>
            <a:pPr algn="ctr">
              <a:lnSpc>
                <a:spcPct val="120000"/>
              </a:lnSpc>
              <a:defRPr/>
            </a:pPr>
            <a:r>
              <a:rPr lang="zh-CN" altLang="en-US" sz="4000" b="1" spc="300" dirty="0">
                <a:solidFill>
                  <a:schemeClr val="tx1">
                    <a:lumMod val="85000"/>
                    <a:lumOff val="15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北京大学学术答辩通用</a:t>
            </a:r>
            <a:r>
              <a:rPr lang="en-US" altLang="zh-CN" sz="4000" b="1" spc="300" dirty="0">
                <a:solidFill>
                  <a:schemeClr val="tx1">
                    <a:lumMod val="85000"/>
                    <a:lumOff val="15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PPT</a:t>
            </a:r>
            <a:r>
              <a:rPr lang="zh-CN" altLang="en-US" sz="4000" b="1" spc="300" dirty="0">
                <a:solidFill>
                  <a:schemeClr val="tx1">
                    <a:lumMod val="85000"/>
                    <a:lumOff val="15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模板</a:t>
            </a:r>
          </a:p>
        </p:txBody>
      </p:sp>
      <p:sp>
        <p:nvSpPr>
          <p:cNvPr id="41" name="文本占位符 37">
            <a:extLst>
              <a:ext uri="{FF2B5EF4-FFF2-40B4-BE49-F238E27FC236}">
                <a16:creationId xmlns:a16="http://schemas.microsoft.com/office/drawing/2014/main" id="{D6220974-BA97-4239-8B37-C87F7F2D4871}"/>
              </a:ext>
            </a:extLst>
          </p:cNvPr>
          <p:cNvSpPr>
            <a:spLocks noGrp="1"/>
          </p:cNvSpPr>
          <p:nvPr>
            <p:ph type="body" sz="quarter" idx="11" hasCustomPrompt="1"/>
          </p:nvPr>
        </p:nvSpPr>
        <p:spPr>
          <a:xfrm>
            <a:off x="2244991" y="5389156"/>
            <a:ext cx="1987550" cy="341632"/>
          </a:xfrm>
          <a:noFill/>
        </p:spPr>
        <p:txBody>
          <a:bodyPr wrap="square" rtlCol="0">
            <a:spAutoFit/>
          </a:bodyPr>
          <a:lstStyle>
            <a:lvl1pPr marL="0" indent="0">
              <a:buNone/>
              <a:defRPr lang="zh-CN" altLang="en-US" sz="1800" dirty="0">
                <a:solidFill>
                  <a:srgbClr val="222A35"/>
                </a:solidFill>
                <a:latin typeface="微软雅黑" panose="020B0503020204020204" pitchFamily="34" charset="-122"/>
                <a:ea typeface="微软雅黑" panose="020B0503020204020204" pitchFamily="34" charset="-122"/>
              </a:defRPr>
            </a:lvl1pPr>
          </a:lstStyle>
          <a:p>
            <a:pPr marL="0" lvl="0"/>
            <a:r>
              <a:rPr lang="zh-CN" altLang="en-US" dirty="0"/>
              <a:t>答辩人：</a:t>
            </a:r>
            <a:r>
              <a:rPr lang="en-US" altLang="zh-CN" dirty="0"/>
              <a:t>XXX</a:t>
            </a:r>
            <a:endParaRPr lang="zh-CN" altLang="en-US" dirty="0"/>
          </a:p>
        </p:txBody>
      </p:sp>
      <p:sp>
        <p:nvSpPr>
          <p:cNvPr id="42" name="文本占位符 37">
            <a:extLst>
              <a:ext uri="{FF2B5EF4-FFF2-40B4-BE49-F238E27FC236}">
                <a16:creationId xmlns:a16="http://schemas.microsoft.com/office/drawing/2014/main" id="{1E1C9D50-4952-418A-9BEE-D99198F6E380}"/>
              </a:ext>
            </a:extLst>
          </p:cNvPr>
          <p:cNvSpPr>
            <a:spLocks noGrp="1"/>
          </p:cNvSpPr>
          <p:nvPr>
            <p:ph type="body" sz="quarter" idx="12" hasCustomPrompt="1"/>
          </p:nvPr>
        </p:nvSpPr>
        <p:spPr>
          <a:xfrm>
            <a:off x="5102225" y="5389156"/>
            <a:ext cx="1987550" cy="341632"/>
          </a:xfrm>
          <a:noFill/>
        </p:spPr>
        <p:txBody>
          <a:bodyPr wrap="square" rtlCol="0">
            <a:spAutoFit/>
          </a:bodyPr>
          <a:lstStyle>
            <a:lvl1pPr marL="0" indent="0" algn="ctr">
              <a:buNone/>
              <a:defRPr lang="zh-CN" altLang="en-US" sz="1800" dirty="0">
                <a:solidFill>
                  <a:srgbClr val="222A35"/>
                </a:solidFill>
                <a:latin typeface="微软雅黑" panose="020B0503020204020204" pitchFamily="34" charset="-122"/>
                <a:ea typeface="微软雅黑" panose="020B0503020204020204" pitchFamily="34" charset="-122"/>
              </a:defRPr>
            </a:lvl1pPr>
          </a:lstStyle>
          <a:p>
            <a:pPr marL="0" lvl="0"/>
            <a:r>
              <a:rPr lang="zh-CN" altLang="en-US" dirty="0"/>
              <a:t>指导教师：</a:t>
            </a:r>
            <a:r>
              <a:rPr lang="en-US" altLang="zh-CN" dirty="0"/>
              <a:t>XXX</a:t>
            </a:r>
            <a:endParaRPr lang="zh-CN" altLang="en-US" dirty="0"/>
          </a:p>
        </p:txBody>
      </p:sp>
      <p:sp>
        <p:nvSpPr>
          <p:cNvPr id="43" name="文本占位符 37">
            <a:extLst>
              <a:ext uri="{FF2B5EF4-FFF2-40B4-BE49-F238E27FC236}">
                <a16:creationId xmlns:a16="http://schemas.microsoft.com/office/drawing/2014/main" id="{62842471-F840-45CA-8087-A1D9DF3CA908}"/>
              </a:ext>
            </a:extLst>
          </p:cNvPr>
          <p:cNvSpPr>
            <a:spLocks noGrp="1"/>
          </p:cNvSpPr>
          <p:nvPr>
            <p:ph type="body" sz="quarter" idx="13" hasCustomPrompt="1"/>
          </p:nvPr>
        </p:nvSpPr>
        <p:spPr>
          <a:xfrm>
            <a:off x="7959460" y="5389156"/>
            <a:ext cx="1987550" cy="341632"/>
          </a:xfrm>
          <a:noFill/>
        </p:spPr>
        <p:txBody>
          <a:bodyPr wrap="square" rtlCol="0">
            <a:spAutoFit/>
          </a:bodyPr>
          <a:lstStyle>
            <a:lvl1pPr marL="0" indent="0" algn="r">
              <a:buNone/>
              <a:defRPr lang="zh-CN" altLang="en-US" sz="1800" dirty="0">
                <a:solidFill>
                  <a:srgbClr val="222A35"/>
                </a:solidFill>
                <a:latin typeface="微软雅黑" panose="020B0503020204020204" pitchFamily="34" charset="-122"/>
                <a:ea typeface="微软雅黑" panose="020B0503020204020204" pitchFamily="34" charset="-122"/>
              </a:defRPr>
            </a:lvl1pPr>
          </a:lstStyle>
          <a:p>
            <a:pPr marL="0" lvl="0"/>
            <a:r>
              <a:rPr lang="zh-CN" altLang="en-US" dirty="0"/>
              <a:t>院系：</a:t>
            </a:r>
            <a:r>
              <a:rPr lang="en-US" altLang="zh-CN" dirty="0"/>
              <a:t>XXX</a:t>
            </a:r>
            <a:endParaRPr lang="zh-CN" altLang="en-US" dirty="0"/>
          </a:p>
        </p:txBody>
      </p:sp>
    </p:spTree>
    <p:extLst>
      <p:ext uri="{BB962C8B-B14F-4D97-AF65-F5344CB8AC3E}">
        <p14:creationId xmlns:p14="http://schemas.microsoft.com/office/powerpoint/2010/main" val="281819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30732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64902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428107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213132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192383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158652266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4000" r="-4000"/>
          </a:stretch>
        </a:blipFill>
        <a:effectLst/>
      </p:bgPr>
    </p:bg>
    <p:spTree>
      <p:nvGrpSpPr>
        <p:cNvPr id="1" name=""/>
        <p:cNvGrpSpPr/>
        <p:nvPr/>
      </p:nvGrpSpPr>
      <p:grpSpPr>
        <a:xfrm>
          <a:off x="0" y="0"/>
          <a:ext cx="0" cy="0"/>
          <a:chOff x="0" y="0"/>
          <a:chExt cx="0" cy="0"/>
        </a:xfrm>
      </p:grpSpPr>
      <p:sp>
        <p:nvSpPr>
          <p:cNvPr id="1028" name="AutoShape 4"/>
          <p:cNvSpPr>
            <a:spLocks noChangeArrowheads="1"/>
          </p:cNvSpPr>
          <p:nvPr/>
        </p:nvSpPr>
        <p:spPr bwMode="auto">
          <a:xfrm>
            <a:off x="814922" y="1125545"/>
            <a:ext cx="10610849"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a:ea typeface="黑体"/>
              <a:cs typeface="+mn-cs"/>
            </a:endParaRPr>
          </a:p>
        </p:txBody>
      </p:sp>
      <p:pic>
        <p:nvPicPr>
          <p:cNvPr id="1031" name="Picture 13"/>
          <p:cNvPicPr>
            <a:picLocks noChangeAspect="1" noChangeArrowheads="1"/>
          </p:cNvPicPr>
          <p:nvPr/>
        </p:nvPicPr>
        <p:blipFill>
          <a:blip r:embed="rId5" cstate="print">
            <a:extLst>
              <a:ext uri="{BEBA8EAE-BF5A-486C-A8C5-ECC9F3942E4B}">
                <a14:imgProps xmlns:a14="http://schemas.microsoft.com/office/drawing/2010/main">
                  <a14:imgLayer r:embed="rId6">
                    <a14:imgEffect>
                      <a14:colorTemperature colorTemp="5900"/>
                    </a14:imgEffect>
                    <a14:imgEffect>
                      <a14:saturation sat="88000"/>
                    </a14:imgEffect>
                    <a14:imgEffect>
                      <a14:sharpenSoften amount="25000"/>
                    </a14:imgEffect>
                  </a14:imgLayer>
                </a14:imgProps>
              </a:ext>
              <a:ext uri="{28A0092B-C50C-407E-A947-70E740481C1C}">
                <a14:useLocalDpi xmlns:a14="http://schemas.microsoft.com/office/drawing/2010/main" val="0"/>
              </a:ext>
            </a:extLst>
          </a:blip>
          <a:stretch>
            <a:fillRect/>
          </a:stretch>
        </p:blipFill>
        <p:spPr bwMode="auto">
          <a:xfrm>
            <a:off x="10915654" y="205014"/>
            <a:ext cx="1020233" cy="75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flipV="1">
            <a:off x="814922" y="6453340"/>
            <a:ext cx="10610849"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3"/>
          </p:nvPr>
        </p:nvSpPr>
        <p:spPr>
          <a:xfrm>
            <a:off x="914400" y="6552728"/>
            <a:ext cx="10363200" cy="260648"/>
          </a:xfrm>
          <a:prstGeom prst="rect">
            <a:avLst/>
          </a:prstGeom>
        </p:spPr>
        <p:txBody>
          <a:bodyPr vert="horz" lIns="91440" tIns="45720" rIns="91440" bIns="45720" rtlCol="0" anchor="ctr"/>
          <a:lstStyle>
            <a:lvl1pPr algn="ctr">
              <a:defRPr sz="1300">
                <a:solidFill>
                  <a:schemeClr val="tx1">
                    <a:lumMod val="85000"/>
                    <a:lumOff val="15000"/>
                  </a:schemeClr>
                </a:solidFill>
              </a:defRPr>
            </a:lvl1pPr>
          </a:lstStyle>
          <a:p>
            <a:r>
              <a:rPr lang="en-US" altLang="zh-CN">
                <a:solidFill>
                  <a:srgbClr val="000000">
                    <a:lumMod val="85000"/>
                    <a:lumOff val="15000"/>
                  </a:srgbClr>
                </a:solidFill>
              </a:rPr>
              <a:t>School of ECE, Peking University</a:t>
            </a:r>
            <a:endParaRPr lang="zh-CN" altLang="en-US">
              <a:solidFill>
                <a:srgbClr val="000000">
                  <a:lumMod val="85000"/>
                  <a:lumOff val="15000"/>
                </a:srgbClr>
              </a:solidFill>
            </a:endParaRPr>
          </a:p>
        </p:txBody>
      </p:sp>
      <p:sp>
        <p:nvSpPr>
          <p:cNvPr id="3" name="灯片编号占位符 2"/>
          <p:cNvSpPr>
            <a:spLocks noGrp="1"/>
          </p:cNvSpPr>
          <p:nvPr>
            <p:ph type="sldNum" sz="quarter" idx="4"/>
          </p:nvPr>
        </p:nvSpPr>
        <p:spPr>
          <a:xfrm>
            <a:off x="9168341" y="6525344"/>
            <a:ext cx="2844800" cy="332656"/>
          </a:xfrm>
          <a:prstGeom prst="rect">
            <a:avLst/>
          </a:prstGeom>
        </p:spPr>
        <p:txBody>
          <a:bodyPr vert="horz" lIns="91440" tIns="45720" rIns="91440" bIns="45720" rtlCol="0" anchor="ctr"/>
          <a:lstStyle>
            <a:lvl1pPr algn="r">
              <a:defRPr sz="1300">
                <a:solidFill>
                  <a:srgbClr val="002060"/>
                </a:solidFill>
              </a:defRPr>
            </a:lvl1pPr>
          </a:lstStyle>
          <a:p>
            <a:fld id="{0C913308-F349-4B6D-A68A-DD1791B4A57B}" type="slidenum">
              <a:rPr lang="zh-CN" altLang="en-US" smtClean="0"/>
              <a:t>‹#›</a:t>
            </a:fld>
            <a:endParaRPr lang="zh-CN" altLang="en-US"/>
          </a:p>
        </p:txBody>
      </p:sp>
      <p:pic>
        <p:nvPicPr>
          <p:cNvPr id="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flipV="1">
            <a:off x="814922" y="6453340"/>
            <a:ext cx="10610849"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flipV="1">
            <a:off x="814922" y="6453340"/>
            <a:ext cx="10610849"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hf sldNum="0"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anose="02020603050405020304"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anose="02020603050405020304"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anose="02020603050405020304"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anose="02020603050405020304"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anose="02020603050405020304"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anose="02020603050405020304"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anose="02020603050405020304"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anose="02020603050405020304"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a:solidFill>
            <a:srgbClr val="0000FF"/>
          </a:solidFill>
          <a:latin typeface="+mn-lt"/>
          <a:ea typeface="+mn-ea"/>
          <a:cs typeface="+mn-cs"/>
        </a:defRPr>
      </a:lvl1pPr>
      <a:lvl2pPr marL="908050" indent="-436245" algn="l" rtl="0" eaLnBrk="1" fontAlgn="base" hangingPunct="1">
        <a:spcBef>
          <a:spcPct val="10000"/>
        </a:spcBef>
        <a:spcAft>
          <a:spcPct val="0"/>
        </a:spcAft>
        <a:buClr>
          <a:schemeClr val="accent2"/>
        </a:buClr>
        <a:buFont typeface="Wingdings" panose="05000000000000000000" pitchFamily="2" charset="2"/>
        <a:buChar char="n"/>
        <a:defRPr sz="2400">
          <a:solidFill>
            <a:schemeClr val="tx1"/>
          </a:solidFill>
          <a:latin typeface="+mn-lt"/>
          <a:ea typeface="+mn-ea"/>
        </a:defRPr>
      </a:lvl2pPr>
      <a:lvl3pPr marL="1304925" indent="-394970" algn="l" rtl="0" eaLnBrk="1" fontAlgn="base" hangingPunct="1">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545" indent="-387350" algn="l" rtl="0" eaLnBrk="1" fontAlgn="base" hangingPunct="1">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595" indent="-398145" algn="l" rtl="0" eaLnBrk="1" fontAlgn="base" hangingPunct="1">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0795" indent="-398145" algn="l" rtl="0" eaLnBrk="1" fontAlgn="base" hangingPunct="1">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6pPr>
      <a:lvl7pPr marL="3007995" indent="-398145" algn="l" rtl="0" eaLnBrk="1" fontAlgn="base" hangingPunct="1">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7pPr>
      <a:lvl8pPr marL="3465195" indent="-398145" algn="l" rtl="0" eaLnBrk="1" fontAlgn="base" hangingPunct="1">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8pPr>
      <a:lvl9pPr marL="3922395" indent="-398145" algn="l" rtl="0" eaLnBrk="1" fontAlgn="base" hangingPunct="1">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17822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lih64@pkusz.edu.cn" TargetMode="External"/><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21.jpeg"/><Relationship Id="rId5" Type="http://schemas.openxmlformats.org/officeDocument/2006/relationships/hyperlink" Target="mailto:huilihuge@163.com" TargetMode="Externa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981E2CE-B5A6-413D-8D09-445E6280D07E}"/>
              </a:ext>
            </a:extLst>
          </p:cNvPr>
          <p:cNvSpPr/>
          <p:nvPr/>
        </p:nvSpPr>
        <p:spPr>
          <a:xfrm>
            <a:off x="366717" y="1047992"/>
            <a:ext cx="11384529" cy="21720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7111" rtl="0" eaLnBrk="1" fontAlgn="auto" latinLnBrk="0" hangingPunct="1">
              <a:lnSpc>
                <a:spcPct val="100000"/>
              </a:lnSpc>
              <a:spcBef>
                <a:spcPts val="0"/>
              </a:spcBef>
              <a:spcAft>
                <a:spcPts val="0"/>
              </a:spcAft>
              <a:buClrTx/>
              <a:buSzTx/>
              <a:buFontTx/>
              <a:buNone/>
              <a:tabLst/>
              <a:defRPr/>
            </a:pPr>
            <a:endParaRPr kumimoji="0" lang="zh-CN" altLang="en-US" sz="1524" b="0" i="0" u="none" strike="noStrike" kern="1200" cap="none" spc="0" normalizeH="0" baseline="0" noProof="0" dirty="0">
              <a:ln>
                <a:noFill/>
              </a:ln>
              <a:solidFill>
                <a:srgbClr val="FFFFFF"/>
              </a:solidFill>
              <a:effectLst/>
              <a:uLnTx/>
              <a:uFillTx/>
              <a:latin typeface="Times New Roman"/>
              <a:ea typeface="黑体"/>
              <a:cs typeface="+mn-cs"/>
            </a:endParaRPr>
          </a:p>
        </p:txBody>
      </p:sp>
      <p:sp>
        <p:nvSpPr>
          <p:cNvPr id="2" name="标题 1">
            <a:extLst>
              <a:ext uri="{FF2B5EF4-FFF2-40B4-BE49-F238E27FC236}">
                <a16:creationId xmlns:a16="http://schemas.microsoft.com/office/drawing/2014/main" id="{2BD7063A-723D-38BF-F010-3C2842ED7AA1}"/>
              </a:ext>
            </a:extLst>
          </p:cNvPr>
          <p:cNvSpPr>
            <a:spLocks noGrp="1"/>
          </p:cNvSpPr>
          <p:nvPr>
            <p:ph type="title" idx="4294967295"/>
          </p:nvPr>
        </p:nvSpPr>
        <p:spPr>
          <a:xfrm>
            <a:off x="63843" y="1105486"/>
            <a:ext cx="12064314" cy="3286929"/>
          </a:xfrm>
        </p:spPr>
        <p:txBody>
          <a:bodyPr>
            <a:normAutofit/>
          </a:bodyPr>
          <a:lstStyle/>
          <a:p>
            <a:pPr algn="ctr"/>
            <a:r>
              <a:rPr kumimoji="1" lang="zh-CN" altLang="en-US" sz="3048" dirty="0">
                <a:solidFill>
                  <a:schemeClr val="bg1"/>
                </a:solidFill>
              </a:rPr>
              <a:t>未来网络实验室 </a:t>
            </a:r>
            <a:r>
              <a:rPr kumimoji="1" lang="en-US" altLang="zh-CN" sz="3048" dirty="0">
                <a:solidFill>
                  <a:schemeClr val="bg1"/>
                </a:solidFill>
              </a:rPr>
              <a:t>– </a:t>
            </a:r>
            <a:r>
              <a:rPr kumimoji="1" lang="zh-CN" altLang="en-US" sz="3048" dirty="0">
                <a:solidFill>
                  <a:schemeClr val="bg1"/>
                </a:solidFill>
              </a:rPr>
              <a:t>工作介绍</a:t>
            </a:r>
            <a:br>
              <a:rPr kumimoji="1" lang="en-US" altLang="zh-CN" sz="3048" dirty="0">
                <a:solidFill>
                  <a:schemeClr val="bg1"/>
                </a:solidFill>
              </a:rPr>
            </a:br>
            <a:r>
              <a:rPr lang="en-US" altLang="zh-CN" sz="3387" kern="100" dirty="0">
                <a:solidFill>
                  <a:srgbClr val="FFFF00"/>
                </a:solidFill>
                <a:ea typeface="方正仿宋简体"/>
                <a:cs typeface="方正仿宋简体"/>
              </a:rPr>
              <a:t>RA-Gen: </a:t>
            </a:r>
            <a:r>
              <a:rPr lang="zh-CN" altLang="en-US" sz="3387" kern="100" dirty="0">
                <a:solidFill>
                  <a:srgbClr val="FFFF00"/>
                </a:solidFill>
                <a:ea typeface="方正仿宋简体"/>
                <a:cs typeface="方正仿宋简体"/>
              </a:rPr>
              <a:t>基于</a:t>
            </a:r>
            <a:r>
              <a:rPr lang="en-US" altLang="zh-CN" sz="3387" kern="100" dirty="0" err="1">
                <a:solidFill>
                  <a:srgbClr val="FFFF00"/>
                </a:solidFill>
                <a:ea typeface="方正仿宋简体"/>
                <a:cs typeface="方正仿宋简体"/>
              </a:rPr>
              <a:t>ReAct</a:t>
            </a:r>
            <a:r>
              <a:rPr lang="zh-CN" altLang="en-US" sz="3387" kern="100" dirty="0">
                <a:solidFill>
                  <a:srgbClr val="FFFF00"/>
                </a:solidFill>
                <a:ea typeface="方正仿宋简体"/>
                <a:cs typeface="方正仿宋简体"/>
              </a:rPr>
              <a:t>的多代理可控代码生成框架</a:t>
            </a:r>
            <a:br>
              <a:rPr lang="en-US" altLang="zh-CN" sz="3387" kern="100" dirty="0">
                <a:solidFill>
                  <a:srgbClr val="FFFF00"/>
                </a:solidFill>
                <a:ea typeface="方正仿宋简体"/>
                <a:cs typeface="方正仿宋简体"/>
              </a:rPr>
            </a:br>
            <a:r>
              <a:rPr lang="en-US" altLang="zh-CN" sz="2371" b="1" dirty="0">
                <a:solidFill>
                  <a:schemeClr val="bg1"/>
                </a:solidFill>
                <a:latin typeface="Times New Roman" panose="02020603050405020304" pitchFamily="18" charset="0"/>
                <a:cs typeface="Times New Roman" panose="02020603050405020304" pitchFamily="18" charset="0"/>
              </a:rPr>
              <a:t>RA-Gen: A Controllable Code Generation Framework </a:t>
            </a:r>
            <a:br>
              <a:rPr lang="en-US" altLang="zh-CN" sz="2371" b="1" dirty="0">
                <a:solidFill>
                  <a:schemeClr val="bg1"/>
                </a:solidFill>
                <a:latin typeface="Times New Roman" panose="02020603050405020304" pitchFamily="18" charset="0"/>
                <a:cs typeface="Times New Roman" panose="02020603050405020304" pitchFamily="18" charset="0"/>
              </a:rPr>
            </a:br>
            <a:r>
              <a:rPr lang="en-US" altLang="zh-CN" sz="2371" b="1" dirty="0">
                <a:solidFill>
                  <a:schemeClr val="bg1"/>
                </a:solidFill>
                <a:latin typeface="Times New Roman" panose="02020603050405020304" pitchFamily="18" charset="0"/>
                <a:cs typeface="Times New Roman" panose="02020603050405020304" pitchFamily="18" charset="0"/>
              </a:rPr>
              <a:t>Using </a:t>
            </a:r>
            <a:r>
              <a:rPr lang="en-US" altLang="zh-CN" sz="2371" b="1" dirty="0" err="1">
                <a:solidFill>
                  <a:schemeClr val="bg1"/>
                </a:solidFill>
                <a:latin typeface="Times New Roman" panose="02020603050405020304" pitchFamily="18" charset="0"/>
                <a:cs typeface="Times New Roman" panose="02020603050405020304" pitchFamily="18" charset="0"/>
              </a:rPr>
              <a:t>ReAct</a:t>
            </a:r>
            <a:r>
              <a:rPr lang="en-US" altLang="zh-CN" sz="2371" b="1" dirty="0">
                <a:solidFill>
                  <a:schemeClr val="bg1"/>
                </a:solidFill>
                <a:latin typeface="Times New Roman" panose="02020603050405020304" pitchFamily="18" charset="0"/>
                <a:cs typeface="Times New Roman" panose="02020603050405020304" pitchFamily="18" charset="0"/>
              </a:rPr>
              <a:t> for Multi-Agent Task Execution </a:t>
            </a:r>
            <a:br>
              <a:rPr lang="en-US" altLang="zh-CN" sz="2371" b="1" dirty="0">
                <a:solidFill>
                  <a:schemeClr val="bg1"/>
                </a:solidFill>
                <a:latin typeface="Times New Roman" panose="02020603050405020304" pitchFamily="18" charset="0"/>
                <a:cs typeface="Times New Roman" panose="02020603050405020304" pitchFamily="18" charset="0"/>
              </a:rPr>
            </a:br>
            <a:br>
              <a:rPr lang="en-US" altLang="zh-CN" sz="3387" kern="100" dirty="0">
                <a:solidFill>
                  <a:srgbClr val="FFFF00"/>
                </a:solidFill>
                <a:ea typeface="方正仿宋简体"/>
                <a:cs typeface="方正仿宋简体"/>
              </a:rPr>
            </a:br>
            <a:endParaRPr kumimoji="1" lang="zh-CN" altLang="en-US" b="1" dirty="0">
              <a:solidFill>
                <a:srgbClr val="7030A0"/>
              </a:solidFill>
              <a:highlight>
                <a:srgbClr val="FFFF00"/>
              </a:highlight>
            </a:endParaRPr>
          </a:p>
        </p:txBody>
      </p:sp>
      <p:sp>
        <p:nvSpPr>
          <p:cNvPr id="3" name="文本占位符 2">
            <a:extLst>
              <a:ext uri="{FF2B5EF4-FFF2-40B4-BE49-F238E27FC236}">
                <a16:creationId xmlns:a16="http://schemas.microsoft.com/office/drawing/2014/main" id="{DA963EE1-CE59-B8A7-52B7-9589E1561053}"/>
              </a:ext>
            </a:extLst>
          </p:cNvPr>
          <p:cNvSpPr>
            <a:spLocks noGrp="1"/>
          </p:cNvSpPr>
          <p:nvPr>
            <p:ph type="body" idx="1"/>
          </p:nvPr>
        </p:nvSpPr>
        <p:spPr>
          <a:xfrm>
            <a:off x="127687" y="3385968"/>
            <a:ext cx="11936627" cy="2930752"/>
          </a:xfrm>
        </p:spPr>
        <p:txBody>
          <a:bodyPr>
            <a:normAutofit fontScale="62500" lnSpcReduction="20000"/>
          </a:bodyPr>
          <a:lstStyle/>
          <a:p>
            <a:pPr algn="ct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指导老师：</a:t>
            </a: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LI Hui  Prof. of Peking University, China   </a:t>
            </a: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北京大学 李 挥教授 </a:t>
            </a: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作者：刘傲凡 王滨 杨傲</a:t>
            </a:r>
            <a:endPar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endParaRPr>
          </a:p>
          <a:p>
            <a:pPr algn="ct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sym typeface="Arial" panose="020B0604020202020204" pitchFamily="34" charset="0"/>
              </a:rPr>
              <a:t>国家重大科技基础设施未来网络北大实验室主任、深圳市信息论与未来网络重点实验室主任</a:t>
            </a:r>
            <a:endPar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sym typeface="Arial" panose="020B0604020202020204" pitchFamily="34" charset="0"/>
            </a:endParaRPr>
          </a:p>
          <a:p>
            <a:pPr algn="ct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联合国科技委世界数字技术院专委   </a:t>
            </a: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Member of Expert committee of</a:t>
            </a: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WDTA UN</a:t>
            </a:r>
          </a:p>
          <a:p>
            <a:pPr algn="ctr"/>
            <a:endPar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endParaRPr>
          </a:p>
          <a:p>
            <a:pPr algn="ct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Member of the National Academy of Artificial Intelligence US </a:t>
            </a:r>
            <a:r>
              <a:rPr lang="zh-CN"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NAAI</a:t>
            </a:r>
            <a:r>
              <a:rPr lang="zh-CN"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sym typeface="Arial" panose="020B0604020202020204" pitchFamily="34" charset="0"/>
              </a:rPr>
              <a:t>美国国家人工智能科学院院士</a:t>
            </a:r>
            <a:endPar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endParaRPr>
          </a:p>
          <a:p>
            <a:pPr algn="ct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sym typeface="Arial" panose="020B0604020202020204" pitchFamily="34" charset="0"/>
              </a:rPr>
              <a:t>俄罗斯自然科学院外籍院士，</a:t>
            </a: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Foreign Academician of Russia Academy of Natural Science</a:t>
            </a:r>
          </a:p>
          <a:p>
            <a:pPr algn="ctr"/>
            <a:endPar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endParaRPr>
          </a:p>
          <a:p>
            <a:pPr algn="ct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国际院士科创中心首席信息科学家 </a:t>
            </a: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Chief Info. Scientist of International Academician Sci. &amp; Tech. Innovation Center</a:t>
            </a:r>
          </a:p>
          <a:p>
            <a:pPr algn="ct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Tech. Exe. Director of Sino-EU Intelligent Connected Vehicle &amp; Autonomous Driving Industry Innovation Alliance</a:t>
            </a: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SASD</a:t>
            </a: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endParaRPr>
          </a:p>
          <a:p>
            <a:pPr algn="ct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中欧智能网联汽车及自动驾驶产业创新联盟 技术执行理事（</a:t>
            </a:r>
            <a:r>
              <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SASD</a:t>
            </a:r>
            <a:r>
              <a:rPr lang="zh-CN" altLang="en-US"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032"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endParaRPr>
          </a:p>
          <a:p>
            <a:pPr algn="ctr"/>
            <a:r>
              <a:rPr lang="en-US" altLang="zh-CN" dirty="0"/>
              <a:t>E-mail: </a:t>
            </a:r>
            <a:r>
              <a:rPr lang="en-US" altLang="zh-CN" dirty="0">
                <a:hlinkClick r:id="rId3"/>
              </a:rPr>
              <a:t>lih64@pkusz.edu.cn</a:t>
            </a:r>
            <a:r>
              <a:rPr lang="en-US" altLang="zh-CN" dirty="0"/>
              <a:t>  </a:t>
            </a:r>
            <a:r>
              <a:rPr lang="en-US" altLang="zh-CN"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sym typeface="Arial" panose="020B0604020202020204" pitchFamily="34" charset="0"/>
              </a:rPr>
              <a:t>2024-8-17</a:t>
            </a:r>
            <a:r>
              <a:rPr lang="zh-CN" altLang="en-US"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sym typeface="Arial" panose="020B0604020202020204" pitchFamily="34" charset="0"/>
              </a:rPr>
              <a:t>上海</a:t>
            </a:r>
            <a:endParaRPr lang="en-US" altLang="zh-CN" dirty="0">
              <a:solidFill>
                <a:prstClr val="black">
                  <a:lumMod val="95000"/>
                  <a:lumOff val="5000"/>
                </a:prstClr>
              </a:solidFill>
              <a:latin typeface="华文楷体" panose="02010600040101010101" pitchFamily="2" charset="-122"/>
              <a:ea typeface="华文楷体" panose="02010600040101010101" pitchFamily="2" charset="-122"/>
              <a:cs typeface="Times New Roman" panose="02020603050405020304" pitchFamily="18" charset="0"/>
              <a:sym typeface="Arial" panose="020B0604020202020204" pitchFamily="34" charset="0"/>
            </a:endParaRPr>
          </a:p>
          <a:p>
            <a:endParaRPr kumimoji="1" lang="zh-CN" altLang="en-US" dirty="0"/>
          </a:p>
        </p:txBody>
      </p:sp>
      <p:pic>
        <p:nvPicPr>
          <p:cNvPr id="8" name="图片 7">
            <a:extLst>
              <a:ext uri="{FF2B5EF4-FFF2-40B4-BE49-F238E27FC236}">
                <a16:creationId xmlns:a16="http://schemas.microsoft.com/office/drawing/2014/main" id="{B026796F-CF2C-4BB3-A0CC-4BC012111DFF}"/>
              </a:ext>
            </a:extLst>
          </p:cNvPr>
          <p:cNvPicPr>
            <a:picLocks noChangeAspect="1"/>
          </p:cNvPicPr>
          <p:nvPr/>
        </p:nvPicPr>
        <p:blipFill>
          <a:blip r:embed="rId4"/>
          <a:stretch>
            <a:fillRect/>
          </a:stretch>
        </p:blipFill>
        <p:spPr>
          <a:xfrm>
            <a:off x="9462726" y="379916"/>
            <a:ext cx="2400168" cy="464549"/>
          </a:xfrm>
          <a:prstGeom prst="rect">
            <a:avLst/>
          </a:prstGeom>
        </p:spPr>
      </p:pic>
    </p:spTree>
    <p:extLst>
      <p:ext uri="{BB962C8B-B14F-4D97-AF65-F5344CB8AC3E}">
        <p14:creationId xmlns:p14="http://schemas.microsoft.com/office/powerpoint/2010/main" val="98465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zh-CN" altLang="en-US" dirty="0">
                <a:solidFill>
                  <a:srgbClr val="262626"/>
                </a:solidFill>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algn="l"/>
            <a:r>
              <a:rPr lang="zh-CN" altLang="en-US" kern="0" dirty="0"/>
              <a:t>研究结果</a:t>
            </a:r>
          </a:p>
        </p:txBody>
      </p:sp>
      <p:sp>
        <p:nvSpPr>
          <p:cNvPr id="8" name="内容占位符 3">
            <a:extLst>
              <a:ext uri="{FF2B5EF4-FFF2-40B4-BE49-F238E27FC236}">
                <a16:creationId xmlns:a16="http://schemas.microsoft.com/office/drawing/2014/main" id="{5FBAC42B-3D8F-8430-88DA-27C8E5759296}"/>
              </a:ext>
            </a:extLst>
          </p:cNvPr>
          <p:cNvSpPr>
            <a:spLocks noGrp="1"/>
          </p:cNvSpPr>
          <p:nvPr>
            <p:ph sz="quarter" idx="12"/>
          </p:nvPr>
        </p:nvSpPr>
        <p:spPr>
          <a:xfrm>
            <a:off x="410055" y="1541750"/>
            <a:ext cx="10770267" cy="2924154"/>
          </a:xfrm>
        </p:spPr>
        <p:txBody>
          <a:bodyPr/>
          <a:lstStyle/>
          <a:p>
            <a:pPr marL="471805" lvl="1" indent="0">
              <a:buNone/>
            </a:pPr>
            <a:r>
              <a:rPr lang="en-US" altLang="zh-CN" sz="2000" dirty="0"/>
              <a:t>RA-Gen</a:t>
            </a:r>
            <a:r>
              <a:rPr lang="zh-CN" altLang="en-US" sz="2000" dirty="0"/>
              <a:t>在</a:t>
            </a:r>
            <a:r>
              <a:rPr lang="zh-CN" altLang="en-US" sz="2000" b="1" dirty="0"/>
              <a:t>安全性</a:t>
            </a:r>
            <a:r>
              <a:rPr lang="zh-CN" altLang="en-US" sz="2000" dirty="0"/>
              <a:t>方面表现优异，特别是在</a:t>
            </a:r>
            <a:r>
              <a:rPr lang="en-US" altLang="zh-CN" sz="2000" b="1" dirty="0" err="1"/>
              <a:t>Sec.Rate</a:t>
            </a:r>
            <a:r>
              <a:rPr lang="zh-CN" altLang="en-US" sz="2000" b="1" dirty="0"/>
              <a:t>和</a:t>
            </a:r>
            <a:r>
              <a:rPr lang="en-US" altLang="zh-CN" sz="2000" b="1" dirty="0" err="1"/>
              <a:t>Pass.Rate</a:t>
            </a:r>
            <a:r>
              <a:rPr lang="zh-CN" altLang="en-US" sz="2000" dirty="0"/>
              <a:t>上。与</a:t>
            </a:r>
            <a:r>
              <a:rPr lang="en-US" altLang="zh-CN" sz="2000" dirty="0"/>
              <a:t>GPT-3.5 Turbo</a:t>
            </a:r>
            <a:r>
              <a:rPr lang="zh-CN" altLang="en-US" sz="2000" dirty="0"/>
              <a:t>、</a:t>
            </a:r>
            <a:r>
              <a:rPr lang="en-US" altLang="zh-CN" sz="2000" dirty="0"/>
              <a:t>GPT-4</a:t>
            </a:r>
            <a:r>
              <a:rPr lang="zh-CN" altLang="en-US" sz="2000" dirty="0"/>
              <a:t>、</a:t>
            </a:r>
            <a:r>
              <a:rPr lang="en-US" altLang="zh-CN" sz="2000" dirty="0"/>
              <a:t>CodeQwen1.5</a:t>
            </a:r>
            <a:r>
              <a:rPr lang="zh-CN" altLang="en-US" sz="2000" dirty="0"/>
              <a:t>和</a:t>
            </a:r>
            <a:r>
              <a:rPr lang="en-US" altLang="zh-CN" sz="2000" dirty="0"/>
              <a:t>Gemini1.0 Pro</a:t>
            </a:r>
            <a:r>
              <a:rPr lang="zh-CN" altLang="en-US" sz="2000" dirty="0"/>
              <a:t>等模型相比，</a:t>
            </a:r>
            <a:r>
              <a:rPr lang="en-US" altLang="zh-CN" sz="2000" dirty="0"/>
              <a:t>RA-Gen</a:t>
            </a:r>
            <a:r>
              <a:rPr lang="zh-CN" altLang="en-US" sz="2000" dirty="0"/>
              <a:t>在</a:t>
            </a:r>
            <a:r>
              <a:rPr lang="en-US" altLang="zh-CN" sz="2000" dirty="0" err="1"/>
              <a:t>Sec.Count</a:t>
            </a:r>
            <a:r>
              <a:rPr lang="zh-CN" altLang="en-US" sz="2000" dirty="0"/>
              <a:t>上最高，</a:t>
            </a:r>
            <a:r>
              <a:rPr lang="en-US" altLang="zh-CN" sz="2000" dirty="0" err="1"/>
              <a:t>Unres.Count</a:t>
            </a:r>
            <a:r>
              <a:rPr lang="zh-CN" altLang="en-US" sz="2000" dirty="0"/>
              <a:t>最低，表明其生成的代码在安全性和功能性方面表现最佳。此外，</a:t>
            </a:r>
            <a:r>
              <a:rPr lang="en-US" altLang="zh-CN" sz="2000" dirty="0"/>
              <a:t>RA-Gen</a:t>
            </a:r>
            <a:r>
              <a:rPr lang="zh-CN" altLang="en-US" sz="2000" dirty="0"/>
              <a:t>的明确推理轨迹增强了代码的可解释性和用户信任。</a:t>
            </a:r>
          </a:p>
          <a:p>
            <a:pPr marL="471805" lvl="1" indent="0">
              <a:buNone/>
            </a:pPr>
            <a:endParaRPr lang="en-US" altLang="zh-CN" sz="2000" dirty="0"/>
          </a:p>
          <a:p>
            <a:pPr lvl="1"/>
            <a:r>
              <a:rPr lang="zh-CN" altLang="en-US" sz="2000" dirty="0"/>
              <a:t>安全率和通过率：</a:t>
            </a:r>
            <a:endParaRPr lang="en-US" sz="1800" b="1" spc="-1" dirty="0">
              <a:solidFill>
                <a:srgbClr val="F18870"/>
              </a:solidFill>
              <a:latin typeface="微软雅黑" panose="020B0503020204020204" charset="-122"/>
              <a:ea typeface="微软雅黑" panose="020B0503020204020204" charset="-122"/>
            </a:endParaRPr>
          </a:p>
          <a:p>
            <a:pPr marL="909955" lvl="2" indent="0">
              <a:buNone/>
            </a:pPr>
            <a:r>
              <a:rPr lang="zh-CN" altLang="en-US" sz="1600" dirty="0"/>
              <a:t>安全率和通过率</a:t>
            </a:r>
            <a:r>
              <a:rPr lang="en-US" altLang="zh-CN" sz="1600" dirty="0"/>
              <a:t>:RA-Gen</a:t>
            </a:r>
            <a:r>
              <a:rPr lang="zh-CN" altLang="en-US" sz="1600" dirty="0"/>
              <a:t>在安全率</a:t>
            </a:r>
            <a:r>
              <a:rPr lang="en-US" altLang="zh-CN" sz="1600" dirty="0"/>
              <a:t>(</a:t>
            </a:r>
            <a:r>
              <a:rPr lang="en-US" altLang="zh-CN" sz="1600" dirty="0" err="1"/>
              <a:t>Sec.Rate</a:t>
            </a:r>
            <a:r>
              <a:rPr lang="en-US" altLang="zh-CN" sz="1600" dirty="0"/>
              <a:t>)</a:t>
            </a:r>
            <a:r>
              <a:rPr lang="zh-CN" altLang="en-US" sz="1600" dirty="0"/>
              <a:t>和通过率</a:t>
            </a:r>
            <a:r>
              <a:rPr lang="en-US" altLang="zh-CN" sz="1600" dirty="0"/>
              <a:t>(</a:t>
            </a:r>
            <a:r>
              <a:rPr lang="en-US" altLang="zh-CN" sz="1600" dirty="0" err="1"/>
              <a:t>Pass.Rate</a:t>
            </a:r>
            <a:r>
              <a:rPr lang="en-US" altLang="zh-CN" sz="1600" dirty="0"/>
              <a:t>)</a:t>
            </a:r>
            <a:r>
              <a:rPr lang="zh-CN" altLang="en-US" sz="1600" dirty="0"/>
              <a:t>方面表现出色，分别达到了</a:t>
            </a:r>
            <a:r>
              <a:rPr lang="en-US" altLang="zh-CN" sz="1600" dirty="0"/>
              <a:t>94.8%</a:t>
            </a:r>
            <a:r>
              <a:rPr lang="zh-CN" altLang="en-US" sz="1600" dirty="0"/>
              <a:t>和</a:t>
            </a:r>
            <a:r>
              <a:rPr lang="en-US" altLang="zh-CN" sz="1600" dirty="0"/>
              <a:t>95.8%</a:t>
            </a:r>
            <a:r>
              <a:rPr lang="zh-CN" altLang="en-US" sz="1600" dirty="0"/>
              <a:t>，显著优于其他模型。</a:t>
            </a:r>
            <a:endParaRPr lang="en-US" altLang="zh-CN" sz="1600" dirty="0"/>
          </a:p>
          <a:p>
            <a:pPr marL="909955" lvl="2" indent="0">
              <a:buNone/>
            </a:pPr>
            <a:endParaRPr lang="en-US" altLang="zh-CN" sz="1600" dirty="0"/>
          </a:p>
          <a:p>
            <a:pPr lvl="1"/>
            <a:r>
              <a:rPr lang="zh-CN" altLang="en-US" sz="2000" dirty="0"/>
              <a:t>效率和资源消耗：</a:t>
            </a:r>
            <a:endParaRPr lang="en-US" altLang="zh-CN" sz="1800" b="1" spc="-1" dirty="0">
              <a:solidFill>
                <a:srgbClr val="F18870"/>
              </a:solidFill>
              <a:latin typeface="微软雅黑" panose="020B0503020204020204" charset="-122"/>
              <a:ea typeface="微软雅黑" panose="020B0503020204020204" charset="-122"/>
            </a:endParaRPr>
          </a:p>
          <a:p>
            <a:pPr marL="909955" lvl="2" indent="0">
              <a:buNone/>
            </a:pPr>
            <a:r>
              <a:rPr lang="zh-CN" altLang="en-US" sz="1600" dirty="0"/>
              <a:t>尽管</a:t>
            </a:r>
            <a:r>
              <a:rPr lang="en-US" altLang="zh-CN" sz="1600" dirty="0"/>
              <a:t>RA-Gen</a:t>
            </a:r>
            <a:r>
              <a:rPr lang="zh-CN" altLang="en-US" sz="1600" dirty="0"/>
              <a:t>在安全性和准确性方面表现优异，但其总效率</a:t>
            </a:r>
            <a:r>
              <a:rPr lang="en-US" altLang="zh-CN" sz="1600" dirty="0"/>
              <a:t>(</a:t>
            </a:r>
            <a:r>
              <a:rPr lang="en-US" altLang="zh-CN" sz="1600" dirty="0" err="1"/>
              <a:t>Eff.Total</a:t>
            </a:r>
            <a:r>
              <a:rPr lang="en-US" altLang="zh-CN" sz="1600" dirty="0"/>
              <a:t>)</a:t>
            </a:r>
            <a:r>
              <a:rPr lang="zh-CN" altLang="en-US" sz="1600" dirty="0"/>
              <a:t>略高于</a:t>
            </a:r>
            <a:r>
              <a:rPr lang="en-US" altLang="zh-CN" sz="1600" dirty="0"/>
              <a:t>GPT-3.5 Turbo</a:t>
            </a:r>
            <a:r>
              <a:rPr lang="zh-CN" altLang="en-US" sz="1600" dirty="0"/>
              <a:t>，表明其在深度推理和外部验证方面的资源消耗较大。</a:t>
            </a:r>
            <a:endParaRPr lang="en-US" altLang="zh-CN" sz="1600" dirty="0"/>
          </a:p>
          <a:p>
            <a:pPr marL="909955" lvl="2" indent="0">
              <a:buNone/>
            </a:pPr>
            <a:endParaRPr lang="en-US" altLang="zh-CN" sz="1600" dirty="0"/>
          </a:p>
          <a:p>
            <a:pPr lvl="1"/>
            <a:r>
              <a:rPr lang="zh-CN" altLang="en-US" sz="2000" dirty="0"/>
              <a:t>漏洞检测和修复能力：</a:t>
            </a:r>
            <a:endParaRPr lang="en-US" altLang="zh-CN" sz="1800" b="1" spc="-1" dirty="0">
              <a:solidFill>
                <a:srgbClr val="F18870"/>
              </a:solidFill>
              <a:latin typeface="微软雅黑" panose="020B0503020204020204" charset="-122"/>
              <a:ea typeface="微软雅黑" panose="020B0503020204020204" charset="-122"/>
            </a:endParaRPr>
          </a:p>
          <a:p>
            <a:pPr marL="909955" lvl="2" indent="0">
              <a:buNone/>
            </a:pPr>
            <a:r>
              <a:rPr lang="en-US" altLang="zh-CN" sz="1600" dirty="0"/>
              <a:t>RA-Gen</a:t>
            </a:r>
            <a:r>
              <a:rPr lang="zh-CN" altLang="en-US" sz="1600" dirty="0"/>
              <a:t>的安全计数</a:t>
            </a:r>
            <a:r>
              <a:rPr lang="en-US" altLang="zh-CN" sz="1600" dirty="0"/>
              <a:t>(</a:t>
            </a:r>
            <a:r>
              <a:rPr lang="en-US" altLang="zh-CN" sz="1600" dirty="0" err="1"/>
              <a:t>Sec.Count</a:t>
            </a:r>
            <a:r>
              <a:rPr lang="en-US" altLang="zh-CN" sz="1600" dirty="0"/>
              <a:t>)</a:t>
            </a:r>
            <a:r>
              <a:rPr lang="zh-CN" altLang="en-US" sz="1600" dirty="0"/>
              <a:t>为</a:t>
            </a:r>
            <a:r>
              <a:rPr lang="en-US" altLang="zh-CN" sz="1600" dirty="0"/>
              <a:t>23.7</a:t>
            </a:r>
            <a:r>
              <a:rPr lang="zh-CN" altLang="en-US" sz="1600" dirty="0"/>
              <a:t>，未解决计数</a:t>
            </a:r>
            <a:r>
              <a:rPr lang="en-US" altLang="zh-CN" sz="1600" dirty="0"/>
              <a:t>(</a:t>
            </a:r>
            <a:r>
              <a:rPr lang="en-US" altLang="zh-CN" sz="1600" dirty="0" err="1"/>
              <a:t>Unres.Count</a:t>
            </a:r>
            <a:r>
              <a:rPr lang="en-US" altLang="zh-CN" sz="1600" dirty="0"/>
              <a:t>)</a:t>
            </a:r>
            <a:r>
              <a:rPr lang="zh-CN" altLang="en-US" sz="1600" dirty="0"/>
              <a:t>为</a:t>
            </a:r>
            <a:r>
              <a:rPr lang="en-US" altLang="zh-CN" sz="1600" dirty="0"/>
              <a:t>1.0</a:t>
            </a:r>
            <a:r>
              <a:rPr lang="zh-CN" altLang="en-US" sz="1600" dirty="0"/>
              <a:t>，表明其在生成安全目功能完善的补丁方面具有强大的能力。</a:t>
            </a:r>
            <a:endParaRPr lang="en-US" altLang="zh-CN" sz="1800" dirty="0"/>
          </a:p>
          <a:p>
            <a:pPr marL="909955" lvl="2" indent="0">
              <a:buNone/>
            </a:pPr>
            <a:endParaRPr lang="en-US" altLang="zh-CN" sz="1800" dirty="0"/>
          </a:p>
        </p:txBody>
      </p:sp>
    </p:spTree>
    <p:extLst>
      <p:ext uri="{BB962C8B-B14F-4D97-AF65-F5344CB8AC3E}">
        <p14:creationId xmlns:p14="http://schemas.microsoft.com/office/powerpoint/2010/main" val="7408269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zh-CN" altLang="en-US" dirty="0">
                <a:solidFill>
                  <a:srgbClr val="262626"/>
                </a:solidFill>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algn="l"/>
            <a:r>
              <a:rPr lang="zh-CN" altLang="en-US" kern="0" dirty="0"/>
              <a:t>研究结果</a:t>
            </a:r>
          </a:p>
        </p:txBody>
      </p:sp>
      <p:pic>
        <p:nvPicPr>
          <p:cNvPr id="11" name="图片 10">
            <a:extLst>
              <a:ext uri="{FF2B5EF4-FFF2-40B4-BE49-F238E27FC236}">
                <a16:creationId xmlns:a16="http://schemas.microsoft.com/office/drawing/2014/main" id="{66C420D7-0B50-525F-6951-DA219B89C4CE}"/>
              </a:ext>
            </a:extLst>
          </p:cNvPr>
          <p:cNvPicPr>
            <a:picLocks noChangeAspect="1"/>
          </p:cNvPicPr>
          <p:nvPr/>
        </p:nvPicPr>
        <p:blipFill>
          <a:blip r:embed="rId3"/>
          <a:stretch>
            <a:fillRect/>
          </a:stretch>
        </p:blipFill>
        <p:spPr>
          <a:xfrm>
            <a:off x="2133601" y="3270852"/>
            <a:ext cx="7924798" cy="2903703"/>
          </a:xfrm>
          <a:prstGeom prst="rect">
            <a:avLst/>
          </a:prstGeom>
        </p:spPr>
      </p:pic>
      <p:sp>
        <p:nvSpPr>
          <p:cNvPr id="14" name="内容占位符 3">
            <a:extLst>
              <a:ext uri="{FF2B5EF4-FFF2-40B4-BE49-F238E27FC236}">
                <a16:creationId xmlns:a16="http://schemas.microsoft.com/office/drawing/2014/main" id="{5CE4A39D-943E-AD49-3D75-46C1D695B1DC}"/>
              </a:ext>
            </a:extLst>
          </p:cNvPr>
          <p:cNvSpPr>
            <a:spLocks noGrp="1"/>
          </p:cNvSpPr>
          <p:nvPr>
            <p:ph sz="quarter" idx="12"/>
          </p:nvPr>
        </p:nvSpPr>
        <p:spPr>
          <a:xfrm>
            <a:off x="792676" y="1372833"/>
            <a:ext cx="10770267" cy="2924154"/>
          </a:xfrm>
        </p:spPr>
        <p:txBody>
          <a:bodyPr/>
          <a:lstStyle/>
          <a:p>
            <a:r>
              <a:rPr lang="zh-CN" altLang="en-US" sz="2400" dirty="0"/>
              <a:t>关键结论：</a:t>
            </a:r>
            <a:endParaRPr lang="en-US" altLang="zh-CN" sz="2400" dirty="0"/>
          </a:p>
          <a:p>
            <a:pPr lvl="1"/>
            <a:r>
              <a:rPr lang="zh-CN" altLang="en-US" sz="2000" dirty="0"/>
              <a:t>使用</a:t>
            </a:r>
            <a:r>
              <a:rPr lang="en-US" altLang="zh-CN" sz="2000" dirty="0" err="1"/>
              <a:t>CodeQL</a:t>
            </a:r>
            <a:r>
              <a:rPr lang="zh-CN" altLang="en-US" sz="2000" dirty="0"/>
              <a:t>静态分析工具和基于</a:t>
            </a:r>
            <a:r>
              <a:rPr lang="en-US" altLang="zh-CN" sz="2000" dirty="0"/>
              <a:t>GPT</a:t>
            </a:r>
            <a:r>
              <a:rPr lang="zh-CN" altLang="en-US" sz="2000" dirty="0"/>
              <a:t>的提示评估框架，从功能正确性和安全健壮性两个方面评估生成代码的性能。</a:t>
            </a:r>
            <a:endParaRPr lang="en-US" altLang="zh-CN" sz="2000" dirty="0"/>
          </a:p>
          <a:p>
            <a:pPr lvl="1"/>
            <a:r>
              <a:rPr lang="zh-CN" altLang="en-US" sz="2000" dirty="0"/>
              <a:t>评估代码质量（可读性、模块化、可维护性）、代码安全性（潜在漏洞检测、错误处理机制的完整性、权限控制和数据保护措施的充分性）以及合规性（隐私合规性）</a:t>
            </a:r>
            <a:endParaRPr lang="en-US" altLang="zh-CN" sz="2000" dirty="0"/>
          </a:p>
        </p:txBody>
      </p:sp>
    </p:spTree>
    <p:extLst>
      <p:ext uri="{BB962C8B-B14F-4D97-AF65-F5344CB8AC3E}">
        <p14:creationId xmlns:p14="http://schemas.microsoft.com/office/powerpoint/2010/main" val="408565233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zh-CN" altLang="en-US" dirty="0">
                <a:solidFill>
                  <a:srgbClr val="262626"/>
                </a:solidFill>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algn="l"/>
            <a:r>
              <a:rPr lang="zh-CN" altLang="en-US" kern="0" dirty="0"/>
              <a:t>研究背景</a:t>
            </a:r>
          </a:p>
        </p:txBody>
      </p:sp>
      <p:pic>
        <p:nvPicPr>
          <p:cNvPr id="6" name="图片 5">
            <a:extLst>
              <a:ext uri="{FF2B5EF4-FFF2-40B4-BE49-F238E27FC236}">
                <a16:creationId xmlns:a16="http://schemas.microsoft.com/office/drawing/2014/main" id="{137FC953-E5B4-786B-7100-0CA5D300828E}"/>
              </a:ext>
            </a:extLst>
          </p:cNvPr>
          <p:cNvPicPr>
            <a:picLocks noChangeAspect="1"/>
          </p:cNvPicPr>
          <p:nvPr/>
        </p:nvPicPr>
        <p:blipFill>
          <a:blip r:embed="rId3"/>
          <a:stretch>
            <a:fillRect/>
          </a:stretch>
        </p:blipFill>
        <p:spPr>
          <a:xfrm>
            <a:off x="2838142" y="4023090"/>
            <a:ext cx="6150216" cy="2126472"/>
          </a:xfrm>
          <a:prstGeom prst="rect">
            <a:avLst/>
          </a:prstGeom>
        </p:spPr>
      </p:pic>
      <p:sp>
        <p:nvSpPr>
          <p:cNvPr id="7" name="内容占位符 3">
            <a:extLst>
              <a:ext uri="{FF2B5EF4-FFF2-40B4-BE49-F238E27FC236}">
                <a16:creationId xmlns:a16="http://schemas.microsoft.com/office/drawing/2014/main" id="{63741BD4-1F35-6ECC-0B07-654A74B4B844}"/>
              </a:ext>
            </a:extLst>
          </p:cNvPr>
          <p:cNvSpPr>
            <a:spLocks noGrp="1"/>
          </p:cNvSpPr>
          <p:nvPr>
            <p:ph sz="quarter" idx="12"/>
          </p:nvPr>
        </p:nvSpPr>
        <p:spPr>
          <a:xfrm>
            <a:off x="792676" y="1372833"/>
            <a:ext cx="10770267" cy="2924154"/>
          </a:xfrm>
        </p:spPr>
        <p:txBody>
          <a:bodyPr/>
          <a:lstStyle/>
          <a:p>
            <a:r>
              <a:rPr lang="zh-CN" altLang="en-US" sz="2400" dirty="0"/>
              <a:t>关键结论：</a:t>
            </a:r>
            <a:endParaRPr lang="en-US" altLang="zh-CN" sz="2400" dirty="0"/>
          </a:p>
          <a:p>
            <a:pPr lvl="1"/>
            <a:r>
              <a:rPr lang="zh-CN" altLang="en-US" sz="2000" b="1" dirty="0"/>
              <a:t>多智能体协作的优势</a:t>
            </a:r>
            <a:r>
              <a:rPr lang="zh-CN" altLang="en-US" sz="2000" dirty="0"/>
              <a:t>：通过四个专门智能体的协作，</a:t>
            </a:r>
            <a:r>
              <a:rPr lang="en-US" altLang="zh-CN" sz="2000" dirty="0"/>
              <a:t>RA-Gen</a:t>
            </a:r>
            <a:r>
              <a:rPr lang="zh-CN" altLang="en-US" sz="2000" dirty="0"/>
              <a:t>框架能够有效地管理复杂的代码生成任务，提高了代码的安全性、准确性和可控性。</a:t>
            </a:r>
          </a:p>
          <a:p>
            <a:pPr lvl="1"/>
            <a:r>
              <a:rPr lang="zh-CN" altLang="en-US" sz="2000" b="1" dirty="0"/>
              <a:t>动态推理和外部工具整合的重要性</a:t>
            </a:r>
            <a:r>
              <a:rPr lang="zh-CN" altLang="en-US" sz="2000" dirty="0"/>
              <a:t>：搜索器智能体通过动态调整推理路径和动作策略，能够根据任务需求检索外部资源，增强了代码生成过程的灵活性和适应性。</a:t>
            </a:r>
          </a:p>
          <a:p>
            <a:pPr lvl="1"/>
            <a:r>
              <a:rPr lang="zh-CN" altLang="en-US" sz="2000" b="1" dirty="0"/>
              <a:t>实验结果的显著性</a:t>
            </a:r>
            <a:r>
              <a:rPr lang="zh-CN" altLang="en-US" sz="2000" dirty="0"/>
              <a:t>：在</a:t>
            </a:r>
            <a:r>
              <a:rPr lang="en-US" altLang="zh-CN" sz="2000" dirty="0"/>
              <a:t>SVEN</a:t>
            </a:r>
            <a:r>
              <a:rPr lang="zh-CN" altLang="en-US" sz="2000" dirty="0"/>
              <a:t>数据集上的实验结果表明，</a:t>
            </a:r>
            <a:r>
              <a:rPr lang="en-US" altLang="zh-CN" sz="2000" dirty="0"/>
              <a:t>RA-Gen</a:t>
            </a:r>
            <a:r>
              <a:rPr lang="zh-CN" altLang="en-US" sz="2000" dirty="0"/>
              <a:t>在安全性方面优于现有方法，特别是在使用</a:t>
            </a:r>
            <a:r>
              <a:rPr lang="en-US" altLang="zh-CN" sz="2000" dirty="0" err="1"/>
              <a:t>CodeQL</a:t>
            </a:r>
            <a:r>
              <a:rPr lang="zh-CN" altLang="en-US" sz="2000" dirty="0"/>
              <a:t>工具评估时，达到了</a:t>
            </a:r>
            <a:r>
              <a:rPr lang="en-US" altLang="zh-CN" sz="2000" dirty="0"/>
              <a:t>94.8%</a:t>
            </a:r>
            <a:r>
              <a:rPr lang="zh-CN" altLang="en-US" sz="2000" dirty="0"/>
              <a:t>的安全率。</a:t>
            </a:r>
            <a:endParaRPr lang="en-US" altLang="zh-CN" sz="2000" dirty="0"/>
          </a:p>
          <a:p>
            <a:pPr lvl="1"/>
            <a:endParaRPr lang="en-US" altLang="zh-CN" sz="2000" dirty="0"/>
          </a:p>
        </p:txBody>
      </p:sp>
    </p:spTree>
    <p:extLst>
      <p:ext uri="{BB962C8B-B14F-4D97-AF65-F5344CB8AC3E}">
        <p14:creationId xmlns:p14="http://schemas.microsoft.com/office/powerpoint/2010/main" val="9386329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1872BF8-CF28-40DB-B7D7-7416D2002A51}"/>
              </a:ext>
            </a:extLst>
          </p:cNvPr>
          <p:cNvSpPr/>
          <p:nvPr/>
        </p:nvSpPr>
        <p:spPr>
          <a:xfrm>
            <a:off x="4473438" y="544407"/>
            <a:ext cx="3503993" cy="841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15" b="0" i="0" u="none" strike="noStrike" kern="1200" cap="none" spc="0" normalizeH="0" baseline="0" noProof="0">
              <a:ln>
                <a:noFill/>
              </a:ln>
              <a:solidFill>
                <a:srgbClr val="FFFFFF"/>
              </a:solidFill>
              <a:effectLst/>
              <a:uLnTx/>
              <a:uFillTx/>
              <a:latin typeface="Arial"/>
              <a:ea typeface="微软雅黑"/>
              <a:cs typeface="+mn-cs"/>
            </a:endParaRPr>
          </a:p>
        </p:txBody>
      </p:sp>
      <p:pic>
        <p:nvPicPr>
          <p:cNvPr id="7" name="图片 6">
            <a:extLst>
              <a:ext uri="{FF2B5EF4-FFF2-40B4-BE49-F238E27FC236}">
                <a16:creationId xmlns:a16="http://schemas.microsoft.com/office/drawing/2014/main" id="{6B783AFE-A33A-4717-AB94-9F8FDB974AD7}"/>
              </a:ext>
            </a:extLst>
          </p:cNvPr>
          <p:cNvPicPr>
            <a:picLocks noChangeAspect="1"/>
          </p:cNvPicPr>
          <p:nvPr/>
        </p:nvPicPr>
        <p:blipFill>
          <a:blip r:embed="rId3"/>
          <a:stretch>
            <a:fillRect/>
          </a:stretch>
        </p:blipFill>
        <p:spPr>
          <a:xfrm>
            <a:off x="9284004" y="568866"/>
            <a:ext cx="2700487" cy="522675"/>
          </a:xfrm>
          <a:prstGeom prst="rect">
            <a:avLst/>
          </a:prstGeom>
        </p:spPr>
      </p:pic>
      <p:sp>
        <p:nvSpPr>
          <p:cNvPr id="6" name="文本框 5">
            <a:extLst>
              <a:ext uri="{FF2B5EF4-FFF2-40B4-BE49-F238E27FC236}">
                <a16:creationId xmlns:a16="http://schemas.microsoft.com/office/drawing/2014/main" id="{FDF58ABA-3901-4A62-9BB8-3D8C237D06BA}"/>
              </a:ext>
            </a:extLst>
          </p:cNvPr>
          <p:cNvSpPr txBox="1"/>
          <p:nvPr/>
        </p:nvSpPr>
        <p:spPr>
          <a:xfrm>
            <a:off x="1848061" y="703695"/>
            <a:ext cx="7685729" cy="2282035"/>
          </a:xfrm>
          <a:prstGeom prst="rect">
            <a:avLst/>
          </a:prstGeom>
          <a:noFill/>
          <a:effectLst/>
          <a:scene3d>
            <a:camera prst="orthographicFront"/>
            <a:lightRig rig="threePt" dir="t"/>
          </a:scene3d>
          <a:sp3d prstMaterial="matte"/>
        </p:spPr>
        <p:txBody>
          <a:bodyPr wrap="square" rtlCol="0">
            <a:spAutoFit/>
            <a:sp3d prstMaterial="translucentPowder"/>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162" b="0" i="0" u="none" strike="noStrike" kern="1200" cap="none" spc="0" normalizeH="0" baseline="0" noProof="0" dirty="0">
                <a:ln>
                  <a:noFill/>
                </a:ln>
                <a:gradFill>
                  <a:gsLst>
                    <a:gs pos="100000">
                      <a:srgbClr val="066AD1"/>
                    </a:gs>
                    <a:gs pos="0">
                      <a:srgbClr val="3680C6"/>
                    </a:gs>
                  </a:gsLst>
                  <a:path path="circle">
                    <a:fillToRect r="100000" b="100000"/>
                  </a:path>
                </a:gradFill>
                <a:effectLst>
                  <a:reflection blurRad="38100" stA="55000" endA="300" endPos="15000" dir="5400000" sy="-100000" algn="bl" rotWithShape="0"/>
                </a:effectLst>
                <a:uLnTx/>
                <a:uFillTx/>
                <a:latin typeface="Segoe UI" panose="020B0502040204020203" pitchFamily="34" charset="0"/>
                <a:ea typeface="等线" panose="02010600030101010101" pitchFamily="2" charset="-122"/>
                <a:cs typeface="+mn-ea"/>
                <a:sym typeface="Arial" panose="020B0604020202020204" pitchFamily="34" charset="0"/>
              </a:rPr>
              <a:t>THANKS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李挥的手机微信号码：</a:t>
            </a:r>
            <a:r>
              <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 huilihuge64</a:t>
            </a: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，或手机</a:t>
            </a:r>
            <a:r>
              <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13602672514  </a:t>
            </a: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 </a:t>
            </a:r>
            <a:endPar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162" b="0" i="0" u="none" strike="noStrike" kern="1200" cap="none" spc="0" normalizeH="0" baseline="0" noProof="0" dirty="0">
              <a:ln>
                <a:noFill/>
              </a:ln>
              <a:gradFill>
                <a:gsLst>
                  <a:gs pos="100000">
                    <a:srgbClr val="066AD1"/>
                  </a:gs>
                  <a:gs pos="0">
                    <a:srgbClr val="3680C6"/>
                  </a:gs>
                </a:gsLst>
                <a:path path="circle">
                  <a:fillToRect r="100000" b="100000"/>
                </a:path>
              </a:gradFill>
              <a:effectLst>
                <a:reflection blurRad="38100" stA="55000" endA="300" endPos="15000" dir="5400000" sy="-100000" algn="bl" rotWithShape="0"/>
              </a:effectLst>
              <a:uLnTx/>
              <a:uFillTx/>
              <a:latin typeface="Segoe UI" panose="020B0502040204020203" pitchFamily="34" charset="0"/>
              <a:ea typeface="等线" panose="02010600030101010101" pitchFamily="2" charset="-122"/>
              <a:cs typeface="+mn-ea"/>
              <a:sym typeface="Arial" panose="020B0604020202020204" pitchFamily="34" charset="0"/>
            </a:endParaRPr>
          </a:p>
        </p:txBody>
      </p:sp>
      <p:pic>
        <p:nvPicPr>
          <p:cNvPr id="8" name="图片 7">
            <a:extLst>
              <a:ext uri="{FF2B5EF4-FFF2-40B4-BE49-F238E27FC236}">
                <a16:creationId xmlns:a16="http://schemas.microsoft.com/office/drawing/2014/main" id="{A6F8585A-0B24-4863-A406-3A8ABFA22B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64" y="2179655"/>
            <a:ext cx="3503993" cy="4307495"/>
          </a:xfrm>
          <a:prstGeom prst="rect">
            <a:avLst/>
          </a:prstGeom>
        </p:spPr>
      </p:pic>
      <p:sp>
        <p:nvSpPr>
          <p:cNvPr id="9" name="矩形 8">
            <a:extLst>
              <a:ext uri="{FF2B5EF4-FFF2-40B4-BE49-F238E27FC236}">
                <a16:creationId xmlns:a16="http://schemas.microsoft.com/office/drawing/2014/main" id="{5017572D-6A83-4A65-AC46-58B32A1A747C}"/>
              </a:ext>
            </a:extLst>
          </p:cNvPr>
          <p:cNvSpPr/>
          <p:nvPr/>
        </p:nvSpPr>
        <p:spPr>
          <a:xfrm>
            <a:off x="4041088" y="2879625"/>
            <a:ext cx="5242916" cy="3118226"/>
          </a:xfrm>
          <a:prstGeom prst="rect">
            <a:avLst/>
          </a:prstGeom>
        </p:spPr>
        <p:txBody>
          <a:bodyPr wrap="square">
            <a:sp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李挥的手机微信号码：</a:t>
            </a:r>
            <a:r>
              <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 huilihuge64  </a:t>
            </a: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 </a:t>
            </a:r>
            <a:endPar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 电邮 </a:t>
            </a:r>
            <a:r>
              <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hlinkClick r:id="rId5"/>
              </a:rPr>
              <a:t>huilihuge@163.com</a:t>
            </a:r>
            <a:endPar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sz="1905" b="0" i="0" u="none" strike="noStrike" kern="1200" cap="none" spc="0" normalizeH="0" baseline="0" noProof="0" dirty="0" err="1">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Wechat</a:t>
            </a:r>
            <a:r>
              <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 account of Hui LI </a:t>
            </a: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a:t>
            </a:r>
            <a:r>
              <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huilihuge64  </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email</a:t>
            </a: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a:t>
            </a:r>
            <a:r>
              <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hlinkClick r:id="rId5"/>
              </a:rPr>
              <a:t> huilihuge@163.com</a:t>
            </a:r>
            <a:endPar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endParaRP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北京大学深圳研究生院  </a:t>
            </a:r>
            <a:endPar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  北大</a:t>
            </a:r>
            <a:r>
              <a:rPr kumimoji="0" lang="en-US" altLang="zh-CN" sz="1905" b="0" i="0" u="none" strike="noStrike" kern="1200" cap="none" spc="0" normalizeH="0" baseline="0" noProof="0" dirty="0">
                <a:ln>
                  <a:noFill/>
                </a:ln>
                <a:solidFill>
                  <a:srgbClr val="000000">
                    <a:lumMod val="95000"/>
                    <a:lumOff val="5000"/>
                  </a:srgbClr>
                </a:solidFill>
                <a:effectLst/>
                <a:highlight>
                  <a:srgbClr val="00FFFF"/>
                </a:highlight>
                <a:uLnTx/>
                <a:uFillTx/>
                <a:latin typeface="Segoe UI" panose="020B0502040204020203" pitchFamily="34" charset="0"/>
                <a:ea typeface="等线" panose="02010600030101010101" pitchFamily="2" charset="-122"/>
                <a:cs typeface="+mn-ea"/>
                <a:sym typeface="Arial" panose="020B0604020202020204" pitchFamily="34" charset="0"/>
              </a:rPr>
              <a:t>A 212</a:t>
            </a:r>
          </a:p>
        </p:txBody>
      </p:sp>
      <p:pic>
        <p:nvPicPr>
          <p:cNvPr id="10" name="图片 9">
            <a:extLst>
              <a:ext uri="{FF2B5EF4-FFF2-40B4-BE49-F238E27FC236}">
                <a16:creationId xmlns:a16="http://schemas.microsoft.com/office/drawing/2014/main" id="{C04D3FFC-711C-4323-B197-9AFC2421E1D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81030" y="2491779"/>
            <a:ext cx="3503992" cy="3923868"/>
          </a:xfrm>
          <a:prstGeom prst="rect">
            <a:avLst/>
          </a:prstGeom>
        </p:spPr>
      </p:pic>
    </p:spTree>
    <p:extLst>
      <p:ext uri="{BB962C8B-B14F-4D97-AF65-F5344CB8AC3E}">
        <p14:creationId xmlns:p14="http://schemas.microsoft.com/office/powerpoint/2010/main" val="160017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zh-CN" altLang="en-US" dirty="0">
                <a:solidFill>
                  <a:srgbClr val="262626"/>
                </a:solidFill>
              </a:rPr>
              <a:t>School of ECE, Peking University</a:t>
            </a:r>
          </a:p>
        </p:txBody>
      </p:sp>
      <p:sp>
        <p:nvSpPr>
          <p:cNvPr id="4" name="内容占位符 3"/>
          <p:cNvSpPr>
            <a:spLocks noGrp="1"/>
          </p:cNvSpPr>
          <p:nvPr>
            <p:ph sz="quarter" idx="12"/>
          </p:nvPr>
        </p:nvSpPr>
        <p:spPr>
          <a:xfrm>
            <a:off x="326553" y="1716848"/>
            <a:ext cx="10770267" cy="2924154"/>
          </a:xfrm>
        </p:spPr>
        <p:txBody>
          <a:bodyPr/>
          <a:lstStyle/>
          <a:p>
            <a:pPr lvl="1"/>
            <a:r>
              <a:rPr lang="zh-CN" altLang="en-US" dirty="0"/>
              <a:t>背景介绍：</a:t>
            </a:r>
            <a:endParaRPr lang="en-US" sz="2000" b="1" spc="-1" dirty="0">
              <a:solidFill>
                <a:srgbClr val="F18870"/>
              </a:solidFill>
              <a:latin typeface="微软雅黑" panose="020B0503020204020204" charset="-122"/>
              <a:ea typeface="微软雅黑" panose="020B0503020204020204" charset="-122"/>
            </a:endParaRPr>
          </a:p>
          <a:p>
            <a:pPr lvl="2"/>
            <a:r>
              <a:rPr lang="zh-CN" altLang="en-US" sz="1800" dirty="0"/>
              <a:t>基于大型语言模型（</a:t>
            </a:r>
            <a:r>
              <a:rPr lang="en-US" altLang="zh-CN" sz="1800" dirty="0"/>
              <a:t>LLMs</a:t>
            </a:r>
            <a:r>
              <a:rPr lang="zh-CN" altLang="en-US" sz="1800" dirty="0"/>
              <a:t>）的代码生成模型已经得到了广泛应用，但在确保生成代码的</a:t>
            </a:r>
            <a:r>
              <a:rPr lang="zh-CN" altLang="en-US" sz="1800" b="1" dirty="0"/>
              <a:t>安全性、准确性和可控性方面仍存在挑战</a:t>
            </a:r>
            <a:r>
              <a:rPr lang="zh-CN" altLang="en-US" sz="1800" dirty="0"/>
              <a:t>。现有的方法通常缺乏动态集成外部工具、透明推理和用户对安全的控制能力，特别是在处理复杂任务时。</a:t>
            </a:r>
            <a:endParaRPr lang="en-US" altLang="zh-CN" sz="1800" dirty="0"/>
          </a:p>
          <a:p>
            <a:pPr lvl="2"/>
            <a:endParaRPr lang="en-US" altLang="zh-CN" sz="1800" dirty="0"/>
          </a:p>
          <a:p>
            <a:pPr lvl="2"/>
            <a:r>
              <a:rPr lang="zh-CN" altLang="en-US" sz="1800" dirty="0"/>
              <a:t>该问题的研究内容包括提出一个基于</a:t>
            </a:r>
            <a:r>
              <a:rPr lang="en-US" altLang="zh-CN" sz="1800" dirty="0" err="1"/>
              <a:t>ReAct</a:t>
            </a:r>
            <a:r>
              <a:rPr lang="zh-CN" altLang="en-US" sz="1800" dirty="0"/>
              <a:t>范式的可控代码生成框架，用于多代理任务执行。该框架通过动态交互实现高效、精确和可解释的代码生成，并通过四个专门代理的协作架构来增强系统的灵活性和效率。</a:t>
            </a:r>
            <a:endParaRPr lang="en-US" altLang="zh-CN" sz="1800" dirty="0"/>
          </a:p>
          <a:p>
            <a:pPr lvl="2"/>
            <a:endParaRPr lang="en-US" altLang="zh-CN" sz="1800" dirty="0"/>
          </a:p>
          <a:p>
            <a:pPr lvl="1"/>
            <a:r>
              <a:rPr lang="en-US" altLang="zh-CN" sz="2400" dirty="0"/>
              <a:t>	</a:t>
            </a:r>
            <a:r>
              <a:rPr lang="zh-CN" altLang="en-US" dirty="0"/>
              <a:t>这为</a:t>
            </a:r>
            <a:r>
              <a:rPr lang="zh-CN" altLang="en-US" sz="2400" dirty="0"/>
              <a:t>研究一种动态结合大型语言模型（</a:t>
            </a:r>
            <a:r>
              <a:rPr lang="en-US" altLang="zh-CN" sz="2400" dirty="0"/>
              <a:t>LLMs</a:t>
            </a:r>
            <a:r>
              <a:rPr lang="zh-CN" altLang="en-US" sz="2400" dirty="0"/>
              <a:t>）和外部工具（如搜索引擎和安全扫描器），实现高效、精确且可解释的代码生成提供了可能</a:t>
            </a:r>
            <a:endParaRPr lang="en-US" altLang="zh-CN" sz="2400" dirty="0"/>
          </a:p>
          <a:p>
            <a:pPr lvl="1"/>
            <a:endParaRPr lang="en-US" altLang="zh-CN" sz="2200" dirty="0"/>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algn="l"/>
            <a:r>
              <a:rPr lang="zh-CN" altLang="en-US" kern="0" dirty="0"/>
              <a:t>研究背景</a:t>
            </a:r>
          </a:p>
        </p:txBody>
      </p:sp>
    </p:spTree>
    <p:extLst>
      <p:ext uri="{BB962C8B-B14F-4D97-AF65-F5344CB8AC3E}">
        <p14:creationId xmlns:p14="http://schemas.microsoft.com/office/powerpoint/2010/main" val="23197807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a:ln>
                  <a:noFill/>
                </a:ln>
                <a:solidFill>
                  <a:srgbClr val="262626"/>
                </a:solidFill>
                <a:effectLst/>
                <a:uLnTx/>
                <a:uFillTx/>
                <a:latin typeface="Times New Roman"/>
                <a:ea typeface="黑体"/>
                <a:cs typeface="+mn-cs"/>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rgbClr val="B90000"/>
                </a:solidFill>
                <a:effectLst/>
                <a:uLnTx/>
                <a:uFillTx/>
                <a:latin typeface="Times New Roman" panose="02020603050405020304" pitchFamily="18" charset="0"/>
                <a:ea typeface="黑体" panose="02010609060101010101" pitchFamily="49" charset="-122"/>
                <a:cs typeface="+mj-cs"/>
              </a:rPr>
              <a:t>核心框架</a:t>
            </a:r>
          </a:p>
        </p:txBody>
      </p:sp>
      <p:pic>
        <p:nvPicPr>
          <p:cNvPr id="10" name="图片 9">
            <a:extLst>
              <a:ext uri="{FF2B5EF4-FFF2-40B4-BE49-F238E27FC236}">
                <a16:creationId xmlns:a16="http://schemas.microsoft.com/office/drawing/2014/main" id="{C1F4C926-3B0B-D2E4-BCCB-3D631B1E84C2}"/>
              </a:ext>
            </a:extLst>
          </p:cNvPr>
          <p:cNvPicPr>
            <a:picLocks noChangeAspect="1"/>
          </p:cNvPicPr>
          <p:nvPr/>
        </p:nvPicPr>
        <p:blipFill>
          <a:blip r:embed="rId3"/>
          <a:stretch>
            <a:fillRect/>
          </a:stretch>
        </p:blipFill>
        <p:spPr>
          <a:xfrm>
            <a:off x="2976665" y="3906567"/>
            <a:ext cx="6380000" cy="2383986"/>
          </a:xfrm>
          <a:prstGeom prst="rect">
            <a:avLst/>
          </a:prstGeom>
        </p:spPr>
      </p:pic>
      <p:sp>
        <p:nvSpPr>
          <p:cNvPr id="2" name="内容占位符 3">
            <a:extLst>
              <a:ext uri="{FF2B5EF4-FFF2-40B4-BE49-F238E27FC236}">
                <a16:creationId xmlns:a16="http://schemas.microsoft.com/office/drawing/2014/main" id="{42005AAB-CA65-EA7B-C4D3-574743D07782}"/>
              </a:ext>
            </a:extLst>
          </p:cNvPr>
          <p:cNvSpPr>
            <a:spLocks noGrp="1"/>
          </p:cNvSpPr>
          <p:nvPr>
            <p:ph sz="quarter" idx="12"/>
          </p:nvPr>
        </p:nvSpPr>
        <p:spPr>
          <a:xfrm>
            <a:off x="403570" y="1340712"/>
            <a:ext cx="10770267" cy="2924154"/>
          </a:xfrm>
        </p:spPr>
        <p:txBody>
          <a:bodyPr/>
          <a:lstStyle/>
          <a:p>
            <a:pPr lvl="1"/>
            <a:r>
              <a:rPr lang="zh-CN" altLang="en-US" dirty="0"/>
              <a:t>创新点：</a:t>
            </a:r>
            <a:endParaRPr lang="en-US" sz="2000" b="1" spc="-1" dirty="0">
              <a:solidFill>
                <a:srgbClr val="F18870"/>
              </a:solidFill>
              <a:latin typeface="微软雅黑" panose="020B0503020204020204" charset="-122"/>
              <a:ea typeface="微软雅黑" panose="020B0503020204020204" charset="-122"/>
            </a:endParaRPr>
          </a:p>
          <a:p>
            <a:pPr lvl="2"/>
            <a:r>
              <a:rPr lang="zh-CN" altLang="en-US" sz="1800" dirty="0"/>
              <a:t>基于大型语言模型（</a:t>
            </a:r>
            <a:r>
              <a:rPr lang="en-US" altLang="zh-CN" sz="1800" dirty="0"/>
              <a:t>LLMs</a:t>
            </a:r>
            <a:r>
              <a:rPr lang="zh-CN" altLang="en-US" sz="1800" dirty="0"/>
              <a:t>）的代码生成模型已经得到了广泛应用，但在确保生成代码的</a:t>
            </a:r>
            <a:r>
              <a:rPr lang="zh-CN" altLang="en-US" sz="1800" b="1" dirty="0"/>
              <a:t>安全性、准确性和可控性方面仍存在挑战</a:t>
            </a:r>
            <a:r>
              <a:rPr lang="zh-CN" altLang="en-US" sz="1800" dirty="0"/>
              <a:t>。现有的方法通常缺乏动态集成外部工具、透明推理和用户对安全的控制能力，特别是在处理复杂任务时。</a:t>
            </a:r>
            <a:endParaRPr lang="en-US" altLang="zh-CN" sz="1800" dirty="0"/>
          </a:p>
          <a:p>
            <a:pPr lvl="2"/>
            <a:endParaRPr lang="en-US" altLang="zh-CN" sz="1800" dirty="0"/>
          </a:p>
          <a:p>
            <a:pPr lvl="2"/>
            <a:r>
              <a:rPr lang="zh-CN" altLang="en-US" sz="1800" dirty="0"/>
              <a:t>该问题的研究内容包括提出一个基于</a:t>
            </a:r>
            <a:r>
              <a:rPr lang="en-US" altLang="zh-CN" sz="1800" dirty="0" err="1"/>
              <a:t>ReAct</a:t>
            </a:r>
            <a:r>
              <a:rPr lang="zh-CN" altLang="en-US" sz="1800" dirty="0"/>
              <a:t>范式的可控代码生成框架，用于多代理任务执行。该框架通过动态交互实现高效、精确和可解释的代码生成，并通过四个专门代理的协作架构来增强系统的灵活性和效率。</a:t>
            </a:r>
            <a:endParaRPr lang="en-US" altLang="zh-CN" dirty="0"/>
          </a:p>
        </p:txBody>
      </p:sp>
    </p:spTree>
    <p:extLst>
      <p:ext uri="{BB962C8B-B14F-4D97-AF65-F5344CB8AC3E}">
        <p14:creationId xmlns:p14="http://schemas.microsoft.com/office/powerpoint/2010/main" val="18247581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a:ln>
                  <a:noFill/>
                </a:ln>
                <a:solidFill>
                  <a:srgbClr val="262626"/>
                </a:solidFill>
                <a:effectLst/>
                <a:uLnTx/>
                <a:uFillTx/>
                <a:latin typeface="Times New Roman"/>
                <a:ea typeface="黑体"/>
                <a:cs typeface="+mn-cs"/>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rgbClr val="B90000"/>
                </a:solidFill>
                <a:effectLst/>
                <a:uLnTx/>
                <a:uFillTx/>
                <a:latin typeface="Times New Roman" panose="02020603050405020304" pitchFamily="18" charset="0"/>
                <a:ea typeface="黑体" panose="02010609060101010101" pitchFamily="49" charset="-122"/>
                <a:cs typeface="+mj-cs"/>
              </a:rPr>
              <a:t>核心框架</a:t>
            </a:r>
          </a:p>
        </p:txBody>
      </p:sp>
      <p:sp>
        <p:nvSpPr>
          <p:cNvPr id="8" name="内容占位符 3">
            <a:extLst>
              <a:ext uri="{FF2B5EF4-FFF2-40B4-BE49-F238E27FC236}">
                <a16:creationId xmlns:a16="http://schemas.microsoft.com/office/drawing/2014/main" id="{5FBAC42B-3D8F-8430-88DA-27C8E5759296}"/>
              </a:ext>
            </a:extLst>
          </p:cNvPr>
          <p:cNvSpPr>
            <a:spLocks noGrp="1"/>
          </p:cNvSpPr>
          <p:nvPr>
            <p:ph sz="quarter" idx="12"/>
          </p:nvPr>
        </p:nvSpPr>
        <p:spPr>
          <a:xfrm>
            <a:off x="410055" y="1541750"/>
            <a:ext cx="10770267" cy="2924154"/>
          </a:xfrm>
        </p:spPr>
        <p:txBody>
          <a:bodyPr>
            <a:noAutofit/>
          </a:bodyPr>
          <a:lstStyle/>
          <a:p>
            <a:pPr lvl="1"/>
            <a:r>
              <a:rPr lang="zh-CN" altLang="en-US" b="1" dirty="0"/>
              <a:t>多代理协同架构</a:t>
            </a:r>
            <a:endParaRPr lang="en-US" altLang="zh-CN" sz="1800" b="1" dirty="0"/>
          </a:p>
          <a:p>
            <a:pPr lvl="2"/>
            <a:r>
              <a:rPr lang="en-US" altLang="zh-CN" b="1" dirty="0"/>
              <a:t>Planner</a:t>
            </a:r>
            <a:r>
              <a:rPr lang="en-US" altLang="zh-CN" dirty="0"/>
              <a:t>: </a:t>
            </a:r>
            <a:r>
              <a:rPr lang="zh-CN" altLang="en-US" dirty="0"/>
              <a:t>负责任务分解，生成初始推理轨迹。</a:t>
            </a:r>
            <a:endParaRPr lang="en-US" altLang="zh-CN" dirty="0"/>
          </a:p>
          <a:p>
            <a:pPr lvl="2"/>
            <a:r>
              <a:rPr lang="en-US" altLang="zh-CN" b="1" dirty="0"/>
              <a:t>Searcher</a:t>
            </a:r>
            <a:r>
              <a:rPr lang="en-US" altLang="zh-CN" dirty="0"/>
              <a:t>: </a:t>
            </a:r>
            <a:r>
              <a:rPr lang="zh-CN" altLang="en-US" dirty="0"/>
              <a:t>利用</a:t>
            </a:r>
            <a:r>
              <a:rPr lang="en-US" altLang="zh-CN" dirty="0" err="1"/>
              <a:t>ReAct</a:t>
            </a:r>
            <a:r>
              <a:rPr lang="zh-CN" altLang="en-US" dirty="0"/>
              <a:t>框架进行推理和工具集成，交替生成推理轨迹和执行动作。</a:t>
            </a:r>
            <a:endParaRPr lang="en-US" altLang="zh-CN" dirty="0"/>
          </a:p>
          <a:p>
            <a:pPr lvl="2"/>
            <a:r>
              <a:rPr lang="en-US" altLang="zh-CN" b="1" dirty="0" err="1"/>
              <a:t>CodeGen</a:t>
            </a:r>
            <a:r>
              <a:rPr lang="en-US" altLang="zh-CN" dirty="0"/>
              <a:t>: </a:t>
            </a:r>
            <a:r>
              <a:rPr lang="zh-CN" altLang="en-US" dirty="0"/>
              <a:t>根据子任务和推理轨迹生成准确的代码。</a:t>
            </a:r>
            <a:endParaRPr lang="en-US" altLang="zh-CN" dirty="0"/>
          </a:p>
          <a:p>
            <a:pPr lvl="2"/>
            <a:r>
              <a:rPr lang="en-US" altLang="zh-CN" b="1" dirty="0"/>
              <a:t>Extractor</a:t>
            </a:r>
            <a:r>
              <a:rPr lang="en-US" altLang="zh-CN" dirty="0"/>
              <a:t>: </a:t>
            </a:r>
            <a:r>
              <a:rPr lang="zh-CN" altLang="en-US" dirty="0"/>
              <a:t>验证和提取功能代码片段，调整推理轨迹并通知任务分解。</a:t>
            </a:r>
            <a:endParaRPr lang="en-US" altLang="zh-CN" dirty="0"/>
          </a:p>
          <a:p>
            <a:pPr marL="909955" lvl="2" indent="0">
              <a:buNone/>
            </a:pPr>
            <a:endParaRPr lang="en-US" altLang="zh-CN" dirty="0"/>
          </a:p>
          <a:p>
            <a:pPr lvl="1"/>
            <a:r>
              <a:rPr lang="zh-CN" altLang="en-US" b="1" dirty="0"/>
              <a:t>动态推理机制</a:t>
            </a:r>
            <a:endParaRPr lang="en-US" altLang="zh-CN" sz="2000" dirty="0"/>
          </a:p>
          <a:p>
            <a:pPr marL="909955" lvl="2" indent="0">
              <a:buNone/>
            </a:pPr>
            <a:r>
              <a:rPr lang="zh-CN" altLang="en-US" dirty="0"/>
              <a:t>搜索器代理通过生成推理轨迹和执行动作来交替进行，促进内部知识与外部工具的无缝集成，从而提高生成代码的安全性和可控性。</a:t>
            </a:r>
            <a:endParaRPr lang="en-US" altLang="zh-CN" dirty="0"/>
          </a:p>
          <a:p>
            <a:pPr marL="909955" lvl="2" indent="0">
              <a:buNone/>
            </a:pPr>
            <a:endParaRPr lang="en-US" altLang="zh-CN" dirty="0"/>
          </a:p>
          <a:p>
            <a:pPr lvl="1"/>
            <a:r>
              <a:rPr lang="zh-CN" altLang="en-US" b="1" dirty="0"/>
              <a:t>任务分解和动态交互</a:t>
            </a:r>
            <a:endParaRPr lang="en-US" altLang="zh-CN" dirty="0"/>
          </a:p>
          <a:p>
            <a:pPr marL="909955" lvl="2" indent="0">
              <a:buNone/>
            </a:pPr>
            <a:r>
              <a:rPr lang="zh-CN" altLang="en-US" dirty="0"/>
              <a:t>通过任务分解将复杂任务分解为更小的子任务，并通过时间协调图进行动态交互，确保在规定的时间内完成交互。</a:t>
            </a:r>
            <a:endParaRPr lang="en-US" altLang="zh-CN" dirty="0"/>
          </a:p>
          <a:p>
            <a:pPr marL="909955" lvl="2" indent="0">
              <a:buNone/>
            </a:pPr>
            <a:endParaRPr lang="en-US" altLang="zh-CN" dirty="0"/>
          </a:p>
        </p:txBody>
      </p:sp>
    </p:spTree>
    <p:extLst>
      <p:ext uri="{BB962C8B-B14F-4D97-AF65-F5344CB8AC3E}">
        <p14:creationId xmlns:p14="http://schemas.microsoft.com/office/powerpoint/2010/main" val="30298767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a:ln>
                  <a:noFill/>
                </a:ln>
                <a:solidFill>
                  <a:srgbClr val="262626"/>
                </a:solidFill>
                <a:effectLst/>
                <a:uLnTx/>
                <a:uFillTx/>
                <a:latin typeface="Times New Roman"/>
                <a:ea typeface="黑体"/>
                <a:cs typeface="+mn-cs"/>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kern="0" dirty="0">
                <a:solidFill>
                  <a:srgbClr val="B90000"/>
                </a:solidFill>
              </a:rPr>
              <a:t>研究方法</a:t>
            </a:r>
            <a:endParaRPr kumimoji="0" lang="zh-CN" altLang="en-US" sz="4400" b="0" i="0" u="none" strike="noStrike" kern="0" cap="none" spc="0" normalizeH="0" baseline="0" noProof="0" dirty="0">
              <a:ln>
                <a:noFill/>
              </a:ln>
              <a:solidFill>
                <a:srgbClr val="B90000"/>
              </a:solidFill>
              <a:effectLst/>
              <a:uLnTx/>
              <a:uFillTx/>
              <a:latin typeface="Times New Roman" panose="02020603050405020304" pitchFamily="18" charset="0"/>
              <a:ea typeface="黑体" panose="02010609060101010101" pitchFamily="49" charset="-122"/>
              <a:cs typeface="+mj-cs"/>
            </a:endParaRPr>
          </a:p>
        </p:txBody>
      </p:sp>
      <p:pic>
        <p:nvPicPr>
          <p:cNvPr id="4" name="图片 3">
            <a:extLst>
              <a:ext uri="{FF2B5EF4-FFF2-40B4-BE49-F238E27FC236}">
                <a16:creationId xmlns:a16="http://schemas.microsoft.com/office/drawing/2014/main" id="{66735ABF-4F9A-3B11-74DF-DDB7020A3EFC}"/>
              </a:ext>
            </a:extLst>
          </p:cNvPr>
          <p:cNvPicPr>
            <a:picLocks noChangeAspect="1"/>
          </p:cNvPicPr>
          <p:nvPr/>
        </p:nvPicPr>
        <p:blipFill>
          <a:blip r:embed="rId3"/>
          <a:stretch>
            <a:fillRect/>
          </a:stretch>
        </p:blipFill>
        <p:spPr>
          <a:xfrm>
            <a:off x="730556" y="1718553"/>
            <a:ext cx="4916082" cy="4129509"/>
          </a:xfrm>
          <a:prstGeom prst="rect">
            <a:avLst/>
          </a:prstGeom>
        </p:spPr>
      </p:pic>
      <p:pic>
        <p:nvPicPr>
          <p:cNvPr id="7" name="图片 6">
            <a:extLst>
              <a:ext uri="{FF2B5EF4-FFF2-40B4-BE49-F238E27FC236}">
                <a16:creationId xmlns:a16="http://schemas.microsoft.com/office/drawing/2014/main" id="{603FA424-1F1D-CE7E-39FC-CB0F0E577DDD}"/>
              </a:ext>
            </a:extLst>
          </p:cNvPr>
          <p:cNvPicPr>
            <a:picLocks noChangeAspect="1"/>
          </p:cNvPicPr>
          <p:nvPr/>
        </p:nvPicPr>
        <p:blipFill>
          <a:blip r:embed="rId4"/>
          <a:stretch>
            <a:fillRect/>
          </a:stretch>
        </p:blipFill>
        <p:spPr>
          <a:xfrm>
            <a:off x="5781633" y="1718553"/>
            <a:ext cx="5699927" cy="4305963"/>
          </a:xfrm>
          <a:prstGeom prst="rect">
            <a:avLst/>
          </a:prstGeom>
        </p:spPr>
      </p:pic>
    </p:spTree>
    <p:extLst>
      <p:ext uri="{BB962C8B-B14F-4D97-AF65-F5344CB8AC3E}">
        <p14:creationId xmlns:p14="http://schemas.microsoft.com/office/powerpoint/2010/main" val="42891570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a:ln>
                  <a:noFill/>
                </a:ln>
                <a:solidFill>
                  <a:srgbClr val="262626"/>
                </a:solidFill>
                <a:effectLst/>
                <a:uLnTx/>
                <a:uFillTx/>
                <a:latin typeface="Times New Roman"/>
                <a:ea typeface="黑体"/>
                <a:cs typeface="+mn-cs"/>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rgbClr val="B90000"/>
                </a:solidFill>
                <a:effectLst/>
                <a:uLnTx/>
                <a:uFillTx/>
                <a:latin typeface="Times New Roman" panose="02020603050405020304" pitchFamily="18" charset="0"/>
                <a:ea typeface="黑体" panose="02010609060101010101" pitchFamily="49" charset="-122"/>
                <a:cs typeface="+mj-cs"/>
              </a:rPr>
              <a:t>核心框架</a:t>
            </a:r>
          </a:p>
        </p:txBody>
      </p:sp>
      <p:sp>
        <p:nvSpPr>
          <p:cNvPr id="8" name="内容占位符 3">
            <a:extLst>
              <a:ext uri="{FF2B5EF4-FFF2-40B4-BE49-F238E27FC236}">
                <a16:creationId xmlns:a16="http://schemas.microsoft.com/office/drawing/2014/main" id="{5FBAC42B-3D8F-8430-88DA-27C8E5759296}"/>
              </a:ext>
            </a:extLst>
          </p:cNvPr>
          <p:cNvSpPr>
            <a:spLocks noGrp="1"/>
          </p:cNvSpPr>
          <p:nvPr>
            <p:ph sz="quarter" idx="12"/>
          </p:nvPr>
        </p:nvSpPr>
        <p:spPr>
          <a:xfrm>
            <a:off x="410055" y="1541750"/>
            <a:ext cx="10770267" cy="4294846"/>
          </a:xfrm>
        </p:spPr>
        <p:txBody>
          <a:bodyPr/>
          <a:lstStyle/>
          <a:p>
            <a:pPr lvl="1"/>
            <a:r>
              <a:rPr lang="en-US" altLang="zh-CN" sz="2800" dirty="0"/>
              <a:t>Planner</a:t>
            </a:r>
          </a:p>
          <a:p>
            <a:pPr lvl="2"/>
            <a:r>
              <a:rPr lang="zh-CN" altLang="en-US" sz="2000" b="1" dirty="0"/>
              <a:t>职责</a:t>
            </a:r>
            <a:r>
              <a:rPr lang="zh-CN" altLang="en-US" sz="2000" dirty="0"/>
              <a:t>：负责将复杂的高级任务分解为更小的子任务，并生成初始推理轨迹。</a:t>
            </a:r>
            <a:endParaRPr lang="en-US" altLang="zh-CN" dirty="0"/>
          </a:p>
          <a:p>
            <a:pPr lvl="2"/>
            <a:endParaRPr lang="en-US" altLang="zh-CN" sz="2000" dirty="0"/>
          </a:p>
          <a:p>
            <a:pPr lvl="2"/>
            <a:endParaRPr lang="en-US" altLang="zh-CN" dirty="0"/>
          </a:p>
          <a:p>
            <a:pPr lvl="2"/>
            <a:endParaRPr lang="en-US" altLang="zh-CN" sz="2000" dirty="0"/>
          </a:p>
          <a:p>
            <a:pPr lvl="2"/>
            <a:endParaRPr lang="en-US" altLang="zh-CN" dirty="0"/>
          </a:p>
          <a:p>
            <a:pPr lvl="2"/>
            <a:endParaRPr lang="en-US" altLang="zh-CN" sz="2000" dirty="0"/>
          </a:p>
          <a:p>
            <a:pPr lvl="2"/>
            <a:r>
              <a:rPr lang="zh-CN" altLang="en-US" sz="2000" dirty="0"/>
              <a:t>其中，</a:t>
            </a:r>
            <a:r>
              <a:rPr lang="en-US" altLang="zh-CN" sz="2000" dirty="0" err="1">
                <a:effectLst/>
              </a:rPr>
              <a:t>PMk</a:t>
            </a:r>
            <a:r>
              <a:rPr lang="en-US" altLang="zh-CN" sz="2000" dirty="0"/>
              <a:t>​(</a:t>
            </a:r>
            <a:r>
              <a:rPr lang="en-US" altLang="zh-CN" sz="2000" dirty="0">
                <a:effectLst/>
              </a:rPr>
              <a:t>T</a:t>
            </a:r>
            <a:r>
              <a:rPr lang="en-US" altLang="zh-CN" sz="2000" dirty="0"/>
              <a:t>) </a:t>
            </a:r>
            <a:r>
              <a:rPr lang="zh-CN" altLang="en-US" sz="2000" dirty="0"/>
              <a:t>表示分解操作，</a:t>
            </a:r>
            <a:r>
              <a:rPr lang="en-US" altLang="zh-CN" sz="2000" dirty="0">
                <a:effectLst/>
              </a:rPr>
              <a:t>Mk</a:t>
            </a:r>
            <a:r>
              <a:rPr lang="en-US" altLang="zh-CN" sz="2000" dirty="0"/>
              <a:t> </a:t>
            </a:r>
            <a:r>
              <a:rPr lang="zh-CN" altLang="en-US" sz="2000" dirty="0"/>
              <a:t>可以是顺序（</a:t>
            </a:r>
            <a:r>
              <a:rPr lang="en-US" altLang="zh-CN" sz="2000" dirty="0"/>
              <a:t>sequential</a:t>
            </a:r>
            <a:r>
              <a:rPr lang="zh-CN" altLang="en-US" sz="2000" dirty="0"/>
              <a:t>）、并行（</a:t>
            </a:r>
            <a:r>
              <a:rPr lang="en-US" altLang="zh-CN" sz="2000" dirty="0"/>
              <a:t>parallel</a:t>
            </a:r>
            <a:r>
              <a:rPr lang="zh-CN" altLang="en-US" sz="2000" dirty="0"/>
              <a:t>）或层次化（</a:t>
            </a:r>
            <a:r>
              <a:rPr lang="en-US" altLang="zh-CN" sz="2000" dirty="0"/>
              <a:t>hierarchical</a:t>
            </a:r>
            <a:r>
              <a:rPr lang="zh-CN" altLang="en-US" sz="2000" dirty="0"/>
              <a:t>）。</a:t>
            </a:r>
            <a:endParaRPr lang="en-US" altLang="zh-CN" sz="2000" dirty="0"/>
          </a:p>
          <a:p>
            <a:pPr lvl="2"/>
            <a:endParaRPr lang="en-US" altLang="zh-CN" dirty="0"/>
          </a:p>
          <a:p>
            <a:pPr lvl="2"/>
            <a:endParaRPr lang="en-US" altLang="zh-CN" sz="2400" dirty="0"/>
          </a:p>
          <a:p>
            <a:pPr lvl="2"/>
            <a:endParaRPr lang="en-US" altLang="zh-CN" sz="2400" dirty="0"/>
          </a:p>
          <a:p>
            <a:pPr lvl="2"/>
            <a:r>
              <a:rPr lang="zh-CN" altLang="en-US" sz="2000" dirty="0"/>
              <a:t>这里 </a:t>
            </a:r>
            <a:r>
              <a:rPr lang="en-US" altLang="zh-CN" sz="2000" dirty="0">
                <a:effectLst/>
              </a:rPr>
              <a:t>ξ</a:t>
            </a:r>
            <a:r>
              <a:rPr lang="zh-CN" altLang="en-US" sz="2000" dirty="0"/>
              <a:t> 是一个阈值，用于控制分解的粒度。</a:t>
            </a:r>
            <a:endParaRPr lang="en-US" altLang="zh-CN" sz="2400" dirty="0"/>
          </a:p>
          <a:p>
            <a:pPr lvl="2"/>
            <a:endParaRPr lang="en-US" altLang="zh-CN" sz="2400" dirty="0"/>
          </a:p>
        </p:txBody>
      </p:sp>
      <p:pic>
        <p:nvPicPr>
          <p:cNvPr id="4" name="图片 3">
            <a:extLst>
              <a:ext uri="{FF2B5EF4-FFF2-40B4-BE49-F238E27FC236}">
                <a16:creationId xmlns:a16="http://schemas.microsoft.com/office/drawing/2014/main" id="{40B2BB03-AB5B-F025-29A9-EB34CB2057CB}"/>
              </a:ext>
            </a:extLst>
          </p:cNvPr>
          <p:cNvPicPr>
            <a:picLocks noChangeAspect="1"/>
          </p:cNvPicPr>
          <p:nvPr/>
        </p:nvPicPr>
        <p:blipFill>
          <a:blip r:embed="rId3"/>
          <a:stretch>
            <a:fillRect/>
          </a:stretch>
        </p:blipFill>
        <p:spPr>
          <a:xfrm>
            <a:off x="3264036" y="2492422"/>
            <a:ext cx="5234815" cy="1379187"/>
          </a:xfrm>
          <a:prstGeom prst="rect">
            <a:avLst/>
          </a:prstGeom>
        </p:spPr>
      </p:pic>
      <p:pic>
        <p:nvPicPr>
          <p:cNvPr id="6" name="图片 5">
            <a:extLst>
              <a:ext uri="{FF2B5EF4-FFF2-40B4-BE49-F238E27FC236}">
                <a16:creationId xmlns:a16="http://schemas.microsoft.com/office/drawing/2014/main" id="{B6FAD100-0335-25DB-CAC8-83343910251C}"/>
              </a:ext>
            </a:extLst>
          </p:cNvPr>
          <p:cNvPicPr>
            <a:picLocks noChangeAspect="1"/>
          </p:cNvPicPr>
          <p:nvPr/>
        </p:nvPicPr>
        <p:blipFill>
          <a:blip r:embed="rId4"/>
          <a:stretch>
            <a:fillRect/>
          </a:stretch>
        </p:blipFill>
        <p:spPr>
          <a:xfrm>
            <a:off x="4364849" y="4747628"/>
            <a:ext cx="3699226" cy="926839"/>
          </a:xfrm>
          <a:prstGeom prst="rect">
            <a:avLst/>
          </a:prstGeom>
        </p:spPr>
      </p:pic>
    </p:spTree>
    <p:extLst>
      <p:ext uri="{BB962C8B-B14F-4D97-AF65-F5344CB8AC3E}">
        <p14:creationId xmlns:p14="http://schemas.microsoft.com/office/powerpoint/2010/main" val="30441421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a:ln>
                  <a:noFill/>
                </a:ln>
                <a:solidFill>
                  <a:srgbClr val="262626"/>
                </a:solidFill>
                <a:effectLst/>
                <a:uLnTx/>
                <a:uFillTx/>
                <a:latin typeface="Times New Roman"/>
                <a:ea typeface="黑体"/>
                <a:cs typeface="+mn-cs"/>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rgbClr val="B90000"/>
                </a:solidFill>
                <a:effectLst/>
                <a:uLnTx/>
                <a:uFillTx/>
                <a:latin typeface="Times New Roman" panose="02020603050405020304" pitchFamily="18" charset="0"/>
                <a:ea typeface="黑体" panose="02010609060101010101" pitchFamily="49" charset="-122"/>
                <a:cs typeface="+mj-cs"/>
              </a:rPr>
              <a:t>核心框架</a:t>
            </a:r>
          </a:p>
        </p:txBody>
      </p:sp>
      <p:sp>
        <p:nvSpPr>
          <p:cNvPr id="8" name="内容占位符 3">
            <a:extLst>
              <a:ext uri="{FF2B5EF4-FFF2-40B4-BE49-F238E27FC236}">
                <a16:creationId xmlns:a16="http://schemas.microsoft.com/office/drawing/2014/main" id="{5FBAC42B-3D8F-8430-88DA-27C8E5759296}"/>
              </a:ext>
            </a:extLst>
          </p:cNvPr>
          <p:cNvSpPr>
            <a:spLocks noGrp="1"/>
          </p:cNvSpPr>
          <p:nvPr>
            <p:ph sz="quarter" idx="12"/>
          </p:nvPr>
        </p:nvSpPr>
        <p:spPr>
          <a:xfrm>
            <a:off x="410055" y="1541750"/>
            <a:ext cx="10770267" cy="4294846"/>
          </a:xfrm>
        </p:spPr>
        <p:txBody>
          <a:bodyPr/>
          <a:lstStyle/>
          <a:p>
            <a:pPr lvl="1"/>
            <a:r>
              <a:rPr lang="en-US" altLang="zh-CN" sz="2800" dirty="0"/>
              <a:t>Searcher</a:t>
            </a:r>
          </a:p>
          <a:p>
            <a:pPr lvl="2"/>
            <a:r>
              <a:rPr lang="zh-CN" altLang="en-US" sz="2000" b="1" dirty="0"/>
              <a:t>职责</a:t>
            </a:r>
            <a:r>
              <a:rPr lang="zh-CN" altLang="en-US" sz="2000" dirty="0"/>
              <a:t>：</a:t>
            </a:r>
            <a:r>
              <a:rPr lang="zh-CN" altLang="en-US" dirty="0"/>
              <a:t>基于</a:t>
            </a:r>
            <a:r>
              <a:rPr lang="en-US" altLang="zh-CN" dirty="0" err="1"/>
              <a:t>ReAct</a:t>
            </a:r>
            <a:r>
              <a:rPr lang="zh-CN" altLang="en-US" dirty="0"/>
              <a:t>框架，搜索器负责在推理和行动之间交替进行，动态整合内部知识和外部工具（如搜索引擎和安全扫描器），以增强推理能力和代码生成的准确性。</a:t>
            </a:r>
            <a:endParaRPr lang="en-US" altLang="zh-CN" dirty="0"/>
          </a:p>
          <a:p>
            <a:pPr lvl="2"/>
            <a:endParaRPr lang="en-US" altLang="zh-CN" sz="2000" dirty="0"/>
          </a:p>
          <a:p>
            <a:pPr lvl="2"/>
            <a:endParaRPr lang="en-US" altLang="zh-CN" dirty="0"/>
          </a:p>
          <a:p>
            <a:pPr lvl="2"/>
            <a:endParaRPr lang="en-US" altLang="zh-CN" sz="2000" dirty="0"/>
          </a:p>
          <a:p>
            <a:pPr lvl="2"/>
            <a:r>
              <a:rPr lang="zh-CN" altLang="en-US" b="1" dirty="0"/>
              <a:t>动作函数</a:t>
            </a:r>
            <a:r>
              <a:rPr lang="zh-CN" altLang="en-US" dirty="0"/>
              <a:t>：</a:t>
            </a:r>
            <a:endParaRPr lang="en-US" altLang="zh-CN" dirty="0"/>
          </a:p>
          <a:p>
            <a:pPr lvl="2"/>
            <a:endParaRPr lang="en-US" altLang="zh-CN" sz="2400" u="sng" dirty="0"/>
          </a:p>
          <a:p>
            <a:pPr lvl="2"/>
            <a:endParaRPr lang="en-US" altLang="zh-CN" sz="2400" u="sng" dirty="0"/>
          </a:p>
          <a:p>
            <a:pPr lvl="2"/>
            <a:r>
              <a:rPr lang="zh-CN" altLang="en-US" sz="2000" dirty="0"/>
              <a:t>其中，</a:t>
            </a:r>
            <a:r>
              <a:rPr lang="en-US" altLang="zh-CN" sz="2000" dirty="0" err="1"/>
              <a:t>Texternal</a:t>
            </a:r>
            <a:r>
              <a:rPr lang="en-US" altLang="zh-CN" sz="2000" dirty="0"/>
              <a:t> </a:t>
            </a:r>
            <a:r>
              <a:rPr lang="zh-CN" altLang="en-US" sz="2000" dirty="0"/>
              <a:t>表示外部工具提供的实时信息。</a:t>
            </a:r>
            <a:endParaRPr lang="en-US" altLang="zh-CN" sz="2400" u="sng" dirty="0"/>
          </a:p>
        </p:txBody>
      </p:sp>
      <p:pic>
        <p:nvPicPr>
          <p:cNvPr id="5" name="图片 4">
            <a:extLst>
              <a:ext uri="{FF2B5EF4-FFF2-40B4-BE49-F238E27FC236}">
                <a16:creationId xmlns:a16="http://schemas.microsoft.com/office/drawing/2014/main" id="{6A3C9982-36E6-9D46-2F8A-E3CBB386044D}"/>
              </a:ext>
            </a:extLst>
          </p:cNvPr>
          <p:cNvPicPr>
            <a:picLocks noChangeAspect="1"/>
          </p:cNvPicPr>
          <p:nvPr/>
        </p:nvPicPr>
        <p:blipFill>
          <a:blip r:embed="rId3"/>
          <a:stretch>
            <a:fillRect/>
          </a:stretch>
        </p:blipFill>
        <p:spPr>
          <a:xfrm>
            <a:off x="4183741" y="2822811"/>
            <a:ext cx="2606165" cy="612735"/>
          </a:xfrm>
          <a:prstGeom prst="rect">
            <a:avLst/>
          </a:prstGeom>
        </p:spPr>
      </p:pic>
      <p:pic>
        <p:nvPicPr>
          <p:cNvPr id="10" name="图片 9">
            <a:extLst>
              <a:ext uri="{FF2B5EF4-FFF2-40B4-BE49-F238E27FC236}">
                <a16:creationId xmlns:a16="http://schemas.microsoft.com/office/drawing/2014/main" id="{97D554F7-656E-1B13-5484-A5E9A3A24C87}"/>
              </a:ext>
            </a:extLst>
          </p:cNvPr>
          <p:cNvPicPr>
            <a:picLocks noChangeAspect="1"/>
          </p:cNvPicPr>
          <p:nvPr/>
        </p:nvPicPr>
        <p:blipFill>
          <a:blip r:embed="rId4"/>
          <a:stretch>
            <a:fillRect/>
          </a:stretch>
        </p:blipFill>
        <p:spPr>
          <a:xfrm>
            <a:off x="4131738" y="3989726"/>
            <a:ext cx="3481778" cy="621420"/>
          </a:xfrm>
          <a:prstGeom prst="rect">
            <a:avLst/>
          </a:prstGeom>
        </p:spPr>
      </p:pic>
    </p:spTree>
    <p:extLst>
      <p:ext uri="{BB962C8B-B14F-4D97-AF65-F5344CB8AC3E}">
        <p14:creationId xmlns:p14="http://schemas.microsoft.com/office/powerpoint/2010/main" val="153537411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a:ln>
                  <a:noFill/>
                </a:ln>
                <a:solidFill>
                  <a:srgbClr val="262626"/>
                </a:solidFill>
                <a:effectLst/>
                <a:uLnTx/>
                <a:uFillTx/>
                <a:latin typeface="Times New Roman"/>
                <a:ea typeface="黑体"/>
                <a:cs typeface="+mn-cs"/>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rgbClr val="B90000"/>
                </a:solidFill>
                <a:effectLst/>
                <a:uLnTx/>
                <a:uFillTx/>
                <a:latin typeface="Times New Roman" panose="02020603050405020304" pitchFamily="18" charset="0"/>
                <a:ea typeface="黑体" panose="02010609060101010101" pitchFamily="49" charset="-122"/>
                <a:cs typeface="+mj-cs"/>
              </a:rPr>
              <a:t>核心框架</a:t>
            </a:r>
          </a:p>
        </p:txBody>
      </p:sp>
      <p:sp>
        <p:nvSpPr>
          <p:cNvPr id="8" name="内容占位符 3">
            <a:extLst>
              <a:ext uri="{FF2B5EF4-FFF2-40B4-BE49-F238E27FC236}">
                <a16:creationId xmlns:a16="http://schemas.microsoft.com/office/drawing/2014/main" id="{5FBAC42B-3D8F-8430-88DA-27C8E5759296}"/>
              </a:ext>
            </a:extLst>
          </p:cNvPr>
          <p:cNvSpPr>
            <a:spLocks noGrp="1"/>
          </p:cNvSpPr>
          <p:nvPr>
            <p:ph sz="quarter" idx="12"/>
          </p:nvPr>
        </p:nvSpPr>
        <p:spPr>
          <a:xfrm>
            <a:off x="410055" y="1541750"/>
            <a:ext cx="10770267" cy="4294846"/>
          </a:xfrm>
        </p:spPr>
        <p:txBody>
          <a:bodyPr/>
          <a:lstStyle/>
          <a:p>
            <a:pPr lvl="1"/>
            <a:r>
              <a:rPr lang="en-US" altLang="zh-CN" sz="2800" dirty="0" err="1"/>
              <a:t>CodeGen</a:t>
            </a:r>
            <a:endParaRPr lang="en-US" altLang="zh-CN" sz="2800" dirty="0"/>
          </a:p>
          <a:p>
            <a:pPr lvl="2"/>
            <a:r>
              <a:rPr lang="zh-CN" altLang="en-US" sz="2000" b="1" dirty="0"/>
              <a:t>职责</a:t>
            </a:r>
            <a:r>
              <a:rPr lang="zh-CN" altLang="en-US" sz="2000" dirty="0"/>
              <a:t>：</a:t>
            </a:r>
            <a:r>
              <a:rPr lang="zh-CN" altLang="en-US" dirty="0"/>
              <a:t>根据子任务和推理轨迹生成准确的代码片段。</a:t>
            </a:r>
            <a:endParaRPr lang="en-US" altLang="zh-CN" dirty="0"/>
          </a:p>
          <a:p>
            <a:pPr lvl="2"/>
            <a:r>
              <a:rPr lang="zh-CN" altLang="en-US" b="1" dirty="0"/>
              <a:t>生成公式</a:t>
            </a:r>
            <a:r>
              <a:rPr lang="zh-CN" altLang="en-US" dirty="0"/>
              <a:t>：</a:t>
            </a:r>
            <a:endParaRPr lang="en-US" altLang="zh-CN" dirty="0"/>
          </a:p>
          <a:p>
            <a:pPr lvl="2"/>
            <a:endParaRPr lang="en-US" altLang="zh-CN" sz="2000" dirty="0"/>
          </a:p>
          <a:p>
            <a:pPr lvl="2"/>
            <a:endParaRPr lang="en-US" altLang="zh-CN" dirty="0"/>
          </a:p>
          <a:p>
            <a:pPr lvl="2"/>
            <a:endParaRPr lang="en-US" altLang="zh-CN" sz="2000" dirty="0"/>
          </a:p>
          <a:p>
            <a:pPr lvl="2"/>
            <a:r>
              <a:rPr lang="zh-CN" altLang="en-US" dirty="0"/>
              <a:t>生成的代码 </a:t>
            </a:r>
            <a:r>
              <a:rPr lang="en-US" altLang="zh-CN" dirty="0">
                <a:effectLst/>
              </a:rPr>
              <a:t>C</a:t>
            </a:r>
            <a:r>
              <a:rPr lang="zh-CN" altLang="en-US" dirty="0"/>
              <a:t> 基于任务规范和推理轨迹，确保代码的功能性和安全性</a:t>
            </a:r>
            <a:endParaRPr lang="en-US" altLang="zh-CN" dirty="0"/>
          </a:p>
          <a:p>
            <a:pPr lvl="2"/>
            <a:endParaRPr lang="en-US" altLang="zh-CN" sz="2400" u="sng" dirty="0"/>
          </a:p>
          <a:p>
            <a:pPr lvl="1"/>
            <a:r>
              <a:rPr lang="en-US" altLang="zh-CN" sz="2800" dirty="0"/>
              <a:t>Extractor</a:t>
            </a:r>
          </a:p>
          <a:p>
            <a:pPr lvl="2"/>
            <a:r>
              <a:rPr lang="zh-CN" altLang="en-US" sz="2000" b="1" dirty="0"/>
              <a:t>职责</a:t>
            </a:r>
            <a:r>
              <a:rPr lang="zh-CN" altLang="en-US" sz="2000" dirty="0"/>
              <a:t>：分析生成的代码，提取有价值的知识片段，验证代码的有效性，并将反馈信息传递给规划器以优化后续任务分解。</a:t>
            </a:r>
            <a:endParaRPr lang="en-US" altLang="zh-CN" sz="2400" dirty="0"/>
          </a:p>
        </p:txBody>
      </p:sp>
      <p:pic>
        <p:nvPicPr>
          <p:cNvPr id="4" name="图片 3">
            <a:extLst>
              <a:ext uri="{FF2B5EF4-FFF2-40B4-BE49-F238E27FC236}">
                <a16:creationId xmlns:a16="http://schemas.microsoft.com/office/drawing/2014/main" id="{51BF3572-08D6-EA3B-832F-0776474A5543}"/>
              </a:ext>
            </a:extLst>
          </p:cNvPr>
          <p:cNvPicPr>
            <a:picLocks noChangeAspect="1"/>
          </p:cNvPicPr>
          <p:nvPr/>
        </p:nvPicPr>
        <p:blipFill>
          <a:blip r:embed="rId3"/>
          <a:stretch>
            <a:fillRect/>
          </a:stretch>
        </p:blipFill>
        <p:spPr>
          <a:xfrm>
            <a:off x="4456578" y="2538627"/>
            <a:ext cx="2295395" cy="451298"/>
          </a:xfrm>
          <a:prstGeom prst="rect">
            <a:avLst/>
          </a:prstGeom>
        </p:spPr>
      </p:pic>
    </p:spTree>
    <p:extLst>
      <p:ext uri="{BB962C8B-B14F-4D97-AF65-F5344CB8AC3E}">
        <p14:creationId xmlns:p14="http://schemas.microsoft.com/office/powerpoint/2010/main" val="6860596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a:ln>
                  <a:noFill/>
                </a:ln>
                <a:solidFill>
                  <a:srgbClr val="262626"/>
                </a:solidFill>
                <a:effectLst/>
                <a:uLnTx/>
                <a:uFillTx/>
                <a:latin typeface="Times New Roman"/>
                <a:ea typeface="黑体"/>
                <a:cs typeface="+mn-cs"/>
              </a:rPr>
              <a:t>School of ECE, Peking University</a:t>
            </a:r>
          </a:p>
        </p:txBody>
      </p:sp>
      <p:sp>
        <p:nvSpPr>
          <p:cNvPr id="9" name="标题 1">
            <a:extLst>
              <a:ext uri="{FF2B5EF4-FFF2-40B4-BE49-F238E27FC236}">
                <a16:creationId xmlns:a16="http://schemas.microsoft.com/office/drawing/2014/main" id="{6155BBC0-2A48-6C93-13BD-AF27FD62F480}"/>
              </a:ext>
            </a:extLst>
          </p:cNvPr>
          <p:cNvSpPr txBox="1">
            <a:spLocks/>
          </p:cNvSpPr>
          <p:nvPr/>
        </p:nvSpPr>
        <p:spPr>
          <a:xfrm>
            <a:off x="711199" y="283874"/>
            <a:ext cx="5000488" cy="873442"/>
          </a:xfrm>
          <a:prstGeom prst="rect">
            <a:avLst/>
          </a:prstGeom>
        </p:spPr>
        <p:txBody>
          <a:bodyPr/>
          <a:lstStyle>
            <a:lvl1pPr algn="ctr" rtl="0" eaLnBrk="1" fontAlgn="base" hangingPunct="1">
              <a:spcBef>
                <a:spcPct val="0"/>
              </a:spcBef>
              <a:spcAft>
                <a:spcPct val="0"/>
              </a:spcAft>
              <a:defRPr sz="4400" b="0" baseline="0">
                <a:solidFill>
                  <a:schemeClr val="accent6"/>
                </a:solidFill>
                <a:latin typeface="Times New Roman" panose="02020603050405020304" pitchFamily="18" charset="0"/>
                <a:ea typeface="黑体" panose="02010609060101010101" pitchFamily="49"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189"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377"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566"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754" algn="l" rtl="0" eaLnBrk="1" fontAlgn="base" hangingPunct="1">
              <a:spcBef>
                <a:spcPct val="0"/>
              </a:spcBef>
              <a:spcAft>
                <a:spcPct val="0"/>
              </a:spcAft>
              <a:defRPr sz="4200">
                <a:solidFill>
                  <a:schemeClr val="tx2"/>
                </a:solidFill>
                <a:latin typeface="Times New Roman" pitchFamily="18"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rgbClr val="B90000"/>
                </a:solidFill>
                <a:effectLst/>
                <a:uLnTx/>
                <a:uFillTx/>
                <a:latin typeface="Times New Roman" panose="02020603050405020304" pitchFamily="18" charset="0"/>
                <a:ea typeface="黑体" panose="02010609060101010101" pitchFamily="49" charset="-122"/>
                <a:cs typeface="+mj-cs"/>
              </a:rPr>
              <a:t>核心框架</a:t>
            </a:r>
          </a:p>
        </p:txBody>
      </p:sp>
      <p:pic>
        <p:nvPicPr>
          <p:cNvPr id="6" name="图片 5">
            <a:extLst>
              <a:ext uri="{FF2B5EF4-FFF2-40B4-BE49-F238E27FC236}">
                <a16:creationId xmlns:a16="http://schemas.microsoft.com/office/drawing/2014/main" id="{4AF5FF1D-F983-8879-3CC7-D6D578FB7872}"/>
              </a:ext>
            </a:extLst>
          </p:cNvPr>
          <p:cNvPicPr>
            <a:picLocks noChangeAspect="1"/>
          </p:cNvPicPr>
          <p:nvPr/>
        </p:nvPicPr>
        <p:blipFill>
          <a:blip r:embed="rId3"/>
          <a:stretch>
            <a:fillRect/>
          </a:stretch>
        </p:blipFill>
        <p:spPr>
          <a:xfrm>
            <a:off x="1335932" y="1488072"/>
            <a:ext cx="9367309" cy="4517138"/>
          </a:xfrm>
          <a:prstGeom prst="rect">
            <a:avLst/>
          </a:prstGeom>
        </p:spPr>
      </p:pic>
    </p:spTree>
    <p:extLst>
      <p:ext uri="{BB962C8B-B14F-4D97-AF65-F5344CB8AC3E}">
        <p14:creationId xmlns:p14="http://schemas.microsoft.com/office/powerpoint/2010/main" val="212277753"/>
      </p:ext>
    </p:extLst>
  </p:cSld>
  <p:clrMapOvr>
    <a:masterClrMapping/>
  </p:clrMapOvr>
  <p:transition/>
</p:sld>
</file>

<file path=ppt/theme/theme1.xml><?xml version="1.0" encoding="utf-8"?>
<a:theme xmlns:a="http://schemas.openxmlformats.org/drawingml/2006/main" name="主题2">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1800" b="1" i="1" u="none" strike="noStrike" cap="none" normalizeH="0" baseline="0" smtClean="0">
            <a:ln>
              <a:noFill/>
            </a:ln>
            <a:solidFill>
              <a:schemeClr val="tx1"/>
            </a:solidFill>
            <a:effectLst/>
            <a:latin typeface="Times New Roman" panose="02020603050405020304" pitchFamily="18" charset="0"/>
            <a:ea typeface="宋体" pitchFamily="2" charset="-122"/>
          </a:defRPr>
        </a:defPPr>
      </a:lstStyle>
    </a:spDef>
    <a:lnDef>
      <a:spPr bwMode="auto">
        <a:solidFill>
          <a:schemeClr val="accent1"/>
        </a:solidFill>
        <a:ln w="9525" cap="flat" cmpd="sng" algn="ctr">
          <a:solidFill>
            <a:schemeClr val="tx1"/>
          </a:solidFill>
          <a:prstDash val="solid"/>
          <a:round/>
          <a:headEnd type="none" w="med" len="med"/>
          <a:tailEnd type="triangle"/>
        </a:ln>
      </a:spPr>
      <a:body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1336</Words>
  <Application>Microsoft Office PowerPoint</Application>
  <PresentationFormat>宽屏</PresentationFormat>
  <Paragraphs>126</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等线</vt:lpstr>
      <vt:lpstr>方正仿宋简体</vt:lpstr>
      <vt:lpstr>华文楷体</vt:lpstr>
      <vt:lpstr>微软雅黑</vt:lpstr>
      <vt:lpstr>Arial</vt:lpstr>
      <vt:lpstr>Segoe UI</vt:lpstr>
      <vt:lpstr>Times New Roman</vt:lpstr>
      <vt:lpstr>Wingdings</vt:lpstr>
      <vt:lpstr>主题2</vt:lpstr>
      <vt:lpstr>自定义设计方案</vt:lpstr>
      <vt:lpstr>未来网络实验室 – 工作介绍 RA-Gen: 基于ReAct的多代理可控代码生成框架 RA-Gen: A Controllable Code Generation Framework  Using ReAct for Multi-Agent Task Execution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000remix</dc:creator>
  <cp:lastModifiedBy>Logic</cp:lastModifiedBy>
  <cp:revision>2837</cp:revision>
  <dcterms:created xsi:type="dcterms:W3CDTF">2023-11-12T15:35:07Z</dcterms:created>
  <dcterms:modified xsi:type="dcterms:W3CDTF">2025-02-06T17:52:14Z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0x010100B17D4E7D180A9547A1896C14D61D66A4</vt:lpwstr>
  </property>
  <property fmtid="{D5CDD505-2E9C-101B-9397-08002B2CF9AE}" pid="3" name="ICV">
    <vt:lpwstr>906DBE5462FB3FAE31D5476561732A37_42</vt:lpwstr>
  </property>
  <property fmtid="{D5CDD505-2E9C-101B-9397-08002B2CF9AE}" pid="4" name="KSOProductBuildVer">
    <vt:lpwstr>2052-6.2.2.8394</vt:lpwstr>
  </property>
</Properties>
</file>