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31"/>
  </p:notesMasterIdLst>
  <p:handoutMasterIdLst>
    <p:handoutMasterId r:id="rId32"/>
  </p:handoutMasterIdLst>
  <p:sldIdLst>
    <p:sldId id="262" r:id="rId3"/>
    <p:sldId id="256" r:id="rId4"/>
    <p:sldId id="381" r:id="rId5"/>
    <p:sldId id="593" r:id="rId6"/>
    <p:sldId id="729" r:id="rId7"/>
    <p:sldId id="646" r:id="rId8"/>
    <p:sldId id="758" r:id="rId9"/>
    <p:sldId id="759" r:id="rId10"/>
    <p:sldId id="760" r:id="rId11"/>
    <p:sldId id="761" r:id="rId12"/>
    <p:sldId id="762" r:id="rId13"/>
    <p:sldId id="763" r:id="rId14"/>
    <p:sldId id="764" r:id="rId15"/>
    <p:sldId id="765" r:id="rId16"/>
    <p:sldId id="766" r:id="rId17"/>
    <p:sldId id="767" r:id="rId18"/>
    <p:sldId id="768" r:id="rId19"/>
    <p:sldId id="769" r:id="rId20"/>
    <p:sldId id="770" r:id="rId21"/>
    <p:sldId id="771" r:id="rId22"/>
    <p:sldId id="772" r:id="rId23"/>
    <p:sldId id="773" r:id="rId24"/>
    <p:sldId id="774" r:id="rId25"/>
    <p:sldId id="775" r:id="rId26"/>
    <p:sldId id="776" r:id="rId27"/>
    <p:sldId id="786" r:id="rId28"/>
    <p:sldId id="787" r:id="rId29"/>
    <p:sldId id="363" r:id="rId30"/>
  </p:sldIdLst>
  <p:sldSz cx="9144000" cy="5143500" type="screen16x9"/>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25" autoAdjust="0"/>
    <p:restoredTop sz="87688" autoAdjust="0"/>
  </p:normalViewPr>
  <p:slideViewPr>
    <p:cSldViewPr snapToGrid="0" snapToObjects="1">
      <p:cViewPr varScale="1">
        <p:scale>
          <a:sx n="64" d="100"/>
          <a:sy n="64" d="100"/>
        </p:scale>
        <p:origin x="84"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75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sz="quarter"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Footer Placeholder 3"/>
          <p:cNvSpPr>
            <a:spLocks noGrp="1"/>
          </p:cNvSpPr>
          <p:nvPr>
            <p:ph type="ftr" sz="quarter" idx="2"/>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8" y="9430092"/>
            <a:ext cx="2889938" cy="496412"/>
          </a:xfrm>
          <a:prstGeom prst="rect">
            <a:avLst/>
          </a:prstGeom>
        </p:spPr>
        <p:txBody>
          <a:bodyPr vert="horz" lIns="94838" tIns="47419" rIns="94838" bIns="47419" rtlCol="0" anchor="b"/>
          <a:lstStyle>
            <a:lvl1pPr algn="r">
              <a:defRPr sz="1200"/>
            </a:lvl1pPr>
          </a:lstStyle>
          <a:p>
            <a:fld id="{E319E37F-65DF-2F40-B86C-0D95321FD04A}" type="slidenum">
              <a:rPr lang="en-US" smtClean="0"/>
              <a:pPr/>
              <a:t>‹#›</a:t>
            </a:fld>
            <a:endParaRPr lang="en-US" dirty="0"/>
          </a:p>
        </p:txBody>
      </p:sp>
    </p:spTree>
    <p:extLst>
      <p:ext uri="{BB962C8B-B14F-4D97-AF65-F5344CB8AC3E}">
        <p14:creationId xmlns:p14="http://schemas.microsoft.com/office/powerpoint/2010/main" val="296352873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4838" tIns="47419" rIns="94838" bIns="47419" rtlCol="0" anchor="ctr"/>
          <a:lstStyle/>
          <a:p>
            <a:endParaRPr lang="en-US" dirty="0"/>
          </a:p>
        </p:txBody>
      </p:sp>
      <p:sp>
        <p:nvSpPr>
          <p:cNvPr id="5" name="Notes Placeholder 4"/>
          <p:cNvSpPr>
            <a:spLocks noGrp="1"/>
          </p:cNvSpPr>
          <p:nvPr>
            <p:ph type="body" sz="quarter" idx="3"/>
          </p:nvPr>
        </p:nvSpPr>
        <p:spPr>
          <a:xfrm>
            <a:off x="666909" y="4715909"/>
            <a:ext cx="5335270" cy="4467701"/>
          </a:xfrm>
          <a:prstGeom prst="rect">
            <a:avLst/>
          </a:prstGeom>
        </p:spPr>
        <p:txBody>
          <a:bodyPr vert="horz" lIns="94838" tIns="47419" rIns="94838" bIns="47419"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8" y="9430092"/>
            <a:ext cx="2889938" cy="496412"/>
          </a:xfrm>
          <a:prstGeom prst="rect">
            <a:avLst/>
          </a:prstGeom>
        </p:spPr>
        <p:txBody>
          <a:bodyPr vert="horz" lIns="94838" tIns="47419" rIns="94838" bIns="47419" rtlCol="0" anchor="b"/>
          <a:lstStyle>
            <a:lvl1pPr algn="r">
              <a:defRPr sz="1200"/>
            </a:lvl1pPr>
          </a:lstStyle>
          <a:p>
            <a:fld id="{8387A0A4-37F0-1340-86CA-F84E6CE4BF24}" type="slidenum">
              <a:rPr lang="en-US" smtClean="0"/>
              <a:pPr/>
              <a:t>‹#›</a:t>
            </a:fld>
            <a:endParaRPr lang="en-US" dirty="0"/>
          </a:p>
        </p:txBody>
      </p:sp>
    </p:spTree>
    <p:extLst>
      <p:ext uri="{BB962C8B-B14F-4D97-AF65-F5344CB8AC3E}">
        <p14:creationId xmlns:p14="http://schemas.microsoft.com/office/powerpoint/2010/main" val="1347135112"/>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F87516E-1A8F-4B89-A83B-EBEF0E5FD133}" type="slidenum">
              <a:rPr lang="en-AU" smtClean="0"/>
              <a:pPr/>
              <a:t>1</a:t>
            </a:fld>
            <a:endParaRPr lang="en-AU" dirty="0"/>
          </a:p>
        </p:txBody>
      </p:sp>
    </p:spTree>
    <p:extLst>
      <p:ext uri="{BB962C8B-B14F-4D97-AF65-F5344CB8AC3E}">
        <p14:creationId xmlns:p14="http://schemas.microsoft.com/office/powerpoint/2010/main" val="22412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27FAF83A-18DD-40BE-9B30-9759EF368219}"/>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0CD30D9E-19FB-416C-97FD-2B26357A411A}"/>
              </a:ext>
            </a:extLst>
          </p:cNvPr>
          <p:cNvSpPr>
            <a:spLocks noGrp="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a:bodyPr>
          <a:lstStyle/>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In a big data solution environment, IMDGs are often deployed together with on-disk storage devices that act as the backend storage. This is achieved via the following approaches that can be combined as necessary to support read/write performance, consistency and simplicity requirements:</a:t>
            </a: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Read-through</a:t>
            </a: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Write-through</a:t>
            </a: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Write-behind</a:t>
            </a: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Refresh-ahead</a:t>
            </a: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Read-through</a:t>
            </a:r>
            <a:endParaRPr lang="en-AU" altLang="en-US" sz="1800" dirty="0">
              <a:ea typeface="DengXian" panose="02010600030101010101" pitchFamily="2" charset="-122"/>
              <a:cs typeface="Times New Roman" panose="02020603050405020304" pitchFamily="18" charset="0"/>
            </a:endParaRPr>
          </a:p>
          <a:p>
            <a:pPr>
              <a:defRPr/>
            </a:pPr>
            <a:endParaRPr lang="en-AU" altLang="en-US" dirty="0">
              <a:ea typeface="DengXian" panose="02010600030101010101" pitchFamily="2" charset="-122"/>
              <a:cs typeface="Times New Roman" panose="02020603050405020304" pitchFamily="18" charset="0"/>
            </a:endParaRPr>
          </a:p>
        </p:txBody>
      </p:sp>
      <p:sp>
        <p:nvSpPr>
          <p:cNvPr id="27652" name="Slide Number Placeholder 3">
            <a:extLst>
              <a:ext uri="{FF2B5EF4-FFF2-40B4-BE49-F238E27FC236}">
                <a16:creationId xmlns:a16="http://schemas.microsoft.com/office/drawing/2014/main" id="{35807EE9-99F2-45A8-9968-F46862363D81}"/>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39EB0A05-5746-439E-A4F3-B3A0724F11E8}" type="slidenum">
              <a:rPr lang="en-US" altLang="en-US" sz="1200">
                <a:latin typeface="Times New Roman" panose="02020603050405020304" pitchFamily="18" charset="0"/>
              </a:rPr>
              <a:pPr algn="r"/>
              <a:t>11</a:t>
            </a:fld>
            <a:endParaRPr lang="en-US" altLang="en-US" sz="120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1549DA92-7469-436F-ACDA-7A0867F6ABCD}"/>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A4618F26-2EC3-4D5F-A9E7-FA58CBD4AE3F}"/>
              </a:ext>
            </a:extLst>
          </p:cNvPr>
          <p:cNvSpPr>
            <a:spLocks noGrp="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lnSpcReduction="10000"/>
          </a:bodyPr>
          <a:lstStyle/>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If a requested value for a key is not found in the IMDG, then it is synchronously read from the backend on-disk storage device, such as a database. Upon a successful read from the backend on-disk storage device, the key-value pair is inserted into the IMDG, and the requested value is returned to the client. Any subsequent requests for the same key are then served by the IMDG directly, instead of the backend storage. Although it is a simple approach, its synchronous nature may introduce read latency. Figure  is an example of the read-through approach, where Client A tries to read key K3(1) which does not currently exist in the IMDG. Consequently, it is read from the backend storage (2) and inserted into the IMDG (3) before being sent to Client A (4). A subsequent request for the same key by Client B(5) is then served directly by the IMDG (6).</a:t>
            </a:r>
            <a:endParaRPr lang="en-AU" altLang="en-US" sz="1800" dirty="0">
              <a:ea typeface="DengXian" panose="02010600030101010101" pitchFamily="2" charset="-122"/>
              <a:cs typeface="Times New Roman" panose="02020603050405020304" pitchFamily="18" charset="0"/>
            </a:endParaRPr>
          </a:p>
          <a:p>
            <a:pPr>
              <a:lnSpc>
                <a:spcPct val="90000"/>
              </a:lnSpc>
              <a:defRPr/>
            </a:pPr>
            <a:endParaRPr lang="en-AU" altLang="en-US" dirty="0">
              <a:ea typeface="DengXian" panose="02010600030101010101" pitchFamily="2" charset="-122"/>
              <a:cs typeface="Times New Roman" panose="02020603050405020304" pitchFamily="18" charset="0"/>
            </a:endParaRPr>
          </a:p>
        </p:txBody>
      </p:sp>
      <p:sp>
        <p:nvSpPr>
          <p:cNvPr id="29700" name="Slide Number Placeholder 3">
            <a:extLst>
              <a:ext uri="{FF2B5EF4-FFF2-40B4-BE49-F238E27FC236}">
                <a16:creationId xmlns:a16="http://schemas.microsoft.com/office/drawing/2014/main" id="{B86304CB-D20A-45FC-B321-4E0D9D873EF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10E136EC-2388-4E4B-B86F-74791FE0FD74}" type="slidenum">
              <a:rPr lang="en-US" altLang="en-US" sz="1200">
                <a:latin typeface="Times New Roman" panose="02020603050405020304" pitchFamily="18" charset="0"/>
              </a:rPr>
              <a:pPr algn="r"/>
              <a:t>12</a:t>
            </a:fld>
            <a:endParaRPr lang="en-US" altLang="en-US" sz="120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6E28FADF-D8F6-4D6A-88B0-96A698E40C06}"/>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25D84842-DDFC-47E9-82D7-F71E07CE7B2A}"/>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7000"/>
              </a:lnSpc>
              <a:spcAft>
                <a:spcPts val="800"/>
              </a:spcAft>
            </a:pPr>
            <a:r>
              <a:rPr lang="en-US" altLang="en-US" sz="1700">
                <a:ea typeface="DengXian" panose="02010600030101010101" pitchFamily="2" charset="-122"/>
                <a:cs typeface="Times New Roman" panose="02020603050405020304" pitchFamily="18" charset="0"/>
              </a:rPr>
              <a:t>Any write (insert/update/delete) to the IMDG is written synchronously in a transactional manner to the backend on-disk storage device, such as a database. If the write to the backend on-disk storage device fails, the IMDG’s update is rolled back. Due to this transactional nature, data consistency is achieved immediately between the two data stores. However, this transactional support is provided at the  expense of write latency as any write operation is considered complete only when feedback (write success/failure) from the backend storage is received(figure ).</a:t>
            </a:r>
            <a:endParaRPr lang="en-AU" altLang="en-US" sz="1700">
              <a:ea typeface="DengXian" panose="02010600030101010101" pitchFamily="2" charset="-122"/>
              <a:cs typeface="Times New Roman" panose="02020603050405020304" pitchFamily="18" charset="0"/>
            </a:endParaRPr>
          </a:p>
          <a:p>
            <a:pPr>
              <a:lnSpc>
                <a:spcPct val="90000"/>
              </a:lnSpc>
            </a:pPr>
            <a:endParaRPr lang="en-AU" altLang="en-US" sz="1100">
              <a:ea typeface="DengXian" panose="02010600030101010101" pitchFamily="2" charset="-122"/>
              <a:cs typeface="Times New Roman" panose="02020603050405020304" pitchFamily="18" charset="0"/>
            </a:endParaRPr>
          </a:p>
        </p:txBody>
      </p:sp>
      <p:sp>
        <p:nvSpPr>
          <p:cNvPr id="31748" name="Slide Number Placeholder 3">
            <a:extLst>
              <a:ext uri="{FF2B5EF4-FFF2-40B4-BE49-F238E27FC236}">
                <a16:creationId xmlns:a16="http://schemas.microsoft.com/office/drawing/2014/main" id="{80922EB1-2A11-4BA8-870D-51DC52AA2330}"/>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641ABD2F-2D8F-4034-884E-C79FEABBD4B2}" type="slidenum">
              <a:rPr lang="en-US" altLang="en-US" sz="1200">
                <a:latin typeface="Times New Roman" panose="02020603050405020304" pitchFamily="18" charset="0"/>
              </a:rPr>
              <a:pPr algn="r"/>
              <a:t>13</a:t>
            </a:fld>
            <a:endParaRPr lang="en-US" altLang="en-US" sz="120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17E4A125-2D5C-4E05-B333-315B36D3355B}"/>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9537ABA3-A3FF-4534-BBFD-F68E5A821F53}"/>
              </a:ext>
            </a:extLst>
          </p:cNvPr>
          <p:cNvSpPr>
            <a:spLocks noGrp="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lnSpcReduction="10000"/>
          </a:bodyPr>
          <a:lstStyle/>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Any write to the IMDG is written asynchronously in a batch manner to the backend on-disk storage device, such as a database.</a:t>
            </a: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A queue is generally placed between the IMDG and the backend storage for keeping track of the required changes  to the backend storage. This queue can be configured to write data to the backend storage at different intervals. </a:t>
            </a:r>
            <a:endParaRPr lang="en-AU" altLang="en-US" sz="1800" dirty="0">
              <a:ea typeface="DengXian" panose="02010600030101010101" pitchFamily="2" charset="-122"/>
              <a:cs typeface="Times New Roman" panose="02020603050405020304" pitchFamily="18" charset="0"/>
            </a:endParaRPr>
          </a:p>
          <a:p>
            <a:pPr>
              <a:lnSpc>
                <a:spcPct val="107000"/>
              </a:lnSpc>
              <a:spcAft>
                <a:spcPts val="800"/>
              </a:spcAft>
              <a:defRPr/>
            </a:pPr>
            <a:r>
              <a:rPr lang="en-US" altLang="en-US" sz="1800" dirty="0">
                <a:ea typeface="DengXian" panose="02010600030101010101" pitchFamily="2" charset="-122"/>
                <a:cs typeface="Times New Roman" panose="02020603050405020304" pitchFamily="18" charset="0"/>
              </a:rPr>
              <a:t>The asynchronous nature increases both write performance( the write operation is considered completed as soon as it is written to the IMDG) and read performance(data can be read from the IMDG as soon as it is written to the IMDG) and scalability/availability in general</a:t>
            </a:r>
            <a:endParaRPr lang="en-AU" altLang="en-US" sz="1800" dirty="0">
              <a:ea typeface="DengXian" panose="02010600030101010101" pitchFamily="2" charset="-122"/>
              <a:cs typeface="Times New Roman" panose="02020603050405020304" pitchFamily="18" charset="0"/>
            </a:endParaRPr>
          </a:p>
          <a:p>
            <a:pPr>
              <a:defRPr/>
            </a:pPr>
            <a:endParaRPr lang="en-AU" altLang="en-US" dirty="0">
              <a:ea typeface="DengXian" panose="02010600030101010101" pitchFamily="2" charset="-122"/>
              <a:cs typeface="Times New Roman" panose="02020603050405020304" pitchFamily="18" charset="0"/>
            </a:endParaRPr>
          </a:p>
        </p:txBody>
      </p:sp>
      <p:sp>
        <p:nvSpPr>
          <p:cNvPr id="33796" name="Slide Number Placeholder 3">
            <a:extLst>
              <a:ext uri="{FF2B5EF4-FFF2-40B4-BE49-F238E27FC236}">
                <a16:creationId xmlns:a16="http://schemas.microsoft.com/office/drawing/2014/main" id="{54CF377D-FA74-416B-8639-D977F225BCF0}"/>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ECFDA02C-9806-4C37-9C28-F84E229F30A7}" type="slidenum">
              <a:rPr lang="en-US" altLang="en-US" sz="1200">
                <a:latin typeface="Times New Roman" panose="02020603050405020304" pitchFamily="18" charset="0"/>
              </a:rPr>
              <a:pPr algn="r"/>
              <a:t>14</a:t>
            </a:fld>
            <a:endParaRPr lang="en-US" altLang="en-US" sz="120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6CF20C7B-333F-4067-9970-ADD2121F2D03}"/>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0823E303-102D-459F-9722-556DE105F276}"/>
              </a:ext>
            </a:extLst>
          </p:cNvPr>
          <p:cNvSpPr>
            <a:spLocks noGrp="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normAutofit fontScale="92500" lnSpcReduction="10000"/>
          </a:bodyPr>
          <a:lstStyle/>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However, the asynchronous nature introduces inconsistency until the backend storage is updated at the specified interval. </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In Figure :</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1 client A updates value of K3, which is updated in the IMDG (a) and is also sent to a queue (b)</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2. However, before the backend storage is updated, Client B makes a request for the same key.</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3. the old value is sent</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4. after the configured interval</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5. the backend storage is eventually updated</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6. Client C makes a request of the same key</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7. this time, the updated value is sent</a:t>
            </a:r>
            <a:endParaRPr lang="en-AU" altLang="en-US" sz="1800" dirty="0">
              <a:ea typeface="DengXian" panose="02010600030101010101" pitchFamily="2" charset="-122"/>
              <a:cs typeface="Times New Roman" panose="02020603050405020304" pitchFamily="18" charset="0"/>
            </a:endParaRPr>
          </a:p>
          <a:p>
            <a:pPr>
              <a:lnSpc>
                <a:spcPct val="97000"/>
              </a:lnSpc>
              <a:spcAft>
                <a:spcPts val="800"/>
              </a:spcAft>
              <a:defRPr/>
            </a:pPr>
            <a:r>
              <a:rPr lang="en-US" altLang="en-US" sz="1800" dirty="0">
                <a:ea typeface="DengXian" panose="02010600030101010101" pitchFamily="2" charset="-122"/>
                <a:cs typeface="Times New Roman" panose="02020603050405020304" pitchFamily="18" charset="0"/>
              </a:rPr>
              <a:t> </a:t>
            </a:r>
            <a:endParaRPr lang="en-AU" altLang="en-US" sz="1800" dirty="0">
              <a:ea typeface="DengXian" panose="02010600030101010101" pitchFamily="2" charset="-122"/>
              <a:cs typeface="Times New Roman" panose="02020603050405020304" pitchFamily="18" charset="0"/>
            </a:endParaRPr>
          </a:p>
          <a:p>
            <a:pPr>
              <a:lnSpc>
                <a:spcPct val="90000"/>
              </a:lnSpc>
              <a:defRPr/>
            </a:pPr>
            <a:endParaRPr lang="en-AU" altLang="en-US" dirty="0">
              <a:ea typeface="DengXian" panose="02010600030101010101" pitchFamily="2" charset="-122"/>
              <a:cs typeface="Times New Roman" panose="02020603050405020304" pitchFamily="18" charset="0"/>
            </a:endParaRPr>
          </a:p>
        </p:txBody>
      </p:sp>
      <p:sp>
        <p:nvSpPr>
          <p:cNvPr id="35844" name="Slide Number Placeholder 3">
            <a:extLst>
              <a:ext uri="{FF2B5EF4-FFF2-40B4-BE49-F238E27FC236}">
                <a16:creationId xmlns:a16="http://schemas.microsoft.com/office/drawing/2014/main" id="{00301C8F-B0A7-4BB3-B6DF-AF93E977AC98}"/>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358E2373-CCEC-4274-8901-31E6FEA1EFED}" type="slidenum">
              <a:rPr lang="en-US" altLang="en-US" sz="1200">
                <a:latin typeface="Times New Roman" panose="02020603050405020304" pitchFamily="18" charset="0"/>
              </a:rPr>
              <a:pPr algn="r"/>
              <a:t>15</a:t>
            </a:fld>
            <a:endParaRPr lang="en-US" altLang="en-US" sz="120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BD8F850E-4F5D-4551-94AB-7D4CE2DAFB4F}"/>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A3BF09E4-AD94-4BF7-9652-BDB4DE40B3C4}"/>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7000"/>
              </a:lnSpc>
              <a:spcAft>
                <a:spcPts val="800"/>
              </a:spcAft>
            </a:pPr>
            <a:r>
              <a:rPr lang="en-US" altLang="en-US" sz="1800">
                <a:ea typeface="DengXian" panose="02010600030101010101" pitchFamily="2" charset="-122"/>
                <a:cs typeface="Times New Roman" panose="02020603050405020304" pitchFamily="18" charset="0"/>
              </a:rPr>
              <a:t>Refresh-ahead is a proactive approach where any frequently accessed values are automatically, asynchronously refreshed in the IMDG, provided that the value is accessed before its expiry time as configured in the IMDG. If a value is accessed after its expiry time, the value, like in the read-through approach, is synchronously read from the backend storage and updated in the IMDG before being returned to the client. </a:t>
            </a:r>
            <a:endParaRPr lang="en-AU" altLang="en-US" sz="1800">
              <a:ea typeface="DengXian" panose="02010600030101010101" pitchFamily="2" charset="-122"/>
              <a:cs typeface="Times New Roman" panose="02020603050405020304" pitchFamily="18" charset="0"/>
            </a:endParaRPr>
          </a:p>
          <a:p>
            <a:pPr>
              <a:lnSpc>
                <a:spcPct val="90000"/>
              </a:lnSpc>
            </a:pPr>
            <a:endParaRPr lang="en-AU" altLang="en-US">
              <a:ea typeface="DengXian" panose="02010600030101010101" pitchFamily="2" charset="-122"/>
              <a:cs typeface="Times New Roman" panose="02020603050405020304" pitchFamily="18" charset="0"/>
            </a:endParaRPr>
          </a:p>
        </p:txBody>
      </p:sp>
      <p:sp>
        <p:nvSpPr>
          <p:cNvPr id="37892" name="Slide Number Placeholder 3">
            <a:extLst>
              <a:ext uri="{FF2B5EF4-FFF2-40B4-BE49-F238E27FC236}">
                <a16:creationId xmlns:a16="http://schemas.microsoft.com/office/drawing/2014/main" id="{A0027DEC-78D9-46D2-A4FA-962DD27A114E}"/>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B4AFB14E-8EBC-47E6-8613-E18DD1122976}" type="slidenum">
              <a:rPr lang="en-US" altLang="en-US" sz="1200">
                <a:latin typeface="Times New Roman" panose="02020603050405020304" pitchFamily="18" charset="0"/>
              </a:rPr>
              <a:pPr algn="r"/>
              <a:t>16</a:t>
            </a:fld>
            <a:endParaRPr lang="en-US" altLang="en-US" sz="120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4F8D5F1F-CAC9-40C3-8575-E77FA4A01766}"/>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5344CF23-5F79-4228-B834-5E127EA0D8A1}"/>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US" altLang="en-US" sz="1800">
                <a:ea typeface="DengXian" panose="02010600030101010101" pitchFamily="2" charset="-122"/>
                <a:cs typeface="Times New Roman" panose="02020603050405020304" pitchFamily="18" charset="0"/>
              </a:rPr>
              <a:t>Due to its asynchronous and forward-looking nature, this approach helps achieve better read-performance and is especially useful when the same values are accessed frequently or accessed by a number of clients.</a:t>
            </a:r>
            <a:endParaRPr lang="en-AU" altLang="en-US" sz="1800">
              <a:ea typeface="DengXian" panose="02010600030101010101" pitchFamily="2" charset="-122"/>
              <a:cs typeface="Times New Roman" panose="02020603050405020304" pitchFamily="18" charset="0"/>
            </a:endParaRPr>
          </a:p>
          <a:p>
            <a:r>
              <a:rPr lang="en-US" altLang="en-US" sz="1800">
                <a:ea typeface="DengXian" panose="02010600030101010101" pitchFamily="2" charset="-122"/>
                <a:cs typeface="Times New Roman" panose="02020603050405020304" pitchFamily="18" charset="0"/>
              </a:rPr>
              <a:t>Compared to the read-through approach, where a value is served from the IMDG until its expiry, data inconsistency between the IMDG and the backend storage is minimized as values are refreshed before they expire. </a:t>
            </a: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39940" name="Slide Number Placeholder 3">
            <a:extLst>
              <a:ext uri="{FF2B5EF4-FFF2-40B4-BE49-F238E27FC236}">
                <a16:creationId xmlns:a16="http://schemas.microsoft.com/office/drawing/2014/main" id="{ECA9C536-F669-40E9-9D61-4CC38739306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AB0EC53F-7B09-4A15-87E4-C57A3128662E}" type="slidenum">
              <a:rPr lang="en-US" altLang="en-US" sz="1200">
                <a:latin typeface="Times New Roman" panose="02020603050405020304" pitchFamily="18" charset="0"/>
              </a:rPr>
              <a:pPr algn="r"/>
              <a:t>17</a:t>
            </a:fld>
            <a:endParaRPr lang="en-US" altLang="en-US" sz="120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40C0FABC-B31B-4005-88AE-367977FB0E42}"/>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C1681B48-3027-4E2C-BC9F-EBAB21B929B2}"/>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87000"/>
              </a:lnSpc>
              <a:spcAft>
                <a:spcPts val="800"/>
              </a:spcAft>
            </a:pPr>
            <a:r>
              <a:rPr lang="en-US" altLang="en-US" sz="1500">
                <a:ea typeface="DengXian" panose="02010600030101010101" pitchFamily="2" charset="-122"/>
                <a:cs typeface="Times New Roman" panose="02020603050405020304" pitchFamily="18" charset="0"/>
              </a:rPr>
              <a:t>In figure :</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1 Client A requests K3 before its expiry time</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2. The current value is returned from the IMDG</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3. The value is refreshed from the backend storage</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4. The value is then updated in the IMDG asynchronously</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5. After the configured expiry time, the key-value pair is evicted from the IMDG</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6. Now client B makes a request for K3</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7. As the key does not exist in the IMDG, it is synchronously requested from the backend storage</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8. and updated</a:t>
            </a:r>
            <a:endParaRPr lang="en-AU" altLang="en-US" sz="1500">
              <a:ea typeface="DengXian" panose="02010600030101010101" pitchFamily="2" charset="-122"/>
              <a:cs typeface="Times New Roman" panose="02020603050405020304" pitchFamily="18" charset="0"/>
            </a:endParaRPr>
          </a:p>
          <a:p>
            <a:pPr>
              <a:lnSpc>
                <a:spcPct val="87000"/>
              </a:lnSpc>
              <a:spcAft>
                <a:spcPts val="800"/>
              </a:spcAft>
            </a:pPr>
            <a:r>
              <a:rPr lang="en-US" altLang="en-US" sz="1500">
                <a:ea typeface="DengXian" panose="02010600030101010101" pitchFamily="2" charset="-122"/>
                <a:cs typeface="Times New Roman" panose="02020603050405020304" pitchFamily="18" charset="0"/>
              </a:rPr>
              <a:t>9. The value is then returned to Client B</a:t>
            </a:r>
            <a:endParaRPr lang="en-AU" altLang="en-US" sz="1500">
              <a:ea typeface="DengXian" panose="02010600030101010101" pitchFamily="2" charset="-122"/>
              <a:cs typeface="Times New Roman" panose="02020603050405020304" pitchFamily="18" charset="0"/>
            </a:endParaRPr>
          </a:p>
          <a:p>
            <a:pPr>
              <a:lnSpc>
                <a:spcPct val="80000"/>
              </a:lnSpc>
            </a:pPr>
            <a:endParaRPr lang="en-AU" altLang="en-US" sz="1000">
              <a:ea typeface="DengXian" panose="02010600030101010101" pitchFamily="2" charset="-122"/>
              <a:cs typeface="Times New Roman" panose="02020603050405020304" pitchFamily="18" charset="0"/>
            </a:endParaRPr>
          </a:p>
        </p:txBody>
      </p:sp>
      <p:sp>
        <p:nvSpPr>
          <p:cNvPr id="41988" name="Slide Number Placeholder 3">
            <a:extLst>
              <a:ext uri="{FF2B5EF4-FFF2-40B4-BE49-F238E27FC236}">
                <a16:creationId xmlns:a16="http://schemas.microsoft.com/office/drawing/2014/main" id="{0F8ADEEC-A9F7-444B-8D16-DD509FCB8527}"/>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969A8179-E8EC-4C1D-A77C-6D8D53C9B14A}" type="slidenum">
              <a:rPr lang="en-US" altLang="en-US" sz="1200">
                <a:latin typeface="Times New Roman" panose="02020603050405020304" pitchFamily="18" charset="0"/>
              </a:rPr>
              <a:pPr algn="r"/>
              <a:t>18</a:t>
            </a:fld>
            <a:endParaRPr lang="en-US" altLang="en-US" sz="120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6262940-0207-4A6F-AF2F-6579A09E8810}"/>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1A922670-4354-4E26-A033-4E76BD1602E4}"/>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7000"/>
              </a:lnSpc>
              <a:spcAft>
                <a:spcPts val="800"/>
              </a:spcAft>
            </a:pPr>
            <a:r>
              <a:rPr lang="en-US" altLang="en-US" sz="1500">
                <a:ea typeface="DengXian" panose="02010600030101010101" pitchFamily="2" charset="-122"/>
                <a:cs typeface="Times New Roman" panose="02020603050405020304" pitchFamily="18" charset="0"/>
              </a:rPr>
              <a:t>An IMDG storage device is appropriate when:</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Data needs to be readily accessible in object form with minimal latency</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Data being stored is non-relational in nature such as semi-structured and unstructured data</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Adding realtime support to an existing big data solution currently using on-disk storage</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The existing storage device cannot be replaced but the data access layer can be modified</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Scalability is more important than relational storage; although IMDGs are more scalable than IMDBs(IMDBs are functionally complete databases), they do not support relational storage. </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Examples of IMDG storage devices include: Hazelcast, Infinispan, Pivotal GemFire, etc.</a:t>
            </a:r>
            <a:endParaRPr lang="en-AU" altLang="en-US" sz="1500">
              <a:ea typeface="DengXian" panose="02010600030101010101" pitchFamily="2" charset="-122"/>
              <a:cs typeface="Times New Roman" panose="02020603050405020304" pitchFamily="18" charset="0"/>
            </a:endParaRPr>
          </a:p>
          <a:p>
            <a:pPr>
              <a:lnSpc>
                <a:spcPct val="90000"/>
              </a:lnSpc>
            </a:pPr>
            <a:endParaRPr lang="en-AU" altLang="en-US" sz="1000">
              <a:ea typeface="DengXian" panose="02010600030101010101" pitchFamily="2" charset="-122"/>
              <a:cs typeface="Times New Roman" panose="02020603050405020304" pitchFamily="18" charset="0"/>
            </a:endParaRPr>
          </a:p>
        </p:txBody>
      </p:sp>
      <p:sp>
        <p:nvSpPr>
          <p:cNvPr id="44036" name="Slide Number Placeholder 3">
            <a:extLst>
              <a:ext uri="{FF2B5EF4-FFF2-40B4-BE49-F238E27FC236}">
                <a16:creationId xmlns:a16="http://schemas.microsoft.com/office/drawing/2014/main" id="{DE90CBA4-4615-4F56-A927-9CC899B35295}"/>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7EC06D89-9F91-4914-8DFC-384D8AD3A777}" type="slidenum">
              <a:rPr lang="en-US" altLang="en-US" sz="1200">
                <a:latin typeface="Times New Roman" panose="02020603050405020304" pitchFamily="18" charset="0"/>
              </a:rPr>
              <a:pPr algn="r"/>
              <a:t>19</a:t>
            </a:fld>
            <a:endParaRPr lang="en-US" altLang="en-US" sz="120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66A44A4B-8094-42DF-BB0A-CD4A1ABC08A7}"/>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0AE11C71-99F0-4CDD-8281-097E476F7FEB}"/>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46084" name="Slide Number Placeholder 3">
            <a:extLst>
              <a:ext uri="{FF2B5EF4-FFF2-40B4-BE49-F238E27FC236}">
                <a16:creationId xmlns:a16="http://schemas.microsoft.com/office/drawing/2014/main" id="{E8EC5991-25BD-4356-873B-62C8DE6B9561}"/>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57216343-B4BA-4C5E-8F85-349FD91EB88E}" type="slidenum">
              <a:rPr lang="en-US" altLang="en-US" sz="1200">
                <a:latin typeface="Times New Roman" panose="02020603050405020304" pitchFamily="18" charset="0"/>
              </a:rPr>
              <a:pPr algn="r"/>
              <a:t>20</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2</a:t>
            </a:fld>
            <a:endParaRPr lang="en-AU"/>
          </a:p>
        </p:txBody>
      </p:sp>
    </p:spTree>
    <p:extLst>
      <p:ext uri="{BB962C8B-B14F-4D97-AF65-F5344CB8AC3E}">
        <p14:creationId xmlns:p14="http://schemas.microsoft.com/office/powerpoint/2010/main" val="988834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7BA2187A-B801-4D5B-9EE5-A21074CDAC7E}"/>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4CD28666-EC8A-46CA-8214-E1A690AEC3B2}"/>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US" altLang="en-US" sz="1800">
                <a:ea typeface="DengXian" panose="02010600030101010101" pitchFamily="2" charset="-122"/>
                <a:cs typeface="Times New Roman" panose="02020603050405020304" pitchFamily="18" charset="0"/>
              </a:rPr>
              <a:t>In figure </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1 A relational dataset is stored into an IMDB</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2. A client requests a customer record (id =2) via SQL</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3. the relevant customer record is then returned by the IMDB, which is directly manipulated by the client without the need for any deserialization.</a:t>
            </a: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48132" name="Slide Number Placeholder 3">
            <a:extLst>
              <a:ext uri="{FF2B5EF4-FFF2-40B4-BE49-F238E27FC236}">
                <a16:creationId xmlns:a16="http://schemas.microsoft.com/office/drawing/2014/main" id="{7CB3FA19-1094-4099-B8F7-86AC6CE0230D}"/>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11926188-DD85-4A66-9E3E-250E0DA3D445}" type="slidenum">
              <a:rPr lang="en-US" altLang="en-US" sz="1200">
                <a:latin typeface="Times New Roman" panose="02020603050405020304" pitchFamily="18" charset="0"/>
              </a:rPr>
              <a:pPr algn="r"/>
              <a:t>21</a:t>
            </a:fld>
            <a:endParaRPr lang="en-US" altLang="en-US" sz="12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9EB80E19-A42B-4F84-B049-7D77ADA4DC7F}"/>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ECC6DB81-2DED-401D-94F6-C9E22DB9132A}"/>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US" altLang="en-US" sz="1800">
                <a:ea typeface="DengXian" panose="02010600030101010101" pitchFamily="2" charset="-122"/>
                <a:cs typeface="Times New Roman" panose="02020603050405020304" pitchFamily="18" charset="0"/>
              </a:rPr>
              <a:t>An IMDB can be relational in nature(relational IMDB) for the storage of structured data, or may leverage NoSQL technology(non-relational IMDB) for the storage of semi-structured and unstructured data. </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Unlike IMDGs, which generally provide data access via APIs, relational IMDBs make use of the more familiar SQL language, which helps data analysts or data scientists that do not have advanced programming skills. NoSQL-based IMDBs generally provide API-based access, which may be as simple as put, get and delete operations. Depending on the underlying implementation, some IMDBs scale-out, while others scale-up, to achieve scalability. </a:t>
            </a: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50180" name="Slide Number Placeholder 3">
            <a:extLst>
              <a:ext uri="{FF2B5EF4-FFF2-40B4-BE49-F238E27FC236}">
                <a16:creationId xmlns:a16="http://schemas.microsoft.com/office/drawing/2014/main" id="{3ECCAC9D-BFAF-4AFE-8687-60CFD137A86C}"/>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DAF0A34C-8D45-4EA4-915D-8A6E874CDD46}" type="slidenum">
              <a:rPr lang="en-US" altLang="en-US" sz="1200">
                <a:latin typeface="Times New Roman" panose="02020603050405020304" pitchFamily="18" charset="0"/>
              </a:rPr>
              <a:pPr algn="r"/>
              <a:t>22</a:t>
            </a:fld>
            <a:endParaRPr lang="en-US" altLang="en-US" sz="120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EFB3F2B4-91DF-4E42-96E4-03A2C62D802D}"/>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7D930CD1-3978-4132-B155-9FCCD709C4AA}"/>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7000"/>
              </a:lnSpc>
              <a:spcAft>
                <a:spcPts val="800"/>
              </a:spcAft>
            </a:pPr>
            <a:r>
              <a:rPr lang="en-US" altLang="en-US" sz="1500">
                <a:ea typeface="DengXian" panose="02010600030101010101" pitchFamily="2" charset="-122"/>
                <a:cs typeface="Times New Roman" panose="02020603050405020304" pitchFamily="18" charset="0"/>
              </a:rPr>
              <a:t>Not all IMDB implementations directly support durability, but instead leverage various strategies for providing durability in the face of machine failures or memory corruption. These strategies include the following:</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Use of Non-volatile RAM(NVRRAM) for storing data permanently</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Database transaction logs can be periodically stored to a non-volatile medium, such as disk. </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Snapshot files, which capture database state at a certain point in time, are saved to disk.</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An IMDB may leverage sharding and replication to support increasing availability and reliability as a substitute for durability. </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IMDBs can be used in conjunction with on-disk storage devices such as NoSQL databases and RDBMSs for durable storage.</a:t>
            </a:r>
            <a:endParaRPr lang="en-AU" altLang="en-US" sz="1500">
              <a:ea typeface="DengXian" panose="02010600030101010101" pitchFamily="2" charset="-122"/>
              <a:cs typeface="Times New Roman" panose="02020603050405020304" pitchFamily="18" charset="0"/>
            </a:endParaRPr>
          </a:p>
          <a:p>
            <a:pPr>
              <a:lnSpc>
                <a:spcPct val="90000"/>
              </a:lnSpc>
            </a:pPr>
            <a:endParaRPr lang="en-AU" altLang="en-US" sz="1000">
              <a:ea typeface="DengXian" panose="02010600030101010101" pitchFamily="2" charset="-122"/>
              <a:cs typeface="Times New Roman" panose="02020603050405020304" pitchFamily="18" charset="0"/>
            </a:endParaRPr>
          </a:p>
        </p:txBody>
      </p:sp>
      <p:sp>
        <p:nvSpPr>
          <p:cNvPr id="52228" name="Slide Number Placeholder 3">
            <a:extLst>
              <a:ext uri="{FF2B5EF4-FFF2-40B4-BE49-F238E27FC236}">
                <a16:creationId xmlns:a16="http://schemas.microsoft.com/office/drawing/2014/main" id="{DE7C0DA8-6224-4BAC-B4EF-A192990CB1C6}"/>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CF953617-CFB8-4643-BF09-614BA229D249}" type="slidenum">
              <a:rPr lang="en-US" altLang="en-US" sz="1200">
                <a:latin typeface="Times New Roman" panose="02020603050405020304" pitchFamily="18" charset="0"/>
              </a:rPr>
              <a:pPr algn="r"/>
              <a:t>23</a:t>
            </a:fld>
            <a:endParaRPr lang="en-US" altLang="en-US" sz="12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B4AF4A3B-2234-4E2C-89E1-6C079B25314E}"/>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34614DC2-3239-4C03-A174-B060F2DDEF1B}"/>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0000"/>
              </a:lnSpc>
            </a:pPr>
            <a:r>
              <a:rPr lang="en-US" altLang="en-US" sz="1500">
                <a:ea typeface="DengXian" panose="02010600030101010101" pitchFamily="2" charset="-122"/>
                <a:cs typeface="Times New Roman" panose="02020603050405020304" pitchFamily="18" charset="0"/>
              </a:rPr>
              <a:t>Like an IMDG, an IMDB may also support the continuous query feature, where a filter in the form of a query for data of interest is registered with the IMDB. The IMDB then continuously executes the query in an iterative manner. Whenever the query result is modified as a result of insert/update/delete operations, subscribing clients are asynchronously informed by sending out changes as events, such as added, removed and updated events, with information about record values, such as old and new values.</a:t>
            </a:r>
            <a:endParaRPr lang="en-AU" altLang="en-US" sz="1500">
              <a:ea typeface="DengXian" panose="02010600030101010101" pitchFamily="2" charset="-122"/>
              <a:cs typeface="Times New Roman" panose="02020603050405020304" pitchFamily="18" charset="0"/>
            </a:endParaRPr>
          </a:p>
          <a:p>
            <a:pPr>
              <a:lnSpc>
                <a:spcPct val="90000"/>
              </a:lnSpc>
            </a:pPr>
            <a:endParaRPr lang="en-AU" altLang="en-US" sz="1000">
              <a:ea typeface="DengXian" panose="02010600030101010101" pitchFamily="2" charset="-122"/>
              <a:cs typeface="Times New Roman" panose="02020603050405020304" pitchFamily="18" charset="0"/>
            </a:endParaRPr>
          </a:p>
        </p:txBody>
      </p:sp>
      <p:sp>
        <p:nvSpPr>
          <p:cNvPr id="54276" name="Slide Number Placeholder 3">
            <a:extLst>
              <a:ext uri="{FF2B5EF4-FFF2-40B4-BE49-F238E27FC236}">
                <a16:creationId xmlns:a16="http://schemas.microsoft.com/office/drawing/2014/main" id="{93843C49-A289-4A9D-B8E8-518F7A0BA866}"/>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489C1E4F-EE60-447F-9563-ACD8A33972E4}" type="slidenum">
              <a:rPr lang="en-US" altLang="en-US" sz="1200">
                <a:latin typeface="Times New Roman" panose="02020603050405020304" pitchFamily="18" charset="0"/>
              </a:rPr>
              <a:pPr algn="r"/>
              <a:t>24</a:t>
            </a:fld>
            <a:endParaRPr lang="en-US" altLang="en-US" sz="1200">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E0E26774-48C8-4DCA-BED7-1BA51516E522}"/>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842A1322-FE76-4FC7-A265-07E22CED3DDD}"/>
              </a:ext>
            </a:extLst>
          </p:cNvPr>
          <p:cNvSpPr>
            <a:spLocks noGrp="1"/>
          </p:cNvSpPr>
          <p:nvPr>
            <p:ph type="body" idx="1"/>
          </p:nvPr>
        </p:nvSpPr>
        <p:spPr bwMode="auto">
          <a:xfrm>
            <a:off x="976313" y="4560888"/>
            <a:ext cx="5362575" cy="4319587"/>
          </a:xfrm>
        </p:spPr>
        <p:txBody>
          <a:bodyPr wrap="square" lIns="92075" tIns="46038" rIns="92075" bIns="46038" numCol="1" anchor="t" anchorCtr="0" compatLnSpc="1">
            <a:prstTxWarp prst="textNoShape">
              <a:avLst/>
            </a:prstTxWarp>
          </a:bodyPr>
          <a:lstStyle/>
          <a:p>
            <a:pPr>
              <a:lnSpc>
                <a:spcPct val="107000"/>
              </a:lnSpc>
              <a:spcAft>
                <a:spcPts val="800"/>
              </a:spcAft>
              <a:defRPr/>
            </a:pPr>
            <a:r>
              <a:rPr lang="en-US" sz="1800" dirty="0">
                <a:ea typeface="DengXian" panose="02010600030101010101" pitchFamily="2" charset="-122"/>
                <a:cs typeface="Times New Roman" panose="02020603050405020304" pitchFamily="18" charset="0"/>
              </a:rPr>
              <a:t>In figure, an IMDB stores temperature values for various sensors. The following steps are shown:</a:t>
            </a:r>
            <a:endParaRPr lang="en-AU" sz="1800" dirty="0">
              <a:ea typeface="DengXian" panose="02010600030101010101" pitchFamily="2" charset="-122"/>
              <a:cs typeface="Times New Roman" panose="02020603050405020304" pitchFamily="18" charset="0"/>
            </a:endParaRPr>
          </a:p>
          <a:p>
            <a:pPr marL="342900" indent="-342900">
              <a:lnSpc>
                <a:spcPct val="107000"/>
              </a:lnSpc>
              <a:buFont typeface="+mj-lt"/>
              <a:buAutoNum type="arabicPeriod"/>
              <a:defRPr/>
            </a:pPr>
            <a:r>
              <a:rPr lang="en-US" sz="1800" dirty="0">
                <a:ea typeface="DengXian" panose="02010600030101010101" pitchFamily="2" charset="-122"/>
                <a:cs typeface="Times New Roman" panose="02020603050405020304" pitchFamily="18" charset="0"/>
              </a:rPr>
              <a:t>A client issues a continuous query(select * from sensors where temperature &gt;75)</a:t>
            </a:r>
            <a:endParaRPr lang="en-AU" sz="1800" dirty="0">
              <a:ea typeface="DengXian" panose="02010600030101010101" pitchFamily="2" charset="-122"/>
              <a:cs typeface="Times New Roman" panose="02020603050405020304" pitchFamily="18" charset="0"/>
            </a:endParaRPr>
          </a:p>
          <a:p>
            <a:pPr marL="342900" indent="-342900">
              <a:lnSpc>
                <a:spcPct val="107000"/>
              </a:lnSpc>
              <a:buFont typeface="+mj-lt"/>
              <a:buAutoNum type="arabicPeriod"/>
              <a:defRPr/>
            </a:pPr>
            <a:r>
              <a:rPr lang="en-US" sz="1800" dirty="0">
                <a:ea typeface="DengXian" panose="02010600030101010101" pitchFamily="2" charset="-122"/>
                <a:cs typeface="Times New Roman" panose="02020603050405020304" pitchFamily="18" charset="0"/>
              </a:rPr>
              <a:t>It is registered in the IMDB</a:t>
            </a:r>
            <a:endParaRPr lang="en-AU" sz="1800" dirty="0">
              <a:ea typeface="DengXian" panose="02010600030101010101" pitchFamily="2" charset="-122"/>
              <a:cs typeface="Times New Roman" panose="02020603050405020304" pitchFamily="18" charset="0"/>
            </a:endParaRPr>
          </a:p>
          <a:p>
            <a:pPr marL="342900" indent="-342900">
              <a:lnSpc>
                <a:spcPct val="107000"/>
              </a:lnSpc>
              <a:buFont typeface="+mj-lt"/>
              <a:buAutoNum type="arabicPeriod"/>
              <a:defRPr/>
            </a:pPr>
            <a:r>
              <a:rPr lang="en-US" sz="1800" dirty="0">
                <a:ea typeface="DengXian" panose="02010600030101010101" pitchFamily="2" charset="-122"/>
                <a:cs typeface="Times New Roman" panose="02020603050405020304" pitchFamily="18" charset="0"/>
              </a:rPr>
              <a:t> When the temperature for any sensor exceeds 75F</a:t>
            </a:r>
            <a:endParaRPr lang="en-AU" sz="1800" dirty="0">
              <a:ea typeface="DengXian" panose="02010600030101010101" pitchFamily="2" charset="-122"/>
              <a:cs typeface="Times New Roman" panose="02020603050405020304" pitchFamily="18" charset="0"/>
            </a:endParaRPr>
          </a:p>
          <a:p>
            <a:pPr>
              <a:lnSpc>
                <a:spcPct val="107000"/>
              </a:lnSpc>
              <a:spcAft>
                <a:spcPts val="800"/>
              </a:spcAft>
              <a:buFont typeface="+mj-lt"/>
              <a:buNone/>
              <a:defRPr/>
            </a:pPr>
            <a:r>
              <a:rPr lang="en-US" sz="1800" dirty="0">
                <a:ea typeface="DengXian" panose="02010600030101010101" pitchFamily="2" charset="-122"/>
                <a:cs typeface="Times New Roman" panose="02020603050405020304" pitchFamily="18" charset="0"/>
              </a:rPr>
              <a:t>4       An updated event is sent to the subscribing client that contains various details about the event. </a:t>
            </a:r>
            <a:endParaRPr lang="en-AU" sz="1800" dirty="0">
              <a:ea typeface="DengXian" panose="02010600030101010101" pitchFamily="2" charset="-122"/>
              <a:cs typeface="Times New Roman" panose="02020603050405020304" pitchFamily="18" charset="0"/>
            </a:endParaRPr>
          </a:p>
          <a:p>
            <a:pPr>
              <a:defRPr/>
            </a:pPr>
            <a:endParaRPr lang="en-AU" altLang="en-US" dirty="0"/>
          </a:p>
        </p:txBody>
      </p:sp>
      <p:sp>
        <p:nvSpPr>
          <p:cNvPr id="56324" name="Slide Number Placeholder 3">
            <a:extLst>
              <a:ext uri="{FF2B5EF4-FFF2-40B4-BE49-F238E27FC236}">
                <a16:creationId xmlns:a16="http://schemas.microsoft.com/office/drawing/2014/main" id="{6A56DE16-1CF7-4AC1-A1E7-2F5176A45B1C}"/>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3503ADBE-DF78-49E6-B624-98A02CF756E4}" type="slidenum">
              <a:rPr lang="en-US" altLang="en-US" sz="1200">
                <a:latin typeface="Times New Roman" panose="02020603050405020304" pitchFamily="18" charset="0"/>
              </a:rPr>
              <a:pPr algn="r"/>
              <a:t>25</a:t>
            </a:fld>
            <a:endParaRPr lang="en-US" altLang="en-US" sz="12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0D1F0149-2D34-4EA7-9213-65728FB04D38}"/>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767C32D9-F893-4AED-B645-4E495994741C}"/>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US" altLang="en-US" sz="1800">
                <a:ea typeface="DengXian" panose="02010600030101010101" pitchFamily="2" charset="-122"/>
                <a:cs typeface="Times New Roman" panose="02020603050405020304" pitchFamily="18" charset="0"/>
              </a:rPr>
              <a:t>IMDBs are heavily used in realtime analytics and can further be used for developing low latency applications requiring full ACID transaction support( relational IMDB). In comparison with IMDGs, IMDBs provide an easy to set up in-memory data storage options, as IMDBs do not generally require on-disk backend storage devices.</a:t>
            </a:r>
            <a:endParaRPr lang="en-AU" altLang="en-US" sz="1800">
              <a:ea typeface="DengXian" panose="02010600030101010101" pitchFamily="2" charset="-122"/>
              <a:cs typeface="Times New Roman" panose="02020603050405020304" pitchFamily="18" charset="0"/>
            </a:endParaRPr>
          </a:p>
          <a:p>
            <a:pPr>
              <a:lnSpc>
                <a:spcPct val="90000"/>
              </a:lnSpc>
            </a:pPr>
            <a:endParaRPr lang="en-AU" altLang="en-US" sz="1000">
              <a:ea typeface="DengXian" panose="02010600030101010101" pitchFamily="2" charset="-122"/>
              <a:cs typeface="Times New Roman" panose="02020603050405020304" pitchFamily="18" charset="0"/>
            </a:endParaRPr>
          </a:p>
        </p:txBody>
      </p:sp>
      <p:sp>
        <p:nvSpPr>
          <p:cNvPr id="58372" name="Slide Number Placeholder 3">
            <a:extLst>
              <a:ext uri="{FF2B5EF4-FFF2-40B4-BE49-F238E27FC236}">
                <a16:creationId xmlns:a16="http://schemas.microsoft.com/office/drawing/2014/main" id="{B20E7B53-0063-45B0-AF2E-0F86E0297714}"/>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5B25023B-8323-46DC-B494-F6A41F3BAC93}" type="slidenum">
              <a:rPr lang="en-US" altLang="en-US" sz="1200">
                <a:latin typeface="Times New Roman" panose="02020603050405020304" pitchFamily="18" charset="0"/>
              </a:rPr>
              <a:pPr algn="r"/>
              <a:t>26</a:t>
            </a:fld>
            <a:endParaRPr lang="en-US" altLang="en-US" sz="12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89FA68BE-7424-4517-A057-53612FC41E4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D212D2A2-83E4-4E76-90A8-96272F55C88C}"/>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US" altLang="en-US" sz="1800">
                <a:ea typeface="DengXian" panose="02010600030101010101" pitchFamily="2" charset="-122"/>
                <a:cs typeface="Times New Roman" panose="02020603050405020304" pitchFamily="18" charset="0"/>
              </a:rPr>
              <a:t>An IMDB storage device is appropriate when</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Relational data needs to be stored in memory with ACID support</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Adding realtime support to an existing Big Data solution currently using on-disk storage</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The existing on-disk storage device can be replaced with an in-memory equivalent technology</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It is required to minimize changes to the data access layer of the application code</a:t>
            </a:r>
            <a:endParaRPr lang="en-AU" altLang="en-US" sz="1800">
              <a:ea typeface="DengXian" panose="02010600030101010101" pitchFamily="2" charset="-122"/>
              <a:cs typeface="Times New Roman" panose="02020603050405020304" pitchFamily="18" charset="0"/>
            </a:endParaRPr>
          </a:p>
          <a:p>
            <a:r>
              <a:rPr lang="en-US" altLang="en-US" sz="1800">
                <a:ea typeface="DengXian" panose="02010600030101010101" pitchFamily="2" charset="-122"/>
                <a:cs typeface="Times New Roman" panose="02020603050405020304" pitchFamily="18" charset="0"/>
              </a:rPr>
              <a:t>Relational storage is more important than scalability</a:t>
            </a:r>
            <a:endParaRPr lang="en-AU" altLang="en-US" sz="1000">
              <a:ea typeface="DengXian" panose="02010600030101010101" pitchFamily="2" charset="-122"/>
              <a:cs typeface="Times New Roman" panose="02020603050405020304" pitchFamily="18" charset="0"/>
            </a:endParaRPr>
          </a:p>
        </p:txBody>
      </p:sp>
      <p:sp>
        <p:nvSpPr>
          <p:cNvPr id="60420" name="Slide Number Placeholder 3">
            <a:extLst>
              <a:ext uri="{FF2B5EF4-FFF2-40B4-BE49-F238E27FC236}">
                <a16:creationId xmlns:a16="http://schemas.microsoft.com/office/drawing/2014/main" id="{A7FF8083-ED73-4E83-83F1-4A95227CA383}"/>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318FD65-3F4D-4AB8-9E7C-B3181EDAD139}" type="slidenum">
              <a:rPr lang="en-US" altLang="en-US" sz="1200">
                <a:latin typeface="Times New Roman" panose="02020603050405020304" pitchFamily="18" charset="0"/>
              </a:rPr>
              <a:pPr algn="r"/>
              <a:t>27</a:t>
            </a:fld>
            <a:endParaRPr lang="en-US" altLang="en-US" sz="120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4396E56A-F40C-489E-831C-A2F7B2A7C83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8676D57B-822A-4D13-BCE4-9FED6BBAD8E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4" name="Slide Number Placeholder 3">
            <a:extLst>
              <a:ext uri="{FF2B5EF4-FFF2-40B4-BE49-F238E27FC236}">
                <a16:creationId xmlns:a16="http://schemas.microsoft.com/office/drawing/2014/main" id="{8555A8AA-C0EF-424F-BAC6-2985FAFD259C}"/>
              </a:ext>
            </a:extLst>
          </p:cNvPr>
          <p:cNvSpPr txBox="1">
            <a:spLocks noGrp="1"/>
          </p:cNvSpPr>
          <p:nvPr/>
        </p:nvSpPr>
        <p:spPr bwMode="auto">
          <a:xfrm>
            <a:off x="4144963" y="9121775"/>
            <a:ext cx="3170237" cy="479425"/>
          </a:xfrm>
          <a:prstGeom prst="rect">
            <a:avLst/>
          </a:prstGeom>
          <a:noFill/>
          <a:ln>
            <a:miter lim="800000"/>
            <a:headEnd/>
            <a:tailEnd/>
          </a:ln>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B2D6470-857C-4BA6-B558-727E956B188F}" type="slidenum">
              <a:rPr lang="en-US" altLang="en-US" sz="1200">
                <a:latin typeface="Times New Roman" panose="02020603050405020304" pitchFamily="18" charset="0"/>
              </a:rPr>
              <a:pPr algn="r"/>
              <a:t>28</a:t>
            </a:fld>
            <a:endParaRPr lang="en-US" altLang="en-US"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D69671A-AE3B-498E-B78C-AB2D5A46C9D6}"/>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F03AC8FE-CD02-458B-B7D2-27FE1C2261EC}"/>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US" altLang="en-US">
                <a:ea typeface="DengXian" panose="02010600030101010101" pitchFamily="2" charset="-122"/>
                <a:cs typeface="Times New Roman" panose="02020603050405020304" pitchFamily="18" charset="0"/>
              </a:rPr>
              <a:t>Although both of these technologies use memory as their underlying data storage medium, what makes them distinct is the way data is stored in the memory. Key features of each of these technologies are discussed next.</a:t>
            </a:r>
            <a:endParaRPr lang="en-AU" altLang="en-US">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13316" name="Slide Number Placeholder 3">
            <a:extLst>
              <a:ext uri="{FF2B5EF4-FFF2-40B4-BE49-F238E27FC236}">
                <a16:creationId xmlns:a16="http://schemas.microsoft.com/office/drawing/2014/main" id="{0D8993C9-DC61-4C1D-8021-3D7BEFE3FE86}"/>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93DCE2F4-5F64-4287-9327-5E17FA482FE3}" type="slidenum">
              <a:rPr lang="en-US" altLang="en-US" sz="1200">
                <a:latin typeface="Times New Roman" panose="02020603050405020304" pitchFamily="18" charset="0"/>
              </a:rPr>
              <a:pPr algn="r"/>
              <a:t>4</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8423D22-6165-4AFF-B8B0-553D94AB0E65}"/>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519372BE-FE5F-4DF2-A306-C8B27AA936F6}"/>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r>
              <a:rPr lang="en-US" altLang="en-US" sz="1800">
                <a:ea typeface="DengXian" panose="02010600030101010101" pitchFamily="2" charset="-122"/>
                <a:cs typeface="Times New Roman" panose="02020603050405020304" pitchFamily="18" charset="0"/>
              </a:rPr>
              <a:t>IMDGs store data in memory as key-value pairs across multiple nodes where the keys and values can be any business object or application data in serialized form. This supports schema-less data storage through storage of semi/unstructured data. Data access is typically provided via APIs the symbol used to depict an IMDG is shown in figure</a:t>
            </a: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15364" name="Slide Number Placeholder 3">
            <a:extLst>
              <a:ext uri="{FF2B5EF4-FFF2-40B4-BE49-F238E27FC236}">
                <a16:creationId xmlns:a16="http://schemas.microsoft.com/office/drawing/2014/main" id="{BCCB878B-D0F4-43DF-ABC8-0C5330A7A293}"/>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861627C3-C400-4117-B918-DDD2A5F54E97}" type="slidenum">
              <a:rPr lang="en-US" altLang="en-US" sz="1200">
                <a:latin typeface="Times New Roman" panose="02020603050405020304" pitchFamily="18" charset="0"/>
              </a:rPr>
              <a:pPr algn="r"/>
              <a:t>5</a:t>
            </a:fld>
            <a:endParaRPr lang="en-US" altLang="en-US" sz="120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0D80708-6378-4B43-A2D6-1CD1920F3CE9}"/>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C78EAEEC-7CC0-48B4-BFBC-F8D72FD4F951}"/>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97000"/>
              </a:lnSpc>
              <a:spcAft>
                <a:spcPts val="800"/>
              </a:spcAft>
            </a:pPr>
            <a:r>
              <a:rPr lang="en-US" altLang="en-US" sz="1500">
                <a:ea typeface="DengXian" panose="02010600030101010101" pitchFamily="2" charset="-122"/>
                <a:cs typeface="Times New Roman" panose="02020603050405020304" pitchFamily="18" charset="0"/>
              </a:rPr>
              <a:t>In figure </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1 an image (a), XML data (b) and a customer object (c) are first serialized using a serialization engine</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2 They are then stored as key-value pairs in an IMDG</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3. A client requests the customer object via its key</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4. the value is then returned by the IMDG in serialized form</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5 the client then utilizes a serialization engine to deserialize the value to obtain the customer object</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6.. in order to manipulate the customer object</a:t>
            </a:r>
            <a:endParaRPr lang="en-AU" altLang="en-US" sz="1500">
              <a:ea typeface="DengXian" panose="02010600030101010101" pitchFamily="2" charset="-122"/>
              <a:cs typeface="Times New Roman" panose="02020603050405020304" pitchFamily="18" charset="0"/>
            </a:endParaRPr>
          </a:p>
          <a:p>
            <a:pPr>
              <a:lnSpc>
                <a:spcPct val="97000"/>
              </a:lnSpc>
              <a:spcAft>
                <a:spcPts val="800"/>
              </a:spcAft>
            </a:pPr>
            <a:r>
              <a:rPr lang="en-US" altLang="en-US" sz="1500">
                <a:ea typeface="DengXian" panose="02010600030101010101" pitchFamily="2" charset="-122"/>
                <a:cs typeface="Times New Roman" panose="02020603050405020304" pitchFamily="18" charset="0"/>
              </a:rPr>
              <a:t>Nodes in IMDGs keep themselves synchronized and collectively provide high availability, fault tolerance and consistency. In comparison to NoSQL’s eventual consistency approach, IMDGs support immediate consistency.</a:t>
            </a:r>
            <a:endParaRPr lang="en-AU" altLang="en-US" sz="1500">
              <a:ea typeface="DengXian" panose="02010600030101010101" pitchFamily="2" charset="-122"/>
              <a:cs typeface="Times New Roman" panose="02020603050405020304" pitchFamily="18" charset="0"/>
            </a:endParaRPr>
          </a:p>
          <a:p>
            <a:pPr>
              <a:lnSpc>
                <a:spcPct val="90000"/>
              </a:lnSpc>
            </a:pPr>
            <a:endParaRPr lang="en-AU" altLang="en-US" sz="1000">
              <a:ea typeface="DengXian" panose="02010600030101010101" pitchFamily="2" charset="-122"/>
              <a:cs typeface="Times New Roman" panose="02020603050405020304" pitchFamily="18" charset="0"/>
            </a:endParaRPr>
          </a:p>
        </p:txBody>
      </p:sp>
      <p:sp>
        <p:nvSpPr>
          <p:cNvPr id="17412" name="Slide Number Placeholder 3">
            <a:extLst>
              <a:ext uri="{FF2B5EF4-FFF2-40B4-BE49-F238E27FC236}">
                <a16:creationId xmlns:a16="http://schemas.microsoft.com/office/drawing/2014/main" id="{3AEB6399-6A90-4AA1-B964-A43221BE78B8}"/>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8189CB8-1CCD-4CBF-A1FE-047E3D02ECB1}" type="slidenum">
              <a:rPr lang="en-US" altLang="en-US" sz="1200">
                <a:latin typeface="Times New Roman" panose="02020603050405020304" pitchFamily="18" charset="0"/>
              </a:rPr>
              <a:pPr algn="r"/>
              <a:t>6</a:t>
            </a:fld>
            <a:endParaRPr lang="en-US" altLang="en-US" sz="120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781DA3FB-60DE-4798-BB38-48FEFF818437}"/>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AF40074F-DBFD-492F-AECD-378E08F4A58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US" altLang="en-US" sz="1800">
                <a:ea typeface="DengXian" panose="02010600030101010101" pitchFamily="2" charset="-122"/>
                <a:cs typeface="Times New Roman" panose="02020603050405020304" pitchFamily="18" charset="0"/>
              </a:rPr>
              <a:t>As compared to relational IMDBs(discussed under IMDB), IMDGs provide faster data access as IMDGs store non-relational data as objects. Hence, unlike relational IMDBs, object-to-relational mapping is not required and clients can work directly with the domain specific objects</a:t>
            </a:r>
            <a:endParaRPr lang="en-AU" altLang="en-US" sz="1800">
              <a:ea typeface="DengXian" panose="02010600030101010101" pitchFamily="2" charset="-122"/>
              <a:cs typeface="Times New Roman" panose="02020603050405020304" pitchFamily="18" charset="0"/>
            </a:endParaRPr>
          </a:p>
          <a:p>
            <a:pPr>
              <a:lnSpc>
                <a:spcPct val="107000"/>
              </a:lnSpc>
              <a:spcAft>
                <a:spcPts val="800"/>
              </a:spcAft>
            </a:pPr>
            <a:r>
              <a:rPr lang="en-US" altLang="en-US" sz="1800">
                <a:ea typeface="DengXian" panose="02010600030101010101" pitchFamily="2" charset="-122"/>
                <a:cs typeface="Times New Roman" panose="02020603050405020304" pitchFamily="18" charset="0"/>
              </a:rPr>
              <a:t>IMDGs scale horizontally by implementing data partitioning and data replication and further support reliability by replicating data to at least one extra node. In case of a machine failure, IMDGs automatically re-create lost copies of data from replicas as part of the recovery process.</a:t>
            </a: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19460" name="Slide Number Placeholder 3">
            <a:extLst>
              <a:ext uri="{FF2B5EF4-FFF2-40B4-BE49-F238E27FC236}">
                <a16:creationId xmlns:a16="http://schemas.microsoft.com/office/drawing/2014/main" id="{9F375B33-24EB-4F0B-B567-A72769F12D71}"/>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988666A3-1640-49DB-BFEB-32C27C756B86}" type="slidenum">
              <a:rPr lang="en-US" altLang="en-US" sz="1200">
                <a:latin typeface="Times New Roman" panose="02020603050405020304" pitchFamily="18" charset="0"/>
              </a:rPr>
              <a:pPr algn="r"/>
              <a:t>7</a:t>
            </a:fld>
            <a:endParaRPr lang="en-US"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EB0F207D-C324-441B-A836-2DCFA836D9A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D05172A1-4D72-4FD6-8505-CED49EF9D452}"/>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107000"/>
              </a:lnSpc>
              <a:spcAft>
                <a:spcPts val="800"/>
              </a:spcAft>
            </a:pPr>
            <a:r>
              <a:rPr lang="en-US" altLang="en-US" sz="1800">
                <a:ea typeface="DengXian" panose="02010600030101010101" pitchFamily="2" charset="-122"/>
                <a:cs typeface="Times New Roman" panose="02020603050405020304" pitchFamily="18" charset="0"/>
              </a:rPr>
              <a:t>IMDGs are heavily used for realtime analytics because they support complex Event Processing(CEP) via the publish-subscribe messaging model. This is achieved through a feature called continuous querying, also known as active querying, where a filter for event(s) of interest is registered with the IMDG. The IMDG then continuously evaluates the filter and whenever the filter is satisfied as a result of insert/update/delete operations, subscribing clients are informed(figure ). Notifications are sent asynchronously as change events. Such as added, removed and updated events, with information about -key-value pairs, such as old and new values. </a:t>
            </a:r>
            <a:endParaRPr lang="en-AU" altLang="en-US" sz="1800">
              <a:ea typeface="DengXian" panose="02010600030101010101" pitchFamily="2" charset="-122"/>
              <a:cs typeface="Times New Roman" panose="02020603050405020304" pitchFamily="18" charset="0"/>
            </a:endParaRPr>
          </a:p>
          <a:p>
            <a:endParaRPr lang="en-AU" altLang="en-US">
              <a:ea typeface="DengXian" panose="02010600030101010101" pitchFamily="2" charset="-122"/>
              <a:cs typeface="Times New Roman" panose="02020603050405020304" pitchFamily="18" charset="0"/>
            </a:endParaRPr>
          </a:p>
        </p:txBody>
      </p:sp>
      <p:sp>
        <p:nvSpPr>
          <p:cNvPr id="21508" name="Slide Number Placeholder 3">
            <a:extLst>
              <a:ext uri="{FF2B5EF4-FFF2-40B4-BE49-F238E27FC236}">
                <a16:creationId xmlns:a16="http://schemas.microsoft.com/office/drawing/2014/main" id="{C977F3C1-8A95-448D-BD5A-B4C89E0431DA}"/>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CE0886C3-E039-465B-9F15-2E610DBB698E}" type="slidenum">
              <a:rPr lang="en-US" altLang="en-US" sz="1200">
                <a:latin typeface="Times New Roman" panose="02020603050405020304" pitchFamily="18" charset="0"/>
              </a:rPr>
              <a:pPr algn="r"/>
              <a:t>8</a:t>
            </a:fld>
            <a:endParaRPr lang="en-US" altLang="en-US" sz="12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71BA3F53-029E-4A77-BF90-57EA88120DCD}"/>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88E1AC0E-7BAF-47D8-8F67-7B27F01DACE8}"/>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87000"/>
              </a:lnSpc>
              <a:spcAft>
                <a:spcPts val="800"/>
              </a:spcAft>
            </a:pPr>
            <a:r>
              <a:rPr lang="en-US" altLang="en-US" sz="1700">
                <a:ea typeface="DengXian" panose="02010600030101010101" pitchFamily="2" charset="-122"/>
                <a:cs typeface="Times New Roman" panose="02020603050405020304" pitchFamily="18" charset="0"/>
              </a:rPr>
              <a:t>From a functionality point of view, and IMDG is akin to a distributed cache as both provide memory-based access to frequently accessed data. However, unlike a distributed cache, an IMDG provides built in support for replication and high availability. </a:t>
            </a:r>
            <a:endParaRPr lang="en-AU" altLang="en-US" sz="1700">
              <a:ea typeface="DengXian" panose="02010600030101010101" pitchFamily="2" charset="-122"/>
              <a:cs typeface="Times New Roman" panose="02020603050405020304" pitchFamily="18" charset="0"/>
            </a:endParaRPr>
          </a:p>
          <a:p>
            <a:pPr>
              <a:lnSpc>
                <a:spcPct val="87000"/>
              </a:lnSpc>
              <a:spcAft>
                <a:spcPts val="800"/>
              </a:spcAft>
            </a:pPr>
            <a:r>
              <a:rPr lang="en-US" altLang="en-US" sz="1700">
                <a:ea typeface="DengXian" panose="02010600030101010101" pitchFamily="2" charset="-122"/>
                <a:cs typeface="Times New Roman" panose="02020603050405020304" pitchFamily="18" charset="0"/>
              </a:rPr>
              <a:t>Realtime processing engines can make use of IMDG where high velocity data is stored in the IMDG as it arrives and is processed there before being saved to an on-disk storage device, or data from the on-disk storage device is copied to the IMDG. This makes data processing orders of magnitude faster and further enables data-reuse in case multiple jobs or iterative algorithms are un against the same data. IMDGs may also support in-memory MapReduce that helps to reduce the latency of disk based MapReduce processing, especially when the same job needs to be executed multiple times.</a:t>
            </a:r>
            <a:endParaRPr lang="en-AU" altLang="en-US" sz="1700">
              <a:ea typeface="DengXian" panose="02010600030101010101" pitchFamily="2" charset="-122"/>
              <a:cs typeface="Times New Roman" panose="02020603050405020304" pitchFamily="18" charset="0"/>
            </a:endParaRPr>
          </a:p>
          <a:p>
            <a:pPr>
              <a:lnSpc>
                <a:spcPct val="80000"/>
              </a:lnSpc>
            </a:pPr>
            <a:endParaRPr lang="en-AU" altLang="en-US" sz="1100">
              <a:ea typeface="DengXian" panose="02010600030101010101" pitchFamily="2" charset="-122"/>
              <a:cs typeface="Times New Roman" panose="02020603050405020304" pitchFamily="18" charset="0"/>
            </a:endParaRPr>
          </a:p>
        </p:txBody>
      </p:sp>
      <p:sp>
        <p:nvSpPr>
          <p:cNvPr id="23556" name="Slide Number Placeholder 3">
            <a:extLst>
              <a:ext uri="{FF2B5EF4-FFF2-40B4-BE49-F238E27FC236}">
                <a16:creationId xmlns:a16="http://schemas.microsoft.com/office/drawing/2014/main" id="{03CDE6CD-E00A-42BB-AEC2-CFA21C90AB78}"/>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46D8B49F-57F6-477A-843B-DE2B67A8439E}" type="slidenum">
              <a:rPr lang="en-US" altLang="en-US" sz="1200">
                <a:latin typeface="Times New Roman" panose="02020603050405020304" pitchFamily="18" charset="0"/>
              </a:rPr>
              <a:pPr algn="r"/>
              <a:t>9</a:t>
            </a:fld>
            <a:endParaRPr lang="en-US" altLang="en-US" sz="120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313E35F3-1F15-412A-ABC0-3695A8392082}"/>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A4762BC9-2FAE-4395-BD46-37A002F6ACE2}"/>
              </a:ext>
            </a:extLst>
          </p:cNvPr>
          <p:cNvSpPr>
            <a:spLocks noGrp="1" noChangeArrowheads="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pPr>
              <a:lnSpc>
                <a:spcPct val="87000"/>
              </a:lnSpc>
              <a:spcAft>
                <a:spcPts val="800"/>
              </a:spcAft>
            </a:pPr>
            <a:r>
              <a:rPr lang="en-US" altLang="en-US" sz="1700">
                <a:ea typeface="DengXian" panose="02010600030101010101" pitchFamily="2" charset="-122"/>
                <a:cs typeface="Times New Roman" panose="02020603050405020304" pitchFamily="18" charset="0"/>
              </a:rPr>
              <a:t>An IMDG can also be deployed within a cloud based environment where it provides a flexible storage medium that can scale out or scale in automatically as the storage demand increases or decreases, as shown in figure </a:t>
            </a:r>
            <a:endParaRPr lang="en-AU" altLang="en-US" sz="1700">
              <a:ea typeface="DengXian" panose="02010600030101010101" pitchFamily="2" charset="-122"/>
              <a:cs typeface="Times New Roman" panose="02020603050405020304" pitchFamily="18" charset="0"/>
            </a:endParaRPr>
          </a:p>
          <a:p>
            <a:pPr>
              <a:lnSpc>
                <a:spcPct val="87000"/>
              </a:lnSpc>
              <a:spcAft>
                <a:spcPts val="800"/>
              </a:spcAft>
            </a:pPr>
            <a:r>
              <a:rPr lang="en-US" altLang="en-US" sz="1700">
                <a:ea typeface="DengXian" panose="02010600030101010101" pitchFamily="2" charset="-122"/>
                <a:cs typeface="Times New Roman" panose="02020603050405020304" pitchFamily="18" charset="0"/>
              </a:rPr>
              <a:t>IMDGs can be added to existing big data solutions by introducing them between the existing on-disk storage device and the data processing application. However, this introduction generally requires changing the application code to implement the IMDGs API.</a:t>
            </a:r>
            <a:endParaRPr lang="en-AU" altLang="en-US" sz="1700">
              <a:ea typeface="DengXian" panose="02010600030101010101" pitchFamily="2" charset="-122"/>
              <a:cs typeface="Times New Roman" panose="02020603050405020304" pitchFamily="18" charset="0"/>
            </a:endParaRPr>
          </a:p>
          <a:p>
            <a:pPr>
              <a:lnSpc>
                <a:spcPct val="80000"/>
              </a:lnSpc>
            </a:pPr>
            <a:endParaRPr lang="en-AU" altLang="en-US" sz="1100">
              <a:ea typeface="DengXian" panose="02010600030101010101" pitchFamily="2" charset="-122"/>
              <a:cs typeface="Times New Roman" panose="02020603050405020304" pitchFamily="18" charset="0"/>
            </a:endParaRPr>
          </a:p>
        </p:txBody>
      </p:sp>
      <p:sp>
        <p:nvSpPr>
          <p:cNvPr id="25604" name="Slide Number Placeholder 3">
            <a:extLst>
              <a:ext uri="{FF2B5EF4-FFF2-40B4-BE49-F238E27FC236}">
                <a16:creationId xmlns:a16="http://schemas.microsoft.com/office/drawing/2014/main" id="{D217E8C7-A852-41DB-81E5-68DD9CB90BAD}"/>
              </a:ext>
            </a:extLst>
          </p:cNvPr>
          <p:cNvSpPr txBox="1">
            <a:spLocks noGrp="1" noChangeArrowheads="1"/>
          </p:cNvSpPr>
          <p:nvPr/>
        </p:nvSpPr>
        <p:spPr bwMode="auto">
          <a:xfrm>
            <a:off x="4144963" y="9121775"/>
            <a:ext cx="31702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687754D5-AFBA-4261-AA04-852B6842DF89}" type="slidenum">
              <a:rPr lang="en-US" altLang="en-US" sz="1200">
                <a:latin typeface="Times New Roman" panose="02020603050405020304" pitchFamily="18" charset="0"/>
              </a:rPr>
              <a:pPr algn="r"/>
              <a:t>10</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US"/>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t"/>
          <a:lstStyle>
            <a:lvl1pPr algn="l">
              <a:defRPr sz="2000" b="1"/>
            </a:lvl1pPr>
          </a:lstStyle>
          <a:p>
            <a:r>
              <a:rPr lang="en-AU" dirty="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450"/>
            <a:ext cx="8229600" cy="425054"/>
          </a:xfrm>
        </p:spPr>
        <p:txBody>
          <a:bodyPr anchor="b"/>
          <a:lstStyle>
            <a:lvl1pPr algn="l">
              <a:defRPr sz="2000" b="1"/>
            </a:lvl1pPr>
          </a:lstStyle>
          <a:p>
            <a:r>
              <a:rPr lang="en-AU" dirty="0"/>
              <a:t>Click to edit Master title style</a:t>
            </a:r>
            <a:endParaRPr lang="en-US" dirty="0"/>
          </a:p>
        </p:txBody>
      </p:sp>
      <p:sp>
        <p:nvSpPr>
          <p:cNvPr id="3" name="Picture Placeholder 2"/>
          <p:cNvSpPr>
            <a:spLocks noGrp="1"/>
          </p:cNvSpPr>
          <p:nvPr>
            <p:ph type="pic" idx="1"/>
          </p:nvPr>
        </p:nvSpPr>
        <p:spPr>
          <a:xfrm>
            <a:off x="457200" y="459581"/>
            <a:ext cx="82296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endParaRPr lang="en-US" dirty="0"/>
          </a:p>
        </p:txBody>
      </p:sp>
      <p:sp>
        <p:nvSpPr>
          <p:cNvPr id="4" name="Text Placeholder 3"/>
          <p:cNvSpPr>
            <a:spLocks noGrp="1"/>
          </p:cNvSpPr>
          <p:nvPr>
            <p:ph type="body" sz="half" idx="2"/>
          </p:nvPr>
        </p:nvSpPr>
        <p:spPr>
          <a:xfrm>
            <a:off x="457200" y="4025503"/>
            <a:ext cx="8229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1"/>
            <a:ext cx="8229600" cy="2527299"/>
          </a:xfrm>
        </p:spPr>
        <p:txBody>
          <a:bodyPr anchor="ct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2" descr="Part-VB-notice-FedUni.jpg"/>
          <p:cNvPicPr>
            <a:picLocks noChangeAspect="1"/>
          </p:cNvPicPr>
          <p:nvPr/>
        </p:nvPicPr>
        <p:blipFill>
          <a:blip r:embed="rId2" cstate="print"/>
          <a:srcRect/>
          <a:stretch>
            <a:fillRect/>
          </a:stretch>
        </p:blipFill>
        <p:spPr bwMode="auto">
          <a:xfrm>
            <a:off x="0" y="0"/>
            <a:ext cx="9144000" cy="5157713"/>
          </a:xfrm>
          <a:prstGeom prst="rect">
            <a:avLst/>
          </a:prstGeom>
          <a:noFill/>
          <a:ln w="9525">
            <a:noFill/>
            <a:miter lim="800000"/>
            <a:headEnd/>
            <a:tailEnd/>
          </a:ln>
        </p:spPr>
      </p:pic>
    </p:spTree>
    <p:extLst>
      <p:ext uri="{BB962C8B-B14F-4D97-AF65-F5344CB8AC3E}">
        <p14:creationId xmlns:p14="http://schemas.microsoft.com/office/powerpoint/2010/main" val="287856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AU" dirty="0"/>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gif"/><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gif"/><Relationship Id="rId5" Type="http://schemas.openxmlformats.org/officeDocument/2006/relationships/slideLayout" Target="../slideLayouts/slideLayout9.xml"/><Relationship Id="rId10" Type="http://schemas.openxmlformats.org/officeDocument/2006/relationships/image" Target="../media/image2.jpg"/><Relationship Id="rId4" Type="http://schemas.openxmlformats.org/officeDocument/2006/relationships/slideLayout" Target="../slideLayouts/slideLayout8.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5976"/>
            <a:ext cx="9144000" cy="5143500"/>
          </a:xfrm>
          <a:prstGeom prst="rect">
            <a:avLst/>
          </a:prstGeom>
        </p:spPr>
      </p:pic>
      <p:sp>
        <p:nvSpPr>
          <p:cNvPr id="2" name="Title Placeholder 1"/>
          <p:cNvSpPr>
            <a:spLocks noGrp="1"/>
          </p:cNvSpPr>
          <p:nvPr>
            <p:ph type="title"/>
          </p:nvPr>
        </p:nvSpPr>
        <p:spPr>
          <a:xfrm>
            <a:off x="457200" y="1276349"/>
            <a:ext cx="8229600" cy="8572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235201"/>
            <a:ext cx="8229600" cy="1898650"/>
          </a:xfrm>
          <a:prstGeom prst="rect">
            <a:avLst/>
          </a:prstGeom>
        </p:spPr>
        <p:txBody>
          <a:bodyPr vert="horz" lIns="91440" tIns="45720" rIns="91440" bIns="45720" rtlCol="0">
            <a:normAutofit/>
          </a:bodyPr>
          <a:lstStyle/>
          <a:p>
            <a:pPr lvl="0"/>
            <a:r>
              <a:rPr lang="en-AU" dirty="0"/>
              <a:t>Click to edit Master text styles</a:t>
            </a:r>
          </a:p>
          <a:p>
            <a:pPr lvl="0"/>
            <a:r>
              <a:rPr lang="en-AU" dirty="0"/>
              <a:t>Second level</a:t>
            </a:r>
          </a:p>
        </p:txBody>
      </p:sp>
      <p:sp>
        <p:nvSpPr>
          <p:cNvPr id="7" name="Rectangle 6"/>
          <p:cNvSpPr/>
          <p:nvPr userDrawn="1"/>
        </p:nvSpPr>
        <p:spPr>
          <a:xfrm>
            <a:off x="6917013" y="271610"/>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5" name="Picture 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917013" y="238735"/>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718" r:id="rId4"/>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9250"/>
            <a:ext cx="9144000" cy="5143500"/>
          </a:xfrm>
          <a:prstGeom prst="rect">
            <a:avLst/>
          </a:prstGeom>
        </p:spPr>
      </p:pic>
      <p:sp>
        <p:nvSpPr>
          <p:cNvPr id="2" name="Title Placeholder 1"/>
          <p:cNvSpPr>
            <a:spLocks noGrp="1"/>
          </p:cNvSpPr>
          <p:nvPr>
            <p:ph type="title"/>
          </p:nvPr>
        </p:nvSpPr>
        <p:spPr>
          <a:xfrm>
            <a:off x="457200" y="619146"/>
            <a:ext cx="8229600" cy="857250"/>
          </a:xfrm>
          <a:prstGeom prst="rect">
            <a:avLst/>
          </a:prstGeom>
        </p:spPr>
        <p:txBody>
          <a:bodyPr vert="horz" lIns="91440" tIns="4572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52692"/>
            <a:ext cx="8229600" cy="305030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Rectangle 4"/>
          <p:cNvSpPr/>
          <p:nvPr userDrawn="1"/>
        </p:nvSpPr>
        <p:spPr>
          <a:xfrm>
            <a:off x="6917013" y="250966"/>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6" name="Picture 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917013" y="218091"/>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9" r:id="rId7"/>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accent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7543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0750F452-65E5-41DA-9781-A16B2B33E65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10</a:t>
            </a:fld>
            <a:endParaRPr lang="en-US" altLang="en-US">
              <a:solidFill>
                <a:srgbClr val="045C75"/>
              </a:solidFill>
            </a:endParaRPr>
          </a:p>
        </p:txBody>
      </p:sp>
      <p:sp>
        <p:nvSpPr>
          <p:cNvPr id="24579" name="Title 1">
            <a:extLst>
              <a:ext uri="{FF2B5EF4-FFF2-40B4-BE49-F238E27FC236}">
                <a16:creationId xmlns:a16="http://schemas.microsoft.com/office/drawing/2014/main" id="{ECCF6271-29FE-4D2E-9A5A-77755FF3F08B}"/>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24580" name="Content Placeholder 2">
            <a:extLst>
              <a:ext uri="{FF2B5EF4-FFF2-40B4-BE49-F238E27FC236}">
                <a16:creationId xmlns:a16="http://schemas.microsoft.com/office/drawing/2014/main" id="{CAEF736F-9CB1-4F3E-8AA4-0D5883935A55}"/>
              </a:ext>
            </a:extLst>
          </p:cNvPr>
          <p:cNvSpPr>
            <a:spLocks noGrp="1"/>
          </p:cNvSpPr>
          <p:nvPr>
            <p:ph idx="4294967295"/>
          </p:nvPr>
        </p:nvSpPr>
        <p:spPr>
          <a:xfrm>
            <a:off x="1439466" y="1329929"/>
            <a:ext cx="6103144" cy="1026319"/>
          </a:xfrm>
        </p:spPr>
        <p:txBody>
          <a:bodyPr/>
          <a:lstStyle/>
          <a:p>
            <a:pPr>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An IMDG can also be deployed within a cloud-based environment </a:t>
            </a:r>
          </a:p>
          <a:p>
            <a:pPr>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IMDGs can be added to existing big data solutions by introducing them between the existing on-disk storage device and the data processing application. </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p:txBody>
      </p:sp>
      <p:sp>
        <p:nvSpPr>
          <p:cNvPr id="24581" name="Title 1">
            <a:extLst>
              <a:ext uri="{FF2B5EF4-FFF2-40B4-BE49-F238E27FC236}">
                <a16:creationId xmlns:a16="http://schemas.microsoft.com/office/drawing/2014/main" id="{C0942A56-6345-452A-A2F5-4DA3F63E633A}"/>
              </a:ext>
            </a:extLst>
          </p:cNvPr>
          <p:cNvSpPr>
            <a:spLocks noGrp="1"/>
          </p:cNvSpPr>
          <p:nvPr>
            <p:ph type="title"/>
          </p:nvPr>
        </p:nvSpPr>
        <p:spPr>
          <a:xfrm>
            <a:off x="2087166" y="4726781"/>
            <a:ext cx="4542234" cy="310754"/>
          </a:xfrm>
        </p:spPr>
        <p:txBody>
          <a:bodyPr>
            <a:normAutofit fontScale="90000"/>
          </a:bodyPr>
          <a:lstStyle/>
          <a:p>
            <a:r>
              <a:rPr lang="en-US" altLang="en-US" sz="1200"/>
              <a:t>An IMDG deployed in a cloud scales out automatically as the demand for data storage increases. </a:t>
            </a:r>
          </a:p>
        </p:txBody>
      </p:sp>
      <p:pic>
        <p:nvPicPr>
          <p:cNvPr id="24582" name="Picture 2" descr="Diagram&#10;&#10;Description automatically generated">
            <a:extLst>
              <a:ext uri="{FF2B5EF4-FFF2-40B4-BE49-F238E27FC236}">
                <a16:creationId xmlns:a16="http://schemas.microsoft.com/office/drawing/2014/main" id="{4875939B-D728-4085-A5B7-31501F081B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2423" y="2352675"/>
            <a:ext cx="4250531" cy="232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501C1AD1-CB45-45F7-A2E0-E7EC0E85279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11</a:t>
            </a:fld>
            <a:endParaRPr lang="en-US" altLang="en-US">
              <a:solidFill>
                <a:srgbClr val="045C75"/>
              </a:solidFill>
            </a:endParaRPr>
          </a:p>
        </p:txBody>
      </p:sp>
      <p:sp>
        <p:nvSpPr>
          <p:cNvPr id="26627" name="Title 1">
            <a:extLst>
              <a:ext uri="{FF2B5EF4-FFF2-40B4-BE49-F238E27FC236}">
                <a16:creationId xmlns:a16="http://schemas.microsoft.com/office/drawing/2014/main" id="{DAF1D167-D39C-4A1B-8182-40E52152F64B}"/>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26628" name="Content Placeholder 2">
            <a:extLst>
              <a:ext uri="{FF2B5EF4-FFF2-40B4-BE49-F238E27FC236}">
                <a16:creationId xmlns:a16="http://schemas.microsoft.com/office/drawing/2014/main" id="{324C9853-D19B-42B8-9AD1-3FD38ED1C30F}"/>
              </a:ext>
            </a:extLst>
          </p:cNvPr>
          <p:cNvSpPr>
            <a:spLocks noGrp="1"/>
          </p:cNvSpPr>
          <p:nvPr>
            <p:ph idx="4294967295"/>
          </p:nvPr>
        </p:nvSpPr>
        <p:spPr>
          <a:xfrm>
            <a:off x="1439466" y="1329929"/>
            <a:ext cx="6103144" cy="3239690"/>
          </a:xfrm>
        </p:spPr>
        <p:txBody>
          <a:bodyPr>
            <a:normAutofit fontScale="92500" lnSpcReduction="10000"/>
          </a:bodyPr>
          <a:lstStyle/>
          <a:p>
            <a:pPr>
              <a:lnSpc>
                <a:spcPct val="107000"/>
              </a:lnSpc>
              <a:spcAft>
                <a:spcPts val="600"/>
              </a:spcAft>
              <a:defRPr/>
            </a:pPr>
            <a:r>
              <a:rPr lang="en-US" altLang="en-US" sz="2100" dirty="0">
                <a:latin typeface="Calibri" panose="020F0502020204030204" pitchFamily="34" charset="0"/>
                <a:ea typeface="DengXian" panose="02010600030101010101" pitchFamily="2" charset="-122"/>
                <a:cs typeface="Times New Roman" panose="02020603050405020304" pitchFamily="18" charset="0"/>
              </a:rPr>
              <a:t>IMDGs are often deployed together with on-disk storage devices that act as the backend storage. </a:t>
            </a:r>
          </a:p>
          <a:p>
            <a:pPr>
              <a:lnSpc>
                <a:spcPct val="107000"/>
              </a:lnSpc>
              <a:spcAft>
                <a:spcPts val="600"/>
              </a:spcAft>
              <a:defRPr/>
            </a:pPr>
            <a:r>
              <a:rPr lang="en-US" altLang="en-US" sz="2100" dirty="0">
                <a:latin typeface="Calibri" panose="020F0502020204030204" pitchFamily="34" charset="0"/>
                <a:ea typeface="DengXian" panose="02010600030101010101" pitchFamily="2" charset="-122"/>
                <a:cs typeface="Times New Roman" panose="02020603050405020304" pitchFamily="18" charset="0"/>
              </a:rPr>
              <a:t>This is achieved via the following approaches </a:t>
            </a:r>
          </a:p>
          <a:p>
            <a:pPr lvl="1">
              <a:lnSpc>
                <a:spcPct val="107000"/>
              </a:lnSpc>
              <a:spcAft>
                <a:spcPts val="600"/>
              </a:spcAft>
              <a:defRPr/>
            </a:pPr>
            <a:r>
              <a:rPr lang="en-US" altLang="en-US" dirty="0">
                <a:latin typeface="Calibri" panose="020F0502020204030204" pitchFamily="34" charset="0"/>
                <a:ea typeface="DengXian" panose="02010600030101010101" pitchFamily="2" charset="-122"/>
                <a:cs typeface="Times New Roman" panose="02020603050405020304" pitchFamily="18" charset="0"/>
              </a:rPr>
              <a:t>Read-through</a:t>
            </a:r>
            <a:endParaRPr lang="en-AU" altLang="en-US"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defRPr/>
            </a:pPr>
            <a:r>
              <a:rPr lang="en-US" altLang="en-US" dirty="0">
                <a:latin typeface="Calibri" panose="020F0502020204030204" pitchFamily="34" charset="0"/>
                <a:ea typeface="DengXian" panose="02010600030101010101" pitchFamily="2" charset="-122"/>
                <a:cs typeface="Times New Roman" panose="02020603050405020304" pitchFamily="18" charset="0"/>
              </a:rPr>
              <a:t>Write-through</a:t>
            </a:r>
            <a:endParaRPr lang="en-AU" altLang="en-US"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defRPr/>
            </a:pPr>
            <a:r>
              <a:rPr lang="en-US" altLang="en-US" dirty="0">
                <a:latin typeface="Calibri" panose="020F0502020204030204" pitchFamily="34" charset="0"/>
                <a:ea typeface="DengXian" panose="02010600030101010101" pitchFamily="2" charset="-122"/>
                <a:cs typeface="Times New Roman" panose="02020603050405020304" pitchFamily="18" charset="0"/>
              </a:rPr>
              <a:t>Write-behind</a:t>
            </a:r>
            <a:endParaRPr lang="en-AU" altLang="en-US" dirty="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defRPr/>
            </a:pPr>
            <a:r>
              <a:rPr lang="en-US" altLang="en-US" dirty="0">
                <a:latin typeface="Calibri" panose="020F0502020204030204" pitchFamily="34" charset="0"/>
                <a:ea typeface="DengXian" panose="02010600030101010101" pitchFamily="2" charset="-122"/>
                <a:cs typeface="Times New Roman" panose="02020603050405020304" pitchFamily="18" charset="0"/>
              </a:rPr>
              <a:t>Refresh-ahead</a:t>
            </a:r>
            <a:endParaRPr lang="en-AU" altLang="en-US" dirty="0">
              <a:latin typeface="Calibri" panose="020F0502020204030204" pitchFamily="34" charset="0"/>
              <a:ea typeface="DengXian" panose="02010600030101010101" pitchFamily="2" charset="-122"/>
              <a:cs typeface="Times New Roman" panose="02020603050405020304" pitchFamily="18" charset="0"/>
            </a:endParaRPr>
          </a:p>
          <a:p>
            <a:pPr marL="295275" lvl="1" indent="0">
              <a:lnSpc>
                <a:spcPct val="107000"/>
              </a:lnSpc>
              <a:spcAft>
                <a:spcPts val="600"/>
              </a:spcAft>
              <a:buNone/>
              <a:defRPr/>
            </a:pPr>
            <a:endParaRPr lang="en-AU" altLang="en-US"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766EB2EE-378A-49B7-8B86-B46A5B7FBCD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12</a:t>
            </a:fld>
            <a:endParaRPr lang="en-US" altLang="en-US">
              <a:solidFill>
                <a:srgbClr val="045C75"/>
              </a:solidFill>
            </a:endParaRPr>
          </a:p>
        </p:txBody>
      </p:sp>
      <p:sp>
        <p:nvSpPr>
          <p:cNvPr id="28675" name="Title 1">
            <a:extLst>
              <a:ext uri="{FF2B5EF4-FFF2-40B4-BE49-F238E27FC236}">
                <a16:creationId xmlns:a16="http://schemas.microsoft.com/office/drawing/2014/main" id="{35C51C25-3DAC-496F-A0F6-FD9FD6E42994}"/>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28676" name="Content Placeholder 2">
            <a:extLst>
              <a:ext uri="{FF2B5EF4-FFF2-40B4-BE49-F238E27FC236}">
                <a16:creationId xmlns:a16="http://schemas.microsoft.com/office/drawing/2014/main" id="{B495FC31-E774-4FFD-BEBF-62EFA17A36DB}"/>
              </a:ext>
            </a:extLst>
          </p:cNvPr>
          <p:cNvSpPr>
            <a:spLocks noGrp="1"/>
          </p:cNvSpPr>
          <p:nvPr>
            <p:ph idx="4294967295"/>
          </p:nvPr>
        </p:nvSpPr>
        <p:spPr>
          <a:xfrm>
            <a:off x="170258" y="1041544"/>
            <a:ext cx="2164379" cy="2911331"/>
          </a:xfrm>
        </p:spPr>
        <p:txBody>
          <a:bodyPr>
            <a:noAutofit/>
          </a:bodyPr>
          <a:lstStyle/>
          <a:p>
            <a:pPr marL="295275" lvl="1" indent="0">
              <a:lnSpc>
                <a:spcPct val="107000"/>
              </a:lnSpc>
              <a:spcAft>
                <a:spcPts val="600"/>
              </a:spcAft>
              <a:buNone/>
            </a:pPr>
            <a:r>
              <a:rPr lang="en-US" altLang="en-US" sz="1400" dirty="0">
                <a:latin typeface="Calibri" panose="020F0502020204030204" pitchFamily="34" charset="0"/>
                <a:ea typeface="DengXian" panose="02010600030101010101" pitchFamily="2" charset="-122"/>
                <a:cs typeface="Times New Roman" panose="02020603050405020304" pitchFamily="18" charset="0"/>
              </a:rPr>
              <a:t>Read-through</a:t>
            </a:r>
          </a:p>
          <a:p>
            <a:pPr marL="276225" indent="-257175">
              <a:lnSpc>
                <a:spcPct val="107000"/>
              </a:lnSpc>
              <a:spcAft>
                <a:spcPts val="600"/>
              </a:spcAft>
            </a:pPr>
            <a:r>
              <a:rPr lang="en-US" altLang="en-US" sz="1400" dirty="0">
                <a:latin typeface="Calibri" panose="020F0502020204030204" pitchFamily="34" charset="0"/>
                <a:ea typeface="DengXian" panose="02010600030101010101" pitchFamily="2" charset="-122"/>
                <a:cs typeface="Times New Roman" panose="02020603050405020304" pitchFamily="18" charset="0"/>
              </a:rPr>
              <a:t>If a requested value for a key is not found in the IMDG, then it is synchronously read from the backend on-disk storage device, such as a database. </a:t>
            </a:r>
          </a:p>
          <a:p>
            <a:pPr marL="276225" indent="-257175">
              <a:lnSpc>
                <a:spcPct val="107000"/>
              </a:lnSpc>
              <a:spcAft>
                <a:spcPts val="600"/>
              </a:spcAft>
            </a:pPr>
            <a:r>
              <a:rPr lang="en-US" altLang="en-US" sz="1400" dirty="0">
                <a:latin typeface="Calibri" panose="020F0502020204030204" pitchFamily="34" charset="0"/>
                <a:ea typeface="DengXian" panose="02010600030101010101" pitchFamily="2" charset="-122"/>
                <a:cs typeface="Times New Roman" panose="02020603050405020304" pitchFamily="18" charset="0"/>
              </a:rPr>
              <a:t>Upon a successful read from the backend on-disk storage device, the key-value pair is inserted into the IMDG, and the requested value is returned to the client. </a:t>
            </a:r>
            <a:endParaRPr lang="en-AU" altLang="en-US" sz="14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5" name="Title 1">
            <a:extLst>
              <a:ext uri="{FF2B5EF4-FFF2-40B4-BE49-F238E27FC236}">
                <a16:creationId xmlns:a16="http://schemas.microsoft.com/office/drawing/2014/main" id="{4A8EC5DE-1F8D-45E5-9155-3AB250FF75C4}"/>
              </a:ext>
            </a:extLst>
          </p:cNvPr>
          <p:cNvSpPr>
            <a:spLocks noGrp="1"/>
          </p:cNvSpPr>
          <p:nvPr>
            <p:ph type="title"/>
          </p:nvPr>
        </p:nvSpPr>
        <p:spPr>
          <a:xfrm>
            <a:off x="4539853" y="4708325"/>
            <a:ext cx="3461147" cy="370285"/>
          </a:xfrm>
        </p:spPr>
        <p:txBody>
          <a:bodyPr>
            <a:normAutofit fontScale="90000"/>
          </a:bodyPr>
          <a:lstStyle/>
          <a:p>
            <a:pPr>
              <a:defRPr/>
            </a:pPr>
            <a:r>
              <a:rPr lang="en-US" sz="2100" dirty="0"/>
              <a:t> </a:t>
            </a:r>
            <a:r>
              <a:rPr lang="en-US" sz="1200" dirty="0"/>
              <a:t>An example of using an IMDG with the read-through approach.</a:t>
            </a:r>
          </a:p>
        </p:txBody>
      </p:sp>
      <p:pic>
        <p:nvPicPr>
          <p:cNvPr id="28678" name="Picture 2" descr="Diagram&#10;&#10;Description automatically generated">
            <a:extLst>
              <a:ext uri="{FF2B5EF4-FFF2-40B4-BE49-F238E27FC236}">
                <a16:creationId xmlns:a16="http://schemas.microsoft.com/office/drawing/2014/main" id="{56B91552-0B5E-48CD-AAF0-0BDAAE0D0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836" y="1041544"/>
            <a:ext cx="5774669" cy="3518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29B3150C-F242-441A-83E2-049B3933793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13</a:t>
            </a:fld>
            <a:endParaRPr lang="en-US" altLang="en-US">
              <a:solidFill>
                <a:srgbClr val="045C75"/>
              </a:solidFill>
            </a:endParaRPr>
          </a:p>
        </p:txBody>
      </p:sp>
      <p:sp>
        <p:nvSpPr>
          <p:cNvPr id="30723" name="Title 1">
            <a:extLst>
              <a:ext uri="{FF2B5EF4-FFF2-40B4-BE49-F238E27FC236}">
                <a16:creationId xmlns:a16="http://schemas.microsoft.com/office/drawing/2014/main" id="{17EE881A-E5A0-4AE5-BA79-8987D995AB62}"/>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14340" name="Content Placeholder 2">
            <a:extLst>
              <a:ext uri="{FF2B5EF4-FFF2-40B4-BE49-F238E27FC236}">
                <a16:creationId xmlns:a16="http://schemas.microsoft.com/office/drawing/2014/main" id="{5E5738E9-E815-4553-B00E-1B7B27995288}"/>
              </a:ext>
            </a:extLst>
          </p:cNvPr>
          <p:cNvSpPr>
            <a:spLocks noGrp="1"/>
          </p:cNvSpPr>
          <p:nvPr>
            <p:ph idx="4294967295"/>
          </p:nvPr>
        </p:nvSpPr>
        <p:spPr>
          <a:xfrm>
            <a:off x="207499" y="1372488"/>
            <a:ext cx="2700338" cy="1188244"/>
          </a:xfrm>
        </p:spPr>
        <p:txBody>
          <a:bodyPr>
            <a:noAutofit/>
          </a:bodyPr>
          <a:lstStyle/>
          <a:p>
            <a:pPr>
              <a:lnSpc>
                <a:spcPct val="107000"/>
              </a:lnSpc>
              <a:spcAft>
                <a:spcPts val="600"/>
              </a:spcAft>
              <a:defRPr/>
            </a:pPr>
            <a:r>
              <a:rPr lang="en-US" sz="1400" dirty="0">
                <a:latin typeface="Calibri" panose="020F0502020204030204" pitchFamily="34" charset="0"/>
                <a:ea typeface="DengXian" panose="02010600030101010101" pitchFamily="2" charset="-122"/>
                <a:cs typeface="Times New Roman" panose="02020603050405020304" pitchFamily="18" charset="0"/>
              </a:rPr>
              <a:t>Write-through</a:t>
            </a:r>
            <a:endParaRPr lang="en-AU" sz="14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400" dirty="0">
                <a:latin typeface="Calibri" panose="020F0502020204030204" pitchFamily="34" charset="0"/>
                <a:ea typeface="DengXian" panose="02010600030101010101" pitchFamily="2" charset="-122"/>
                <a:cs typeface="Times New Roman" panose="02020603050405020304" pitchFamily="18" charset="0"/>
              </a:rPr>
              <a:t>Any write (insert/update/delete) to the IMDG is written synchronously to the backend on-disk storage device, such as a database.</a:t>
            </a:r>
          </a:p>
          <a:p>
            <a:pPr>
              <a:lnSpc>
                <a:spcPct val="107000"/>
              </a:lnSpc>
              <a:spcAft>
                <a:spcPts val="600"/>
              </a:spcAft>
              <a:defRPr/>
            </a:pPr>
            <a:r>
              <a:rPr lang="en-US" sz="1400" dirty="0">
                <a:latin typeface="Calibri" panose="020F0502020204030204" pitchFamily="34" charset="0"/>
                <a:ea typeface="DengXian" panose="02010600030101010101" pitchFamily="2" charset="-122"/>
                <a:cs typeface="Times New Roman" panose="02020603050405020304" pitchFamily="18" charset="0"/>
              </a:rPr>
              <a:t> If the write to the backend on-disk storage device fails, the IMDG’s update is rolled back. </a:t>
            </a:r>
          </a:p>
          <a:p>
            <a:pPr>
              <a:lnSpc>
                <a:spcPct val="107000"/>
              </a:lnSpc>
              <a:spcAft>
                <a:spcPts val="600"/>
              </a:spcAft>
              <a:defRPr/>
            </a:pPr>
            <a:r>
              <a:rPr lang="en-US" sz="1400" dirty="0">
                <a:latin typeface="Calibri" panose="020F0502020204030204" pitchFamily="34" charset="0"/>
                <a:ea typeface="DengXian" panose="02010600030101010101" pitchFamily="2" charset="-122"/>
                <a:cs typeface="Times New Roman" panose="02020603050405020304" pitchFamily="18" charset="0"/>
              </a:rPr>
              <a:t>Data consistency is achieved immediately between the two data stores. </a:t>
            </a:r>
            <a:endParaRPr lang="en-AU" sz="14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30725" name="Title 1">
            <a:extLst>
              <a:ext uri="{FF2B5EF4-FFF2-40B4-BE49-F238E27FC236}">
                <a16:creationId xmlns:a16="http://schemas.microsoft.com/office/drawing/2014/main" id="{CD4A0D45-68DC-4CFD-85E9-7E8F4A263000}"/>
              </a:ext>
            </a:extLst>
          </p:cNvPr>
          <p:cNvSpPr txBox="1">
            <a:spLocks/>
          </p:cNvSpPr>
          <p:nvPr/>
        </p:nvSpPr>
        <p:spPr bwMode="auto">
          <a:xfrm>
            <a:off x="3173927" y="4229100"/>
            <a:ext cx="5697697"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indent="-246063">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187450" indent="-20955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1462088" indent="-20955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19192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3764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28336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290888" indent="-20955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dirty="0">
                <a:solidFill>
                  <a:schemeClr val="bg1"/>
                </a:solidFill>
                <a:latin typeface="Calibri" panose="020F0502020204030204" pitchFamily="34" charset="0"/>
              </a:rPr>
              <a:t>A client inserts a new key-value pair (K3,V3) which is inserted into both the IMDG (1a) and the backend storage (1b) in a transactional manner. Upon successful insertion of data into the IMDG (2a) and the backend storage (2b), the client is informed that data has been successfully inserted (3). </a:t>
            </a:r>
          </a:p>
        </p:txBody>
      </p:sp>
      <p:pic>
        <p:nvPicPr>
          <p:cNvPr id="30726" name="Picture 5" descr="Diagram&#10;&#10;Description automatically generated">
            <a:extLst>
              <a:ext uri="{FF2B5EF4-FFF2-40B4-BE49-F238E27FC236}">
                <a16:creationId xmlns:a16="http://schemas.microsoft.com/office/drawing/2014/main" id="{E2B4EF96-CD46-49AC-84B8-01B66E341E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2798" y="852494"/>
            <a:ext cx="5259954" cy="353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9451003E-85AB-4993-A485-1832D0B250D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14</a:t>
            </a:fld>
            <a:endParaRPr lang="en-US" altLang="en-US">
              <a:solidFill>
                <a:srgbClr val="045C75"/>
              </a:solidFill>
            </a:endParaRPr>
          </a:p>
        </p:txBody>
      </p:sp>
      <p:sp>
        <p:nvSpPr>
          <p:cNvPr id="32771" name="Title 1">
            <a:extLst>
              <a:ext uri="{FF2B5EF4-FFF2-40B4-BE49-F238E27FC236}">
                <a16:creationId xmlns:a16="http://schemas.microsoft.com/office/drawing/2014/main" id="{35B7D89A-AB8D-4512-874E-AF4383218FFA}"/>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14340" name="Content Placeholder 2">
            <a:extLst>
              <a:ext uri="{FF2B5EF4-FFF2-40B4-BE49-F238E27FC236}">
                <a16:creationId xmlns:a16="http://schemas.microsoft.com/office/drawing/2014/main" id="{5C57A74B-40CE-4788-A1B3-B7DB8FC27938}"/>
              </a:ext>
            </a:extLst>
          </p:cNvPr>
          <p:cNvSpPr>
            <a:spLocks noGrp="1"/>
          </p:cNvSpPr>
          <p:nvPr>
            <p:ph idx="4294967295"/>
          </p:nvPr>
        </p:nvSpPr>
        <p:spPr>
          <a:xfrm>
            <a:off x="1494235" y="1329929"/>
            <a:ext cx="5886450" cy="3294459"/>
          </a:xfrm>
        </p:spPr>
        <p:txBody>
          <a:bodyPr/>
          <a:lstStyle/>
          <a:p>
            <a:pPr>
              <a:lnSpc>
                <a:spcPct val="107000"/>
              </a:lnSpc>
              <a:spcAft>
                <a:spcPts val="600"/>
              </a:spcAft>
              <a:defRPr/>
            </a:pPr>
            <a:r>
              <a:rPr lang="en-US" sz="1350" dirty="0">
                <a:latin typeface="Calibri" panose="020F0502020204030204" pitchFamily="34" charset="0"/>
                <a:ea typeface="DengXian" panose="02010600030101010101" pitchFamily="2" charset="-122"/>
                <a:cs typeface="Times New Roman" panose="02020603050405020304" pitchFamily="18" charset="0"/>
              </a:rPr>
              <a:t>Write-behind</a:t>
            </a: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Any write to the IMDG is written asynchronously in a batch manner to the backend on-disk storage device, such as a database.</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A queue is generally placed between the IMDG and the backend storage for keeping track of the required changes  to the backend storage.  </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The asynchronous nature increases both</a:t>
            </a:r>
          </a:p>
          <a:p>
            <a:pPr lvl="1">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write performance( the write operation is considered completed as soon as it is written to the IMDG) and </a:t>
            </a:r>
          </a:p>
          <a:p>
            <a:pPr lvl="1">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read performance(data can be read from the IMDG as soon as it is written to the IMDG) and scalability/availability in general</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0B66196A-A858-49AC-B857-2E2243318757}"/>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15</a:t>
            </a:fld>
            <a:endParaRPr lang="en-US" altLang="en-US">
              <a:solidFill>
                <a:srgbClr val="045C75"/>
              </a:solidFill>
            </a:endParaRPr>
          </a:p>
        </p:txBody>
      </p:sp>
      <p:sp>
        <p:nvSpPr>
          <p:cNvPr id="34819" name="Title 1">
            <a:extLst>
              <a:ext uri="{FF2B5EF4-FFF2-40B4-BE49-F238E27FC236}">
                <a16:creationId xmlns:a16="http://schemas.microsoft.com/office/drawing/2014/main" id="{6BE163CF-CDE5-4E36-A075-DA56E1451AA5}"/>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34820" name="Content Placeholder 2">
            <a:extLst>
              <a:ext uri="{FF2B5EF4-FFF2-40B4-BE49-F238E27FC236}">
                <a16:creationId xmlns:a16="http://schemas.microsoft.com/office/drawing/2014/main" id="{22BDF105-C905-4BD9-A495-7EF1E083832E}"/>
              </a:ext>
            </a:extLst>
          </p:cNvPr>
          <p:cNvSpPr>
            <a:spLocks noGrp="1"/>
          </p:cNvSpPr>
          <p:nvPr>
            <p:ph idx="4294967295"/>
          </p:nvPr>
        </p:nvSpPr>
        <p:spPr>
          <a:xfrm>
            <a:off x="1494235" y="1329929"/>
            <a:ext cx="5886450" cy="3294459"/>
          </a:xfrm>
        </p:spPr>
        <p:txBody>
          <a:bodyPr/>
          <a:lstStyle/>
          <a:p>
            <a:pPr>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Write-behind</a:t>
            </a:r>
          </a:p>
          <a:p>
            <a:pPr>
              <a:lnSpc>
                <a:spcPct val="107000"/>
              </a:lnSpc>
              <a:spcAft>
                <a:spcPts val="600"/>
              </a:spcAft>
            </a:pP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p:txBody>
      </p:sp>
      <p:sp>
        <p:nvSpPr>
          <p:cNvPr id="34821" name="Title 1">
            <a:extLst>
              <a:ext uri="{FF2B5EF4-FFF2-40B4-BE49-F238E27FC236}">
                <a16:creationId xmlns:a16="http://schemas.microsoft.com/office/drawing/2014/main" id="{C84C7386-4C13-4A70-A52F-CAEBB10069ED}"/>
              </a:ext>
            </a:extLst>
          </p:cNvPr>
          <p:cNvSpPr>
            <a:spLocks noGrp="1"/>
          </p:cNvSpPr>
          <p:nvPr>
            <p:ph type="title"/>
          </p:nvPr>
        </p:nvSpPr>
        <p:spPr>
          <a:xfrm>
            <a:off x="2855119" y="4502944"/>
            <a:ext cx="3433763" cy="379810"/>
          </a:xfrm>
        </p:spPr>
        <p:txBody>
          <a:bodyPr/>
          <a:lstStyle/>
          <a:p>
            <a:r>
              <a:rPr lang="en-US" altLang="en-US" sz="1200"/>
              <a:t>An example of the write-behind approach.</a:t>
            </a:r>
          </a:p>
        </p:txBody>
      </p:sp>
      <p:pic>
        <p:nvPicPr>
          <p:cNvPr id="34822" name="Picture 2" descr="Diagram&#10;&#10;Description automatically generated">
            <a:extLst>
              <a:ext uri="{FF2B5EF4-FFF2-40B4-BE49-F238E27FC236}">
                <a16:creationId xmlns:a16="http://schemas.microsoft.com/office/drawing/2014/main" id="{C41EF3FF-796A-405A-947C-33FEE939B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904" y="1187054"/>
            <a:ext cx="3836194" cy="3217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C327BCE0-8938-4ACF-A9CC-C8322FE851F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16</a:t>
            </a:fld>
            <a:endParaRPr lang="en-US" altLang="en-US">
              <a:solidFill>
                <a:srgbClr val="045C75"/>
              </a:solidFill>
            </a:endParaRPr>
          </a:p>
        </p:txBody>
      </p:sp>
      <p:sp>
        <p:nvSpPr>
          <p:cNvPr id="36867" name="Title 1">
            <a:extLst>
              <a:ext uri="{FF2B5EF4-FFF2-40B4-BE49-F238E27FC236}">
                <a16:creationId xmlns:a16="http://schemas.microsoft.com/office/drawing/2014/main" id="{650046D5-8D43-425B-9A87-C5D4BCCBF6CA}"/>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14340" name="Content Placeholder 2">
            <a:extLst>
              <a:ext uri="{FF2B5EF4-FFF2-40B4-BE49-F238E27FC236}">
                <a16:creationId xmlns:a16="http://schemas.microsoft.com/office/drawing/2014/main" id="{DDBC9719-9932-42FC-8E2D-064938710B74}"/>
              </a:ext>
            </a:extLst>
          </p:cNvPr>
          <p:cNvSpPr>
            <a:spLocks noGrp="1"/>
          </p:cNvSpPr>
          <p:nvPr>
            <p:ph idx="4294967295"/>
          </p:nvPr>
        </p:nvSpPr>
        <p:spPr>
          <a:xfrm>
            <a:off x="1494235" y="1329929"/>
            <a:ext cx="5886450" cy="3294459"/>
          </a:xfrm>
        </p:spPr>
        <p:txBody>
          <a:bodyPr>
            <a:normAutofit fontScale="85000" lnSpcReduction="20000"/>
          </a:bodyPr>
          <a:lstStyle/>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Refresh-ahead</a:t>
            </a:r>
          </a:p>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Refresh-ahead is a proactive approach </a:t>
            </a:r>
          </a:p>
          <a:p>
            <a:pPr lvl="1">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where any frequently accessed values are automatically, asynchronously refreshed in the IMDG, </a:t>
            </a:r>
          </a:p>
          <a:p>
            <a:pPr lvl="1">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If a value is accessed after its expiry time, the value, like in the read-through approach, is synchronously read from the backend storage and updated in the IMDG before being returned to the client. </a:t>
            </a:r>
            <a:endParaRPr lang="en-AU"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BC1BF33F-AF63-4A97-87FE-1D044A6F8AD0}"/>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17</a:t>
            </a:fld>
            <a:endParaRPr lang="en-US" altLang="en-US">
              <a:solidFill>
                <a:srgbClr val="045C75"/>
              </a:solidFill>
            </a:endParaRPr>
          </a:p>
        </p:txBody>
      </p:sp>
      <p:sp>
        <p:nvSpPr>
          <p:cNvPr id="38915" name="Title 1">
            <a:extLst>
              <a:ext uri="{FF2B5EF4-FFF2-40B4-BE49-F238E27FC236}">
                <a16:creationId xmlns:a16="http://schemas.microsoft.com/office/drawing/2014/main" id="{07316168-A8C6-4795-8C72-67BEAEDBA46D}"/>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14340" name="Content Placeholder 2">
            <a:extLst>
              <a:ext uri="{FF2B5EF4-FFF2-40B4-BE49-F238E27FC236}">
                <a16:creationId xmlns:a16="http://schemas.microsoft.com/office/drawing/2014/main" id="{048A2704-FED3-4CBE-BEF3-55B498CD8511}"/>
              </a:ext>
            </a:extLst>
          </p:cNvPr>
          <p:cNvSpPr>
            <a:spLocks noGrp="1"/>
          </p:cNvSpPr>
          <p:nvPr>
            <p:ph idx="4294967295"/>
          </p:nvPr>
        </p:nvSpPr>
        <p:spPr>
          <a:xfrm>
            <a:off x="1494235" y="1329929"/>
            <a:ext cx="5886450" cy="3294459"/>
          </a:xfrm>
        </p:spPr>
        <p:txBody>
          <a:bodyPr/>
          <a:lstStyle/>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Refresh-ahead</a:t>
            </a:r>
          </a:p>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This approach helps achieve better read-performance and is especially useful </a:t>
            </a:r>
          </a:p>
          <a:p>
            <a:pPr lvl="1">
              <a:lnSpc>
                <a:spcPct val="107000"/>
              </a:lnSpc>
              <a:spcAft>
                <a:spcPts val="600"/>
              </a:spcAft>
              <a:defRPr/>
            </a:pPr>
            <a:r>
              <a:rPr lang="en-US" sz="1650" dirty="0">
                <a:latin typeface="Calibri" panose="020F0502020204030204" pitchFamily="34" charset="0"/>
                <a:ea typeface="DengXian" panose="02010600030101010101" pitchFamily="2" charset="-122"/>
                <a:cs typeface="Times New Roman" panose="02020603050405020304" pitchFamily="18" charset="0"/>
              </a:rPr>
              <a:t>when the same values are accessed frequently or accessed by a number of clients.</a:t>
            </a:r>
          </a:p>
          <a:p>
            <a:pPr>
              <a:lnSpc>
                <a:spcPct val="107000"/>
              </a:lnSpc>
              <a:spcAft>
                <a:spcPts val="600"/>
              </a:spcAft>
              <a:defRPr/>
            </a:pPr>
            <a:r>
              <a:rPr lang="en-US" dirty="0">
                <a:latin typeface="Calibri" panose="020F0502020204030204" pitchFamily="34" charset="0"/>
                <a:ea typeface="DengXian" panose="02010600030101010101" pitchFamily="2" charset="-122"/>
                <a:cs typeface="Times New Roman" panose="02020603050405020304" pitchFamily="18" charset="0"/>
              </a:rPr>
              <a:t>Data inconsistency between the IMDG and the backend storage is minimized </a:t>
            </a:r>
          </a:p>
          <a:p>
            <a:pPr lvl="1">
              <a:lnSpc>
                <a:spcPct val="107000"/>
              </a:lnSpc>
              <a:spcAft>
                <a:spcPts val="600"/>
              </a:spcAft>
              <a:defRPr/>
            </a:pPr>
            <a:r>
              <a:rPr lang="en-US" sz="1650" dirty="0">
                <a:latin typeface="Calibri" panose="020F0502020204030204" pitchFamily="34" charset="0"/>
                <a:ea typeface="DengXian" panose="02010600030101010101" pitchFamily="2" charset="-122"/>
                <a:cs typeface="Times New Roman" panose="02020603050405020304" pitchFamily="18" charset="0"/>
              </a:rPr>
              <a:t>as values are refreshed before they expire. </a:t>
            </a:r>
            <a:endParaRPr lang="en-AU" sz="16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21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F3CE9473-E4A4-4CED-A9C9-24C5761D4E18}"/>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18</a:t>
            </a:fld>
            <a:endParaRPr lang="en-US" altLang="en-US">
              <a:solidFill>
                <a:srgbClr val="045C75"/>
              </a:solidFill>
            </a:endParaRPr>
          </a:p>
        </p:txBody>
      </p:sp>
      <p:sp>
        <p:nvSpPr>
          <p:cNvPr id="40963" name="Title 1">
            <a:extLst>
              <a:ext uri="{FF2B5EF4-FFF2-40B4-BE49-F238E27FC236}">
                <a16:creationId xmlns:a16="http://schemas.microsoft.com/office/drawing/2014/main" id="{E5BCDE7D-BDCF-41AF-B445-4E9052272ACB}"/>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40965" name="Title 1">
            <a:extLst>
              <a:ext uri="{FF2B5EF4-FFF2-40B4-BE49-F238E27FC236}">
                <a16:creationId xmlns:a16="http://schemas.microsoft.com/office/drawing/2014/main" id="{9C4B9CF5-F39E-4CF6-96DA-1C682A306023}"/>
              </a:ext>
            </a:extLst>
          </p:cNvPr>
          <p:cNvSpPr>
            <a:spLocks noGrp="1"/>
          </p:cNvSpPr>
          <p:nvPr>
            <p:ph type="title"/>
          </p:nvPr>
        </p:nvSpPr>
        <p:spPr>
          <a:xfrm>
            <a:off x="2534841" y="4732734"/>
            <a:ext cx="4551759" cy="371475"/>
          </a:xfrm>
        </p:spPr>
        <p:txBody>
          <a:bodyPr>
            <a:normAutofit fontScale="90000"/>
          </a:bodyPr>
          <a:lstStyle/>
          <a:p>
            <a:r>
              <a:rPr lang="en-US" altLang="en-US" sz="1200" dirty="0"/>
              <a:t>An example of an IMDG leveraging the refresh-ahead approach. </a:t>
            </a:r>
          </a:p>
        </p:txBody>
      </p:sp>
      <p:pic>
        <p:nvPicPr>
          <p:cNvPr id="40966" name="Picture 2" descr="Diagram&#10;&#10;Description automatically generated">
            <a:extLst>
              <a:ext uri="{FF2B5EF4-FFF2-40B4-BE49-F238E27FC236}">
                <a16:creationId xmlns:a16="http://schemas.microsoft.com/office/drawing/2014/main" id="{D3ABE9AA-3099-4D76-BE40-32AC4BA32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2139" y="968105"/>
            <a:ext cx="5494150" cy="383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30A4D0C5-A8A8-471F-9C32-77B07B47BE67}"/>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19</a:t>
            </a:fld>
            <a:endParaRPr lang="en-US" altLang="en-US">
              <a:solidFill>
                <a:srgbClr val="045C75"/>
              </a:solidFill>
            </a:endParaRPr>
          </a:p>
        </p:txBody>
      </p:sp>
      <p:sp>
        <p:nvSpPr>
          <p:cNvPr id="43011" name="Title 1">
            <a:extLst>
              <a:ext uri="{FF2B5EF4-FFF2-40B4-BE49-F238E27FC236}">
                <a16:creationId xmlns:a16="http://schemas.microsoft.com/office/drawing/2014/main" id="{7C347D7F-86ED-4374-A185-E3A5237B4144}"/>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Summary of In-memory data grids </a:t>
            </a:r>
          </a:p>
        </p:txBody>
      </p:sp>
      <p:sp>
        <p:nvSpPr>
          <p:cNvPr id="14340" name="Content Placeholder 2">
            <a:extLst>
              <a:ext uri="{FF2B5EF4-FFF2-40B4-BE49-F238E27FC236}">
                <a16:creationId xmlns:a16="http://schemas.microsoft.com/office/drawing/2014/main" id="{C26127AB-888C-431E-97C2-1B0E015A739F}"/>
              </a:ext>
            </a:extLst>
          </p:cNvPr>
          <p:cNvSpPr>
            <a:spLocks noGrp="1"/>
          </p:cNvSpPr>
          <p:nvPr>
            <p:ph idx="4294967295"/>
          </p:nvPr>
        </p:nvSpPr>
        <p:spPr>
          <a:xfrm>
            <a:off x="1494235" y="1329929"/>
            <a:ext cx="5886450" cy="3294459"/>
          </a:xfrm>
        </p:spPr>
        <p:txBody>
          <a:bodyPr>
            <a:normAutofit fontScale="92500" lnSpcReduction="10000"/>
          </a:bodyPr>
          <a:lstStyle/>
          <a:p>
            <a:pPr>
              <a:lnSpc>
                <a:spcPct val="107000"/>
              </a:lnSpc>
              <a:spcAft>
                <a:spcPts val="600"/>
              </a:spcAft>
              <a:defRPr/>
            </a:pPr>
            <a:r>
              <a:rPr lang="en-US" sz="1350" dirty="0">
                <a:latin typeface="Calibri" panose="020F0502020204030204" pitchFamily="34" charset="0"/>
                <a:ea typeface="DengXian" panose="02010600030101010101" pitchFamily="2" charset="-122"/>
                <a:cs typeface="Times New Roman" panose="02020603050405020304" pitchFamily="18" charset="0"/>
              </a:rPr>
              <a:t>An IMDG storage device is appropriate when:</a:t>
            </a:r>
            <a:endParaRPr lang="en-AU" sz="135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Data needs to be readily accessible in object form with minimal latency</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Data being stored is non-relational in nature such as semi-structured and unstructured data</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Adding </a:t>
            </a:r>
            <a:r>
              <a:rPr lang="en-US" sz="1500" dirty="0" err="1">
                <a:latin typeface="Calibri" panose="020F0502020204030204" pitchFamily="34" charset="0"/>
                <a:ea typeface="DengXian" panose="02010600030101010101" pitchFamily="2" charset="-122"/>
                <a:cs typeface="Times New Roman" panose="02020603050405020304" pitchFamily="18" charset="0"/>
              </a:rPr>
              <a:t>realtime</a:t>
            </a:r>
            <a:r>
              <a:rPr lang="en-US" sz="1500" dirty="0">
                <a:latin typeface="Calibri" panose="020F0502020204030204" pitchFamily="34" charset="0"/>
                <a:ea typeface="DengXian" panose="02010600030101010101" pitchFamily="2" charset="-122"/>
                <a:cs typeface="Times New Roman" panose="02020603050405020304" pitchFamily="18" charset="0"/>
              </a:rPr>
              <a:t> support to an existing big data solution currently using on-disk storage</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The existing storage device cannot be replaced but the data access layer can be modified</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Scalability is more important than relational storage; </a:t>
            </a:r>
          </a:p>
          <a:p>
            <a:pPr>
              <a:lnSpc>
                <a:spcPct val="107000"/>
              </a:lnSpc>
              <a:spcAft>
                <a:spcPts val="600"/>
              </a:spcAft>
              <a:defRPr/>
            </a:pPr>
            <a:r>
              <a:rPr lang="en-US" sz="1500" dirty="0">
                <a:latin typeface="Calibri" panose="020F0502020204030204" pitchFamily="34" charset="0"/>
                <a:ea typeface="DengXian" panose="02010600030101010101" pitchFamily="2" charset="-122"/>
                <a:cs typeface="Times New Roman" panose="02020603050405020304" pitchFamily="18" charset="0"/>
              </a:rPr>
              <a:t>Examples of IMDG storage devices include: </a:t>
            </a:r>
            <a:r>
              <a:rPr lang="en-US" sz="1500" dirty="0" err="1">
                <a:latin typeface="Calibri" panose="020F0502020204030204" pitchFamily="34" charset="0"/>
                <a:ea typeface="DengXian" panose="02010600030101010101" pitchFamily="2" charset="-122"/>
                <a:cs typeface="Times New Roman" panose="02020603050405020304" pitchFamily="18" charset="0"/>
              </a:rPr>
              <a:t>Hazelcast</a:t>
            </a:r>
            <a:r>
              <a:rPr lang="en-US" sz="1500" dirty="0">
                <a:latin typeface="Calibri" panose="020F0502020204030204" pitchFamily="34" charset="0"/>
                <a:ea typeface="DengXian" panose="02010600030101010101" pitchFamily="2" charset="-122"/>
                <a:cs typeface="Times New Roman" panose="02020603050405020304" pitchFamily="18" charset="0"/>
              </a:rPr>
              <a:t>, </a:t>
            </a:r>
            <a:r>
              <a:rPr lang="en-US" sz="1500" dirty="0" err="1">
                <a:latin typeface="Calibri" panose="020F0502020204030204" pitchFamily="34" charset="0"/>
                <a:ea typeface="DengXian" panose="02010600030101010101" pitchFamily="2" charset="-122"/>
                <a:cs typeface="Times New Roman" panose="02020603050405020304" pitchFamily="18" charset="0"/>
              </a:rPr>
              <a:t>Infinispan</a:t>
            </a:r>
            <a:r>
              <a:rPr lang="en-US" sz="1500" dirty="0">
                <a:latin typeface="Calibri" panose="020F0502020204030204" pitchFamily="34" charset="0"/>
                <a:ea typeface="DengXian" panose="02010600030101010101" pitchFamily="2" charset="-122"/>
                <a:cs typeface="Times New Roman" panose="02020603050405020304" pitchFamily="18" charset="0"/>
              </a:rPr>
              <a:t>, Pivotal </a:t>
            </a:r>
            <a:r>
              <a:rPr lang="en-US" sz="1500" dirty="0" err="1">
                <a:latin typeface="Calibri" panose="020F0502020204030204" pitchFamily="34" charset="0"/>
                <a:ea typeface="DengXian" panose="02010600030101010101" pitchFamily="2" charset="-122"/>
                <a:cs typeface="Times New Roman" panose="02020603050405020304" pitchFamily="18" charset="0"/>
              </a:rPr>
              <a:t>GemFire</a:t>
            </a:r>
            <a:r>
              <a:rPr lang="en-US" sz="1500" dirty="0">
                <a:latin typeface="Calibri" panose="020F0502020204030204" pitchFamily="34" charset="0"/>
                <a:ea typeface="DengXian" panose="02010600030101010101" pitchFamily="2" charset="-122"/>
                <a:cs typeface="Times New Roman" panose="02020603050405020304" pitchFamily="18" charset="0"/>
              </a:rPr>
              <a:t>, etc.</a:t>
            </a:r>
            <a:endParaRPr lang="en-AU" sz="1500" dirty="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defRPr/>
            </a:pPr>
            <a:endParaRPr lang="en-AU" sz="1350" dirty="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spcBef>
                <a:spcPct val="0"/>
              </a:spcBef>
              <a:buClrTx/>
              <a:buSzTx/>
              <a:buFontTx/>
              <a:buNone/>
            </a:pPr>
            <a:r>
              <a:rPr lang="en-AU" dirty="0"/>
              <a:t>Topic 4 – </a:t>
            </a:r>
            <a:r>
              <a:rPr lang="en-US" altLang="en-US" sz="4400" dirty="0">
                <a:latin typeface="Calibri" panose="020F0502020204030204" pitchFamily="34" charset="0"/>
              </a:rPr>
              <a:t>In-Memory Data Grids, Spark </a:t>
            </a:r>
            <a:endParaRPr lang="en-AU" dirty="0"/>
          </a:p>
        </p:txBody>
      </p:sp>
      <p:sp>
        <p:nvSpPr>
          <p:cNvPr id="5" name="Subtitle 4"/>
          <p:cNvSpPr>
            <a:spLocks noGrp="1"/>
          </p:cNvSpPr>
          <p:nvPr>
            <p:ph type="subTitle" idx="1"/>
          </p:nvPr>
        </p:nvSpPr>
        <p:spPr/>
        <p:txBody>
          <a:bodyPr/>
          <a:lstStyle/>
          <a:p>
            <a:r>
              <a:rPr lang="en-AU" dirty="0"/>
              <a:t>ITECH2302 Big Data Management</a:t>
            </a: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3A6D">
                    <a:tint val="75000"/>
                  </a:srgbClr>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rgbClr val="003A6D">
                    <a:tint val="75000"/>
                  </a:srgbClr>
                </a:solidFill>
              </a:rPr>
              <a:pPr/>
              <a:t>2</a:t>
            </a:fld>
            <a:endParaRPr lang="en-US">
              <a:solidFill>
                <a:srgbClr val="003A6D">
                  <a:tint val="75000"/>
                </a:srgbClr>
              </a:solidFill>
            </a:endParaRPr>
          </a:p>
        </p:txBody>
      </p:sp>
    </p:spTree>
    <p:extLst>
      <p:ext uri="{BB962C8B-B14F-4D97-AF65-F5344CB8AC3E}">
        <p14:creationId xmlns:p14="http://schemas.microsoft.com/office/powerpoint/2010/main" val="173093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162F5994-EE66-4EA0-85ED-70ECE97942BD}"/>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20</a:t>
            </a:fld>
            <a:endParaRPr lang="en-US" altLang="en-US">
              <a:solidFill>
                <a:srgbClr val="045C75"/>
              </a:solidFill>
            </a:endParaRPr>
          </a:p>
        </p:txBody>
      </p:sp>
      <p:sp>
        <p:nvSpPr>
          <p:cNvPr id="45059" name="Title 1">
            <a:extLst>
              <a:ext uri="{FF2B5EF4-FFF2-40B4-BE49-F238E27FC236}">
                <a16:creationId xmlns:a16="http://schemas.microsoft.com/office/drawing/2014/main" id="{B8EC63DB-603E-4E05-B31B-6349A4358CFB}"/>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databases(IMDBs)</a:t>
            </a:r>
          </a:p>
        </p:txBody>
      </p:sp>
      <p:sp>
        <p:nvSpPr>
          <p:cNvPr id="45060" name="Content Placeholder 2">
            <a:extLst>
              <a:ext uri="{FF2B5EF4-FFF2-40B4-BE49-F238E27FC236}">
                <a16:creationId xmlns:a16="http://schemas.microsoft.com/office/drawing/2014/main" id="{AA50A160-12AE-4BCB-81F9-2D3488F96C02}"/>
              </a:ext>
            </a:extLst>
          </p:cNvPr>
          <p:cNvSpPr>
            <a:spLocks noGrp="1"/>
          </p:cNvSpPr>
          <p:nvPr>
            <p:ph idx="4294967295"/>
          </p:nvPr>
        </p:nvSpPr>
        <p:spPr>
          <a:xfrm>
            <a:off x="171450" y="1232652"/>
            <a:ext cx="3132535" cy="3293269"/>
          </a:xfrm>
        </p:spPr>
        <p:txBody>
          <a:bodyPr/>
          <a:lstStyle/>
          <a:p>
            <a:pPr>
              <a:lnSpc>
                <a:spcPct val="107000"/>
              </a:lnSpc>
              <a:spcAft>
                <a:spcPts val="600"/>
              </a:spcAft>
            </a:pPr>
            <a:r>
              <a:rPr lang="en-US" altLang="en-US" dirty="0">
                <a:latin typeface="Calibri" panose="020F0502020204030204" pitchFamily="34" charset="0"/>
                <a:ea typeface="DengXian" panose="02010600030101010101" pitchFamily="2" charset="-122"/>
                <a:cs typeface="Times New Roman" panose="02020603050405020304" pitchFamily="18" charset="0"/>
              </a:rPr>
              <a:t>IMDBs are in-memory storage devices</a:t>
            </a:r>
          </a:p>
          <a:p>
            <a:pPr>
              <a:lnSpc>
                <a:spcPct val="107000"/>
              </a:lnSpc>
              <a:spcAft>
                <a:spcPts val="600"/>
              </a:spcAft>
            </a:pPr>
            <a:r>
              <a:rPr lang="en-US" altLang="en-US" dirty="0">
                <a:latin typeface="Calibri" panose="020F0502020204030204" pitchFamily="34" charset="0"/>
                <a:ea typeface="DengXian" panose="02010600030101010101" pitchFamily="2" charset="-122"/>
                <a:cs typeface="Times New Roman" panose="02020603050405020304" pitchFamily="18" charset="0"/>
              </a:rPr>
              <a:t>IMDBs </a:t>
            </a:r>
          </a:p>
          <a:p>
            <a:pPr lvl="1">
              <a:lnSpc>
                <a:spcPct val="107000"/>
              </a:lnSpc>
              <a:spcAft>
                <a:spcPts val="600"/>
              </a:spcAft>
            </a:pPr>
            <a:r>
              <a:rPr lang="en-US" altLang="en-US" sz="1650" dirty="0">
                <a:latin typeface="Calibri" panose="020F0502020204030204" pitchFamily="34" charset="0"/>
                <a:ea typeface="DengXian" panose="02010600030101010101" pitchFamily="2" charset="-122"/>
                <a:cs typeface="Times New Roman" panose="02020603050405020304" pitchFamily="18" charset="0"/>
              </a:rPr>
              <a:t>employ database technology and </a:t>
            </a:r>
          </a:p>
          <a:p>
            <a:pPr lvl="1">
              <a:lnSpc>
                <a:spcPct val="107000"/>
              </a:lnSpc>
              <a:spcAft>
                <a:spcPts val="600"/>
              </a:spcAft>
            </a:pPr>
            <a:r>
              <a:rPr lang="en-US" altLang="en-US" sz="1650" dirty="0">
                <a:latin typeface="Calibri" panose="020F0502020204030204" pitchFamily="34" charset="0"/>
                <a:ea typeface="DengXian" panose="02010600030101010101" pitchFamily="2" charset="-122"/>
                <a:cs typeface="Times New Roman" panose="02020603050405020304" pitchFamily="18" charset="0"/>
              </a:rPr>
              <a:t>leverage the performance of RAM to overcome runtime latency issues that plague on-disk storage devices. </a:t>
            </a:r>
            <a:endParaRPr lang="en-AU" altLang="en-US" sz="165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45061" name="Title 1">
            <a:extLst>
              <a:ext uri="{FF2B5EF4-FFF2-40B4-BE49-F238E27FC236}">
                <a16:creationId xmlns:a16="http://schemas.microsoft.com/office/drawing/2014/main" id="{CF8C85F5-3C24-4A2C-93AB-3385C2717CAA}"/>
              </a:ext>
            </a:extLst>
          </p:cNvPr>
          <p:cNvSpPr>
            <a:spLocks noGrp="1"/>
          </p:cNvSpPr>
          <p:nvPr>
            <p:ph type="title"/>
          </p:nvPr>
        </p:nvSpPr>
        <p:spPr>
          <a:xfrm>
            <a:off x="5057775" y="4525921"/>
            <a:ext cx="2867025" cy="273844"/>
          </a:xfrm>
        </p:spPr>
        <p:txBody>
          <a:bodyPr>
            <a:normAutofit fontScale="90000"/>
          </a:bodyPr>
          <a:lstStyle/>
          <a:p>
            <a:r>
              <a:rPr lang="en-US" altLang="en-US" sz="1200" dirty="0"/>
              <a:t>Representation of an IMDB.</a:t>
            </a:r>
          </a:p>
        </p:txBody>
      </p:sp>
      <p:pic>
        <p:nvPicPr>
          <p:cNvPr id="45062" name="Picture 2" descr="Text&#10;&#10;Description automatically generated">
            <a:extLst>
              <a:ext uri="{FF2B5EF4-FFF2-40B4-BE49-F238E27FC236}">
                <a16:creationId xmlns:a16="http://schemas.microsoft.com/office/drawing/2014/main" id="{A4E30D22-1E53-4AA2-90D6-7C772026B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5566" y="1089498"/>
            <a:ext cx="3922915" cy="3436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F60A01F8-F47E-4E17-B624-FE96D2B70B93}"/>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21</a:t>
            </a:fld>
            <a:endParaRPr lang="en-US" altLang="en-US">
              <a:solidFill>
                <a:srgbClr val="045C75"/>
              </a:solidFill>
            </a:endParaRPr>
          </a:p>
        </p:txBody>
      </p:sp>
      <p:sp>
        <p:nvSpPr>
          <p:cNvPr id="47107" name="Title 1">
            <a:extLst>
              <a:ext uri="{FF2B5EF4-FFF2-40B4-BE49-F238E27FC236}">
                <a16:creationId xmlns:a16="http://schemas.microsoft.com/office/drawing/2014/main" id="{DC862A9A-2114-47DD-97BF-1C224AF06E47}"/>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databases(IMDBs)</a:t>
            </a:r>
          </a:p>
        </p:txBody>
      </p:sp>
      <p:pic>
        <p:nvPicPr>
          <p:cNvPr id="47108" name="Content Placeholder 5" descr="Diagram&#10;&#10;Description automatically generated">
            <a:extLst>
              <a:ext uri="{FF2B5EF4-FFF2-40B4-BE49-F238E27FC236}">
                <a16:creationId xmlns:a16="http://schemas.microsoft.com/office/drawing/2014/main" id="{37A9B94B-90BE-404C-9D8B-217D1AD5122A}"/>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762656" y="1021822"/>
            <a:ext cx="5202347" cy="3706744"/>
          </a:xfrm>
        </p:spPr>
      </p:pic>
      <p:sp>
        <p:nvSpPr>
          <p:cNvPr id="8" name="Title 1">
            <a:extLst>
              <a:ext uri="{FF2B5EF4-FFF2-40B4-BE49-F238E27FC236}">
                <a16:creationId xmlns:a16="http://schemas.microsoft.com/office/drawing/2014/main" id="{E9F5F5D0-5E13-427F-968B-ECEBBCA94D1C}"/>
              </a:ext>
            </a:extLst>
          </p:cNvPr>
          <p:cNvSpPr>
            <a:spLocks noGrp="1"/>
          </p:cNvSpPr>
          <p:nvPr>
            <p:ph type="title"/>
          </p:nvPr>
        </p:nvSpPr>
        <p:spPr>
          <a:xfrm>
            <a:off x="2658007" y="4728566"/>
            <a:ext cx="4027353" cy="329803"/>
          </a:xfrm>
        </p:spPr>
        <p:txBody>
          <a:bodyPr>
            <a:normAutofit fontScale="90000"/>
          </a:bodyPr>
          <a:lstStyle/>
          <a:p>
            <a:pPr>
              <a:defRPr/>
            </a:pPr>
            <a:r>
              <a:rPr lang="en-US" sz="1200" dirty="0"/>
              <a:t>An example depicting the retrieval of data from an IMDB.</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086886AD-99AC-4690-9BB7-D12A653968CD}"/>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22</a:t>
            </a:fld>
            <a:endParaRPr lang="en-US" altLang="en-US">
              <a:solidFill>
                <a:srgbClr val="045C75"/>
              </a:solidFill>
            </a:endParaRPr>
          </a:p>
        </p:txBody>
      </p:sp>
      <p:sp>
        <p:nvSpPr>
          <p:cNvPr id="49155" name="Title 1">
            <a:extLst>
              <a:ext uri="{FF2B5EF4-FFF2-40B4-BE49-F238E27FC236}">
                <a16:creationId xmlns:a16="http://schemas.microsoft.com/office/drawing/2014/main" id="{4B580844-CE52-4FF1-9C01-7AEA6D75763B}"/>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databases(IMDBs)</a:t>
            </a:r>
          </a:p>
        </p:txBody>
      </p:sp>
      <p:sp>
        <p:nvSpPr>
          <p:cNvPr id="49156" name="Content Placeholder 2">
            <a:extLst>
              <a:ext uri="{FF2B5EF4-FFF2-40B4-BE49-F238E27FC236}">
                <a16:creationId xmlns:a16="http://schemas.microsoft.com/office/drawing/2014/main" id="{847D9AE1-A804-4CD4-9F35-502899406918}"/>
              </a:ext>
            </a:extLst>
          </p:cNvPr>
          <p:cNvSpPr>
            <a:spLocks noGrp="1"/>
          </p:cNvSpPr>
          <p:nvPr>
            <p:ph idx="4294967295"/>
          </p:nvPr>
        </p:nvSpPr>
        <p:spPr>
          <a:xfrm>
            <a:off x="1543050" y="1329929"/>
            <a:ext cx="5782866" cy="3293269"/>
          </a:xfrm>
        </p:spPr>
        <p:txBody>
          <a:bodyPr/>
          <a:lstStyle/>
          <a:p>
            <a:pPr>
              <a:lnSpc>
                <a:spcPct val="107000"/>
              </a:lnSpc>
              <a:spcAft>
                <a:spcPts val="600"/>
              </a:spcAft>
            </a:pPr>
            <a:r>
              <a:rPr lang="en-US" altLang="en-US" sz="1500">
                <a:latin typeface="Calibri" panose="020F0502020204030204" pitchFamily="34" charset="0"/>
                <a:ea typeface="DengXian" panose="02010600030101010101" pitchFamily="2" charset="-122"/>
                <a:cs typeface="Times New Roman" panose="02020603050405020304" pitchFamily="18" charset="0"/>
              </a:rPr>
              <a:t>An IMDB can be relational in nature(relational IMDB) for the storage of structured data, or</a:t>
            </a:r>
          </a:p>
          <a:p>
            <a:pPr lvl="1">
              <a:lnSpc>
                <a:spcPct val="107000"/>
              </a:lnSpc>
              <a:spcAft>
                <a:spcPts val="600"/>
              </a:spcAft>
            </a:pPr>
            <a:r>
              <a:rPr lang="en-US" altLang="en-US" sz="1500">
                <a:latin typeface="Calibri" panose="020F0502020204030204" pitchFamily="34" charset="0"/>
                <a:ea typeface="DengXian" panose="02010600030101010101" pitchFamily="2" charset="-122"/>
                <a:cs typeface="Times New Roman" panose="02020603050405020304" pitchFamily="18" charset="0"/>
              </a:rPr>
              <a:t>may leverage NoSQL technology(non-relational IMDB) for the storage of semi-structured and unstructured data. </a:t>
            </a:r>
            <a:endParaRPr lang="en-AU" altLang="en-US" sz="150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r>
              <a:rPr lang="en-AU" altLang="en-US" sz="1500">
                <a:latin typeface="Calibri" panose="020F0502020204030204" pitchFamily="34" charset="0"/>
                <a:ea typeface="DengXian" panose="02010600030101010101" pitchFamily="2" charset="-122"/>
                <a:cs typeface="Times New Roman" panose="02020603050405020304" pitchFamily="18" charset="0"/>
              </a:rPr>
              <a:t>R</a:t>
            </a:r>
            <a:r>
              <a:rPr lang="en-US" altLang="en-US" sz="1500">
                <a:latin typeface="Calibri" panose="020F0502020204030204" pitchFamily="34" charset="0"/>
                <a:ea typeface="DengXian" panose="02010600030101010101" pitchFamily="2" charset="-122"/>
                <a:cs typeface="Times New Roman" panose="02020603050405020304" pitchFamily="18" charset="0"/>
              </a:rPr>
              <a:t>elational IMDBs make use of the more familiar SQL language, </a:t>
            </a:r>
          </a:p>
          <a:p>
            <a:pPr lvl="1">
              <a:lnSpc>
                <a:spcPct val="107000"/>
              </a:lnSpc>
              <a:spcAft>
                <a:spcPts val="600"/>
              </a:spcAft>
            </a:pPr>
            <a:r>
              <a:rPr lang="en-US" altLang="en-US" sz="1500">
                <a:latin typeface="Calibri" panose="020F0502020204030204" pitchFamily="34" charset="0"/>
                <a:ea typeface="DengXian" panose="02010600030101010101" pitchFamily="2" charset="-122"/>
                <a:cs typeface="Times New Roman" panose="02020603050405020304" pitchFamily="18" charset="0"/>
              </a:rPr>
              <a:t>which helps data analysts or data scientists that do not have advanced programming skills. </a:t>
            </a:r>
          </a:p>
          <a:p>
            <a:pPr>
              <a:lnSpc>
                <a:spcPct val="107000"/>
              </a:lnSpc>
              <a:spcAft>
                <a:spcPts val="600"/>
              </a:spcAft>
            </a:pPr>
            <a:r>
              <a:rPr lang="en-US" altLang="en-US" sz="1500">
                <a:latin typeface="Calibri" panose="020F0502020204030204" pitchFamily="34" charset="0"/>
                <a:ea typeface="DengXian" panose="02010600030101010101" pitchFamily="2" charset="-122"/>
                <a:cs typeface="Times New Roman" panose="02020603050405020304" pitchFamily="18" charset="0"/>
              </a:rPr>
              <a:t>NoSQL-based IMDBs generally provide API-based access, </a:t>
            </a:r>
          </a:p>
          <a:p>
            <a:pPr lvl="1">
              <a:lnSpc>
                <a:spcPct val="107000"/>
              </a:lnSpc>
              <a:spcAft>
                <a:spcPts val="600"/>
              </a:spcAft>
            </a:pPr>
            <a:r>
              <a:rPr lang="en-US" altLang="en-US" sz="1500">
                <a:latin typeface="Calibri" panose="020F0502020204030204" pitchFamily="34" charset="0"/>
                <a:ea typeface="DengXian" panose="02010600030101010101" pitchFamily="2" charset="-122"/>
                <a:cs typeface="Times New Roman" panose="02020603050405020304" pitchFamily="18" charset="0"/>
              </a:rPr>
              <a:t>which may be as simple as put, get and delete operations</a:t>
            </a:r>
            <a:r>
              <a:rPr lang="en-US" altLang="en-US" sz="1650">
                <a:latin typeface="Calibri" panose="020F0502020204030204" pitchFamily="34" charset="0"/>
                <a:ea typeface="DengXian" panose="02010600030101010101" pitchFamily="2" charset="-122"/>
                <a:cs typeface="Times New Roman" panose="02020603050405020304" pitchFamily="18" charset="0"/>
              </a:rPr>
              <a:t>. </a:t>
            </a:r>
            <a:endParaRPr lang="en-AU" altLang="en-US" sz="165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4AFAC381-9A5C-4E9E-A10D-B5567EBB1AA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23</a:t>
            </a:fld>
            <a:endParaRPr lang="en-US" altLang="en-US">
              <a:solidFill>
                <a:srgbClr val="045C75"/>
              </a:solidFill>
            </a:endParaRPr>
          </a:p>
        </p:txBody>
      </p:sp>
      <p:sp>
        <p:nvSpPr>
          <p:cNvPr id="51203" name="Title 1">
            <a:extLst>
              <a:ext uri="{FF2B5EF4-FFF2-40B4-BE49-F238E27FC236}">
                <a16:creationId xmlns:a16="http://schemas.microsoft.com/office/drawing/2014/main" id="{11BE388C-D018-47FB-885C-381E4ABB8EDE}"/>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databases(IMDBs)</a:t>
            </a:r>
          </a:p>
        </p:txBody>
      </p:sp>
      <p:sp>
        <p:nvSpPr>
          <p:cNvPr id="51204" name="Content Placeholder 2">
            <a:extLst>
              <a:ext uri="{FF2B5EF4-FFF2-40B4-BE49-F238E27FC236}">
                <a16:creationId xmlns:a16="http://schemas.microsoft.com/office/drawing/2014/main" id="{7E8FD8B5-D62D-4D14-9DF5-2C9BE893C629}"/>
              </a:ext>
            </a:extLst>
          </p:cNvPr>
          <p:cNvSpPr>
            <a:spLocks noGrp="1"/>
          </p:cNvSpPr>
          <p:nvPr>
            <p:ph idx="4294967295"/>
          </p:nvPr>
        </p:nvSpPr>
        <p:spPr>
          <a:xfrm>
            <a:off x="1543050" y="1329929"/>
            <a:ext cx="5782866" cy="3293269"/>
          </a:xfrm>
        </p:spPr>
        <p:txBody>
          <a:bodyPr/>
          <a:lstStyle/>
          <a:p>
            <a:pPr>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An IMDB leverages various strategies for providing durability in the face of machine failures or memory corruption. These strategies include the following:</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200">
                <a:latin typeface="Calibri" panose="020F0502020204030204" pitchFamily="34" charset="0"/>
                <a:ea typeface="DengXian" panose="02010600030101010101" pitchFamily="2" charset="-122"/>
                <a:cs typeface="Times New Roman" panose="02020603050405020304" pitchFamily="18" charset="0"/>
              </a:rPr>
              <a:t>Use of Non-volatile RAM(NVRRAM) for storing data permanently</a:t>
            </a:r>
            <a:endParaRPr lang="en-AU" altLang="en-US" sz="120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200">
                <a:latin typeface="Calibri" panose="020F0502020204030204" pitchFamily="34" charset="0"/>
                <a:ea typeface="DengXian" panose="02010600030101010101" pitchFamily="2" charset="-122"/>
                <a:cs typeface="Times New Roman" panose="02020603050405020304" pitchFamily="18" charset="0"/>
              </a:rPr>
              <a:t>Database transaction logs can be periodically stored to a non-volatile medium, such as disk. </a:t>
            </a:r>
            <a:endParaRPr lang="en-AU" altLang="en-US" sz="120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200">
                <a:latin typeface="Calibri" panose="020F0502020204030204" pitchFamily="34" charset="0"/>
                <a:ea typeface="DengXian" panose="02010600030101010101" pitchFamily="2" charset="-122"/>
                <a:cs typeface="Times New Roman" panose="02020603050405020304" pitchFamily="18" charset="0"/>
              </a:rPr>
              <a:t>Snapshot files, which capture database state at a certain point in time, are saved to disk.</a:t>
            </a:r>
            <a:endParaRPr lang="en-AU" altLang="en-US" sz="120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200">
                <a:latin typeface="Calibri" panose="020F0502020204030204" pitchFamily="34" charset="0"/>
                <a:ea typeface="DengXian" panose="02010600030101010101" pitchFamily="2" charset="-122"/>
                <a:cs typeface="Times New Roman" panose="02020603050405020304" pitchFamily="18" charset="0"/>
              </a:rPr>
              <a:t>An IMDB may leverage sharding and replication to support increasing availability and reliability as a substitute for durability. </a:t>
            </a:r>
            <a:endParaRPr lang="en-AU" altLang="en-US" sz="120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IMDBs can be used in conjunction with on-disk storage devices such as NoSQL databases and RDBMSs for durable storage.</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2DB8FB84-1A6C-40E0-8059-B5A93C4998DD}"/>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24</a:t>
            </a:fld>
            <a:endParaRPr lang="en-US" altLang="en-US">
              <a:solidFill>
                <a:srgbClr val="045C75"/>
              </a:solidFill>
            </a:endParaRPr>
          </a:p>
        </p:txBody>
      </p:sp>
      <p:sp>
        <p:nvSpPr>
          <p:cNvPr id="53251" name="Title 1">
            <a:extLst>
              <a:ext uri="{FF2B5EF4-FFF2-40B4-BE49-F238E27FC236}">
                <a16:creationId xmlns:a16="http://schemas.microsoft.com/office/drawing/2014/main" id="{0A42E6F2-9EBB-4BEA-B1A1-ECA343D0126E}"/>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databases(IMDBs)</a:t>
            </a:r>
          </a:p>
        </p:txBody>
      </p:sp>
      <p:sp>
        <p:nvSpPr>
          <p:cNvPr id="53252" name="Content Placeholder 2">
            <a:extLst>
              <a:ext uri="{FF2B5EF4-FFF2-40B4-BE49-F238E27FC236}">
                <a16:creationId xmlns:a16="http://schemas.microsoft.com/office/drawing/2014/main" id="{2F3FDE94-19C7-48BC-9034-FADF987C3DFF}"/>
              </a:ext>
            </a:extLst>
          </p:cNvPr>
          <p:cNvSpPr>
            <a:spLocks noGrp="1"/>
          </p:cNvSpPr>
          <p:nvPr>
            <p:ph idx="4294967295"/>
          </p:nvPr>
        </p:nvSpPr>
        <p:spPr>
          <a:xfrm>
            <a:off x="1543050" y="1329929"/>
            <a:ext cx="5782866" cy="3293269"/>
          </a:xfrm>
        </p:spPr>
        <p:txBody>
          <a:bodyPr>
            <a:normAutofit fontScale="85000" lnSpcReduction="10000"/>
          </a:bodyPr>
          <a:lstStyle/>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An IMDB may also support the continuous query feature, </a:t>
            </a:r>
          </a:p>
          <a:p>
            <a:pPr lvl="1">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where a filter in the form of a query for data of interest is registered with the IMDB. </a:t>
            </a: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The IMDB then continuously executes the query in an iterative manner.</a:t>
            </a: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Whenever the query result is modified as a result of insert/update/delete operations, </a:t>
            </a:r>
          </a:p>
          <a:p>
            <a:pPr lvl="1">
              <a:lnSpc>
                <a:spcPct val="107000"/>
              </a:lnSpc>
              <a:spcAft>
                <a:spcPts val="600"/>
              </a:spcAft>
            </a:pPr>
            <a:r>
              <a:rPr lang="en-US" altLang="en-US" sz="1650">
                <a:latin typeface="Calibri" panose="020F0502020204030204" pitchFamily="34" charset="0"/>
                <a:ea typeface="DengXian" panose="02010600030101010101" pitchFamily="2" charset="-122"/>
                <a:cs typeface="Times New Roman" panose="02020603050405020304" pitchFamily="18" charset="0"/>
              </a:rPr>
              <a:t>subscribing clients are asynchronously informed by sending out changes as events, such as added, removed and updated events, </a:t>
            </a:r>
            <a:endParaRPr lang="en-AU" altLang="en-US" sz="165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226E2CB9-5811-4EC6-AE4A-F9D755AEDC9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25</a:t>
            </a:fld>
            <a:endParaRPr lang="en-US" altLang="en-US">
              <a:solidFill>
                <a:srgbClr val="045C75"/>
              </a:solidFill>
            </a:endParaRPr>
          </a:p>
        </p:txBody>
      </p:sp>
      <p:sp>
        <p:nvSpPr>
          <p:cNvPr id="55299" name="Title 1">
            <a:extLst>
              <a:ext uri="{FF2B5EF4-FFF2-40B4-BE49-F238E27FC236}">
                <a16:creationId xmlns:a16="http://schemas.microsoft.com/office/drawing/2014/main" id="{618435F9-2F2B-48E3-9342-B0C3AF651657}"/>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databases(IMDBs)</a:t>
            </a:r>
          </a:p>
        </p:txBody>
      </p:sp>
      <p:pic>
        <p:nvPicPr>
          <p:cNvPr id="55300" name="Content Placeholder 2" descr="Graphical user interface, text, application&#10;&#10;Description automatically generated">
            <a:extLst>
              <a:ext uri="{FF2B5EF4-FFF2-40B4-BE49-F238E27FC236}">
                <a16:creationId xmlns:a16="http://schemas.microsoft.com/office/drawing/2014/main" id="{AD8CC604-41C1-44F3-B303-0B130361D317}"/>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587458" y="1053683"/>
            <a:ext cx="5902838" cy="3638570"/>
          </a:xfrm>
        </p:spPr>
      </p:pic>
      <p:sp>
        <p:nvSpPr>
          <p:cNvPr id="55301" name="Title 1">
            <a:extLst>
              <a:ext uri="{FF2B5EF4-FFF2-40B4-BE49-F238E27FC236}">
                <a16:creationId xmlns:a16="http://schemas.microsoft.com/office/drawing/2014/main" id="{1BE9E0D3-17D5-40FE-B403-AF47F06F9C53}"/>
              </a:ext>
            </a:extLst>
          </p:cNvPr>
          <p:cNvSpPr>
            <a:spLocks noGrp="1"/>
          </p:cNvSpPr>
          <p:nvPr>
            <p:ph type="title"/>
          </p:nvPr>
        </p:nvSpPr>
        <p:spPr>
          <a:xfrm>
            <a:off x="2141934" y="4692252"/>
            <a:ext cx="5902839" cy="402431"/>
          </a:xfrm>
        </p:spPr>
        <p:txBody>
          <a:bodyPr>
            <a:normAutofit/>
          </a:bodyPr>
          <a:lstStyle/>
          <a:p>
            <a:r>
              <a:rPr lang="en-US" altLang="en-US" sz="1200" dirty="0"/>
              <a:t>An example of IMDB storage configured with a continuous query.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3470FC42-9DD4-4D6A-87C4-F6293967D04F}"/>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26</a:t>
            </a:fld>
            <a:endParaRPr lang="en-US" altLang="en-US">
              <a:solidFill>
                <a:srgbClr val="045C75"/>
              </a:solidFill>
            </a:endParaRPr>
          </a:p>
        </p:txBody>
      </p:sp>
      <p:sp>
        <p:nvSpPr>
          <p:cNvPr id="57347" name="Title 1">
            <a:extLst>
              <a:ext uri="{FF2B5EF4-FFF2-40B4-BE49-F238E27FC236}">
                <a16:creationId xmlns:a16="http://schemas.microsoft.com/office/drawing/2014/main" id="{AC85BFDC-3317-4789-A259-E79B4CB5E27F}"/>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databases(IMDBs)</a:t>
            </a:r>
          </a:p>
        </p:txBody>
      </p:sp>
      <p:sp>
        <p:nvSpPr>
          <p:cNvPr id="57348" name="Content Placeholder 2">
            <a:extLst>
              <a:ext uri="{FF2B5EF4-FFF2-40B4-BE49-F238E27FC236}">
                <a16:creationId xmlns:a16="http://schemas.microsoft.com/office/drawing/2014/main" id="{5272FD47-A755-4F7A-A36E-93B3721D920C}"/>
              </a:ext>
            </a:extLst>
          </p:cNvPr>
          <p:cNvSpPr>
            <a:spLocks noGrp="1"/>
          </p:cNvSpPr>
          <p:nvPr>
            <p:ph idx="4294967295"/>
          </p:nvPr>
        </p:nvSpPr>
        <p:spPr>
          <a:xfrm>
            <a:off x="1543050" y="1329929"/>
            <a:ext cx="5782866" cy="3293269"/>
          </a:xfrm>
        </p:spPr>
        <p:txBody>
          <a:bodyPr/>
          <a:lstStyle/>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IMDBs are heavily used in realtime analytics</a:t>
            </a: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IMDBs can further be used for developing low latency applications requiring full ACID transaction support( relational IMDB). </a:t>
            </a: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In comparison with IMDGs, IMDBs provide an easy to set up in-memory data storage options, </a:t>
            </a:r>
          </a:p>
          <a:p>
            <a:pPr lvl="1">
              <a:lnSpc>
                <a:spcPct val="107000"/>
              </a:lnSpc>
              <a:spcAft>
                <a:spcPts val="600"/>
              </a:spcAft>
            </a:pPr>
            <a:r>
              <a:rPr lang="en-US" altLang="en-US" sz="1650">
                <a:latin typeface="Calibri" panose="020F0502020204030204" pitchFamily="34" charset="0"/>
                <a:ea typeface="DengXian" panose="02010600030101010101" pitchFamily="2" charset="-122"/>
                <a:cs typeface="Times New Roman" panose="02020603050405020304" pitchFamily="18" charset="0"/>
              </a:rPr>
              <a:t>as IMDBs do not generally require on-disk backend storage devices.</a:t>
            </a:r>
            <a:endParaRPr lang="en-AU" altLang="en-US" sz="165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002D8166-0637-495D-AB84-95A6F317545C}"/>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27</a:t>
            </a:fld>
            <a:endParaRPr lang="en-US" altLang="en-US">
              <a:solidFill>
                <a:srgbClr val="045C75"/>
              </a:solidFill>
            </a:endParaRPr>
          </a:p>
        </p:txBody>
      </p:sp>
      <p:sp>
        <p:nvSpPr>
          <p:cNvPr id="59395" name="Title 1">
            <a:extLst>
              <a:ext uri="{FF2B5EF4-FFF2-40B4-BE49-F238E27FC236}">
                <a16:creationId xmlns:a16="http://schemas.microsoft.com/office/drawing/2014/main" id="{E45726DB-F8EB-4D41-8547-DEE8A032C086}"/>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Summary of IMDBs</a:t>
            </a:r>
          </a:p>
        </p:txBody>
      </p:sp>
      <p:sp>
        <p:nvSpPr>
          <p:cNvPr id="59396" name="Content Placeholder 2">
            <a:extLst>
              <a:ext uri="{FF2B5EF4-FFF2-40B4-BE49-F238E27FC236}">
                <a16:creationId xmlns:a16="http://schemas.microsoft.com/office/drawing/2014/main" id="{80720DEF-D5DF-48C9-9E30-71420F0517AC}"/>
              </a:ext>
            </a:extLst>
          </p:cNvPr>
          <p:cNvSpPr>
            <a:spLocks noGrp="1"/>
          </p:cNvSpPr>
          <p:nvPr>
            <p:ph idx="4294967295"/>
          </p:nvPr>
        </p:nvSpPr>
        <p:spPr>
          <a:xfrm>
            <a:off x="1543050" y="1329929"/>
            <a:ext cx="5782866" cy="3293269"/>
          </a:xfrm>
        </p:spPr>
        <p:txBody>
          <a:bodyPr/>
          <a:lstStyle/>
          <a:p>
            <a:pPr>
              <a:lnSpc>
                <a:spcPct val="107000"/>
              </a:lnSpc>
              <a:spcAft>
                <a:spcPts val="600"/>
              </a:spcAft>
            </a:pPr>
            <a:r>
              <a:rPr lang="en-US" altLang="en-US" sz="1500">
                <a:latin typeface="Calibri" panose="020F0502020204030204" pitchFamily="34" charset="0"/>
                <a:ea typeface="DengXian" panose="02010600030101010101" pitchFamily="2" charset="-122"/>
                <a:cs typeface="Times New Roman" panose="02020603050405020304" pitchFamily="18" charset="0"/>
              </a:rPr>
              <a:t>An IMDB storage device is appropriate when</a:t>
            </a:r>
            <a:endParaRPr lang="en-AU" altLang="en-US" sz="150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Relational data needs to be stored in memory with ACID support</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Adding realtime support to an existing Big Data solution currently using on-disk storage</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The existing on-disk storage device can be replaced with an in-memory equivalent technology</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350">
                <a:latin typeface="Calibri" panose="020F0502020204030204" pitchFamily="34" charset="0"/>
                <a:ea typeface="DengXian" panose="02010600030101010101" pitchFamily="2" charset="-122"/>
                <a:cs typeface="Times New Roman" panose="02020603050405020304" pitchFamily="18" charset="0"/>
              </a:rPr>
              <a:t>It is required to minimize changes to the data access layer of the application code</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a:p>
            <a:pPr lvl="1"/>
            <a:r>
              <a:rPr lang="en-US" altLang="en-US" sz="1350">
                <a:latin typeface="Calibri" panose="020F0502020204030204" pitchFamily="34" charset="0"/>
                <a:ea typeface="DengXian" panose="02010600030101010101" pitchFamily="2" charset="-122"/>
                <a:cs typeface="Times New Roman" panose="02020603050405020304" pitchFamily="18" charset="0"/>
              </a:rPr>
              <a:t>Relational storage is more important than scalability</a:t>
            </a:r>
            <a:endParaRPr lang="en-AU" altLang="en-US" sz="135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5F9AAB-CED2-4D1C-A932-D75A6BE962AF}"/>
              </a:ext>
            </a:extLst>
          </p:cNvPr>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fld id="{D47CFC2F-6F81-4AD8-95AB-71A7A91A95F0}" type="slidenum">
              <a:rPr lang="en-US" altLang="en-US" smtClean="0"/>
              <a:pPr/>
              <a:t>28</a:t>
            </a:fld>
            <a:endParaRPr lang="en-US" altLang="en-US"/>
          </a:p>
        </p:txBody>
      </p:sp>
      <p:sp>
        <p:nvSpPr>
          <p:cNvPr id="2" name="Title 1">
            <a:extLst>
              <a:ext uri="{FF2B5EF4-FFF2-40B4-BE49-F238E27FC236}">
                <a16:creationId xmlns:a16="http://schemas.microsoft.com/office/drawing/2014/main" id="{A5137698-FC98-4364-821A-20609B7040E3}"/>
              </a:ext>
            </a:extLst>
          </p:cNvPr>
          <p:cNvSpPr>
            <a:spLocks noGrp="1"/>
          </p:cNvSpPr>
          <p:nvPr>
            <p:ph type="title" idx="4294967295"/>
          </p:nvPr>
        </p:nvSpPr>
        <p:spPr/>
        <p:txBody>
          <a:bodyPr vert="horz" lIns="68580" tIns="45720" rIns="68580" bIns="34290" rtlCol="0" anchor="b">
            <a:normAutofit/>
          </a:bodyPr>
          <a:lstStyle/>
          <a:p>
            <a:r>
              <a:rPr lang="en-US" altLang="en-US" sz="2700">
                <a:effectLst>
                  <a:outerShdw blurRad="38100" dist="38100" dir="2700000" algn="tl">
                    <a:srgbClr val="C0C0C0"/>
                  </a:outerShdw>
                </a:effectLst>
              </a:rPr>
              <a:t>End of the lecture	</a:t>
            </a:r>
          </a:p>
        </p:txBody>
      </p:sp>
      <p:sp>
        <p:nvSpPr>
          <p:cNvPr id="102403" name="Content Placeholder 2">
            <a:extLst>
              <a:ext uri="{FF2B5EF4-FFF2-40B4-BE49-F238E27FC236}">
                <a16:creationId xmlns:a16="http://schemas.microsoft.com/office/drawing/2014/main" id="{2F834B17-8E9B-4713-A654-BB0C5DB739FA}"/>
              </a:ext>
            </a:extLst>
          </p:cNvPr>
          <p:cNvSpPr>
            <a:spLocks noGrp="1"/>
          </p:cNvSpPr>
          <p:nvPr>
            <p:ph idx="4294967295"/>
          </p:nvPr>
        </p:nvSpPr>
        <p:spPr>
          <a:xfrm>
            <a:off x="1714500" y="1143000"/>
            <a:ext cx="6144816" cy="3600450"/>
          </a:xfrm>
        </p:spPr>
        <p:txBody>
          <a:bodyPr/>
          <a:lstStyle/>
          <a:p>
            <a:endParaRPr lang="en-US" altLang="en-US"/>
          </a:p>
          <a:p>
            <a:endParaRPr lang="en-US" altLang="en-US"/>
          </a:p>
          <a:p>
            <a:endParaRPr lang="en-US" altLang="en-US"/>
          </a:p>
          <a:p>
            <a:r>
              <a:rPr lang="en-US" altLang="en-US"/>
              <a:t>Questions, comments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508EDE5C-C3F7-43A4-8DFD-455405732783}"/>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3</a:t>
            </a:fld>
            <a:endParaRPr lang="en-US" altLang="en-US">
              <a:solidFill>
                <a:srgbClr val="045C75"/>
              </a:solidFill>
            </a:endParaRPr>
          </a:p>
        </p:txBody>
      </p:sp>
      <p:sp>
        <p:nvSpPr>
          <p:cNvPr id="11267" name="Slide Number Placeholder 5">
            <a:extLst>
              <a:ext uri="{FF2B5EF4-FFF2-40B4-BE49-F238E27FC236}">
                <a16:creationId xmlns:a16="http://schemas.microsoft.com/office/drawing/2014/main" id="{5DCB0B4A-8AF7-4668-BF7F-91DEF1838D90}"/>
              </a:ext>
            </a:extLst>
          </p:cNvPr>
          <p:cNvSpPr txBox="1">
            <a:spLocks noGrp="1" noChangeArrowheads="1"/>
          </p:cNvSpPr>
          <p:nvPr/>
        </p:nvSpPr>
        <p:spPr bwMode="auto">
          <a:xfrm>
            <a:off x="7086600" y="4767263"/>
            <a:ext cx="57150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eaLnBrk="1" hangingPunct="1"/>
            <a:fld id="{9B6681ED-D5C4-466C-86A0-0CF1D2C7DF03}" type="slidenum">
              <a:rPr lang="en-US" altLang="en-US" sz="900">
                <a:solidFill>
                  <a:srgbClr val="045C75"/>
                </a:solidFill>
              </a:rPr>
              <a:pPr algn="r" eaLnBrk="1" hangingPunct="1"/>
              <a:t>3</a:t>
            </a:fld>
            <a:endParaRPr lang="en-US" altLang="en-US" sz="900">
              <a:solidFill>
                <a:srgbClr val="045C75"/>
              </a:solidFill>
            </a:endParaRPr>
          </a:p>
        </p:txBody>
      </p:sp>
      <p:sp>
        <p:nvSpPr>
          <p:cNvPr id="11268" name="Title 1">
            <a:extLst>
              <a:ext uri="{FF2B5EF4-FFF2-40B4-BE49-F238E27FC236}">
                <a16:creationId xmlns:a16="http://schemas.microsoft.com/office/drawing/2014/main" id="{EE646B62-09C2-4E81-BCFA-EA138FE2A2CA}"/>
              </a:ext>
            </a:extLst>
          </p:cNvPr>
          <p:cNvSpPr>
            <a:spLocks noGrp="1"/>
          </p:cNvSpPr>
          <p:nvPr>
            <p:ph type="title" idx="4294967295"/>
          </p:nvPr>
        </p:nvSpPr>
        <p:spPr>
          <a:xfrm>
            <a:off x="1485900" y="528638"/>
            <a:ext cx="6172200" cy="583406"/>
          </a:xfrm>
        </p:spPr>
        <p:txBody>
          <a:bodyPr vert="horz" lIns="76754" tIns="38377" rIns="76754" bIns="38377" rtlCol="0" anchor="t">
            <a:normAutofit/>
          </a:bodyPr>
          <a:lstStyle/>
          <a:p>
            <a:r>
              <a:rPr lang="en-AU" altLang="en-US" sz="2700"/>
              <a:t>Main topics in this week</a:t>
            </a:r>
            <a:endParaRPr lang="en-GB" altLang="en-US" sz="2700"/>
          </a:p>
        </p:txBody>
      </p:sp>
      <p:sp>
        <p:nvSpPr>
          <p:cNvPr id="173059" name="Content Placeholder 2">
            <a:extLst>
              <a:ext uri="{FF2B5EF4-FFF2-40B4-BE49-F238E27FC236}">
                <a16:creationId xmlns:a16="http://schemas.microsoft.com/office/drawing/2014/main" id="{0352FAED-FC27-40E3-92CD-485E637835DB}"/>
              </a:ext>
            </a:extLst>
          </p:cNvPr>
          <p:cNvSpPr>
            <a:spLocks noGrp="1"/>
          </p:cNvSpPr>
          <p:nvPr>
            <p:ph idx="4294967295"/>
          </p:nvPr>
        </p:nvSpPr>
        <p:spPr>
          <a:xfrm>
            <a:off x="1385888" y="1329929"/>
            <a:ext cx="6172200" cy="3554015"/>
          </a:xfrm>
        </p:spPr>
        <p:txBody>
          <a:bodyPr vert="horz" lIns="76754" tIns="38377" rIns="76754" bIns="38377" rtlCol="0">
            <a:normAutofit/>
          </a:bodyPr>
          <a:lstStyle/>
          <a:p>
            <a:pPr lvl="1">
              <a:lnSpc>
                <a:spcPct val="107000"/>
              </a:lnSpc>
              <a:spcAft>
                <a:spcPts val="600"/>
              </a:spcAft>
              <a:defRPr/>
            </a:pPr>
            <a:r>
              <a:rPr lang="en-US" altLang="en-US" sz="2250" dirty="0">
                <a:latin typeface="Calibri" panose="020F0502020204030204" pitchFamily="34" charset="0"/>
                <a:ea typeface="DengXian" panose="02010600030101010101" pitchFamily="2" charset="-122"/>
                <a:cs typeface="Times New Roman" panose="02020603050405020304" pitchFamily="18" charset="0"/>
              </a:rPr>
              <a:t>In-memory data grids</a:t>
            </a:r>
          </a:p>
          <a:p>
            <a:pPr lvl="1">
              <a:lnSpc>
                <a:spcPct val="107000"/>
              </a:lnSpc>
              <a:spcAft>
                <a:spcPts val="600"/>
              </a:spcAft>
              <a:defRPr/>
            </a:pPr>
            <a:r>
              <a:rPr lang="en-US" altLang="en-US" sz="2250" dirty="0">
                <a:latin typeface="Calibri" panose="020F0502020204030204" pitchFamily="34" charset="0"/>
                <a:ea typeface="DengXian" panose="02010600030101010101" pitchFamily="2" charset="-122"/>
                <a:cs typeface="Times New Roman" panose="02020603050405020304" pitchFamily="18" charset="0"/>
              </a:rPr>
              <a:t>In-memory databases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6F98A407-3101-4727-84B2-CC63CA5C4434}"/>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4</a:t>
            </a:fld>
            <a:endParaRPr lang="en-US" altLang="en-US">
              <a:solidFill>
                <a:srgbClr val="045C75"/>
              </a:solidFill>
            </a:endParaRPr>
          </a:p>
        </p:txBody>
      </p:sp>
      <p:sp>
        <p:nvSpPr>
          <p:cNvPr id="12291" name="Title 1">
            <a:extLst>
              <a:ext uri="{FF2B5EF4-FFF2-40B4-BE49-F238E27FC236}">
                <a16:creationId xmlns:a16="http://schemas.microsoft.com/office/drawing/2014/main" id="{3E7D66FA-8AC6-4E7F-BE38-999F66731C46}"/>
              </a:ext>
            </a:extLst>
          </p:cNvPr>
          <p:cNvSpPr>
            <a:spLocks noGrp="1"/>
          </p:cNvSpPr>
          <p:nvPr>
            <p:ph type="title" idx="4294967295"/>
          </p:nvPr>
        </p:nvSpPr>
        <p:spPr>
          <a:xfrm>
            <a:off x="1439466" y="250031"/>
            <a:ext cx="6172200" cy="857250"/>
          </a:xfrm>
        </p:spPr>
        <p:txBody>
          <a:bodyPr vert="horz" lIns="68580" tIns="45720" rIns="68580" bIns="34290" rtlCol="0" anchor="b">
            <a:normAutofit fontScale="90000"/>
          </a:bodyPr>
          <a:lstStyle/>
          <a:p>
            <a:r>
              <a:rPr lang="en-AU" altLang="en-US" sz="2700"/>
              <a:t>In-memory storage devices -- implementation</a:t>
            </a:r>
            <a:endParaRPr lang="en-US" altLang="en-US" sz="2700"/>
          </a:p>
        </p:txBody>
      </p:sp>
      <p:sp>
        <p:nvSpPr>
          <p:cNvPr id="12292" name="Content Placeholder 2">
            <a:extLst>
              <a:ext uri="{FF2B5EF4-FFF2-40B4-BE49-F238E27FC236}">
                <a16:creationId xmlns:a16="http://schemas.microsoft.com/office/drawing/2014/main" id="{DC0977FD-45C6-4856-94EC-FA4B42E2944C}"/>
              </a:ext>
            </a:extLst>
          </p:cNvPr>
          <p:cNvSpPr>
            <a:spLocks noGrp="1"/>
          </p:cNvSpPr>
          <p:nvPr>
            <p:ph idx="4294967295"/>
          </p:nvPr>
        </p:nvSpPr>
        <p:spPr>
          <a:xfrm>
            <a:off x="1439466" y="1329929"/>
            <a:ext cx="6229350" cy="3657600"/>
          </a:xfrm>
        </p:spPr>
        <p:txBody>
          <a:bodyPr/>
          <a:lstStyle/>
          <a:p>
            <a:pPr>
              <a:lnSpc>
                <a:spcPct val="107000"/>
              </a:lnSpc>
              <a:spcAft>
                <a:spcPts val="600"/>
              </a:spcAft>
            </a:pPr>
            <a:r>
              <a:rPr lang="en-US" altLang="en-US" sz="2100">
                <a:latin typeface="Calibri" panose="020F0502020204030204" pitchFamily="34" charset="0"/>
                <a:ea typeface="DengXian" panose="02010600030101010101" pitchFamily="2" charset="-122"/>
                <a:cs typeface="Times New Roman" panose="02020603050405020304" pitchFamily="18" charset="0"/>
              </a:rPr>
              <a:t>In-memory storage devices can be implemented as</a:t>
            </a:r>
          </a:p>
          <a:p>
            <a:pPr lvl="1">
              <a:lnSpc>
                <a:spcPct val="107000"/>
              </a:lnSpc>
              <a:spcAft>
                <a:spcPts val="600"/>
              </a:spcAft>
            </a:pPr>
            <a:r>
              <a:rPr lang="en-US" altLang="en-US" sz="2100">
                <a:latin typeface="Calibri" panose="020F0502020204030204" pitchFamily="34" charset="0"/>
                <a:ea typeface="DengXian" panose="02010600030101010101" pitchFamily="2" charset="-122"/>
                <a:cs typeface="Times New Roman" panose="02020603050405020304" pitchFamily="18" charset="0"/>
              </a:rPr>
              <a:t>In-memory data grid(IMDG)</a:t>
            </a:r>
            <a:endParaRPr lang="en-AU" altLang="en-US" sz="2100">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2100">
                <a:latin typeface="Calibri" panose="020F0502020204030204" pitchFamily="34" charset="0"/>
                <a:ea typeface="DengXian" panose="02010600030101010101" pitchFamily="2" charset="-122"/>
                <a:cs typeface="Times New Roman" panose="02020603050405020304" pitchFamily="18" charset="0"/>
              </a:rPr>
              <a:t>In-memory database(IMDB)</a:t>
            </a:r>
            <a:endParaRPr lang="en-AU" altLang="en-US" sz="210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FDBB0A5E-9FBB-4AAE-AB70-61D8B35B8558}"/>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5</a:t>
            </a:fld>
            <a:endParaRPr lang="en-US" altLang="en-US">
              <a:solidFill>
                <a:srgbClr val="045C75"/>
              </a:solidFill>
            </a:endParaRPr>
          </a:p>
        </p:txBody>
      </p:sp>
      <p:sp>
        <p:nvSpPr>
          <p:cNvPr id="14339" name="Title 1">
            <a:extLst>
              <a:ext uri="{FF2B5EF4-FFF2-40B4-BE49-F238E27FC236}">
                <a16:creationId xmlns:a16="http://schemas.microsoft.com/office/drawing/2014/main" id="{0FB9CD66-245A-4296-BC6B-152E8FFB0421}"/>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14340" name="Content Placeholder 2">
            <a:extLst>
              <a:ext uri="{FF2B5EF4-FFF2-40B4-BE49-F238E27FC236}">
                <a16:creationId xmlns:a16="http://schemas.microsoft.com/office/drawing/2014/main" id="{F6BBD3FE-51FB-4B71-A425-C37BC6711049}"/>
              </a:ext>
            </a:extLst>
          </p:cNvPr>
          <p:cNvSpPr>
            <a:spLocks noGrp="1"/>
          </p:cNvSpPr>
          <p:nvPr>
            <p:ph idx="4294967295"/>
          </p:nvPr>
        </p:nvSpPr>
        <p:spPr>
          <a:xfrm>
            <a:off x="1439466" y="1329929"/>
            <a:ext cx="3511153" cy="3657600"/>
          </a:xfrm>
        </p:spPr>
        <p:txBody>
          <a:bodyPr>
            <a:normAutofit lnSpcReduction="10000"/>
          </a:bodyPr>
          <a:lstStyle/>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IMDGs store data in memory as key-value pairs across multiple nodes </a:t>
            </a: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the keys and values can be any business object or application data in serialized form.</a:t>
            </a: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This supports schema-less data storage through storage of semi/unstructured data.</a:t>
            </a:r>
          </a:p>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Data access is typically provided via APIs</a:t>
            </a:r>
            <a:endParaRPr lang="en-AU" altLang="en-US">
              <a:latin typeface="Calibri" panose="020F0502020204030204" pitchFamily="34" charset="0"/>
              <a:ea typeface="DengXian" panose="02010600030101010101" pitchFamily="2" charset="-122"/>
              <a:cs typeface="Times New Roman" panose="02020603050405020304" pitchFamily="18" charset="0"/>
            </a:endParaRPr>
          </a:p>
        </p:txBody>
      </p:sp>
      <p:sp>
        <p:nvSpPr>
          <p:cNvPr id="14341" name="Title 1">
            <a:extLst>
              <a:ext uri="{FF2B5EF4-FFF2-40B4-BE49-F238E27FC236}">
                <a16:creationId xmlns:a16="http://schemas.microsoft.com/office/drawing/2014/main" id="{2800CAC7-5202-4F49-B2FA-D2DE9EF075E9}"/>
              </a:ext>
            </a:extLst>
          </p:cNvPr>
          <p:cNvSpPr>
            <a:spLocks noGrp="1"/>
          </p:cNvSpPr>
          <p:nvPr>
            <p:ph type="title"/>
          </p:nvPr>
        </p:nvSpPr>
        <p:spPr>
          <a:xfrm>
            <a:off x="5004198" y="3975498"/>
            <a:ext cx="2596753" cy="367903"/>
          </a:xfrm>
        </p:spPr>
        <p:txBody>
          <a:bodyPr>
            <a:normAutofit fontScale="90000"/>
          </a:bodyPr>
          <a:lstStyle/>
          <a:p>
            <a:r>
              <a:rPr lang="en-US" altLang="en-US" sz="1200"/>
              <a:t>The symbol used to represent an IMDG.</a:t>
            </a:r>
          </a:p>
        </p:txBody>
      </p:sp>
      <p:pic>
        <p:nvPicPr>
          <p:cNvPr id="14342" name="Picture 2" descr="Text&#10;&#10;Description automatically generated with low confidence">
            <a:extLst>
              <a:ext uri="{FF2B5EF4-FFF2-40B4-BE49-F238E27FC236}">
                <a16:creationId xmlns:a16="http://schemas.microsoft.com/office/drawing/2014/main" id="{8C02F89E-0BFF-4EDE-8D8F-95DC42FCE6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7781" y="1372791"/>
            <a:ext cx="2596754"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389982F3-6ECD-465A-96B0-253E8CF70681}"/>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6</a:t>
            </a:fld>
            <a:endParaRPr lang="en-US" altLang="en-US">
              <a:solidFill>
                <a:srgbClr val="045C75"/>
              </a:solidFill>
            </a:endParaRPr>
          </a:p>
        </p:txBody>
      </p:sp>
      <p:sp>
        <p:nvSpPr>
          <p:cNvPr id="16387" name="Title 1">
            <a:extLst>
              <a:ext uri="{FF2B5EF4-FFF2-40B4-BE49-F238E27FC236}">
                <a16:creationId xmlns:a16="http://schemas.microsoft.com/office/drawing/2014/main" id="{896D68FB-5FCA-4C45-B918-911130EA4932}"/>
              </a:ext>
            </a:extLst>
          </p:cNvPr>
          <p:cNvSpPr>
            <a:spLocks noGrp="1"/>
          </p:cNvSpPr>
          <p:nvPr>
            <p:ph type="title" idx="4294967295"/>
          </p:nvPr>
        </p:nvSpPr>
        <p:spPr>
          <a:xfrm>
            <a:off x="1752600" y="0"/>
            <a:ext cx="6172200" cy="469816"/>
          </a:xfrm>
        </p:spPr>
        <p:txBody>
          <a:bodyPr vert="horz" lIns="68580" tIns="45720" rIns="68580" bIns="34290" rtlCol="0" anchor="b">
            <a:normAutofit fontScale="90000"/>
          </a:bodyPr>
          <a:lstStyle/>
          <a:p>
            <a:pPr>
              <a:lnSpc>
                <a:spcPct val="107000"/>
              </a:lnSpc>
              <a:spcAft>
                <a:spcPts val="600"/>
              </a:spcAft>
            </a:pPr>
            <a:r>
              <a:rPr lang="en-US" altLang="en-US" sz="2700" dirty="0">
                <a:ea typeface="DengXian" panose="02010600030101010101" pitchFamily="2" charset="-122"/>
                <a:cs typeface="Times New Roman" panose="02020603050405020304" pitchFamily="18" charset="0"/>
              </a:rPr>
              <a:t>In-memory data grids(IMDGs) </a:t>
            </a:r>
            <a:endParaRPr lang="en-AU" altLang="en-US" sz="2700" dirty="0">
              <a:ea typeface="DengXian" panose="02010600030101010101" pitchFamily="2" charset="-122"/>
              <a:cs typeface="Times New Roman" panose="02020603050405020304" pitchFamily="18" charset="0"/>
            </a:endParaRPr>
          </a:p>
        </p:txBody>
      </p:sp>
      <p:pic>
        <p:nvPicPr>
          <p:cNvPr id="16388" name="Content Placeholder 3" descr="Diagram&#10;&#10;Description automatically generated">
            <a:extLst>
              <a:ext uri="{FF2B5EF4-FFF2-40B4-BE49-F238E27FC236}">
                <a16:creationId xmlns:a16="http://schemas.microsoft.com/office/drawing/2014/main" id="{994A4A57-33D0-4EDC-A349-E0AD196D8AE8}"/>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905647" y="469816"/>
            <a:ext cx="7062434" cy="4423653"/>
          </a:xfrm>
        </p:spPr>
      </p:pic>
      <p:sp>
        <p:nvSpPr>
          <p:cNvPr id="16389" name="Title 1">
            <a:extLst>
              <a:ext uri="{FF2B5EF4-FFF2-40B4-BE49-F238E27FC236}">
                <a16:creationId xmlns:a16="http://schemas.microsoft.com/office/drawing/2014/main" id="{58FD8A50-3743-4CDD-BD93-B946CAA56D66}"/>
              </a:ext>
            </a:extLst>
          </p:cNvPr>
          <p:cNvSpPr>
            <a:spLocks noGrp="1"/>
          </p:cNvSpPr>
          <p:nvPr>
            <p:ph type="title"/>
          </p:nvPr>
        </p:nvSpPr>
        <p:spPr>
          <a:xfrm>
            <a:off x="3143250" y="4767263"/>
            <a:ext cx="2587228" cy="431006"/>
          </a:xfrm>
        </p:spPr>
        <p:txBody>
          <a:bodyPr/>
          <a:lstStyle/>
          <a:p>
            <a:r>
              <a:rPr lang="en-US" altLang="en-US" sz="1350" dirty="0"/>
              <a:t>An IMDG storage device</a:t>
            </a:r>
            <a:r>
              <a:rPr lang="en-US" altLang="en-US" sz="12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C806500A-35E6-4F9C-9139-4E1407BA19BB}"/>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7</a:t>
            </a:fld>
            <a:endParaRPr lang="en-US" altLang="en-US">
              <a:solidFill>
                <a:srgbClr val="045C75"/>
              </a:solidFill>
            </a:endParaRPr>
          </a:p>
        </p:txBody>
      </p:sp>
      <p:sp>
        <p:nvSpPr>
          <p:cNvPr id="18435" name="Title 1">
            <a:extLst>
              <a:ext uri="{FF2B5EF4-FFF2-40B4-BE49-F238E27FC236}">
                <a16:creationId xmlns:a16="http://schemas.microsoft.com/office/drawing/2014/main" id="{28DB69D5-546D-4BD7-82E8-36D0B41871E6}"/>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18436" name="Content Placeholder 2">
            <a:extLst>
              <a:ext uri="{FF2B5EF4-FFF2-40B4-BE49-F238E27FC236}">
                <a16:creationId xmlns:a16="http://schemas.microsoft.com/office/drawing/2014/main" id="{CA02690F-6849-4055-88A7-EF5DEF534180}"/>
              </a:ext>
            </a:extLst>
          </p:cNvPr>
          <p:cNvSpPr>
            <a:spLocks noGrp="1"/>
          </p:cNvSpPr>
          <p:nvPr>
            <p:ph idx="4294967295"/>
          </p:nvPr>
        </p:nvSpPr>
        <p:spPr>
          <a:xfrm>
            <a:off x="1439466" y="1329929"/>
            <a:ext cx="5832872" cy="3657600"/>
          </a:xfrm>
        </p:spPr>
        <p:txBody>
          <a:bodyPr/>
          <a:lstStyle/>
          <a:p>
            <a:pPr>
              <a:lnSpc>
                <a:spcPct val="107000"/>
              </a:lnSpc>
              <a:spcAft>
                <a:spcPts val="600"/>
              </a:spcAft>
            </a:pPr>
            <a:r>
              <a:rPr lang="en-US" altLang="en-US" sz="2100">
                <a:latin typeface="Calibri" panose="020F0502020204030204" pitchFamily="34" charset="0"/>
                <a:ea typeface="DengXian" panose="02010600030101010101" pitchFamily="2" charset="-122"/>
                <a:cs typeface="Times New Roman" panose="02020603050405020304" pitchFamily="18" charset="0"/>
              </a:rPr>
              <a:t>Features of IMDG</a:t>
            </a:r>
          </a:p>
          <a:p>
            <a:pPr>
              <a:lnSpc>
                <a:spcPct val="107000"/>
              </a:lnSpc>
              <a:spcAft>
                <a:spcPts val="600"/>
              </a:spcAft>
            </a:pPr>
            <a:r>
              <a:rPr lang="en-US" altLang="en-US" sz="2100">
                <a:latin typeface="Calibri" panose="020F0502020204030204" pitchFamily="34" charset="0"/>
                <a:ea typeface="DengXian" panose="02010600030101010101" pitchFamily="2" charset="-122"/>
                <a:cs typeface="Times New Roman" panose="02020603050405020304" pitchFamily="18" charset="0"/>
              </a:rPr>
              <a:t>IMDGs provide faster data access because</a:t>
            </a:r>
          </a:p>
          <a:p>
            <a:pPr lvl="1">
              <a:lnSpc>
                <a:spcPct val="107000"/>
              </a:lnSpc>
              <a:spcAft>
                <a:spcPts val="600"/>
              </a:spcAft>
            </a:pPr>
            <a:r>
              <a:rPr lang="en-US" altLang="en-US" sz="1950">
                <a:latin typeface="Calibri" panose="020F0502020204030204" pitchFamily="34" charset="0"/>
                <a:ea typeface="DengXian" panose="02010600030101010101" pitchFamily="2" charset="-122"/>
                <a:cs typeface="Times New Roman" panose="02020603050405020304" pitchFamily="18" charset="0"/>
              </a:rPr>
              <a:t>IMDGs store non-relational data as objects </a:t>
            </a:r>
          </a:p>
          <a:p>
            <a:pPr lvl="1">
              <a:lnSpc>
                <a:spcPct val="107000"/>
              </a:lnSpc>
              <a:spcAft>
                <a:spcPts val="600"/>
              </a:spcAft>
            </a:pPr>
            <a:r>
              <a:rPr lang="en-US" altLang="en-US" sz="1950">
                <a:latin typeface="Calibri" panose="020F0502020204030204" pitchFamily="34" charset="0"/>
                <a:ea typeface="DengXian" panose="02010600030101010101" pitchFamily="2" charset="-122"/>
                <a:cs typeface="Times New Roman" panose="02020603050405020304" pitchFamily="18" charset="0"/>
              </a:rPr>
              <a:t>object-to-relational mapping is not required and clients can work directly with the domain specific objects</a:t>
            </a:r>
            <a:endParaRPr lang="en-AU" altLang="en-US" sz="1950">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Aft>
                <a:spcPts val="600"/>
              </a:spcAft>
            </a:pPr>
            <a:r>
              <a:rPr lang="en-US" altLang="en-US" sz="2100">
                <a:latin typeface="Calibri" panose="020F0502020204030204" pitchFamily="34" charset="0"/>
                <a:ea typeface="DengXian" panose="02010600030101010101" pitchFamily="2" charset="-122"/>
                <a:cs typeface="Times New Roman" panose="02020603050405020304" pitchFamily="18" charset="0"/>
              </a:rPr>
              <a:t>IMDGs scale horizontally by implementing data partitioning and data replication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09F1F9CA-D1F8-4C07-9C9B-C26F5EB32893}"/>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8</a:t>
            </a:fld>
            <a:endParaRPr lang="en-US" altLang="en-US">
              <a:solidFill>
                <a:srgbClr val="045C75"/>
              </a:solidFill>
            </a:endParaRPr>
          </a:p>
        </p:txBody>
      </p:sp>
      <p:sp>
        <p:nvSpPr>
          <p:cNvPr id="20483" name="Title 1">
            <a:extLst>
              <a:ext uri="{FF2B5EF4-FFF2-40B4-BE49-F238E27FC236}">
                <a16:creationId xmlns:a16="http://schemas.microsoft.com/office/drawing/2014/main" id="{BC4AC74F-3006-402F-8B2D-877B7E375C04}"/>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20484" name="Content Placeholder 2">
            <a:extLst>
              <a:ext uri="{FF2B5EF4-FFF2-40B4-BE49-F238E27FC236}">
                <a16:creationId xmlns:a16="http://schemas.microsoft.com/office/drawing/2014/main" id="{90B7A742-C876-451A-99AF-D59CB5A9F24E}"/>
              </a:ext>
            </a:extLst>
          </p:cNvPr>
          <p:cNvSpPr>
            <a:spLocks noGrp="1"/>
          </p:cNvSpPr>
          <p:nvPr>
            <p:ph idx="4294967295"/>
          </p:nvPr>
        </p:nvSpPr>
        <p:spPr>
          <a:xfrm>
            <a:off x="408334" y="1346270"/>
            <a:ext cx="3424364" cy="2645569"/>
          </a:xfrm>
        </p:spPr>
        <p:txBody>
          <a:bodyPr/>
          <a:lstStyle/>
          <a:p>
            <a:pPr>
              <a:lnSpc>
                <a:spcPct val="107000"/>
              </a:lnSpc>
              <a:spcAft>
                <a:spcPts val="600"/>
              </a:spcAft>
            </a:pPr>
            <a:r>
              <a:rPr lang="en-US" altLang="en-US" sz="1500" dirty="0">
                <a:latin typeface="Calibri" panose="020F0502020204030204" pitchFamily="34" charset="0"/>
                <a:ea typeface="DengXian" panose="02010600030101010101" pitchFamily="2" charset="-122"/>
                <a:cs typeface="Times New Roman" panose="02020603050405020304" pitchFamily="18" charset="0"/>
              </a:rPr>
              <a:t>IMDGs are heavily used for </a:t>
            </a:r>
            <a:r>
              <a:rPr lang="en-US" altLang="en-US" sz="1500" dirty="0" err="1">
                <a:latin typeface="Calibri" panose="020F0502020204030204" pitchFamily="34" charset="0"/>
                <a:ea typeface="DengXian" panose="02010600030101010101" pitchFamily="2" charset="-122"/>
                <a:cs typeface="Times New Roman" panose="02020603050405020304" pitchFamily="18" charset="0"/>
              </a:rPr>
              <a:t>realtime</a:t>
            </a:r>
            <a:r>
              <a:rPr lang="en-US" altLang="en-US" sz="1500" dirty="0">
                <a:latin typeface="Calibri" panose="020F0502020204030204" pitchFamily="34" charset="0"/>
                <a:ea typeface="DengXian" panose="02010600030101010101" pitchFamily="2" charset="-122"/>
                <a:cs typeface="Times New Roman" panose="02020603050405020304" pitchFamily="18" charset="0"/>
              </a:rPr>
              <a:t> analytics</a:t>
            </a:r>
          </a:p>
          <a:p>
            <a:pPr>
              <a:lnSpc>
                <a:spcPct val="107000"/>
              </a:lnSpc>
              <a:spcAft>
                <a:spcPts val="600"/>
              </a:spcAft>
            </a:pPr>
            <a:r>
              <a:rPr lang="en-US" altLang="en-US" sz="1500" dirty="0">
                <a:latin typeface="Calibri" panose="020F0502020204030204" pitchFamily="34" charset="0"/>
                <a:ea typeface="DengXian" panose="02010600030101010101" pitchFamily="2" charset="-122"/>
                <a:cs typeface="Times New Roman" panose="02020603050405020304" pitchFamily="18" charset="0"/>
              </a:rPr>
              <a:t>This is achieved through a feature called continuous querying, also known as active querying, </a:t>
            </a:r>
            <a:endParaRPr lang="en-AU" altLang="en-US" sz="1500" dirty="0">
              <a:latin typeface="Calibri" panose="020F0502020204030204" pitchFamily="34" charset="0"/>
              <a:ea typeface="DengXian" panose="02010600030101010101" pitchFamily="2" charset="-122"/>
              <a:cs typeface="Times New Roman" panose="02020603050405020304" pitchFamily="18" charset="0"/>
            </a:endParaRPr>
          </a:p>
        </p:txBody>
      </p:sp>
      <p:sp>
        <p:nvSpPr>
          <p:cNvPr id="20485" name="Title 1">
            <a:extLst>
              <a:ext uri="{FF2B5EF4-FFF2-40B4-BE49-F238E27FC236}">
                <a16:creationId xmlns:a16="http://schemas.microsoft.com/office/drawing/2014/main" id="{09939959-A5D1-45D1-93F0-49C56418A643}"/>
              </a:ext>
            </a:extLst>
          </p:cNvPr>
          <p:cNvSpPr>
            <a:spLocks noGrp="1"/>
          </p:cNvSpPr>
          <p:nvPr>
            <p:ph type="title"/>
          </p:nvPr>
        </p:nvSpPr>
        <p:spPr>
          <a:xfrm>
            <a:off x="252920" y="4023122"/>
            <a:ext cx="3171216" cy="742950"/>
          </a:xfrm>
        </p:spPr>
        <p:txBody>
          <a:bodyPr>
            <a:normAutofit fontScale="90000"/>
          </a:bodyPr>
          <a:lstStyle/>
          <a:p>
            <a:r>
              <a:rPr lang="en-US" altLang="en-US" sz="1200" dirty="0"/>
              <a:t>An IMDG stores stock prices where the key is the stock symbol, and the value is the stock price (shown as text for readability). A client issues a continuous query (key=SSNLF) (1)</a:t>
            </a:r>
            <a:br>
              <a:rPr lang="en-US" altLang="en-US" sz="1200" dirty="0"/>
            </a:br>
            <a:r>
              <a:rPr lang="en-US" altLang="en-US" sz="1200" dirty="0"/>
              <a:t>which is registered in the IMDG (2). When the stock price for SSNLF stock changes (3), an updated event is sent to the subscribing client that contains various details about the event (4). </a:t>
            </a:r>
          </a:p>
        </p:txBody>
      </p:sp>
      <p:pic>
        <p:nvPicPr>
          <p:cNvPr id="20486" name="Picture 2" descr="Diagram&#10;&#10;Description automatically generated">
            <a:extLst>
              <a:ext uri="{FF2B5EF4-FFF2-40B4-BE49-F238E27FC236}">
                <a16:creationId xmlns:a16="http://schemas.microsoft.com/office/drawing/2014/main" id="{52B3D833-DAFA-4A93-B08F-D790B3D30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9834" y="1151661"/>
            <a:ext cx="5171246" cy="3544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698E6ABB-68FF-46EC-A3AF-0272289E014A}"/>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pPr>
              <a:defRPr/>
            </a:pPr>
            <a:fld id="{D16A0DEF-A920-47E9-A3E2-9D2ED3396689}" type="slidenum">
              <a:rPr lang="en-US" altLang="en-US" smtClean="0"/>
              <a:pPr>
                <a:defRPr/>
              </a:pPr>
              <a:t>9</a:t>
            </a:fld>
            <a:endParaRPr lang="en-US" altLang="en-US">
              <a:solidFill>
                <a:srgbClr val="045C75"/>
              </a:solidFill>
            </a:endParaRPr>
          </a:p>
        </p:txBody>
      </p:sp>
      <p:sp>
        <p:nvSpPr>
          <p:cNvPr id="22531" name="Title 1">
            <a:extLst>
              <a:ext uri="{FF2B5EF4-FFF2-40B4-BE49-F238E27FC236}">
                <a16:creationId xmlns:a16="http://schemas.microsoft.com/office/drawing/2014/main" id="{62CDCF8E-5FB7-4968-862A-4E57779B9E41}"/>
              </a:ext>
            </a:extLst>
          </p:cNvPr>
          <p:cNvSpPr>
            <a:spLocks noGrp="1"/>
          </p:cNvSpPr>
          <p:nvPr>
            <p:ph type="title" idx="4294967295"/>
          </p:nvPr>
        </p:nvSpPr>
        <p:spPr>
          <a:xfrm>
            <a:off x="1439466" y="250032"/>
            <a:ext cx="6172200" cy="756047"/>
          </a:xfrm>
        </p:spPr>
        <p:txBody>
          <a:bodyPr vert="horz" lIns="68580" tIns="45720" rIns="68580" bIns="34290" rtlCol="0" anchor="b">
            <a:normAutofit/>
          </a:bodyPr>
          <a:lstStyle/>
          <a:p>
            <a:r>
              <a:rPr lang="en-US" altLang="en-US" sz="2700">
                <a:ea typeface="DengXian" panose="02010600030101010101" pitchFamily="2" charset="-122"/>
                <a:cs typeface="Times New Roman" panose="02020603050405020304" pitchFamily="18" charset="0"/>
              </a:rPr>
              <a:t>In-memory data grids(IMDGs) </a:t>
            </a:r>
          </a:p>
        </p:txBody>
      </p:sp>
      <p:sp>
        <p:nvSpPr>
          <p:cNvPr id="22532" name="Content Placeholder 2">
            <a:extLst>
              <a:ext uri="{FF2B5EF4-FFF2-40B4-BE49-F238E27FC236}">
                <a16:creationId xmlns:a16="http://schemas.microsoft.com/office/drawing/2014/main" id="{6E59AD5C-79B2-4E5C-B273-08F6B1D7D6A2}"/>
              </a:ext>
            </a:extLst>
          </p:cNvPr>
          <p:cNvSpPr>
            <a:spLocks noGrp="1"/>
          </p:cNvSpPr>
          <p:nvPr>
            <p:ph idx="4294967295"/>
          </p:nvPr>
        </p:nvSpPr>
        <p:spPr>
          <a:xfrm>
            <a:off x="1439466" y="1329929"/>
            <a:ext cx="5832872" cy="3657600"/>
          </a:xfrm>
        </p:spPr>
        <p:txBody>
          <a:bodyPr>
            <a:normAutofit fontScale="92500" lnSpcReduction="20000"/>
          </a:bodyPr>
          <a:lstStyle/>
          <a:p>
            <a:pPr>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Functionality of IMDG</a:t>
            </a:r>
          </a:p>
          <a:p>
            <a:pPr lvl="1">
              <a:lnSpc>
                <a:spcPct val="107000"/>
              </a:lnSpc>
              <a:spcAft>
                <a:spcPts val="600"/>
              </a:spcAft>
            </a:pPr>
            <a:r>
              <a:rPr lang="en-US" altLang="en-US" sz="1650">
                <a:latin typeface="Calibri" panose="020F0502020204030204" pitchFamily="34" charset="0"/>
                <a:ea typeface="DengXian" panose="02010600030101010101" pitchFamily="2" charset="-122"/>
                <a:cs typeface="Times New Roman" panose="02020603050405020304" pitchFamily="18" charset="0"/>
              </a:rPr>
              <a:t>IMDG provides memory-based access to frequently accessed data. </a:t>
            </a:r>
          </a:p>
          <a:p>
            <a:pPr lvl="2">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However, unlike a distributed cache, an IMDG provides built in support for replication and high availability. </a:t>
            </a:r>
            <a:endParaRPr lang="en-AU" altLang="en-US">
              <a:latin typeface="Calibri" panose="020F0502020204030204" pitchFamily="34" charset="0"/>
              <a:ea typeface="DengXian" panose="02010600030101010101" pitchFamily="2" charset="-122"/>
              <a:cs typeface="Times New Roman" panose="02020603050405020304" pitchFamily="18" charset="0"/>
            </a:endParaRPr>
          </a:p>
          <a:p>
            <a:pPr lvl="1">
              <a:lnSpc>
                <a:spcPct val="107000"/>
              </a:lnSpc>
              <a:spcAft>
                <a:spcPts val="600"/>
              </a:spcAft>
            </a:pPr>
            <a:r>
              <a:rPr lang="en-US" altLang="en-US" sz="1650">
                <a:latin typeface="Calibri" panose="020F0502020204030204" pitchFamily="34" charset="0"/>
                <a:ea typeface="DengXian" panose="02010600030101010101" pitchFamily="2" charset="-122"/>
                <a:cs typeface="Times New Roman" panose="02020603050405020304" pitchFamily="18" charset="0"/>
              </a:rPr>
              <a:t>Realtime processing engines can make use of IMDG where high velocity data is stored in the IMDG </a:t>
            </a:r>
          </a:p>
          <a:p>
            <a:pPr lvl="2">
              <a:lnSpc>
                <a:spcPct val="107000"/>
              </a:lnSpc>
              <a:spcAft>
                <a:spcPts val="600"/>
              </a:spcAft>
            </a:pPr>
            <a:r>
              <a:rPr lang="en-US" altLang="en-US">
                <a:latin typeface="Calibri" panose="020F0502020204030204" pitchFamily="34" charset="0"/>
                <a:ea typeface="DengXian" panose="02010600030101010101" pitchFamily="2" charset="-122"/>
                <a:cs typeface="Times New Roman" panose="02020603050405020304" pitchFamily="18" charset="0"/>
              </a:rPr>
              <a:t>This makes data processing orders of magnitude faster</a:t>
            </a:r>
          </a:p>
          <a:p>
            <a:pPr lvl="1">
              <a:lnSpc>
                <a:spcPct val="107000"/>
              </a:lnSpc>
              <a:spcAft>
                <a:spcPts val="600"/>
              </a:spcAft>
            </a:pPr>
            <a:r>
              <a:rPr lang="en-US" altLang="en-US" sz="1650">
                <a:latin typeface="Calibri" panose="020F0502020204030204" pitchFamily="34" charset="0"/>
                <a:ea typeface="DengXian" panose="02010600030101010101" pitchFamily="2" charset="-122"/>
                <a:cs typeface="Times New Roman" panose="02020603050405020304" pitchFamily="18" charset="0"/>
              </a:rPr>
              <a:t>IMDGs may also support in-memory MapReduce that helps to reduce the latency of disk-based MapReduce processing </a:t>
            </a:r>
            <a:endParaRPr lang="en-AU" altLang="en-US" sz="1650">
              <a:latin typeface="Calibri" panose="020F0502020204030204" pitchFamily="34" charset="0"/>
              <a:ea typeface="DengXian" panose="0201060003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edUni_16to9_1280x720_Template">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edU Footer B">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FedUni_16to9_1280x720_Template</Template>
  <TotalTime>3324</TotalTime>
  <Words>3661</Words>
  <Application>Microsoft Office PowerPoint</Application>
  <PresentationFormat>On-screen Show (16:9)</PresentationFormat>
  <Paragraphs>273</Paragraphs>
  <Slides>28</Slides>
  <Notes>27</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Constantia</vt:lpstr>
      <vt:lpstr>Lucida Grande</vt:lpstr>
      <vt:lpstr>Times New Roman</vt:lpstr>
      <vt:lpstr>FedUni_16to9_1280x720_Template</vt:lpstr>
      <vt:lpstr>FedU Footer B</vt:lpstr>
      <vt:lpstr>PowerPoint Presentation</vt:lpstr>
      <vt:lpstr>Topic 4 – In-Memory Data Grids, Spark </vt:lpstr>
      <vt:lpstr>Main topics in this week</vt:lpstr>
      <vt:lpstr>In-memory storage devices -- implementation</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In-memory data grids(IMDGs) </vt:lpstr>
      <vt:lpstr>Summary of In-memory data grids </vt:lpstr>
      <vt:lpstr>In-memory databases(IMDBs)</vt:lpstr>
      <vt:lpstr>In-memory databases(IMDBs)</vt:lpstr>
      <vt:lpstr>In-memory databases(IMDBs)</vt:lpstr>
      <vt:lpstr>In-memory databases(IMDBs)</vt:lpstr>
      <vt:lpstr>In-memory databases(IMDBs)</vt:lpstr>
      <vt:lpstr>In-memory databases(IMDBs)</vt:lpstr>
      <vt:lpstr>In-memory databases(IMDBs)</vt:lpstr>
      <vt:lpstr>Summary of IMDBs</vt:lpstr>
      <vt:lpstr>End of the lecture </vt:lpstr>
    </vt:vector>
  </TitlesOfParts>
  <Company>University of Ballarat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University of Ballarat</dc:creator>
  <cp:lastModifiedBy>Giles Oatley</cp:lastModifiedBy>
  <cp:revision>236</cp:revision>
  <cp:lastPrinted>2015-02-27T01:25:12Z</cp:lastPrinted>
  <dcterms:created xsi:type="dcterms:W3CDTF">2015-01-28T02:26:37Z</dcterms:created>
  <dcterms:modified xsi:type="dcterms:W3CDTF">2022-03-21T02:05:45Z</dcterms:modified>
</cp:coreProperties>
</file>