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41"/>
  </p:notesMasterIdLst>
  <p:handoutMasterIdLst>
    <p:handoutMasterId r:id="rId42"/>
  </p:handoutMasterIdLst>
  <p:sldIdLst>
    <p:sldId id="262" r:id="rId3"/>
    <p:sldId id="256" r:id="rId4"/>
    <p:sldId id="390" r:id="rId5"/>
    <p:sldId id="594" r:id="rId6"/>
    <p:sldId id="780" r:id="rId7"/>
    <p:sldId id="781" r:id="rId8"/>
    <p:sldId id="777" r:id="rId9"/>
    <p:sldId id="778" r:id="rId10"/>
    <p:sldId id="391" r:id="rId11"/>
    <p:sldId id="365" r:id="rId12"/>
    <p:sldId id="392" r:id="rId13"/>
    <p:sldId id="786" r:id="rId14"/>
    <p:sldId id="787" r:id="rId15"/>
    <p:sldId id="788" r:id="rId16"/>
    <p:sldId id="789" r:id="rId17"/>
    <p:sldId id="366" r:id="rId18"/>
    <p:sldId id="367" r:id="rId19"/>
    <p:sldId id="368" r:id="rId20"/>
    <p:sldId id="784" r:id="rId21"/>
    <p:sldId id="785" r:id="rId22"/>
    <p:sldId id="782" r:id="rId23"/>
    <p:sldId id="783" r:id="rId24"/>
    <p:sldId id="790" r:id="rId25"/>
    <p:sldId id="791" r:id="rId26"/>
    <p:sldId id="370" r:id="rId27"/>
    <p:sldId id="372" r:id="rId28"/>
    <p:sldId id="373" r:id="rId29"/>
    <p:sldId id="374" r:id="rId30"/>
    <p:sldId id="375" r:id="rId31"/>
    <p:sldId id="376" r:id="rId32"/>
    <p:sldId id="377" r:id="rId33"/>
    <p:sldId id="378" r:id="rId34"/>
    <p:sldId id="379" r:id="rId35"/>
    <p:sldId id="382" r:id="rId36"/>
    <p:sldId id="383" r:id="rId37"/>
    <p:sldId id="385" r:id="rId38"/>
    <p:sldId id="388" r:id="rId39"/>
    <p:sldId id="363" r:id="rId40"/>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5" autoAdjust="0"/>
    <p:restoredTop sz="76809" autoAdjust="0"/>
  </p:normalViewPr>
  <p:slideViewPr>
    <p:cSldViewPr snapToGrid="0" snapToObjects="1">
      <p:cViewPr varScale="1">
        <p:scale>
          <a:sx n="73" d="100"/>
          <a:sy n="73" d="100"/>
        </p:scale>
        <p:origin x="858"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sz="quarter"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Footer Placeholder 3"/>
          <p:cNvSpPr>
            <a:spLocks noGrp="1"/>
          </p:cNvSpPr>
          <p:nvPr>
            <p:ph type="ftr" sz="quarter" idx="2"/>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8" y="9430092"/>
            <a:ext cx="2889938" cy="496412"/>
          </a:xfrm>
          <a:prstGeom prst="rect">
            <a:avLst/>
          </a:prstGeom>
        </p:spPr>
        <p:txBody>
          <a:bodyPr vert="horz" lIns="94838" tIns="47419" rIns="94838" bIns="47419"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29635287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38" tIns="47419" rIns="94838" bIns="47419" rtlCol="0" anchor="ctr"/>
          <a:lstStyle/>
          <a:p>
            <a:endParaRPr lang="en-US" dirty="0"/>
          </a:p>
        </p:txBody>
      </p:sp>
      <p:sp>
        <p:nvSpPr>
          <p:cNvPr id="5" name="Notes Placeholder 4"/>
          <p:cNvSpPr>
            <a:spLocks noGrp="1"/>
          </p:cNvSpPr>
          <p:nvPr>
            <p:ph type="body" sz="quarter" idx="3"/>
          </p:nvPr>
        </p:nvSpPr>
        <p:spPr>
          <a:xfrm>
            <a:off x="666909" y="4715909"/>
            <a:ext cx="5335270" cy="4467701"/>
          </a:xfrm>
          <a:prstGeom prst="rect">
            <a:avLst/>
          </a:prstGeom>
        </p:spPr>
        <p:txBody>
          <a:bodyPr vert="horz" lIns="94838" tIns="47419" rIns="94838" bIns="47419"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8" y="9430092"/>
            <a:ext cx="2889938" cy="496412"/>
          </a:xfrm>
          <a:prstGeom prst="rect">
            <a:avLst/>
          </a:prstGeom>
        </p:spPr>
        <p:txBody>
          <a:bodyPr vert="horz" lIns="94838" tIns="47419" rIns="94838" bIns="47419"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134713511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bricks.com/blog/2016/05/23/apache-spark-as-a-compiler-joining-a-billion-rows-per-second-on-a-laptop.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park.apache.org/docs/latest/api/python/#:~:text=PySpark%20is%20an%20interface%20for,data%20in%20a%20distributed%20environ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F87516E-1A8F-4B89-A83B-EBEF0E5FD133}" type="slidenum">
              <a:rPr lang="en-AU" smtClean="0"/>
              <a:pPr/>
              <a:t>1</a:t>
            </a:fld>
            <a:endParaRPr lang="en-AU" dirty="0"/>
          </a:p>
        </p:txBody>
      </p:sp>
    </p:spTree>
    <p:extLst>
      <p:ext uri="{BB962C8B-B14F-4D97-AF65-F5344CB8AC3E}">
        <p14:creationId xmlns:p14="http://schemas.microsoft.com/office/powerpoint/2010/main" val="22412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17</a:t>
            </a:fld>
            <a:endParaRPr lang="en-US" dirty="0"/>
          </a:p>
        </p:txBody>
      </p:sp>
    </p:spTree>
    <p:extLst>
      <p:ext uri="{BB962C8B-B14F-4D97-AF65-F5344CB8AC3E}">
        <p14:creationId xmlns:p14="http://schemas.microsoft.com/office/powerpoint/2010/main" val="309550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b="0" i="0" dirty="0">
              <a:solidFill>
                <a:srgbClr val="3D3B49"/>
              </a:solidFill>
              <a:effectLst/>
              <a:latin typeface="Noto serif" panose="02020600060500020200" pitchFamily="18" charset="0"/>
            </a:endParaRP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18</a:t>
            </a:fld>
            <a:endParaRPr lang="en-US" dirty="0"/>
          </a:p>
        </p:txBody>
      </p:sp>
    </p:spTree>
    <p:extLst>
      <p:ext uri="{BB962C8B-B14F-4D97-AF65-F5344CB8AC3E}">
        <p14:creationId xmlns:p14="http://schemas.microsoft.com/office/powerpoint/2010/main" val="238004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278CE33F-20B0-4212-A483-7313E7155FC4}"/>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7E67EABD-9AF7-4770-8849-30639DAEAEEE}"/>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r>
              <a:rPr lang="en-AU" altLang="en-US" sz="1800">
                <a:solidFill>
                  <a:srgbClr val="333333"/>
                </a:solidFill>
                <a:latin typeface="Arial" panose="020B0604020202020204" pitchFamily="34" charset="0"/>
                <a:ea typeface="DengXian" panose="02010600030101010101" pitchFamily="2" charset="-122"/>
              </a:rPr>
              <a:t>At present, spark supports many languages: Scala, python, Java, R.</a:t>
            </a:r>
            <a:r>
              <a:rPr lang="zh-CN" altLang="en-US" sz="1800">
                <a:solidFill>
                  <a:srgbClr val="333333"/>
                </a:solidFill>
                <a:cs typeface="Arial" panose="020B0604020202020204" pitchFamily="34" charset="0"/>
              </a:rPr>
              <a:t> </a:t>
            </a:r>
            <a:r>
              <a:rPr lang="en-AU" altLang="en-US" sz="1800">
                <a:solidFill>
                  <a:srgbClr val="333333"/>
                </a:solidFill>
                <a:latin typeface="Arial" panose="020B0604020202020204" pitchFamily="34" charset="0"/>
                <a:ea typeface="DengXian" panose="02010600030101010101" pitchFamily="2" charset="-122"/>
              </a:rPr>
              <a:t>Developers can decide which language is used to develop spark programs according to the application</a:t>
            </a:r>
            <a:endParaRPr lang="en-AU" altLang="en-US">
              <a:ea typeface="DengXian" panose="02010600030101010101" pitchFamily="2" charset="-122"/>
              <a:cs typeface="Times New Roman" panose="02020603050405020304" pitchFamily="18" charset="0"/>
            </a:endParaRPr>
          </a:p>
        </p:txBody>
      </p:sp>
      <p:sp>
        <p:nvSpPr>
          <p:cNvPr id="78852" name="Slide Number Placeholder 3">
            <a:extLst>
              <a:ext uri="{FF2B5EF4-FFF2-40B4-BE49-F238E27FC236}">
                <a16:creationId xmlns:a16="http://schemas.microsoft.com/office/drawing/2014/main" id="{407B5E14-82CB-49A6-8278-279EB3AA6E3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7A244041-4946-4B57-84F9-19B3A675D162}"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BCD0DD62-E02D-43B6-A765-54C0C6D6993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14A92274-7626-4091-8A00-9E554AD8E12F}"/>
              </a:ext>
            </a:extLst>
          </p:cNvPr>
          <p:cNvSpPr>
            <a:spLocks noGrp="1" noChangeArrowheads="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fontScale="62500" lnSpcReduction="20000"/>
          </a:bodyPr>
          <a:lstStyle/>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There are three ways to process spark data</a:t>
            </a:r>
            <a:r>
              <a:rPr lang="zh-CN" sz="1800" dirty="0">
                <a:solidFill>
                  <a:srgbClr val="333333"/>
                </a:solidFill>
                <a:latin typeface="Arial" panose="020B0604020202020204" pitchFamily="34" charset="0"/>
                <a:ea typeface="DengXian" panose="02010600030101010101" pitchFamily="2" charset="-122"/>
                <a:cs typeface="Arial" panose="020B0604020202020204" pitchFamily="34" charset="0"/>
              </a:rPr>
              <a:t>，</a:t>
            </a:r>
            <a:r>
              <a:rPr lang="zh-CN" sz="1800" dirty="0">
                <a:solidFill>
                  <a:srgbClr val="333333"/>
                </a:solidFill>
                <a:ea typeface="Arial" panose="020B0604020202020204" pitchFamily="34" charset="0"/>
                <a:cs typeface="Times New Roman" panose="02020603050405020304" pitchFamily="18" charset="0"/>
              </a:rPr>
              <a:t> </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RDD</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RDD data has no schema defined (that is, every field name and data type are not defined). We need to use the concept of MapReduce to process data.</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Spark </a:t>
            </a:r>
            <a:r>
              <a:rPr lang="en-AU" sz="1800" dirty="0" err="1">
                <a:solidFill>
                  <a:srgbClr val="333333"/>
                </a:solidFill>
                <a:latin typeface="Arial" panose="020B0604020202020204" pitchFamily="34" charset="0"/>
                <a:ea typeface="DengXian" panose="02010600030101010101" pitchFamily="2" charset="-122"/>
                <a:cs typeface="Times New Roman" panose="02020603050405020304" pitchFamily="18" charset="0"/>
              </a:rPr>
              <a:t>DataFrame</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Schema must be defined when spark is established. We need to define each field name and data type.</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Spark SQL</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In this case, we need to first create </a:t>
            </a:r>
            <a:r>
              <a:rPr lang="en-AU" sz="1800" dirty="0" err="1">
                <a:solidFill>
                  <a:srgbClr val="333333"/>
                </a:solidFill>
                <a:latin typeface="Arial" panose="020B0604020202020204" pitchFamily="34" charset="0"/>
                <a:ea typeface="DengXian" panose="02010600030101010101" pitchFamily="2" charset="-122"/>
                <a:cs typeface="Times New Roman" panose="02020603050405020304" pitchFamily="18" charset="0"/>
              </a:rPr>
              <a:t>DataFrame</a:t>
            </a:r>
            <a: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t>, and then use Spark SQL temp table. </a:t>
            </a:r>
          </a:p>
          <a:p>
            <a:pPr>
              <a:lnSpc>
                <a:spcPct val="107000"/>
              </a:lnSpc>
              <a:spcAft>
                <a:spcPts val="800"/>
              </a:spcAft>
              <a:defRPr/>
            </a:pPr>
            <a:r>
              <a:rPr lang="en-US" sz="1800" dirty="0">
                <a:ea typeface="DengXian" panose="02010600030101010101" pitchFamily="2" charset="-122"/>
                <a:cs typeface="Times New Roman" panose="02020603050405020304" pitchFamily="18" charset="0"/>
              </a:rPr>
              <a:t>Spark distributes the operations you specify (e.g., in Python) to the cluster’s nodes for parallel execution. Spark streaming  enables you to process data as it’s received. Spark </a:t>
            </a:r>
            <a:r>
              <a:rPr lang="en-US" sz="1800" dirty="0" err="1">
                <a:ea typeface="DengXian" panose="02010600030101010101" pitchFamily="2" charset="-122"/>
                <a:cs typeface="Times New Roman" panose="02020603050405020304" pitchFamily="18" charset="0"/>
              </a:rPr>
              <a:t>DataFrames</a:t>
            </a:r>
            <a:r>
              <a:rPr lang="en-US" sz="1800" dirty="0">
                <a:ea typeface="DengXian" panose="02010600030101010101" pitchFamily="2" charset="-122"/>
                <a:cs typeface="Times New Roman" panose="02020603050405020304" pitchFamily="18" charset="0"/>
              </a:rPr>
              <a:t>, which are similar to pandas </a:t>
            </a:r>
            <a:r>
              <a:rPr lang="en-US" sz="1800" dirty="0" err="1">
                <a:ea typeface="DengXian" panose="02010600030101010101" pitchFamily="2" charset="-122"/>
                <a:cs typeface="Times New Roman" panose="02020603050405020304" pitchFamily="18" charset="0"/>
              </a:rPr>
              <a:t>DataFrames</a:t>
            </a:r>
            <a:r>
              <a:rPr lang="en-US" sz="1800" dirty="0">
                <a:ea typeface="DengXian" panose="02010600030101010101" pitchFamily="2" charset="-122"/>
                <a:cs typeface="Times New Roman" panose="02020603050405020304" pitchFamily="18" charset="0"/>
              </a:rPr>
              <a:t>, enable you to view RDDs as a collection of named columns. You can use Spark </a:t>
            </a:r>
            <a:r>
              <a:rPr lang="en-US" sz="1800" dirty="0" err="1">
                <a:ea typeface="DengXian" panose="02010600030101010101" pitchFamily="2" charset="-122"/>
                <a:cs typeface="Times New Roman" panose="02020603050405020304" pitchFamily="18" charset="0"/>
              </a:rPr>
              <a:t>DataFrames</a:t>
            </a:r>
            <a:r>
              <a:rPr lang="en-US" sz="1800" dirty="0">
                <a:ea typeface="DengXian" panose="02010600030101010101" pitchFamily="2" charset="-122"/>
                <a:cs typeface="Times New Roman" panose="02020603050405020304" pitchFamily="18" charset="0"/>
              </a:rPr>
              <a:t> with Spark SQL to perform queries on distributed data. Spark also includes Spark </a:t>
            </a:r>
            <a:r>
              <a:rPr lang="en-US" sz="1800" dirty="0" err="1">
                <a:ea typeface="DengXian" panose="02010600030101010101" pitchFamily="2" charset="-122"/>
                <a:cs typeface="Times New Roman" panose="02020603050405020304" pitchFamily="18" charset="0"/>
              </a:rPr>
              <a:t>MLlib</a:t>
            </a:r>
            <a:r>
              <a:rPr lang="en-US" sz="1800" dirty="0">
                <a:ea typeface="DengXian" panose="02010600030101010101" pitchFamily="2" charset="-122"/>
                <a:cs typeface="Times New Roman" panose="02020603050405020304" pitchFamily="18" charset="0"/>
              </a:rPr>
              <a:t>( Spark Machine Learning Library), which enables you to perform machine-learning algorithms. </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br>
              <a:rPr lang="en-AU" sz="1800" dirty="0">
                <a:solidFill>
                  <a:srgbClr val="333333"/>
                </a:solidFill>
                <a:latin typeface="Arial" panose="020B0604020202020204" pitchFamily="34" charset="0"/>
                <a:ea typeface="DengXian" panose="02010600030101010101" pitchFamily="2" charset="-122"/>
                <a:cs typeface="Times New Roman" panose="02020603050405020304" pitchFamily="18" charset="0"/>
              </a:rPr>
            </a:br>
            <a:endParaRPr lang="en-AU" sz="1800" dirty="0">
              <a:ea typeface="DengXian" panose="02010600030101010101" pitchFamily="2" charset="-122"/>
              <a:cs typeface="Times New Roman" panose="02020603050405020304" pitchFamily="18" charset="0"/>
            </a:endParaRPr>
          </a:p>
          <a:p>
            <a:pPr>
              <a:lnSpc>
                <a:spcPct val="90000"/>
              </a:lnSpc>
              <a:defRPr/>
            </a:pPr>
            <a:endParaRPr lang="en-AU" altLang="en-US" dirty="0">
              <a:ea typeface="DengXian" panose="02010600030101010101" pitchFamily="2" charset="-122"/>
              <a:cs typeface="Times New Roman" panose="02020603050405020304" pitchFamily="18" charset="0"/>
            </a:endParaRPr>
          </a:p>
        </p:txBody>
      </p:sp>
      <p:sp>
        <p:nvSpPr>
          <p:cNvPr id="76804" name="Slide Number Placeholder 3">
            <a:extLst>
              <a:ext uri="{FF2B5EF4-FFF2-40B4-BE49-F238E27FC236}">
                <a16:creationId xmlns:a16="http://schemas.microsoft.com/office/drawing/2014/main" id="{7C50CB81-3AB6-4341-8C25-2FD1D9EFD9C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341E983-7731-4F31-AA46-81106F7B712C}" type="slidenum">
              <a:rPr lang="en-US" altLang="en-US" sz="1200">
                <a:latin typeface="Times New Roman" panose="02020603050405020304" pitchFamily="18" charset="0"/>
              </a:rPr>
              <a:pPr algn="r"/>
              <a:t>20</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0F61BC59-3A44-487D-8D68-66088481DDF4}"/>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B04569CC-B87A-496A-8EB0-0F71F42F3B96}"/>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r>
              <a:rPr lang="en-US" altLang="en-US" sz="1800">
                <a:ea typeface="DengXian" panose="02010600030101010101" pitchFamily="2" charset="-122"/>
                <a:cs typeface="Times New Roman" panose="02020603050405020304" pitchFamily="18" charset="0"/>
              </a:rPr>
              <a:t>Spark’s resilient distributed dataset is an abstraction that hides most of the complexity behind distributed computation, such as consistency of state and recovery from node failures. RDDs represent collection of elements that are distributed across different nodes in a cluster.</a:t>
            </a:r>
          </a:p>
          <a:p>
            <a:pPr>
              <a:lnSpc>
                <a:spcPct val="90000"/>
              </a:lnSpc>
            </a:pPr>
            <a:r>
              <a:rPr lang="en-US" altLang="en-US" sz="1800">
                <a:ea typeface="DengXian" panose="02010600030101010101" pitchFamily="2" charset="-122"/>
                <a:cs typeface="Times New Roman" panose="02020603050405020304" pitchFamily="18" charset="0"/>
              </a:rPr>
              <a:t>The consistency of state has proven to be a difficult problem to solve in distributed systems. Spark handles this problem by introducing the concept of shared variables. These types of variables can be used safely in parallel operations. The above diagram depicts a Spark cluster. </a:t>
            </a: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a:ea typeface="DengXian" panose="02010600030101010101" pitchFamily="2" charset="-122"/>
              <a:cs typeface="Times New Roman" panose="02020603050405020304" pitchFamily="18" charset="0"/>
            </a:endParaRPr>
          </a:p>
        </p:txBody>
      </p:sp>
      <p:sp>
        <p:nvSpPr>
          <p:cNvPr id="72708" name="Slide Number Placeholder 3">
            <a:extLst>
              <a:ext uri="{FF2B5EF4-FFF2-40B4-BE49-F238E27FC236}">
                <a16:creationId xmlns:a16="http://schemas.microsoft.com/office/drawing/2014/main" id="{F86361D0-1536-4F10-820E-5B125A00D274}"/>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A502C032-ADF8-4B6E-8DA4-CFA98933CFDA}"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25669FF-C8D7-4967-8FCB-6E4D8C1257BB}"/>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C080119E-BA4A-4AD4-854B-76FACBA2B575}"/>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endParaRPr lang="en-AU" altLang="en-US">
              <a:ea typeface="DengXian" panose="02010600030101010101" pitchFamily="2" charset="-122"/>
              <a:cs typeface="Times New Roman" panose="02020603050405020304" pitchFamily="18" charset="0"/>
            </a:endParaRPr>
          </a:p>
        </p:txBody>
      </p:sp>
      <p:sp>
        <p:nvSpPr>
          <p:cNvPr id="74756" name="Slide Number Placeholder 3">
            <a:extLst>
              <a:ext uri="{FF2B5EF4-FFF2-40B4-BE49-F238E27FC236}">
                <a16:creationId xmlns:a16="http://schemas.microsoft.com/office/drawing/2014/main" id="{B5BA2CEC-D579-40F9-AAB1-77B0ECD9067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F699684B-9DD2-441E-ACE2-ED5185DDEF38}" type="slidenum">
              <a:rPr lang="en-US" altLang="en-US" sz="1200">
                <a:latin typeface="Times New Roman" panose="02020603050405020304" pitchFamily="18" charset="0"/>
              </a:rPr>
              <a:pPr algn="r"/>
              <a:t>22</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25</a:t>
            </a:fld>
            <a:endParaRPr lang="en-US" dirty="0"/>
          </a:p>
        </p:txBody>
      </p:sp>
    </p:spTree>
    <p:extLst>
      <p:ext uri="{BB962C8B-B14F-4D97-AF65-F5344CB8AC3E}">
        <p14:creationId xmlns:p14="http://schemas.microsoft.com/office/powerpoint/2010/main" val="248883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1" dirty="0">
                <a:solidFill>
                  <a:srgbClr val="3D3B49"/>
                </a:solidFill>
                <a:effectLst/>
                <a:latin typeface="Noto serif" panose="02020600060500020200" pitchFamily="18" charset="0"/>
              </a:rPr>
              <a:t>Apache Spark as a Compiler: Joining a Billion Rows per Second on a Laptop</a:t>
            </a:r>
            <a:r>
              <a:rPr lang="en-AU" b="0" i="0" dirty="0">
                <a:solidFill>
                  <a:srgbClr val="3D3B49"/>
                </a:solidFill>
                <a:effectLst/>
                <a:latin typeface="Noto serif" panose="02020600060500020200" pitchFamily="18" charset="0"/>
              </a:rPr>
              <a:t> (</a:t>
            </a:r>
            <a:r>
              <a:rPr lang="en-AU" b="0" i="0" u="sng" dirty="0">
                <a:solidFill>
                  <a:srgbClr val="D3002D"/>
                </a:solidFill>
                <a:effectLst/>
                <a:latin typeface="Noto serif" panose="02020600060500020200" pitchFamily="18" charset="0"/>
                <a:hlinkClick r:id="rId3"/>
              </a:rPr>
              <a:t>https://databricks.com/blog/2016/05/23/apache-spark-as-a-compiler-joining-a-billion-rows-per-second-on-a-laptop.html</a:t>
            </a:r>
            <a:r>
              <a:rPr lang="en-AU" b="0" i="0" dirty="0">
                <a:solidFill>
                  <a:srgbClr val="3D3B49"/>
                </a:solidFill>
                <a:effectLst/>
                <a:latin typeface="Noto serif" panose="02020600060500020200" pitchFamily="18" charset="0"/>
              </a:rPr>
              <a:t>)</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29</a:t>
            </a:fld>
            <a:endParaRPr lang="en-US" dirty="0"/>
          </a:p>
        </p:txBody>
      </p:sp>
    </p:spTree>
    <p:extLst>
      <p:ext uri="{BB962C8B-B14F-4D97-AF65-F5344CB8AC3E}">
        <p14:creationId xmlns:p14="http://schemas.microsoft.com/office/powerpoint/2010/main" val="3765621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31</a:t>
            </a:fld>
            <a:endParaRPr lang="en-US" dirty="0"/>
          </a:p>
        </p:txBody>
      </p:sp>
    </p:spTree>
    <p:extLst>
      <p:ext uri="{BB962C8B-B14F-4D97-AF65-F5344CB8AC3E}">
        <p14:creationId xmlns:p14="http://schemas.microsoft.com/office/powerpoint/2010/main" val="2863667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D3B49"/>
                </a:solidFill>
                <a:effectLst/>
                <a:latin typeface="Noto serif" panose="02020600060500020200" pitchFamily="18" charset="0"/>
              </a:rPr>
              <a:t>The history of the Spark APIs is denoted in the following diagram noting the progression from RDD to </a:t>
            </a:r>
            <a:r>
              <a:rPr lang="en-AU" b="0" i="0" dirty="0" err="1">
                <a:solidFill>
                  <a:srgbClr val="3D3B49"/>
                </a:solidFill>
                <a:effectLst/>
                <a:latin typeface="Noto serif" panose="02020600060500020200" pitchFamily="18" charset="0"/>
              </a:rPr>
              <a:t>DataFrame</a:t>
            </a:r>
            <a:r>
              <a:rPr lang="en-AU" b="0" i="0" dirty="0">
                <a:solidFill>
                  <a:srgbClr val="3D3B49"/>
                </a:solidFill>
                <a:effectLst/>
                <a:latin typeface="Noto serif" panose="02020600060500020200" pitchFamily="18" charset="0"/>
              </a:rPr>
              <a:t> to Dataset:</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32</a:t>
            </a:fld>
            <a:endParaRPr lang="en-US" dirty="0"/>
          </a:p>
        </p:txBody>
      </p:sp>
    </p:spTree>
    <p:extLst>
      <p:ext uri="{BB962C8B-B14F-4D97-AF65-F5344CB8AC3E}">
        <p14:creationId xmlns:p14="http://schemas.microsoft.com/office/powerpoint/2010/main" val="253621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2</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D3B49"/>
                </a:solidFill>
                <a:effectLst/>
                <a:latin typeface="Noto serif" panose="02020600060500020200" pitchFamily="18" charset="0"/>
              </a:rPr>
              <a:t>The unification of the </a:t>
            </a:r>
            <a:r>
              <a:rPr lang="en-AU" b="0" i="0" dirty="0" err="1">
                <a:solidFill>
                  <a:srgbClr val="3D3B49"/>
                </a:solidFill>
                <a:effectLst/>
                <a:latin typeface="Noto serif" panose="02020600060500020200" pitchFamily="18" charset="0"/>
              </a:rPr>
              <a:t>DataFrame</a:t>
            </a:r>
            <a:r>
              <a:rPr lang="en-AU" b="0" i="0" dirty="0">
                <a:solidFill>
                  <a:srgbClr val="3D3B49"/>
                </a:solidFill>
                <a:effectLst/>
                <a:latin typeface="Noto serif" panose="02020600060500020200" pitchFamily="18" charset="0"/>
              </a:rPr>
              <a:t> and Dataset APIs has the potential of creating breaking changes to backwards compatibility. This was one of the main reasons Apache Spark 2.0 was a major release (as opposed to a 1.x minor release which would have minimized any breaking changes). As you can see from the following diagram, </a:t>
            </a:r>
            <a:r>
              <a:rPr lang="en-AU" b="0" i="0" dirty="0" err="1">
                <a:solidFill>
                  <a:srgbClr val="3D3B49"/>
                </a:solidFill>
                <a:effectLst/>
                <a:latin typeface="Noto serif" panose="02020600060500020200" pitchFamily="18" charset="0"/>
              </a:rPr>
              <a:t>DataFrame</a:t>
            </a:r>
            <a:r>
              <a:rPr lang="en-AU" b="0" i="0" dirty="0">
                <a:solidFill>
                  <a:srgbClr val="3D3B49"/>
                </a:solidFill>
                <a:effectLst/>
                <a:latin typeface="Noto serif" panose="02020600060500020200" pitchFamily="18" charset="0"/>
              </a:rPr>
              <a:t> and Dataset both belong to the new Dataset API introduced as part of Apache Spark 2.0:</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33</a:t>
            </a:fld>
            <a:endParaRPr lang="en-US" dirty="0"/>
          </a:p>
        </p:txBody>
      </p:sp>
    </p:spTree>
    <p:extLst>
      <p:ext uri="{BB962C8B-B14F-4D97-AF65-F5344CB8AC3E}">
        <p14:creationId xmlns:p14="http://schemas.microsoft.com/office/powerpoint/2010/main" val="3199650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34</a:t>
            </a:fld>
            <a:endParaRPr lang="en-US" dirty="0"/>
          </a:p>
        </p:txBody>
      </p:sp>
    </p:spTree>
    <p:extLst>
      <p:ext uri="{BB962C8B-B14F-4D97-AF65-F5344CB8AC3E}">
        <p14:creationId xmlns:p14="http://schemas.microsoft.com/office/powerpoint/2010/main" val="3741042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D3B49"/>
                </a:solidFill>
                <a:effectLst/>
                <a:latin typeface="Noto serif" panose="02020600060500020200" pitchFamily="18" charset="0"/>
              </a:rPr>
              <a:t>Updated Catalyst engine to denote the inclusion of Datasets. </a:t>
            </a:r>
          </a:p>
          <a:p>
            <a:r>
              <a:rPr lang="en-AU" b="1" i="0" dirty="0">
                <a:solidFill>
                  <a:srgbClr val="3D3B49"/>
                </a:solidFill>
                <a:effectLst/>
                <a:latin typeface="Noto serif" panose="02020600060500020200" pitchFamily="18" charset="0"/>
              </a:rPr>
              <a:t>Code Generation</a:t>
            </a:r>
            <a:r>
              <a:rPr lang="en-AU" b="0" i="0" dirty="0">
                <a:solidFill>
                  <a:srgbClr val="3D3B49"/>
                </a:solidFill>
                <a:effectLst/>
                <a:latin typeface="Noto serif" panose="02020600060500020200" pitchFamily="18" charset="0"/>
              </a:rPr>
              <a:t> is used against the selected physical plans to generate the underlying RDDs</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35</a:t>
            </a:fld>
            <a:endParaRPr lang="en-US" dirty="0"/>
          </a:p>
        </p:txBody>
      </p:sp>
    </p:spTree>
    <p:extLst>
      <p:ext uri="{BB962C8B-B14F-4D97-AF65-F5344CB8AC3E}">
        <p14:creationId xmlns:p14="http://schemas.microsoft.com/office/powerpoint/2010/main" val="2468767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36</a:t>
            </a:fld>
            <a:endParaRPr lang="en-US" dirty="0"/>
          </a:p>
        </p:txBody>
      </p:sp>
    </p:spTree>
    <p:extLst>
      <p:ext uri="{BB962C8B-B14F-4D97-AF65-F5344CB8AC3E}">
        <p14:creationId xmlns:p14="http://schemas.microsoft.com/office/powerpoint/2010/main" val="409494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37</a:t>
            </a:fld>
            <a:endParaRPr lang="en-US" dirty="0"/>
          </a:p>
        </p:txBody>
      </p:sp>
    </p:spTree>
    <p:extLst>
      <p:ext uri="{BB962C8B-B14F-4D97-AF65-F5344CB8AC3E}">
        <p14:creationId xmlns:p14="http://schemas.microsoft.com/office/powerpoint/2010/main" val="1533856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96E56A-F40C-489E-831C-A2F7B2A7C83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8676D57B-822A-4D13-BCE4-9FED6BBAD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 name="Slide Number Placeholder 3">
            <a:extLst>
              <a:ext uri="{FF2B5EF4-FFF2-40B4-BE49-F238E27FC236}">
                <a16:creationId xmlns:a16="http://schemas.microsoft.com/office/drawing/2014/main" id="{8555A8AA-C0EF-424F-BAC6-2985FAFD259C}"/>
              </a:ext>
            </a:extLst>
          </p:cNvPr>
          <p:cNvSpPr txBox="1">
            <a:spLocks noGrp="1"/>
          </p:cNvSpPr>
          <p:nvPr/>
        </p:nvSpPr>
        <p:spPr bwMode="auto">
          <a:xfrm>
            <a:off x="4144963" y="9121775"/>
            <a:ext cx="3170237" cy="479425"/>
          </a:xfrm>
          <a:prstGeom prst="rect">
            <a:avLst/>
          </a:prstGeom>
          <a:noFill/>
          <a:ln>
            <a:miter lim="800000"/>
            <a:headEnd/>
            <a:tailEnd/>
          </a:ln>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B2D6470-857C-4BA6-B558-727E956B188F}"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0E43014B-7CDE-448C-A412-6804E35D426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73C22DC5-8270-4EFC-AD86-812876640B67}"/>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endParaRPr lang="en-AU" altLang="en-US">
              <a:ea typeface="DengXian" panose="02010600030101010101" pitchFamily="2" charset="-122"/>
              <a:cs typeface="Times New Roman" panose="02020603050405020304" pitchFamily="18" charset="0"/>
            </a:endParaRPr>
          </a:p>
        </p:txBody>
      </p:sp>
      <p:sp>
        <p:nvSpPr>
          <p:cNvPr id="62468" name="Slide Number Placeholder 3">
            <a:extLst>
              <a:ext uri="{FF2B5EF4-FFF2-40B4-BE49-F238E27FC236}">
                <a16:creationId xmlns:a16="http://schemas.microsoft.com/office/drawing/2014/main" id="{A1FBA148-7286-453F-A89D-10402ED39F85}"/>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7E743D0-2082-4185-913F-4870FFAB6559}" type="slidenum">
              <a:rPr lang="en-US" altLang="en-US" sz="1200">
                <a:latin typeface="Times New Roman" panose="02020603050405020304" pitchFamily="18" charset="0"/>
              </a:rPr>
              <a:pPr algn="r"/>
              <a:t>4</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0020F71-5CA6-4FA4-9B22-28BF4D5048C5}"/>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75262339-3C75-4F44-8D7F-86F3AC2FDD16}"/>
              </a:ext>
            </a:extLst>
          </p:cNvPr>
          <p:cNvSpPr>
            <a:spLocks noGrp="1" noChangeArrowheads="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a:bodyPr>
          <a:lstStyle/>
          <a:p>
            <a:pPr>
              <a:lnSpc>
                <a:spcPct val="107000"/>
              </a:lnSpc>
              <a:spcAft>
                <a:spcPts val="800"/>
              </a:spcAft>
              <a:defRPr/>
            </a:pPr>
            <a:r>
              <a:rPr lang="en-US" sz="1800" dirty="0">
                <a:ea typeface="DengXian" panose="02010600030101010101" pitchFamily="2" charset="-122"/>
                <a:cs typeface="Times New Roman" panose="02020603050405020304" pitchFamily="18" charset="0"/>
              </a:rPr>
              <a:t>Spark consists of the following components:</a:t>
            </a:r>
          </a:p>
          <a:p>
            <a:pPr>
              <a:lnSpc>
                <a:spcPct val="107000"/>
              </a:lnSpc>
              <a:spcAft>
                <a:spcPts val="800"/>
              </a:spcAft>
              <a:defRPr/>
            </a:pPr>
            <a:r>
              <a:rPr lang="en-US" sz="1800" dirty="0">
                <a:ea typeface="DengXian" panose="02010600030101010101" pitchFamily="2" charset="-122"/>
                <a:cs typeface="Times New Roman" panose="02020603050405020304" pitchFamily="18" charset="0"/>
              </a:rPr>
              <a:t>Resilient distributed datasets. This is an API that provides the functionality to perform operations in a distributed environment</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sz="1800" dirty="0">
                <a:ea typeface="DengXian" panose="02010600030101010101" pitchFamily="2" charset="-122"/>
                <a:cs typeface="Times New Roman" panose="02020603050405020304" pitchFamily="18" charset="0"/>
              </a:rPr>
              <a:t>SQL, </a:t>
            </a:r>
            <a:r>
              <a:rPr lang="en-US" sz="1800" dirty="0" err="1">
                <a:ea typeface="DengXian" panose="02010600030101010101" pitchFamily="2" charset="-122"/>
                <a:cs typeface="Times New Roman" panose="02020603050405020304" pitchFamily="18" charset="0"/>
              </a:rPr>
              <a:t>DataFrames</a:t>
            </a:r>
            <a:r>
              <a:rPr lang="en-US" sz="1800" dirty="0">
                <a:ea typeface="DengXian" panose="02010600030101010101" pitchFamily="2" charset="-122"/>
                <a:cs typeface="Times New Roman" panose="02020603050405020304" pitchFamily="18" charset="0"/>
              </a:rPr>
              <a:t>, and datasets: this module contains interfaces to operate structured data</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sz="1800" dirty="0">
                <a:ea typeface="DengXian" panose="02010600030101010101" pitchFamily="2" charset="-122"/>
                <a:cs typeface="Times New Roman" panose="02020603050405020304" pitchFamily="18" charset="0"/>
              </a:rPr>
              <a:t>Streaming (</a:t>
            </a:r>
            <a:r>
              <a:rPr lang="en-US" sz="1800" dirty="0" err="1">
                <a:ea typeface="DengXian" panose="02010600030101010101" pitchFamily="2" charset="-122"/>
                <a:cs typeface="Times New Roman" panose="02020603050405020304" pitchFamily="18" charset="0"/>
              </a:rPr>
              <a:t>DStreams</a:t>
            </a:r>
            <a:r>
              <a:rPr lang="en-US" sz="1800" dirty="0">
                <a:ea typeface="DengXian" panose="02010600030101010101" pitchFamily="2" charset="-122"/>
                <a:cs typeface="Times New Roman" panose="02020603050405020304" pitchFamily="18" charset="0"/>
              </a:rPr>
              <a:t>): Extension for the distributed processing of live data streams</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sz="1800" dirty="0">
                <a:ea typeface="DengXian" panose="02010600030101010101" pitchFamily="2" charset="-122"/>
                <a:cs typeface="Times New Roman" panose="02020603050405020304" pitchFamily="18" charset="0"/>
              </a:rPr>
              <a:t>Machine learning library(</a:t>
            </a:r>
            <a:r>
              <a:rPr lang="en-US" sz="1800" dirty="0" err="1">
                <a:ea typeface="DengXian" panose="02010600030101010101" pitchFamily="2" charset="-122"/>
                <a:cs typeface="Times New Roman" panose="02020603050405020304" pitchFamily="18" charset="0"/>
              </a:rPr>
              <a:t>MLlib</a:t>
            </a:r>
            <a:r>
              <a:rPr lang="en-US" sz="1800" dirty="0">
                <a:ea typeface="DengXian" panose="02010600030101010101" pitchFamily="2" charset="-122"/>
                <a:cs typeface="Times New Roman" panose="02020603050405020304" pitchFamily="18" charset="0"/>
              </a:rPr>
              <a:t>). The collection of machine learning algorithms and utilities</a:t>
            </a:r>
            <a:endParaRPr lang="en-AU"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sz="1800" dirty="0" err="1">
                <a:ea typeface="DengXian" panose="02010600030101010101" pitchFamily="2" charset="-122"/>
                <a:cs typeface="Times New Roman" panose="02020603050405020304" pitchFamily="18" charset="0"/>
              </a:rPr>
              <a:t>GraphX</a:t>
            </a:r>
            <a:r>
              <a:rPr lang="en-US" sz="1800" dirty="0">
                <a:ea typeface="DengXian" panose="02010600030101010101" pitchFamily="2" charset="-122"/>
                <a:cs typeface="Times New Roman" panose="02020603050405020304" pitchFamily="18" charset="0"/>
              </a:rPr>
              <a:t>: extensions that integrate graph-parallel computation</a:t>
            </a:r>
            <a:endParaRPr lang="en-AU" sz="1800" dirty="0">
              <a:ea typeface="DengXian" panose="02010600030101010101" pitchFamily="2" charset="-122"/>
              <a:cs typeface="Times New Roman" panose="02020603050405020304" pitchFamily="18" charset="0"/>
            </a:endParaRPr>
          </a:p>
          <a:p>
            <a:pPr>
              <a:lnSpc>
                <a:spcPct val="90000"/>
              </a:lnSpc>
              <a:defRPr/>
            </a:pPr>
            <a:endParaRPr lang="en-AU" altLang="en-US" dirty="0">
              <a:ea typeface="DengXian" panose="02010600030101010101" pitchFamily="2" charset="-122"/>
              <a:cs typeface="Times New Roman" panose="02020603050405020304" pitchFamily="18" charset="0"/>
            </a:endParaRPr>
          </a:p>
        </p:txBody>
      </p:sp>
      <p:sp>
        <p:nvSpPr>
          <p:cNvPr id="64516" name="Slide Number Placeholder 3">
            <a:extLst>
              <a:ext uri="{FF2B5EF4-FFF2-40B4-BE49-F238E27FC236}">
                <a16:creationId xmlns:a16="http://schemas.microsoft.com/office/drawing/2014/main" id="{DAB407C6-3B06-4297-ACA7-654450FCC64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A2B145F3-471A-46EC-AF07-68D506E2E8BB}" type="slidenum">
              <a:rPr lang="en-US" altLang="en-US" sz="1200">
                <a:latin typeface="Times New Roman" panose="02020603050405020304" pitchFamily="18" charset="0"/>
              </a:rPr>
              <a:pPr algn="r"/>
              <a:t>5</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10E323-33E1-4B7D-A853-B589848037E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B661A96F-7324-47A8-9B1A-1D09E80341D4}"/>
              </a:ext>
            </a:extLst>
          </p:cNvPr>
          <p:cNvSpPr>
            <a:spLocks noGrp="1" noChangeArrowheads="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a:bodyPr>
          <a:lstStyle/>
          <a:p>
            <a:pPr>
              <a:lnSpc>
                <a:spcPct val="90000"/>
              </a:lnSpc>
              <a:defRPr/>
            </a:pPr>
            <a:r>
              <a:rPr lang="en-US" sz="1800" dirty="0">
                <a:ea typeface="DengXian" panose="02010600030101010101" pitchFamily="2" charset="-122"/>
                <a:cs typeface="Times New Roman" panose="02020603050405020304" pitchFamily="18" charset="0"/>
              </a:rPr>
              <a:t>Spark Context is the main entry point for Spark application, and it represents a connection to the cluster that can be used to create RDDs and perform distributed computation:</a:t>
            </a:r>
            <a:endParaRPr lang="en-AU" sz="1800" dirty="0">
              <a:ea typeface="DengXian" panose="02010600030101010101" pitchFamily="2" charset="-122"/>
              <a:cs typeface="Times New Roman" panose="02020603050405020304" pitchFamily="18" charset="0"/>
            </a:endParaRPr>
          </a:p>
          <a:p>
            <a:pPr>
              <a:lnSpc>
                <a:spcPct val="90000"/>
              </a:lnSpc>
              <a:defRPr/>
            </a:pPr>
            <a:endParaRPr lang="en-AU" altLang="en-US" dirty="0">
              <a:ea typeface="DengXian" panose="02010600030101010101" pitchFamily="2" charset="-122"/>
              <a:cs typeface="Times New Roman" panose="02020603050405020304" pitchFamily="18" charset="0"/>
            </a:endParaRPr>
          </a:p>
        </p:txBody>
      </p:sp>
      <p:sp>
        <p:nvSpPr>
          <p:cNvPr id="66564" name="Slide Number Placeholder 3">
            <a:extLst>
              <a:ext uri="{FF2B5EF4-FFF2-40B4-BE49-F238E27FC236}">
                <a16:creationId xmlns:a16="http://schemas.microsoft.com/office/drawing/2014/main" id="{1E6EF54C-5B2F-4CC1-82D5-0528A1DB93DF}"/>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F830F6D4-E0C2-4B00-B400-8B3084EDC877}"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D5321ACF-9A63-4B24-9085-77C1A38DE34C}"/>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4F8EA939-4964-425A-A6A8-4CF6BB83526D}"/>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r>
              <a:rPr lang="en-US" altLang="en-US" sz="1800">
                <a:ea typeface="DengXian" panose="02010600030101010101" pitchFamily="2" charset="-122"/>
                <a:cs typeface="Times New Roman" panose="02020603050405020304" pitchFamily="18" charset="0"/>
              </a:rPr>
              <a:t>Spark can run standalone on a single computer(typically for learning and testing purposes), standalone on a cluster or using various cluster managers and distributed storage systems. For resource management, Spark runs on Hadoop YARN, Apache Mesos, Amazon EC2 and supports many distributed storage systems.</a:t>
            </a: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a:ea typeface="DengXian" panose="02010600030101010101" pitchFamily="2" charset="-122"/>
              <a:cs typeface="Times New Roman" panose="02020603050405020304" pitchFamily="18" charset="0"/>
            </a:endParaRPr>
          </a:p>
        </p:txBody>
      </p:sp>
      <p:sp>
        <p:nvSpPr>
          <p:cNvPr id="68612" name="Slide Number Placeholder 3">
            <a:extLst>
              <a:ext uri="{FF2B5EF4-FFF2-40B4-BE49-F238E27FC236}">
                <a16:creationId xmlns:a16="http://schemas.microsoft.com/office/drawing/2014/main" id="{D62755C7-0E08-4DC1-8A57-802AAAD92422}"/>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31CDD090-BBC1-412E-AE59-2F1C5D3F1CD1}" type="slidenum">
              <a:rPr lang="en-US" altLang="en-US" sz="1200">
                <a:latin typeface="Times New Roman" panose="02020603050405020304" pitchFamily="18" charset="0"/>
              </a:rPr>
              <a:pPr algn="r"/>
              <a:t>7</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DA82E0FC-3C6A-4B95-BA2E-4A3B1D5B15E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AC733640-4A40-4331-AE8E-E250B930BB9C}"/>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At the core of Spark are resilient distributed datasets(RDDs). In addition to reading data from disk and writing data to disk, Hadoop uses replication for fault tolerance, which adds even more disk-based overhead. RDDs eliminate this overhead by remaining in memory , using disk only if the data will not fit in memory, and by not replicating data. Spark handles fault tolerance by remembering the steps used to create each RDD, so it can rebuild a given RDD if a cluster node fails.</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 </a:t>
            </a: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a:ea typeface="DengXian" panose="02010600030101010101" pitchFamily="2" charset="-122"/>
              <a:cs typeface="Times New Roman" panose="02020603050405020304" pitchFamily="18" charset="0"/>
            </a:endParaRPr>
          </a:p>
        </p:txBody>
      </p:sp>
      <p:sp>
        <p:nvSpPr>
          <p:cNvPr id="70660" name="Slide Number Placeholder 3">
            <a:extLst>
              <a:ext uri="{FF2B5EF4-FFF2-40B4-BE49-F238E27FC236}">
                <a16:creationId xmlns:a16="http://schemas.microsoft.com/office/drawing/2014/main" id="{A070E56E-142B-4EB3-A1E2-59E0D0B77B0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D1453297-6C87-48CB-BD34-D5F2F1ED4143}" type="slidenum">
              <a:rPr lang="en-US" altLang="en-US" sz="1200">
                <a:latin typeface="Times New Roman" panose="02020603050405020304" pitchFamily="18" charset="0"/>
              </a:rPr>
              <a:pPr algn="r"/>
              <a:t>8</a:t>
            </a:fld>
            <a:endParaRPr lang="en-US"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hlinkClick r:id="rId3">
                  <a:extLst>
                    <a:ext uri="{A12FA001-AC4F-418D-AE19-62706E023703}">
                      <ahyp:hlinkClr xmlns:ahyp="http://schemas.microsoft.com/office/drawing/2018/hyperlinkcolor" val="tx"/>
                    </a:ext>
                  </a:extLst>
                </a:hlinkClick>
              </a:rPr>
              <a:t>https://spark.apache.org/docs/latest/api/python/#:~:text=PySpark%20is%20an%20interface%20for,data%20in%20a%20distributed%20environment</a:t>
            </a:r>
            <a:r>
              <a:rPr lang="en-AU" dirty="0"/>
              <a:t>.</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9</a:t>
            </a:fld>
            <a:endParaRPr lang="en-US" dirty="0"/>
          </a:p>
        </p:txBody>
      </p:sp>
    </p:spTree>
    <p:extLst>
      <p:ext uri="{BB962C8B-B14F-4D97-AF65-F5344CB8AC3E}">
        <p14:creationId xmlns:p14="http://schemas.microsoft.com/office/powerpoint/2010/main" val="96866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D3B49"/>
                </a:solidFill>
                <a:effectLst/>
                <a:latin typeface="Noto serif" panose="02020600060500020200" pitchFamily="18" charset="0"/>
              </a:rPr>
              <a:t>The driver process determines the number and the composition of the task processes directed to the executor nodes based on the graph generated for the given job. Note, that any worker node can execute tasks from a number of different jobs.</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16</a:t>
            </a:fld>
            <a:endParaRPr lang="en-US" dirty="0"/>
          </a:p>
        </p:txBody>
      </p:sp>
    </p:spTree>
    <p:extLst>
      <p:ext uri="{BB962C8B-B14F-4D97-AF65-F5344CB8AC3E}">
        <p14:creationId xmlns:p14="http://schemas.microsoft.com/office/powerpoint/2010/main" val="210030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l">
              <a:defRPr sz="2000" b="1"/>
            </a:lvl1pPr>
          </a:lstStyle>
          <a:p>
            <a:r>
              <a:rPr lang="en-AU" dirty="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0"/>
            <a:ext cx="8229600" cy="425054"/>
          </a:xfrm>
        </p:spPr>
        <p:txBody>
          <a:bodyPr anchor="b"/>
          <a:lstStyle>
            <a:lvl1pPr algn="l">
              <a:defRPr sz="2000" b="1"/>
            </a:lvl1pPr>
          </a:lstStyle>
          <a:p>
            <a:r>
              <a:rPr lang="en-AU" dirty="0"/>
              <a:t>Click to edit Master title style</a:t>
            </a:r>
            <a:endParaRPr lang="en-US" dirty="0"/>
          </a:p>
        </p:txBody>
      </p:sp>
      <p:sp>
        <p:nvSpPr>
          <p:cNvPr id="3" name="Picture Placeholder 2"/>
          <p:cNvSpPr>
            <a:spLocks noGrp="1"/>
          </p:cNvSpPr>
          <p:nvPr>
            <p:ph type="pic" idx="1"/>
          </p:nvPr>
        </p:nvSpPr>
        <p:spPr>
          <a:xfrm>
            <a:off x="457200" y="459581"/>
            <a:ext cx="8229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endParaRPr lang="en-US" dirty="0"/>
          </a:p>
        </p:txBody>
      </p:sp>
      <p:sp>
        <p:nvSpPr>
          <p:cNvPr id="4" name="Text Placeholder 3"/>
          <p:cNvSpPr>
            <a:spLocks noGrp="1"/>
          </p:cNvSpPr>
          <p:nvPr>
            <p:ph type="body" sz="half" idx="2"/>
          </p:nvPr>
        </p:nvSpPr>
        <p:spPr>
          <a:xfrm>
            <a:off x="457200" y="4025503"/>
            <a:ext cx="8229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8229600" cy="2527299"/>
          </a:xfrm>
        </p:spPr>
        <p:txBody>
          <a:bodyPr anchor="ct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2" descr="Part-VB-notice-FedUni.jpg"/>
          <p:cNvPicPr>
            <a:picLocks noChangeAspect="1"/>
          </p:cNvPicPr>
          <p:nvPr/>
        </p:nvPicPr>
        <p:blipFill>
          <a:blip r:embed="rId2" cstate="print"/>
          <a:srcRect/>
          <a:stretch>
            <a:fillRect/>
          </a:stretch>
        </p:blipFill>
        <p:spPr bwMode="auto">
          <a:xfrm>
            <a:off x="0" y="0"/>
            <a:ext cx="9144000" cy="5157713"/>
          </a:xfrm>
          <a:prstGeom prst="rect">
            <a:avLst/>
          </a:prstGeom>
          <a:noFill/>
          <a:ln w="9525">
            <a:noFill/>
            <a:miter lim="800000"/>
            <a:headEnd/>
            <a:tailEnd/>
          </a:ln>
        </p:spPr>
      </p:pic>
    </p:spTree>
    <p:extLst>
      <p:ext uri="{BB962C8B-B14F-4D97-AF65-F5344CB8AC3E}">
        <p14:creationId xmlns:p14="http://schemas.microsoft.com/office/powerpoint/2010/main" val="287856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AU" dirty="0"/>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gif"/><Relationship Id="rId5" Type="http://schemas.openxmlformats.org/officeDocument/2006/relationships/slideLayout" Target="../slideLayouts/slideLayout9.xml"/><Relationship Id="rId10" Type="http://schemas.openxmlformats.org/officeDocument/2006/relationships/image" Target="../media/image2.jpg"/><Relationship Id="rId4" Type="http://schemas.openxmlformats.org/officeDocument/2006/relationships/slideLayout" Target="../slideLayouts/slideLayout8.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976"/>
            <a:ext cx="9144000" cy="5143500"/>
          </a:xfrm>
          <a:prstGeom prst="rect">
            <a:avLst/>
          </a:prstGeom>
        </p:spPr>
      </p:pic>
      <p:sp>
        <p:nvSpPr>
          <p:cNvPr id="2" name="Title Placeholder 1"/>
          <p:cNvSpPr>
            <a:spLocks noGrp="1"/>
          </p:cNvSpPr>
          <p:nvPr>
            <p:ph type="title"/>
          </p:nvPr>
        </p:nvSpPr>
        <p:spPr>
          <a:xfrm>
            <a:off x="457200" y="1276349"/>
            <a:ext cx="8229600" cy="8572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235201"/>
            <a:ext cx="8229600" cy="1898650"/>
          </a:xfrm>
          <a:prstGeom prst="rect">
            <a:avLst/>
          </a:prstGeom>
        </p:spPr>
        <p:txBody>
          <a:bodyPr vert="horz" lIns="91440" tIns="45720" rIns="91440" bIns="45720" rtlCol="0">
            <a:normAutofit/>
          </a:bodyPr>
          <a:lstStyle/>
          <a:p>
            <a:pPr lvl="0"/>
            <a:r>
              <a:rPr lang="en-AU" dirty="0"/>
              <a:t>Click to edit Master text styles</a:t>
            </a:r>
          </a:p>
          <a:p>
            <a:pPr lvl="0"/>
            <a:r>
              <a:rPr lang="en-AU" dirty="0"/>
              <a:t>Second level</a:t>
            </a:r>
          </a:p>
        </p:txBody>
      </p:sp>
      <p:sp>
        <p:nvSpPr>
          <p:cNvPr id="7" name="Rectangle 6"/>
          <p:cNvSpPr/>
          <p:nvPr userDrawn="1"/>
        </p:nvSpPr>
        <p:spPr>
          <a:xfrm>
            <a:off x="6917013" y="271610"/>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17013" y="238735"/>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718" r:id="rId4"/>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9250"/>
            <a:ext cx="9144000" cy="5143500"/>
          </a:xfrm>
          <a:prstGeom prst="rect">
            <a:avLst/>
          </a:prstGeom>
        </p:spPr>
      </p:pic>
      <p:sp>
        <p:nvSpPr>
          <p:cNvPr id="2" name="Title Placeholder 1"/>
          <p:cNvSpPr>
            <a:spLocks noGrp="1"/>
          </p:cNvSpPr>
          <p:nvPr>
            <p:ph type="title"/>
          </p:nvPr>
        </p:nvSpPr>
        <p:spPr>
          <a:xfrm>
            <a:off x="457200" y="619146"/>
            <a:ext cx="8229600" cy="857250"/>
          </a:xfrm>
          <a:prstGeom prst="rect">
            <a:avLst/>
          </a:prstGeom>
        </p:spPr>
        <p:txBody>
          <a:bodyPr vert="horz" lIns="91440" tIns="4572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52692"/>
            <a:ext cx="8229600" cy="305030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p:nvPr userDrawn="1"/>
        </p:nvSpPr>
        <p:spPr>
          <a:xfrm>
            <a:off x="6917013" y="250966"/>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17013" y="218091"/>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7543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350784-5C5B-4744-9290-2786F0AEFCA9}"/>
              </a:ext>
            </a:extLst>
          </p:cNvPr>
          <p:cNvSpPr>
            <a:spLocks noGrp="1"/>
          </p:cNvSpPr>
          <p:nvPr>
            <p:ph type="title"/>
          </p:nvPr>
        </p:nvSpPr>
        <p:spPr/>
        <p:txBody>
          <a:bodyPr/>
          <a:lstStyle/>
          <a:p>
            <a:endParaRPr lang="en-AU"/>
          </a:p>
        </p:txBody>
      </p:sp>
      <p:pic>
        <p:nvPicPr>
          <p:cNvPr id="6" name="Picture 2" descr="What is Apache Spark?">
            <a:extLst>
              <a:ext uri="{FF2B5EF4-FFF2-40B4-BE49-F238E27FC236}">
                <a16:creationId xmlns:a16="http://schemas.microsoft.com/office/drawing/2014/main" id="{5C27FB28-F7F3-4F78-88D0-ACC956E6F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414" y="1047771"/>
            <a:ext cx="6751172" cy="345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6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E1C0-C5D8-4BFD-BDEF-76944748D30E}"/>
              </a:ext>
            </a:extLst>
          </p:cNvPr>
          <p:cNvSpPr>
            <a:spLocks noGrp="1"/>
          </p:cNvSpPr>
          <p:nvPr>
            <p:ph type="title"/>
          </p:nvPr>
        </p:nvSpPr>
        <p:spPr>
          <a:xfrm>
            <a:off x="457200" y="581024"/>
            <a:ext cx="8229600" cy="857250"/>
          </a:xfrm>
        </p:spPr>
        <p:txBody>
          <a:bodyPr>
            <a:normAutofit/>
          </a:bodyPr>
          <a:lstStyle/>
          <a:p>
            <a:r>
              <a:rPr lang="en-AU" b="1" i="0" dirty="0">
                <a:effectLst/>
                <a:latin typeface="Calibri" panose="020F0502020204030204" pitchFamily="34" charset="0"/>
                <a:cs typeface="Calibri" panose="020F0502020204030204" pitchFamily="34" charset="0"/>
              </a:rPr>
              <a:t>Spark SQL and </a:t>
            </a:r>
            <a:r>
              <a:rPr lang="en-AU" b="1" i="0" dirty="0" err="1">
                <a:effectLst/>
                <a:latin typeface="Calibri" panose="020F0502020204030204" pitchFamily="34" charset="0"/>
                <a:cs typeface="Calibri" panose="020F0502020204030204" pitchFamily="34" charset="0"/>
              </a:rPr>
              <a:t>DataFrame</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0D614B6-1BA4-4CDE-BE62-6281722682CB}"/>
              </a:ext>
            </a:extLst>
          </p:cNvPr>
          <p:cNvSpPr>
            <a:spLocks noGrp="1"/>
          </p:cNvSpPr>
          <p:nvPr>
            <p:ph idx="1"/>
          </p:nvPr>
        </p:nvSpPr>
        <p:spPr>
          <a:xfrm>
            <a:off x="364603" y="1898248"/>
            <a:ext cx="4357868" cy="1898650"/>
          </a:xfrm>
        </p:spPr>
        <p:txBody>
          <a:bodyPr>
            <a:normAutofit fontScale="40000" lnSpcReduction="20000"/>
          </a:bodyPr>
          <a:lstStyle/>
          <a:p>
            <a:pPr algn="l"/>
            <a:r>
              <a:rPr lang="en-AU" sz="5500" b="0" i="0" dirty="0">
                <a:effectLst/>
                <a:latin typeface="Calibri" panose="020F0502020204030204" pitchFamily="34" charset="0"/>
                <a:cs typeface="Calibri" panose="020F0502020204030204" pitchFamily="34" charset="0"/>
              </a:rPr>
              <a:t>Spark SQL is a Spark module for structured data processing. It provides a programming abstraction called </a:t>
            </a:r>
            <a:r>
              <a:rPr lang="en-AU" sz="5500" b="0" i="0" dirty="0" err="1">
                <a:effectLst/>
                <a:latin typeface="Calibri" panose="020F0502020204030204" pitchFamily="34" charset="0"/>
                <a:cs typeface="Calibri" panose="020F0502020204030204" pitchFamily="34" charset="0"/>
              </a:rPr>
              <a:t>DataFrame</a:t>
            </a:r>
            <a:r>
              <a:rPr lang="en-AU" sz="5500" b="0" i="0" dirty="0">
                <a:effectLst/>
                <a:latin typeface="Calibri" panose="020F0502020204030204" pitchFamily="34" charset="0"/>
                <a:cs typeface="Calibri" panose="020F0502020204030204" pitchFamily="34" charset="0"/>
              </a:rPr>
              <a:t> and can also act as distributed SQL query engine.</a:t>
            </a:r>
          </a:p>
          <a:p>
            <a:endParaRPr lang="en-AU"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E988D32-5669-48B5-B174-3891C3226364}"/>
              </a:ext>
            </a:extLst>
          </p:cNvPr>
          <p:cNvPicPr>
            <a:picLocks noChangeAspect="1"/>
          </p:cNvPicPr>
          <p:nvPr/>
        </p:nvPicPr>
        <p:blipFill>
          <a:blip r:embed="rId2"/>
          <a:stretch>
            <a:fillRect/>
          </a:stretch>
        </p:blipFill>
        <p:spPr>
          <a:xfrm>
            <a:off x="4947767" y="1898248"/>
            <a:ext cx="3970453" cy="2172147"/>
          </a:xfrm>
          <a:prstGeom prst="rect">
            <a:avLst/>
          </a:prstGeom>
        </p:spPr>
      </p:pic>
    </p:spTree>
    <p:extLst>
      <p:ext uri="{BB962C8B-B14F-4D97-AF65-F5344CB8AC3E}">
        <p14:creationId xmlns:p14="http://schemas.microsoft.com/office/powerpoint/2010/main" val="284907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6F0A-F34A-407E-8DD5-C41876163E6A}"/>
              </a:ext>
            </a:extLst>
          </p:cNvPr>
          <p:cNvSpPr>
            <a:spLocks noGrp="1"/>
          </p:cNvSpPr>
          <p:nvPr>
            <p:ph type="title"/>
          </p:nvPr>
        </p:nvSpPr>
        <p:spPr>
          <a:xfrm>
            <a:off x="596097" y="447754"/>
            <a:ext cx="8229600" cy="857250"/>
          </a:xfrm>
        </p:spPr>
        <p:txBody>
          <a:bodyPr>
            <a:normAutofit/>
          </a:bodyPr>
          <a:lstStyle/>
          <a:p>
            <a:r>
              <a:rPr lang="en-AU" sz="3600" b="1" i="0" dirty="0">
                <a:effectLst/>
                <a:latin typeface="Calibri" panose="020F0502020204030204" pitchFamily="34" charset="0"/>
                <a:cs typeface="Calibri" panose="020F0502020204030204" pitchFamily="34" charset="0"/>
              </a:rPr>
              <a:t>pandas API on Spark</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3F41338-4DA0-47F7-B234-72B9809A1803}"/>
              </a:ext>
            </a:extLst>
          </p:cNvPr>
          <p:cNvSpPr>
            <a:spLocks noGrp="1"/>
          </p:cNvSpPr>
          <p:nvPr>
            <p:ph idx="1"/>
          </p:nvPr>
        </p:nvSpPr>
        <p:spPr>
          <a:xfrm>
            <a:off x="341453" y="1457403"/>
            <a:ext cx="4230547" cy="3686097"/>
          </a:xfrm>
        </p:spPr>
        <p:txBody>
          <a:bodyPr>
            <a:normAutofit/>
          </a:bodyPr>
          <a:lstStyle/>
          <a:p>
            <a:pPr algn="l"/>
            <a:r>
              <a:rPr lang="en-AU" sz="1800" b="0" i="0" dirty="0">
                <a:effectLst/>
                <a:latin typeface="Calibri" panose="020F0502020204030204" pitchFamily="34" charset="0"/>
                <a:cs typeface="Calibri" panose="020F0502020204030204" pitchFamily="34" charset="0"/>
              </a:rPr>
              <a:t>pandas API on Spark allows you to scale your pandas workload out. With this package, you can:</a:t>
            </a:r>
          </a:p>
          <a:p>
            <a:pPr algn="l">
              <a:buFont typeface="Arial" panose="020B0604020202020204" pitchFamily="34" charset="0"/>
              <a:buChar char="•"/>
            </a:pPr>
            <a:r>
              <a:rPr lang="en-AU" sz="1800" b="0" i="0" dirty="0">
                <a:effectLst/>
                <a:latin typeface="Calibri" panose="020F0502020204030204" pitchFamily="34" charset="0"/>
                <a:cs typeface="Calibri" panose="020F0502020204030204" pitchFamily="34" charset="0"/>
              </a:rPr>
              <a:t>Be immediately productive with Spark, with no learning curve, if you are already familiar with pandas.</a:t>
            </a:r>
          </a:p>
          <a:p>
            <a:pPr algn="l">
              <a:buFont typeface="Arial" panose="020B0604020202020204" pitchFamily="34" charset="0"/>
              <a:buChar char="•"/>
            </a:pPr>
            <a:r>
              <a:rPr lang="en-AU" sz="1800" b="0" i="0" dirty="0">
                <a:effectLst/>
                <a:latin typeface="Calibri" panose="020F0502020204030204" pitchFamily="34" charset="0"/>
                <a:cs typeface="Calibri" panose="020F0502020204030204" pitchFamily="34" charset="0"/>
              </a:rPr>
              <a:t>Have a single codebase that works both with pandas (tests, smaller datasets) and with Spark (distributed datasets).</a:t>
            </a:r>
          </a:p>
          <a:p>
            <a:pPr algn="l">
              <a:buFont typeface="Arial" panose="020B0604020202020204" pitchFamily="34" charset="0"/>
              <a:buChar char="•"/>
            </a:pPr>
            <a:r>
              <a:rPr lang="en-AU" sz="1800" b="0" i="0" dirty="0">
                <a:effectLst/>
                <a:latin typeface="Calibri" panose="020F0502020204030204" pitchFamily="34" charset="0"/>
                <a:cs typeface="Calibri" panose="020F0502020204030204" pitchFamily="34" charset="0"/>
              </a:rPr>
              <a:t>Switch to pandas API and </a:t>
            </a:r>
            <a:r>
              <a:rPr lang="en-AU" sz="1800" b="0" i="0" dirty="0" err="1">
                <a:effectLst/>
                <a:latin typeface="Calibri" panose="020F0502020204030204" pitchFamily="34" charset="0"/>
                <a:cs typeface="Calibri" panose="020F0502020204030204" pitchFamily="34" charset="0"/>
              </a:rPr>
              <a:t>PySpark</a:t>
            </a:r>
            <a:r>
              <a:rPr lang="en-AU" sz="1800" b="0" i="0" dirty="0">
                <a:effectLst/>
                <a:latin typeface="Calibri" panose="020F0502020204030204" pitchFamily="34" charset="0"/>
                <a:cs typeface="Calibri" panose="020F0502020204030204" pitchFamily="34" charset="0"/>
              </a:rPr>
              <a:t> API contexts easily without any overhead.</a:t>
            </a:r>
          </a:p>
          <a:p>
            <a:endParaRPr lang="en-AU"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DC1A544-F723-43B6-B47A-D4DA7DABDE0B}"/>
              </a:ext>
            </a:extLst>
          </p:cNvPr>
          <p:cNvPicPr>
            <a:picLocks noChangeAspect="1"/>
          </p:cNvPicPr>
          <p:nvPr/>
        </p:nvPicPr>
        <p:blipFill>
          <a:blip r:embed="rId2"/>
          <a:stretch>
            <a:fillRect/>
          </a:stretch>
        </p:blipFill>
        <p:spPr>
          <a:xfrm>
            <a:off x="4947767" y="1863524"/>
            <a:ext cx="3970453" cy="2172147"/>
          </a:xfrm>
          <a:prstGeom prst="rect">
            <a:avLst/>
          </a:prstGeom>
        </p:spPr>
      </p:pic>
    </p:spTree>
    <p:extLst>
      <p:ext uri="{BB962C8B-B14F-4D97-AF65-F5344CB8AC3E}">
        <p14:creationId xmlns:p14="http://schemas.microsoft.com/office/powerpoint/2010/main" val="137014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F43-B715-48CA-A016-592F11740A54}"/>
              </a:ext>
            </a:extLst>
          </p:cNvPr>
          <p:cNvSpPr>
            <a:spLocks noGrp="1"/>
          </p:cNvSpPr>
          <p:nvPr>
            <p:ph type="title"/>
          </p:nvPr>
        </p:nvSpPr>
        <p:spPr>
          <a:xfrm>
            <a:off x="688620" y="581024"/>
            <a:ext cx="8229600" cy="857250"/>
          </a:xfrm>
        </p:spPr>
        <p:txBody>
          <a:bodyPr>
            <a:normAutofit/>
          </a:bodyPr>
          <a:lstStyle/>
          <a:p>
            <a:r>
              <a:rPr lang="en-AU" sz="3600" b="1" i="0" dirty="0">
                <a:effectLst/>
                <a:latin typeface="Source Sans Pro" panose="020B0503030403020204" pitchFamily="34" charset="0"/>
              </a:rPr>
              <a:t>Streaming</a:t>
            </a:r>
            <a:endParaRPr lang="en-AU" dirty="0"/>
          </a:p>
        </p:txBody>
      </p:sp>
      <p:sp>
        <p:nvSpPr>
          <p:cNvPr id="3" name="Content Placeholder 2">
            <a:extLst>
              <a:ext uri="{FF2B5EF4-FFF2-40B4-BE49-F238E27FC236}">
                <a16:creationId xmlns:a16="http://schemas.microsoft.com/office/drawing/2014/main" id="{93E2E953-148A-48A2-92A2-2517479FD210}"/>
              </a:ext>
            </a:extLst>
          </p:cNvPr>
          <p:cNvSpPr>
            <a:spLocks noGrp="1"/>
          </p:cNvSpPr>
          <p:nvPr>
            <p:ph idx="1"/>
          </p:nvPr>
        </p:nvSpPr>
        <p:spPr>
          <a:xfrm>
            <a:off x="457200" y="1863524"/>
            <a:ext cx="4114800" cy="2270327"/>
          </a:xfrm>
        </p:spPr>
        <p:txBody>
          <a:bodyPr>
            <a:normAutofit/>
          </a:bodyPr>
          <a:lstStyle/>
          <a:p>
            <a:pPr algn="l"/>
            <a:r>
              <a:rPr lang="en-AU" sz="1800" b="0" i="0" dirty="0">
                <a:effectLst/>
                <a:latin typeface="Calibri" panose="020F0502020204030204" pitchFamily="34" charset="0"/>
                <a:cs typeface="Calibri" panose="020F0502020204030204" pitchFamily="34" charset="0"/>
              </a:rPr>
              <a:t>Running on top of Spark, the streaming feature in Apache Spark enables powerful interactive and analytical applications across both streaming and historical data, while inheriting Spark’s ease of use and fault tolerance characteristics.</a:t>
            </a:r>
          </a:p>
          <a:p>
            <a:endParaRPr lang="en-AU" dirty="0">
              <a:latin typeface="Calibri" panose="020F0502020204030204" pitchFamily="34" charset="0"/>
              <a:cs typeface="Calibri" panose="020F0502020204030204" pitchFamily="34" charset="0"/>
            </a:endParaRPr>
          </a:p>
          <a:p>
            <a:endParaRPr lang="en-AU"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247EB50-EE39-4B5B-9C92-B534C56A95B2}"/>
              </a:ext>
            </a:extLst>
          </p:cNvPr>
          <p:cNvPicPr>
            <a:picLocks noChangeAspect="1"/>
          </p:cNvPicPr>
          <p:nvPr/>
        </p:nvPicPr>
        <p:blipFill>
          <a:blip r:embed="rId2"/>
          <a:stretch>
            <a:fillRect/>
          </a:stretch>
        </p:blipFill>
        <p:spPr>
          <a:xfrm>
            <a:off x="4947767" y="1863524"/>
            <a:ext cx="3970453" cy="2172147"/>
          </a:xfrm>
          <a:prstGeom prst="rect">
            <a:avLst/>
          </a:prstGeom>
        </p:spPr>
      </p:pic>
    </p:spTree>
    <p:extLst>
      <p:ext uri="{BB962C8B-B14F-4D97-AF65-F5344CB8AC3E}">
        <p14:creationId xmlns:p14="http://schemas.microsoft.com/office/powerpoint/2010/main" val="94673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1CF7-BABD-467A-9CD5-43D688A512B1}"/>
              </a:ext>
            </a:extLst>
          </p:cNvPr>
          <p:cNvSpPr>
            <a:spLocks noGrp="1"/>
          </p:cNvSpPr>
          <p:nvPr>
            <p:ph type="title"/>
          </p:nvPr>
        </p:nvSpPr>
        <p:spPr/>
        <p:txBody>
          <a:bodyPr>
            <a:normAutofit/>
          </a:bodyPr>
          <a:lstStyle/>
          <a:p>
            <a:r>
              <a:rPr lang="en-AU" sz="3600" b="1" i="0" dirty="0" err="1">
                <a:effectLst/>
                <a:latin typeface="Calibri" panose="020F0502020204030204" pitchFamily="34" charset="0"/>
                <a:cs typeface="Calibri" panose="020F0502020204030204" pitchFamily="34" charset="0"/>
              </a:rPr>
              <a:t>MLlib</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CDA0363-2C72-4C79-83FC-9E68CF7EEF0E}"/>
              </a:ext>
            </a:extLst>
          </p:cNvPr>
          <p:cNvSpPr>
            <a:spLocks noGrp="1"/>
          </p:cNvSpPr>
          <p:nvPr>
            <p:ph idx="1"/>
          </p:nvPr>
        </p:nvSpPr>
        <p:spPr>
          <a:xfrm>
            <a:off x="457200" y="2235201"/>
            <a:ext cx="3871732" cy="1898650"/>
          </a:xfrm>
        </p:spPr>
        <p:txBody>
          <a:bodyPr>
            <a:normAutofit/>
          </a:bodyPr>
          <a:lstStyle/>
          <a:p>
            <a:pPr algn="l"/>
            <a:r>
              <a:rPr lang="en-AU" sz="1800" b="0" i="0" dirty="0">
                <a:effectLst/>
                <a:latin typeface="Calibri" panose="020F0502020204030204" pitchFamily="34" charset="0"/>
                <a:cs typeface="Calibri" panose="020F0502020204030204" pitchFamily="34" charset="0"/>
              </a:rPr>
              <a:t>Built on top of Spark, </a:t>
            </a:r>
            <a:r>
              <a:rPr lang="en-AU" sz="1800" b="0" i="0" dirty="0" err="1">
                <a:effectLst/>
                <a:latin typeface="Calibri" panose="020F0502020204030204" pitchFamily="34" charset="0"/>
                <a:cs typeface="Calibri" panose="020F0502020204030204" pitchFamily="34" charset="0"/>
              </a:rPr>
              <a:t>MLlib</a:t>
            </a:r>
            <a:r>
              <a:rPr lang="en-AU" sz="1800" b="0" i="0" dirty="0">
                <a:effectLst/>
                <a:latin typeface="Calibri" panose="020F0502020204030204" pitchFamily="34" charset="0"/>
                <a:cs typeface="Calibri" panose="020F0502020204030204" pitchFamily="34" charset="0"/>
              </a:rPr>
              <a:t> is a scalable machine learning library that provides a uniform set of high-level APIs that help users create and tune practical machine learning pipelines.</a:t>
            </a:r>
          </a:p>
          <a:p>
            <a:endParaRPr lang="en-AU"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64B4970-5CE5-4563-934E-21F6872C6AB7}"/>
              </a:ext>
            </a:extLst>
          </p:cNvPr>
          <p:cNvPicPr>
            <a:picLocks noChangeAspect="1"/>
          </p:cNvPicPr>
          <p:nvPr/>
        </p:nvPicPr>
        <p:blipFill>
          <a:blip r:embed="rId2"/>
          <a:stretch>
            <a:fillRect/>
          </a:stretch>
        </p:blipFill>
        <p:spPr>
          <a:xfrm>
            <a:off x="4947767" y="1863524"/>
            <a:ext cx="3970453" cy="2172147"/>
          </a:xfrm>
          <a:prstGeom prst="rect">
            <a:avLst/>
          </a:prstGeom>
        </p:spPr>
      </p:pic>
    </p:spTree>
    <p:extLst>
      <p:ext uri="{BB962C8B-B14F-4D97-AF65-F5344CB8AC3E}">
        <p14:creationId xmlns:p14="http://schemas.microsoft.com/office/powerpoint/2010/main" val="347181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0DB9-8578-48D9-A220-207161FC32F1}"/>
              </a:ext>
            </a:extLst>
          </p:cNvPr>
          <p:cNvSpPr>
            <a:spLocks noGrp="1"/>
          </p:cNvSpPr>
          <p:nvPr>
            <p:ph type="title"/>
          </p:nvPr>
        </p:nvSpPr>
        <p:spPr/>
        <p:txBody>
          <a:bodyPr>
            <a:normAutofit/>
          </a:bodyPr>
          <a:lstStyle/>
          <a:p>
            <a:r>
              <a:rPr lang="en-AU" sz="3600" b="1" i="0" dirty="0">
                <a:effectLst/>
                <a:latin typeface="Calibri" panose="020F0502020204030204" pitchFamily="34" charset="0"/>
                <a:cs typeface="Calibri" panose="020F0502020204030204" pitchFamily="34" charset="0"/>
              </a:rPr>
              <a:t>Spark Core</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747B7FD-A4DD-42FE-8DD2-281706860C44}"/>
              </a:ext>
            </a:extLst>
          </p:cNvPr>
          <p:cNvSpPr>
            <a:spLocks noGrp="1"/>
          </p:cNvSpPr>
          <p:nvPr>
            <p:ph idx="1"/>
          </p:nvPr>
        </p:nvSpPr>
        <p:spPr>
          <a:xfrm>
            <a:off x="457200" y="2235201"/>
            <a:ext cx="3970453" cy="1898650"/>
          </a:xfrm>
        </p:spPr>
        <p:txBody>
          <a:bodyPr/>
          <a:lstStyle/>
          <a:p>
            <a:pPr algn="l"/>
            <a:r>
              <a:rPr lang="en-AU" sz="1800" b="0" i="0" dirty="0">
                <a:effectLst/>
                <a:latin typeface="Calibri" panose="020F0502020204030204" pitchFamily="34" charset="0"/>
                <a:cs typeface="Calibri" panose="020F0502020204030204" pitchFamily="34" charset="0"/>
              </a:rPr>
              <a:t>Spark Core is the underlying general execution engine for the Spark platform that all other functionality is built on top of. It provides an RDD (Resilient Distributed Dataset) and in-memory computing capabilities.</a:t>
            </a:r>
          </a:p>
          <a:p>
            <a:endParaRPr lang="en-AU"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C0FA3E4-EA37-4B49-9115-22AACEF7FB1F}"/>
              </a:ext>
            </a:extLst>
          </p:cNvPr>
          <p:cNvPicPr>
            <a:picLocks noChangeAspect="1"/>
          </p:cNvPicPr>
          <p:nvPr/>
        </p:nvPicPr>
        <p:blipFill>
          <a:blip r:embed="rId2"/>
          <a:stretch>
            <a:fillRect/>
          </a:stretch>
        </p:blipFill>
        <p:spPr>
          <a:xfrm>
            <a:off x="4947767" y="1863524"/>
            <a:ext cx="3970453" cy="2172147"/>
          </a:xfrm>
          <a:prstGeom prst="rect">
            <a:avLst/>
          </a:prstGeom>
        </p:spPr>
      </p:pic>
    </p:spTree>
    <p:extLst>
      <p:ext uri="{BB962C8B-B14F-4D97-AF65-F5344CB8AC3E}">
        <p14:creationId xmlns:p14="http://schemas.microsoft.com/office/powerpoint/2010/main" val="300005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F509-3CCF-4696-B85C-0B5270BFDF80}"/>
              </a:ext>
            </a:extLst>
          </p:cNvPr>
          <p:cNvSpPr>
            <a:spLocks noGrp="1"/>
          </p:cNvSpPr>
          <p:nvPr>
            <p:ph type="title"/>
          </p:nvPr>
        </p:nvSpPr>
        <p:spPr>
          <a:xfrm>
            <a:off x="299206" y="646494"/>
            <a:ext cx="5212080" cy="857250"/>
          </a:xfrm>
        </p:spPr>
        <p:txBody>
          <a:bodyPr>
            <a:normAutofit/>
          </a:bodyPr>
          <a:lstStyle/>
          <a:p>
            <a:r>
              <a:rPr lang="en-AU" b="0" i="0" dirty="0">
                <a:effectLst/>
                <a:latin typeface="Calibri" panose="020F0502020204030204" pitchFamily="34" charset="0"/>
                <a:cs typeface="Calibri" panose="020F0502020204030204" pitchFamily="34" charset="0"/>
              </a:rPr>
              <a:t>Driver process , Scheduling</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5638A8B-EA11-40A2-877C-45849A939DAF}"/>
              </a:ext>
            </a:extLst>
          </p:cNvPr>
          <p:cNvSpPr>
            <a:spLocks noGrp="1"/>
          </p:cNvSpPr>
          <p:nvPr>
            <p:ph idx="1"/>
          </p:nvPr>
        </p:nvSpPr>
        <p:spPr>
          <a:xfrm>
            <a:off x="457200" y="1474325"/>
            <a:ext cx="2448046" cy="3022681"/>
          </a:xfrm>
        </p:spPr>
        <p:txBody>
          <a:bodyPr>
            <a:normAutofit lnSpcReduction="10000"/>
          </a:bodyPr>
          <a:lstStyle/>
          <a:p>
            <a:r>
              <a:rPr lang="en-AU" b="0" i="0" dirty="0">
                <a:effectLst/>
                <a:latin typeface="Calibri" panose="020F0502020204030204" pitchFamily="34" charset="0"/>
                <a:cs typeface="Calibri" panose="020F0502020204030204" pitchFamily="34" charset="0"/>
              </a:rPr>
              <a:t>Any Spark application spins off a single driver process (that can contain multiple jobs) on the </a:t>
            </a:r>
            <a:r>
              <a:rPr lang="en-AU" b="0" i="1" dirty="0">
                <a:effectLst/>
                <a:latin typeface="Calibri" panose="020F0502020204030204" pitchFamily="34" charset="0"/>
                <a:cs typeface="Calibri" panose="020F0502020204030204" pitchFamily="34" charset="0"/>
              </a:rPr>
              <a:t>master</a:t>
            </a:r>
            <a:r>
              <a:rPr lang="en-AU" b="0" i="0" dirty="0">
                <a:effectLst/>
                <a:latin typeface="Calibri" panose="020F0502020204030204" pitchFamily="34" charset="0"/>
                <a:cs typeface="Calibri" panose="020F0502020204030204" pitchFamily="34" charset="0"/>
              </a:rPr>
              <a:t> node that then directs executor processes (that contain multiple tasks) distributed to a number of </a:t>
            </a:r>
            <a:r>
              <a:rPr lang="en-AU" b="0" i="1" dirty="0">
                <a:effectLst/>
                <a:latin typeface="Calibri" panose="020F0502020204030204" pitchFamily="34" charset="0"/>
                <a:cs typeface="Calibri" panose="020F0502020204030204" pitchFamily="34" charset="0"/>
              </a:rPr>
              <a:t>worker</a:t>
            </a:r>
            <a:r>
              <a:rPr lang="en-AU" b="0" i="0" dirty="0">
                <a:effectLst/>
                <a:latin typeface="Calibri" panose="020F0502020204030204" pitchFamily="34" charset="0"/>
                <a:cs typeface="Calibri" panose="020F0502020204030204" pitchFamily="34" charset="0"/>
              </a:rPr>
              <a:t> nodes </a:t>
            </a:r>
            <a:endParaRPr lang="en-AU" dirty="0">
              <a:latin typeface="Calibri" panose="020F0502020204030204" pitchFamily="34" charset="0"/>
              <a:cs typeface="Calibri" panose="020F0502020204030204" pitchFamily="34" charset="0"/>
            </a:endParaRPr>
          </a:p>
        </p:txBody>
      </p:sp>
      <p:pic>
        <p:nvPicPr>
          <p:cNvPr id="2050" name="Picture 2" descr="Execution process">
            <a:extLst>
              <a:ext uri="{FF2B5EF4-FFF2-40B4-BE49-F238E27FC236}">
                <a16:creationId xmlns:a16="http://schemas.microsoft.com/office/drawing/2014/main" id="{865409FE-945D-4CF5-A83F-6AC7F590F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370" y="760038"/>
            <a:ext cx="5687128" cy="380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58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CB34-AF27-4EEB-9BC4-CBC90520C216}"/>
              </a:ext>
            </a:extLst>
          </p:cNvPr>
          <p:cNvSpPr>
            <a:spLocks noGrp="1"/>
          </p:cNvSpPr>
          <p:nvPr>
            <p:ph type="title"/>
          </p:nvPr>
        </p:nvSpPr>
        <p:spPr>
          <a:xfrm>
            <a:off x="1319349" y="305407"/>
            <a:ext cx="8229600" cy="857250"/>
          </a:xfrm>
        </p:spPr>
        <p:txBody>
          <a:bodyPr/>
          <a:lstStyle/>
          <a:p>
            <a:r>
              <a:rPr lang="en-AU" dirty="0">
                <a:latin typeface="Calibri" panose="020F0502020204030204" pitchFamily="34" charset="0"/>
                <a:cs typeface="Calibri" panose="020F0502020204030204" pitchFamily="34" charset="0"/>
              </a:rPr>
              <a:t>DAG</a:t>
            </a:r>
          </a:p>
        </p:txBody>
      </p:sp>
      <p:pic>
        <p:nvPicPr>
          <p:cNvPr id="4098" name="Picture 2" descr="Execution process">
            <a:extLst>
              <a:ext uri="{FF2B5EF4-FFF2-40B4-BE49-F238E27FC236}">
                <a16:creationId xmlns:a16="http://schemas.microsoft.com/office/drawing/2014/main" id="{56A50F79-F002-4704-B24B-9673DA15BB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99330" y="305407"/>
            <a:ext cx="5476994" cy="45326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5B0BF3-B15F-4642-B35E-F8A61AC2505E}"/>
              </a:ext>
            </a:extLst>
          </p:cNvPr>
          <p:cNvSpPr txBox="1"/>
          <p:nvPr/>
        </p:nvSpPr>
        <p:spPr>
          <a:xfrm>
            <a:off x="167676" y="1430714"/>
            <a:ext cx="3098038" cy="258532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b="0" i="0" dirty="0">
                <a:solidFill>
                  <a:schemeClr val="bg1"/>
                </a:solidFill>
                <a:effectLst/>
                <a:latin typeface="Calibri" panose="020F0502020204030204" pitchFamily="34" charset="0"/>
                <a:cs typeface="Calibri" panose="020F0502020204030204" pitchFamily="34" charset="0"/>
              </a:rPr>
              <a:t>A Spark job is associated with a chain of object dependencies organized in a direct acyclic graph (DAG)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b="0" i="0" dirty="0">
                <a:solidFill>
                  <a:schemeClr val="bg1"/>
                </a:solidFill>
                <a:effectLst/>
                <a:latin typeface="Calibri" panose="020F0502020204030204" pitchFamily="34" charset="0"/>
                <a:cs typeface="Calibri" panose="020F0502020204030204" pitchFamily="34" charset="0"/>
              </a:rPr>
              <a:t>Given this, Spark can optimize the scheduling (for example, determine the number of tasks and workers required) and execution of these tasks</a:t>
            </a:r>
          </a:p>
        </p:txBody>
      </p:sp>
    </p:spTree>
    <p:extLst>
      <p:ext uri="{BB962C8B-B14F-4D97-AF65-F5344CB8AC3E}">
        <p14:creationId xmlns:p14="http://schemas.microsoft.com/office/powerpoint/2010/main" val="378253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D7A3-5A0D-4847-92AB-372599B22B0A}"/>
              </a:ext>
            </a:extLst>
          </p:cNvPr>
          <p:cNvSpPr>
            <a:spLocks noGrp="1"/>
          </p:cNvSpPr>
          <p:nvPr>
            <p:ph type="title"/>
          </p:nvPr>
        </p:nvSpPr>
        <p:spPr/>
        <p:txBody>
          <a:bodyPr>
            <a:normAutofit fontScale="90000"/>
          </a:bodyPr>
          <a:lstStyle/>
          <a:p>
            <a:r>
              <a:rPr lang="en-AU" b="0" i="1" dirty="0">
                <a:effectLst/>
                <a:latin typeface="Calibri" panose="020F0502020204030204" pitchFamily="34" charset="0"/>
                <a:cs typeface="Calibri" panose="020F0502020204030204" pitchFamily="34" charset="0"/>
              </a:rPr>
              <a:t>Transformations </a:t>
            </a:r>
            <a:br>
              <a:rPr lang="en-AU" b="0" i="1" dirty="0">
                <a:effectLst/>
                <a:latin typeface="Calibri" panose="020F0502020204030204" pitchFamily="34" charset="0"/>
                <a:cs typeface="Calibri" panose="020F0502020204030204" pitchFamily="34" charset="0"/>
              </a:rPr>
            </a:br>
            <a:r>
              <a:rPr lang="en-AU" b="0" i="1" dirty="0">
                <a:effectLst/>
                <a:latin typeface="Calibri" panose="020F0502020204030204" pitchFamily="34" charset="0"/>
                <a:cs typeface="Calibri" panose="020F0502020204030204" pitchFamily="34" charset="0"/>
              </a:rPr>
              <a:t>Actions</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E684203-3906-4CCD-BB8F-162A8EF5A034}"/>
              </a:ext>
            </a:extLst>
          </p:cNvPr>
          <p:cNvSpPr>
            <a:spLocks noGrp="1"/>
          </p:cNvSpPr>
          <p:nvPr>
            <p:ph idx="1"/>
          </p:nvPr>
        </p:nvSpPr>
        <p:spPr/>
        <p:txBody>
          <a:bodyPr/>
          <a:lstStyle/>
          <a:p>
            <a:r>
              <a:rPr lang="en-AU" b="0" i="0" dirty="0">
                <a:effectLst/>
                <a:latin typeface="Calibri" panose="020F0502020204030204" pitchFamily="34" charset="0"/>
                <a:cs typeface="Calibri" panose="020F0502020204030204" pitchFamily="34" charset="0"/>
              </a:rPr>
              <a:t>RDDs have two sets of parallel operations: </a:t>
            </a:r>
            <a:r>
              <a:rPr lang="en-AU" b="0" i="1" dirty="0">
                <a:effectLst/>
                <a:latin typeface="Calibri" panose="020F0502020204030204" pitchFamily="34" charset="0"/>
                <a:cs typeface="Calibri" panose="020F0502020204030204" pitchFamily="34" charset="0"/>
              </a:rPr>
              <a:t>transformations</a:t>
            </a:r>
            <a:r>
              <a:rPr lang="en-AU" b="0" i="0" dirty="0">
                <a:effectLst/>
                <a:latin typeface="Calibri" panose="020F0502020204030204" pitchFamily="34" charset="0"/>
                <a:cs typeface="Calibri" panose="020F0502020204030204" pitchFamily="34" charset="0"/>
              </a:rPr>
              <a:t> (which return pointers to new RDDs) and </a:t>
            </a:r>
            <a:r>
              <a:rPr lang="en-AU" b="0" i="1" dirty="0">
                <a:effectLst/>
                <a:latin typeface="Calibri" panose="020F0502020204030204" pitchFamily="34" charset="0"/>
                <a:cs typeface="Calibri" panose="020F0502020204030204" pitchFamily="34" charset="0"/>
              </a:rPr>
              <a:t>actions</a:t>
            </a:r>
            <a:r>
              <a:rPr lang="en-AU" b="0" i="0" dirty="0">
                <a:effectLst/>
                <a:latin typeface="Calibri" panose="020F0502020204030204" pitchFamily="34" charset="0"/>
                <a:cs typeface="Calibri" panose="020F0502020204030204" pitchFamily="34" charset="0"/>
              </a:rPr>
              <a:t> (which return values to the driver after running a computation); we will cover these in greater detail in later chapters.</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687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FC04B594-8CE4-4420-980D-4129E8F2D23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19</a:t>
            </a:fld>
            <a:endParaRPr lang="en-US" altLang="en-US">
              <a:solidFill>
                <a:srgbClr val="045C75"/>
              </a:solidFill>
            </a:endParaRPr>
          </a:p>
        </p:txBody>
      </p:sp>
      <p:sp>
        <p:nvSpPr>
          <p:cNvPr id="77827" name="Title 1">
            <a:extLst>
              <a:ext uri="{FF2B5EF4-FFF2-40B4-BE49-F238E27FC236}">
                <a16:creationId xmlns:a16="http://schemas.microsoft.com/office/drawing/2014/main" id="{0CD90B02-1836-4417-8E47-E670397819D2}"/>
              </a:ext>
            </a:extLst>
          </p:cNvPr>
          <p:cNvSpPr>
            <a:spLocks noGrp="1"/>
          </p:cNvSpPr>
          <p:nvPr>
            <p:ph type="title" idx="4294967295"/>
          </p:nvPr>
        </p:nvSpPr>
        <p:spPr>
          <a:xfrm>
            <a:off x="1485900" y="528638"/>
            <a:ext cx="6172200" cy="584597"/>
          </a:xfrm>
        </p:spPr>
        <p:txBody>
          <a:bodyPr vert="horz" lIns="68580" tIns="45720" rIns="68580" bIns="34290" rtlCol="0" anchor="b">
            <a:noAutofit/>
          </a:bodyPr>
          <a:lstStyle/>
          <a:p>
            <a:pPr>
              <a:lnSpc>
                <a:spcPct val="107000"/>
              </a:lnSpc>
              <a:spcAft>
                <a:spcPts val="600"/>
              </a:spcAft>
            </a:pPr>
            <a:r>
              <a:rPr lang="en-US" dirty="0">
                <a:latin typeface="Calibri" panose="020F0502020204030204" pitchFamily="34" charset="0"/>
                <a:ea typeface="DengXian" panose="02010600030101010101" pitchFamily="2" charset="-122"/>
                <a:cs typeface="Times New Roman" panose="02020603050405020304" pitchFamily="18" charset="0"/>
              </a:rPr>
              <a:t>Programing languages</a:t>
            </a:r>
            <a:endParaRPr lang="en-AU" altLang="en-US" dirty="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F7204369-A417-44C3-9F78-BC7F60A6D3DD}"/>
              </a:ext>
            </a:extLst>
          </p:cNvPr>
          <p:cNvSpPr>
            <a:spLocks noGrp="1"/>
          </p:cNvSpPr>
          <p:nvPr>
            <p:ph idx="4294967295"/>
          </p:nvPr>
        </p:nvSpPr>
        <p:spPr>
          <a:xfrm>
            <a:off x="1439466" y="1329929"/>
            <a:ext cx="5797153" cy="3657600"/>
          </a:xfrm>
        </p:spPr>
        <p:txBody>
          <a:bodyPr/>
          <a:lstStyle/>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Spark supports the following programing languages:</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Scala</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Java</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Python</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R</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SQL</a:t>
            </a: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spcBef>
                <a:spcPct val="0"/>
              </a:spcBef>
              <a:buClrTx/>
              <a:buSzTx/>
              <a:buFontTx/>
              <a:buNone/>
            </a:pPr>
            <a:r>
              <a:rPr lang="en-AU" dirty="0"/>
              <a:t>Topic – </a:t>
            </a:r>
            <a:r>
              <a:rPr lang="en-US" altLang="en-US" sz="4400" dirty="0">
                <a:latin typeface="Calibri" panose="020F0502020204030204" pitchFamily="34" charset="0"/>
              </a:rPr>
              <a:t>Introduction to Spark </a:t>
            </a:r>
            <a:endParaRPr lang="en-AU" dirty="0"/>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2</a:t>
            </a:fld>
            <a:endParaRPr lang="en-US">
              <a:solidFill>
                <a:srgbClr val="003A6D">
                  <a:tint val="75000"/>
                </a:srgbClr>
              </a:solidFill>
            </a:endParaRPr>
          </a:p>
        </p:txBody>
      </p:sp>
    </p:spTree>
    <p:extLst>
      <p:ext uri="{BB962C8B-B14F-4D97-AF65-F5344CB8AC3E}">
        <p14:creationId xmlns:p14="http://schemas.microsoft.com/office/powerpoint/2010/main" val="173093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B788CE5F-FEB6-4D82-BE70-8749D9B849E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solidFill>
                  <a:schemeClr val="bg1"/>
                </a:solidFill>
              </a:rPr>
              <a:pPr>
                <a:defRPr/>
              </a:pPr>
              <a:t>20</a:t>
            </a:fld>
            <a:endParaRPr lang="en-US" altLang="en-US">
              <a:solidFill>
                <a:schemeClr val="bg1"/>
              </a:solidFill>
            </a:endParaRPr>
          </a:p>
        </p:txBody>
      </p:sp>
      <p:sp>
        <p:nvSpPr>
          <p:cNvPr id="75779" name="Title 1">
            <a:extLst>
              <a:ext uri="{FF2B5EF4-FFF2-40B4-BE49-F238E27FC236}">
                <a16:creationId xmlns:a16="http://schemas.microsoft.com/office/drawing/2014/main" id="{70D65C55-61AD-48EC-A17B-B24BE9D435BF}"/>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defRPr/>
            </a:pPr>
            <a:r>
              <a:rPr lang="en-US" sz="3200" dirty="0">
                <a:latin typeface="Calibri" panose="020F0502020204030204" pitchFamily="34" charset="0"/>
                <a:ea typeface="DengXian" panose="02010600030101010101" pitchFamily="2" charset="-122"/>
                <a:cs typeface="Times New Roman" panose="02020603050405020304" pitchFamily="18" charset="0"/>
              </a:rPr>
              <a:t>Data processing in Spark </a:t>
            </a:r>
          </a:p>
        </p:txBody>
      </p:sp>
      <p:sp>
        <p:nvSpPr>
          <p:cNvPr id="57348" name="Content Placeholder 2">
            <a:extLst>
              <a:ext uri="{FF2B5EF4-FFF2-40B4-BE49-F238E27FC236}">
                <a16:creationId xmlns:a16="http://schemas.microsoft.com/office/drawing/2014/main" id="{2B137BD5-4D9B-4AE7-9FD8-1DCA0665443A}"/>
              </a:ext>
            </a:extLst>
          </p:cNvPr>
          <p:cNvSpPr>
            <a:spLocks noGrp="1"/>
          </p:cNvSpPr>
          <p:nvPr>
            <p:ph idx="4294967295"/>
          </p:nvPr>
        </p:nvSpPr>
        <p:spPr>
          <a:xfrm>
            <a:off x="1439466" y="1329929"/>
            <a:ext cx="5797153" cy="3657600"/>
          </a:xfrm>
        </p:spPr>
        <p:txBody>
          <a:bodyPr/>
          <a:lstStyle/>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RDD</a:t>
            </a:r>
          </a:p>
          <a:p>
            <a:pPr lvl="1">
              <a:lnSpc>
                <a:spcPct val="107000"/>
              </a:lnSpc>
              <a:spcAft>
                <a:spcPts val="600"/>
              </a:spcAft>
              <a:defRPr/>
            </a:pPr>
            <a:r>
              <a:rPr lang="en-AU" sz="1200" dirty="0">
                <a:latin typeface="Arial" panose="020B0604020202020204" pitchFamily="34" charset="0"/>
                <a:ea typeface="DengXian" panose="02010600030101010101" pitchFamily="2" charset="-122"/>
              </a:rPr>
              <a:t>RDD data has no schema defined </a:t>
            </a:r>
            <a:endParaRPr lang="en-AU" sz="16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Spark </a:t>
            </a:r>
            <a:r>
              <a:rPr lang="en-AU" dirty="0" err="1">
                <a:latin typeface="Calibri" panose="020F0502020204030204" pitchFamily="34" charset="0"/>
                <a:ea typeface="DengXian" panose="02010600030101010101" pitchFamily="2" charset="-122"/>
                <a:cs typeface="Times New Roman" panose="02020603050405020304" pitchFamily="18" charset="0"/>
              </a:rPr>
              <a:t>DataFrame</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defRPr/>
            </a:pPr>
            <a:r>
              <a:rPr lang="en-AU" sz="1200" dirty="0">
                <a:latin typeface="Arial" panose="020B0604020202020204" pitchFamily="34" charset="0"/>
                <a:ea typeface="DengXian" panose="02010600030101010101" pitchFamily="2" charset="-122"/>
              </a:rPr>
              <a:t>Schema must be defined when spark is established</a:t>
            </a:r>
            <a:endParaRPr lang="en-AU" sz="16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Spark SQL</a:t>
            </a:r>
          </a:p>
          <a:p>
            <a:pPr lvl="1">
              <a:lnSpc>
                <a:spcPct val="107000"/>
              </a:lnSpc>
              <a:spcAft>
                <a:spcPts val="600"/>
              </a:spcAft>
              <a:defRPr/>
            </a:pPr>
            <a:r>
              <a:rPr lang="en-AU" sz="1200" dirty="0">
                <a:latin typeface="Arial" panose="020B0604020202020204" pitchFamily="34" charset="0"/>
                <a:ea typeface="DengXian" panose="02010600030101010101" pitchFamily="2" charset="-122"/>
              </a:rPr>
              <a:t>we need to first create </a:t>
            </a:r>
            <a:r>
              <a:rPr lang="en-AU" sz="1200" dirty="0" err="1">
                <a:latin typeface="Arial" panose="020B0604020202020204" pitchFamily="34" charset="0"/>
                <a:ea typeface="DengXian" panose="02010600030101010101" pitchFamily="2" charset="-122"/>
              </a:rPr>
              <a:t>DataFrame</a:t>
            </a:r>
            <a:endParaRPr lang="en-AU" sz="16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3CC70D1-13C2-469C-8BF0-83E967FFF55E}"/>
              </a:ext>
            </a:extLst>
          </p:cNvPr>
          <p:cNvSpPr/>
          <p:nvPr/>
        </p:nvSpPr>
        <p:spPr>
          <a:xfrm>
            <a:off x="5137688" y="1774557"/>
            <a:ext cx="2890434" cy="182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1682" name="Slide Number Placeholder 5">
            <a:extLst>
              <a:ext uri="{FF2B5EF4-FFF2-40B4-BE49-F238E27FC236}">
                <a16:creationId xmlns:a16="http://schemas.microsoft.com/office/drawing/2014/main" id="{79805CD5-5D28-415B-B434-E25CD524BE99}"/>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21</a:t>
            </a:fld>
            <a:endParaRPr lang="en-US" altLang="en-US">
              <a:solidFill>
                <a:srgbClr val="045C75"/>
              </a:solidFill>
            </a:endParaRPr>
          </a:p>
        </p:txBody>
      </p:sp>
      <p:sp>
        <p:nvSpPr>
          <p:cNvPr id="71683" name="Title 1">
            <a:extLst>
              <a:ext uri="{FF2B5EF4-FFF2-40B4-BE49-F238E27FC236}">
                <a16:creationId xmlns:a16="http://schemas.microsoft.com/office/drawing/2014/main" id="{AA4E6AF5-B24F-41CE-80A6-8EA30FCC6708}"/>
              </a:ext>
            </a:extLst>
          </p:cNvPr>
          <p:cNvSpPr>
            <a:spLocks noGrp="1"/>
          </p:cNvSpPr>
          <p:nvPr>
            <p:ph type="title" idx="4294967295"/>
          </p:nvPr>
        </p:nvSpPr>
        <p:spPr>
          <a:xfrm>
            <a:off x="1058091" y="695851"/>
            <a:ext cx="6856912" cy="584597"/>
          </a:xfrm>
        </p:spPr>
        <p:txBody>
          <a:bodyPr vert="horz" lIns="68580" tIns="45720" rIns="68580" bIns="34290" rtlCol="0" anchor="b">
            <a:noAutofit/>
          </a:bodyPr>
          <a:lstStyle/>
          <a:p>
            <a:pPr>
              <a:lnSpc>
                <a:spcPct val="107000"/>
              </a:lnSpc>
              <a:spcAft>
                <a:spcPts val="600"/>
              </a:spcAft>
              <a:defRPr/>
            </a:pPr>
            <a:r>
              <a:rPr lang="en-US" sz="3200" dirty="0">
                <a:latin typeface="Calibri" panose="020F0502020204030204" pitchFamily="34" charset="0"/>
                <a:ea typeface="DengXian" panose="02010600030101010101" pitchFamily="2" charset="-122"/>
                <a:cs typeface="Times New Roman" panose="02020603050405020304" pitchFamily="18" charset="0"/>
              </a:rPr>
              <a:t>Resilient distributed datasets(RDDs)</a:t>
            </a:r>
          </a:p>
        </p:txBody>
      </p:sp>
      <p:sp>
        <p:nvSpPr>
          <p:cNvPr id="57348" name="Content Placeholder 2">
            <a:extLst>
              <a:ext uri="{FF2B5EF4-FFF2-40B4-BE49-F238E27FC236}">
                <a16:creationId xmlns:a16="http://schemas.microsoft.com/office/drawing/2014/main" id="{59E60AF8-40F7-425D-BBB8-0DF852892E76}"/>
              </a:ext>
            </a:extLst>
          </p:cNvPr>
          <p:cNvSpPr>
            <a:spLocks noGrp="1"/>
          </p:cNvSpPr>
          <p:nvPr>
            <p:ph idx="4294967295"/>
          </p:nvPr>
        </p:nvSpPr>
        <p:spPr>
          <a:xfrm>
            <a:off x="1439467" y="1329929"/>
            <a:ext cx="3402806" cy="3657600"/>
          </a:xfrm>
        </p:spPr>
        <p:txBody>
          <a:bodyPr/>
          <a:lstStyle/>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RDD is an abstraction that hides most of the complexity behind distributed computation, such as consistency of state and recovery from node failures. </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RDDs represent collection of elements that are distributed across different nodes in a cluster.</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Rectangle 12">
            <a:extLst>
              <a:ext uri="{FF2B5EF4-FFF2-40B4-BE49-F238E27FC236}">
                <a16:creationId xmlns:a16="http://schemas.microsoft.com/office/drawing/2014/main" id="{1D38653E-F986-4384-BD21-F11B32C01A81}"/>
              </a:ext>
            </a:extLst>
          </p:cNvPr>
          <p:cNvSpPr/>
          <p:nvPr/>
        </p:nvSpPr>
        <p:spPr>
          <a:xfrm>
            <a:off x="5436394" y="1968104"/>
            <a:ext cx="917972" cy="492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Node 1</a:t>
            </a:r>
          </a:p>
          <a:p>
            <a:pPr algn="ctr">
              <a:defRPr/>
            </a:pPr>
            <a:r>
              <a:rPr lang="en-US" sz="900" dirty="0"/>
              <a:t>Data subset 1</a:t>
            </a:r>
            <a:endParaRPr lang="en-AU" sz="900" dirty="0"/>
          </a:p>
        </p:txBody>
      </p:sp>
      <p:sp>
        <p:nvSpPr>
          <p:cNvPr id="14" name="Rectangle 13">
            <a:extLst>
              <a:ext uri="{FF2B5EF4-FFF2-40B4-BE49-F238E27FC236}">
                <a16:creationId xmlns:a16="http://schemas.microsoft.com/office/drawing/2014/main" id="{107A8FB7-5800-45FD-BBF4-C9168CA8BD01}"/>
              </a:ext>
            </a:extLst>
          </p:cNvPr>
          <p:cNvSpPr/>
          <p:nvPr/>
        </p:nvSpPr>
        <p:spPr>
          <a:xfrm>
            <a:off x="6880622" y="2461023"/>
            <a:ext cx="908447" cy="492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Node 2</a:t>
            </a:r>
          </a:p>
          <a:p>
            <a:pPr algn="ctr">
              <a:defRPr/>
            </a:pPr>
            <a:r>
              <a:rPr lang="en-US" sz="900" dirty="0"/>
              <a:t>Data subset 2</a:t>
            </a:r>
            <a:endParaRPr lang="en-AU" sz="900" dirty="0"/>
          </a:p>
        </p:txBody>
      </p:sp>
      <p:sp>
        <p:nvSpPr>
          <p:cNvPr id="15" name="Rectangle 14">
            <a:extLst>
              <a:ext uri="{FF2B5EF4-FFF2-40B4-BE49-F238E27FC236}">
                <a16:creationId xmlns:a16="http://schemas.microsoft.com/office/drawing/2014/main" id="{483EDA34-E302-4EBC-8D7E-F727DA1C4A7C}"/>
              </a:ext>
            </a:extLst>
          </p:cNvPr>
          <p:cNvSpPr/>
          <p:nvPr/>
        </p:nvSpPr>
        <p:spPr>
          <a:xfrm>
            <a:off x="5445919" y="2939654"/>
            <a:ext cx="917972" cy="49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Node 3 </a:t>
            </a:r>
          </a:p>
          <a:p>
            <a:pPr algn="ctr">
              <a:defRPr/>
            </a:pPr>
            <a:r>
              <a:rPr lang="en-US" sz="900" dirty="0"/>
              <a:t>Data subset 3</a:t>
            </a:r>
            <a:endParaRPr lang="en-AU" sz="900" dirty="0"/>
          </a:p>
        </p:txBody>
      </p:sp>
      <p:cxnSp>
        <p:nvCxnSpPr>
          <p:cNvPr id="16" name="Straight Connector 15">
            <a:extLst>
              <a:ext uri="{FF2B5EF4-FFF2-40B4-BE49-F238E27FC236}">
                <a16:creationId xmlns:a16="http://schemas.microsoft.com/office/drawing/2014/main" id="{B0793E9B-90EC-4AB9-8014-C484AB2869E0}"/>
              </a:ext>
            </a:extLst>
          </p:cNvPr>
          <p:cNvCxnSpPr>
            <a:cxnSpLocks/>
            <a:stCxn id="13" idx="3"/>
            <a:endCxn id="14" idx="0"/>
          </p:cNvCxnSpPr>
          <p:nvPr/>
        </p:nvCxnSpPr>
        <p:spPr>
          <a:xfrm>
            <a:off x="6354366" y="2214563"/>
            <a:ext cx="979884" cy="246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EE3C65-8810-4270-A3BB-373D7728BD28}"/>
              </a:ext>
            </a:extLst>
          </p:cNvPr>
          <p:cNvCxnSpPr>
            <a:cxnSpLocks/>
            <a:stCxn id="15" idx="3"/>
            <a:endCxn id="14" idx="2"/>
          </p:cNvCxnSpPr>
          <p:nvPr/>
        </p:nvCxnSpPr>
        <p:spPr>
          <a:xfrm flipV="1">
            <a:off x="6363891" y="2953941"/>
            <a:ext cx="970359" cy="23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1C2AB0-7460-430E-A7EE-1195D61EC8D7}"/>
              </a:ext>
            </a:extLst>
          </p:cNvPr>
          <p:cNvCxnSpPr>
            <a:cxnSpLocks/>
            <a:stCxn id="13" idx="2"/>
            <a:endCxn id="15" idx="0"/>
          </p:cNvCxnSpPr>
          <p:nvPr/>
        </p:nvCxnSpPr>
        <p:spPr>
          <a:xfrm>
            <a:off x="5894785" y="2461023"/>
            <a:ext cx="10715" cy="47863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E2E047-48AA-40E2-8C26-56FE067725DA}"/>
              </a:ext>
            </a:extLst>
          </p:cNvPr>
          <p:cNvSpPr/>
          <p:nvPr/>
        </p:nvSpPr>
        <p:spPr>
          <a:xfrm>
            <a:off x="1642820" y="3446263"/>
            <a:ext cx="5959099" cy="11685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3730" name="Slide Number Placeholder 5">
            <a:extLst>
              <a:ext uri="{FF2B5EF4-FFF2-40B4-BE49-F238E27FC236}">
                <a16:creationId xmlns:a16="http://schemas.microsoft.com/office/drawing/2014/main" id="{D1E23F46-722E-4EA3-A5C7-CBAB67B62AA6}"/>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solidFill>
                  <a:schemeClr val="bg1"/>
                </a:solidFill>
              </a:rPr>
              <a:pPr>
                <a:defRPr/>
              </a:pPr>
              <a:t>22</a:t>
            </a:fld>
            <a:endParaRPr lang="en-US" altLang="en-US">
              <a:solidFill>
                <a:schemeClr val="bg1"/>
              </a:solidFill>
            </a:endParaRPr>
          </a:p>
        </p:txBody>
      </p:sp>
      <p:sp>
        <p:nvSpPr>
          <p:cNvPr id="73731" name="Title 1">
            <a:extLst>
              <a:ext uri="{FF2B5EF4-FFF2-40B4-BE49-F238E27FC236}">
                <a16:creationId xmlns:a16="http://schemas.microsoft.com/office/drawing/2014/main" id="{91A409CA-3236-4A3F-A1AF-0A12ED1CA0AF}"/>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sz="2800" dirty="0">
                <a:latin typeface="Calibri" panose="020F0502020204030204" pitchFamily="34" charset="0"/>
                <a:ea typeface="DengXian" panose="02010600030101010101" pitchFamily="2" charset="-122"/>
                <a:cs typeface="Times New Roman" panose="02020603050405020304" pitchFamily="18" charset="0"/>
              </a:rPr>
              <a:t>Resilient distributed datasets(RDDs)</a:t>
            </a:r>
            <a:endParaRPr lang="en-AU" altLang="en-US" sz="2700" dirty="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E7B6EA8A-E79F-43B6-B5D7-F2E23ADBCBCF}"/>
              </a:ext>
            </a:extLst>
          </p:cNvPr>
          <p:cNvSpPr>
            <a:spLocks noGrp="1"/>
          </p:cNvSpPr>
          <p:nvPr>
            <p:ph idx="4294967295"/>
          </p:nvPr>
        </p:nvSpPr>
        <p:spPr>
          <a:xfrm>
            <a:off x="1062037" y="1340049"/>
            <a:ext cx="6048375" cy="2106215"/>
          </a:xfrm>
        </p:spPr>
        <p:txBody>
          <a:bodyPr/>
          <a:lstStyle/>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Resilient distributed datasets(RDDs)</a:t>
            </a:r>
          </a:p>
          <a:p>
            <a:pPr>
              <a:lnSpc>
                <a:spcPct val="107000"/>
              </a:lnSpc>
              <a:spcAft>
                <a:spcPts val="600"/>
              </a:spcAft>
              <a:defRPr/>
            </a:pPr>
            <a:r>
              <a:rPr lang="en-AU" sz="1350" dirty="0">
                <a:latin typeface="Arial" panose="020B0604020202020204" pitchFamily="34" charset="0"/>
                <a:ea typeface="DengXian" panose="02010600030101010101" pitchFamily="2" charset="-122"/>
              </a:rPr>
              <a:t>During spark performing operation, the data generated in </a:t>
            </a:r>
            <a:r>
              <a:rPr lang="en-US" sz="1350" dirty="0">
                <a:latin typeface="Arial" panose="020B0604020202020204" pitchFamily="34" charset="0"/>
                <a:ea typeface="DengXian" panose="02010600030101010101" pitchFamily="2" charset="-122"/>
              </a:rPr>
              <a:t>operating process</a:t>
            </a:r>
            <a:r>
              <a:rPr lang="en-AU" sz="1350" dirty="0">
                <a:latin typeface="Arial" panose="020B0604020202020204" pitchFamily="34" charset="0"/>
                <a:ea typeface="DengXian" panose="02010600030101010101" pitchFamily="2" charset="-122"/>
              </a:rPr>
              <a:t> is temporarily stored in memory</a:t>
            </a:r>
          </a:p>
          <a:p>
            <a:pPr>
              <a:lnSpc>
                <a:spcPct val="107000"/>
              </a:lnSpc>
              <a:spcAft>
                <a:spcPts val="600"/>
              </a:spcAft>
              <a:defRPr/>
            </a:pPr>
            <a:r>
              <a:rPr lang="en-AU" sz="1350" dirty="0">
                <a:latin typeface="Arial" panose="020B0604020202020204" pitchFamily="34" charset="0"/>
                <a:ea typeface="DengXian" panose="02010600030101010101" pitchFamily="2" charset="-122"/>
              </a:rPr>
              <a:t>Therefore, the performing operation speed can be accelerated</a:t>
            </a:r>
            <a:r>
              <a:rPr lang="zh-CN" altLang="en-US" sz="1350" dirty="0">
                <a:latin typeface="Arial" panose="020B0604020202020204" pitchFamily="34" charset="0"/>
                <a:ea typeface="DengXian" panose="02010600030101010101" pitchFamily="2" charset="-122"/>
                <a:cs typeface="Arial" panose="020B0604020202020204" pitchFamily="34" charset="0"/>
              </a:rPr>
              <a:t>，</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Rectangle 12">
            <a:extLst>
              <a:ext uri="{FF2B5EF4-FFF2-40B4-BE49-F238E27FC236}">
                <a16:creationId xmlns:a16="http://schemas.microsoft.com/office/drawing/2014/main" id="{5260C27D-5B79-4E9B-970D-AD00DD27DB38}"/>
              </a:ext>
            </a:extLst>
          </p:cNvPr>
          <p:cNvSpPr/>
          <p:nvPr/>
        </p:nvSpPr>
        <p:spPr>
          <a:xfrm>
            <a:off x="2033588" y="3759994"/>
            <a:ext cx="917972" cy="492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Performing operation</a:t>
            </a:r>
            <a:endParaRPr lang="en-AU" sz="900" dirty="0">
              <a:solidFill>
                <a:schemeClr val="bg1"/>
              </a:solidFill>
            </a:endParaRPr>
          </a:p>
        </p:txBody>
      </p:sp>
      <p:sp>
        <p:nvSpPr>
          <p:cNvPr id="14" name="Rectangle 13">
            <a:extLst>
              <a:ext uri="{FF2B5EF4-FFF2-40B4-BE49-F238E27FC236}">
                <a16:creationId xmlns:a16="http://schemas.microsoft.com/office/drawing/2014/main" id="{82EA329E-1736-4FB1-B032-AA79B37C5A5C}"/>
              </a:ext>
            </a:extLst>
          </p:cNvPr>
          <p:cNvSpPr/>
          <p:nvPr/>
        </p:nvSpPr>
        <p:spPr>
          <a:xfrm>
            <a:off x="6353176" y="3759994"/>
            <a:ext cx="907256" cy="492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Performing operation </a:t>
            </a:r>
            <a:endParaRPr lang="en-AU" sz="900" dirty="0">
              <a:solidFill>
                <a:schemeClr val="bg1"/>
              </a:solidFill>
            </a:endParaRPr>
          </a:p>
        </p:txBody>
      </p:sp>
      <p:sp>
        <p:nvSpPr>
          <p:cNvPr id="15" name="Rectangle 14">
            <a:extLst>
              <a:ext uri="{FF2B5EF4-FFF2-40B4-BE49-F238E27FC236}">
                <a16:creationId xmlns:a16="http://schemas.microsoft.com/office/drawing/2014/main" id="{02F6E273-F532-4CD0-80DE-192D639EEBDD}"/>
              </a:ext>
            </a:extLst>
          </p:cNvPr>
          <p:cNvSpPr/>
          <p:nvPr/>
        </p:nvSpPr>
        <p:spPr>
          <a:xfrm>
            <a:off x="4193381" y="3759994"/>
            <a:ext cx="919163" cy="492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Performing operation</a:t>
            </a:r>
            <a:endParaRPr lang="en-AU" sz="900" dirty="0">
              <a:solidFill>
                <a:schemeClr val="bg1"/>
              </a:solidFill>
            </a:endParaRPr>
          </a:p>
        </p:txBody>
      </p:sp>
      <p:cxnSp>
        <p:nvCxnSpPr>
          <p:cNvPr id="10" name="Straight Arrow Connector 9">
            <a:extLst>
              <a:ext uri="{FF2B5EF4-FFF2-40B4-BE49-F238E27FC236}">
                <a16:creationId xmlns:a16="http://schemas.microsoft.com/office/drawing/2014/main" id="{5ED1A85C-9ECB-4299-B27D-715FAB5B340E}"/>
              </a:ext>
            </a:extLst>
          </p:cNvPr>
          <p:cNvCxnSpPr>
            <a:cxnSpLocks/>
          </p:cNvCxnSpPr>
          <p:nvPr/>
        </p:nvCxnSpPr>
        <p:spPr>
          <a:xfrm>
            <a:off x="5328048" y="4006454"/>
            <a:ext cx="104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1314DC9-BC6B-46CA-A374-3AF784E5B246}"/>
              </a:ext>
            </a:extLst>
          </p:cNvPr>
          <p:cNvCxnSpPr>
            <a:cxnSpLocks/>
          </p:cNvCxnSpPr>
          <p:nvPr/>
        </p:nvCxnSpPr>
        <p:spPr>
          <a:xfrm>
            <a:off x="3140869" y="4006454"/>
            <a:ext cx="13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0FB9FF-D936-401A-9752-AB7F1EA247B7}"/>
              </a:ext>
            </a:extLst>
          </p:cNvPr>
          <p:cNvSpPr/>
          <p:nvPr/>
        </p:nvSpPr>
        <p:spPr>
          <a:xfrm>
            <a:off x="5589985" y="3673079"/>
            <a:ext cx="485775" cy="666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50" dirty="0">
                <a:solidFill>
                  <a:schemeClr val="tx1"/>
                </a:solidFill>
              </a:rPr>
              <a:t>Write in memory</a:t>
            </a:r>
            <a:endParaRPr lang="en-AU" sz="750" dirty="0">
              <a:solidFill>
                <a:schemeClr val="tx1"/>
              </a:solidFill>
            </a:endParaRPr>
          </a:p>
        </p:txBody>
      </p:sp>
      <p:sp>
        <p:nvSpPr>
          <p:cNvPr id="27" name="Rectangle 26">
            <a:extLst>
              <a:ext uri="{FF2B5EF4-FFF2-40B4-BE49-F238E27FC236}">
                <a16:creationId xmlns:a16="http://schemas.microsoft.com/office/drawing/2014/main" id="{AE709CF1-FB75-49F4-A26F-3460AE6018D8}"/>
              </a:ext>
            </a:extLst>
          </p:cNvPr>
          <p:cNvSpPr/>
          <p:nvPr/>
        </p:nvSpPr>
        <p:spPr>
          <a:xfrm>
            <a:off x="3365897" y="3673079"/>
            <a:ext cx="485775" cy="666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50" dirty="0">
                <a:solidFill>
                  <a:schemeClr val="tx1"/>
                </a:solidFill>
              </a:rPr>
              <a:t>Write in memory</a:t>
            </a:r>
            <a:endParaRPr lang="en-AU" sz="750" dirty="0">
              <a:solidFill>
                <a:schemeClr val="tx1"/>
              </a:solidFill>
            </a:endParaRPr>
          </a:p>
        </p:txBody>
      </p:sp>
      <p:cxnSp>
        <p:nvCxnSpPr>
          <p:cNvPr id="28" name="Straight Arrow Connector 27">
            <a:extLst>
              <a:ext uri="{FF2B5EF4-FFF2-40B4-BE49-F238E27FC236}">
                <a16:creationId xmlns:a16="http://schemas.microsoft.com/office/drawing/2014/main" id="{F4C78731-3A9F-420F-AC1E-0131791867EA}"/>
              </a:ext>
            </a:extLst>
          </p:cNvPr>
          <p:cNvCxnSpPr/>
          <p:nvPr/>
        </p:nvCxnSpPr>
        <p:spPr>
          <a:xfrm>
            <a:off x="3924300" y="4006454"/>
            <a:ext cx="161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7F74CB-82B7-46D8-8ADA-140D1D8D1C5F}"/>
              </a:ext>
            </a:extLst>
          </p:cNvPr>
          <p:cNvCxnSpPr>
            <a:cxnSpLocks/>
          </p:cNvCxnSpPr>
          <p:nvPr/>
        </p:nvCxnSpPr>
        <p:spPr>
          <a:xfrm>
            <a:off x="6137672" y="4006454"/>
            <a:ext cx="161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0ADD-DF23-4E91-8104-E01D72C148B2}"/>
              </a:ext>
            </a:extLst>
          </p:cNvPr>
          <p:cNvSpPr>
            <a:spLocks noGrp="1"/>
          </p:cNvSpPr>
          <p:nvPr>
            <p:ph type="title"/>
          </p:nvPr>
        </p:nvSpPr>
        <p:spPr/>
        <p:txBody>
          <a:bodyPr>
            <a:normAutofit/>
          </a:bodyPr>
          <a:lstStyle/>
          <a:p>
            <a:r>
              <a:rPr lang="en-AU" b="1" i="0" dirty="0">
                <a:effectLst/>
                <a:latin typeface="Calibri" panose="020F0502020204030204" pitchFamily="34" charset="0"/>
                <a:cs typeface="Calibri" panose="020F0502020204030204" pitchFamily="34" charset="0"/>
              </a:rPr>
              <a:t>Resilient Distributed Dataset</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A8A1F-9B01-45CA-B324-F936181F5DC0}"/>
              </a:ext>
            </a:extLst>
          </p:cNvPr>
          <p:cNvSpPr>
            <a:spLocks noGrp="1"/>
          </p:cNvSpPr>
          <p:nvPr>
            <p:ph idx="1"/>
          </p:nvPr>
        </p:nvSpPr>
        <p:spPr/>
        <p:txBody>
          <a:bodyPr>
            <a:normAutofit fontScale="92500"/>
          </a:bodyPr>
          <a:lstStyle/>
          <a:p>
            <a:pPr algn="l"/>
            <a:r>
              <a:rPr lang="en-AU" b="0" i="0" dirty="0">
                <a:effectLst/>
                <a:latin typeface="Calibri" panose="020F0502020204030204" pitchFamily="34" charset="0"/>
                <a:cs typeface="Calibri" panose="020F0502020204030204" pitchFamily="34" charset="0"/>
              </a:rPr>
              <a:t>Apache Spark is built around a distributed collection of immutable Java Virtual Machine (JVM) objects called Resilient Distributed Datasets (RDDs for short). As we are working with Python, it is important to note that the Python data is stored within these JVM objects. </a:t>
            </a:r>
          </a:p>
          <a:p>
            <a:r>
              <a:rPr lang="en-AU" b="0" i="0" dirty="0">
                <a:effectLst/>
                <a:latin typeface="Calibri" panose="020F0502020204030204" pitchFamily="34" charset="0"/>
                <a:cs typeface="Calibri" panose="020F0502020204030204" pitchFamily="34" charset="0"/>
              </a:rPr>
              <a:t>These objects allow any job to perform calculations very quickly. RDDs are calculated against, cached, and stored in-memory: a scheme that results in orders of magnitude faster computations compared to other traditional distributed frameworks like Apache Hadoop.</a:t>
            </a:r>
          </a:p>
          <a:p>
            <a:pPr algn="l"/>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577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4486-9EA5-4050-9B31-C9E62ABFEEA5}"/>
              </a:ext>
            </a:extLst>
          </p:cNvPr>
          <p:cNvSpPr>
            <a:spLocks noGrp="1"/>
          </p:cNvSpPr>
          <p:nvPr>
            <p:ph type="title"/>
          </p:nvPr>
        </p:nvSpPr>
        <p:spPr/>
        <p:txBody>
          <a:bodyPr/>
          <a:lstStyle/>
          <a:p>
            <a:r>
              <a:rPr lang="en-AU" b="1" i="0" dirty="0">
                <a:effectLst/>
                <a:latin typeface="Calibri" panose="020F0502020204030204" pitchFamily="34" charset="0"/>
                <a:cs typeface="Calibri" panose="020F0502020204030204" pitchFamily="34" charset="0"/>
              </a:rPr>
              <a:t>Resilient Distributed Dataset</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0AE3D09-3D08-46D9-80B2-993682C17104}"/>
              </a:ext>
            </a:extLst>
          </p:cNvPr>
          <p:cNvSpPr>
            <a:spLocks noGrp="1"/>
          </p:cNvSpPr>
          <p:nvPr>
            <p:ph idx="1"/>
          </p:nvPr>
        </p:nvSpPr>
        <p:spPr/>
        <p:txBody>
          <a:bodyPr>
            <a:normAutofit fontScale="92500" lnSpcReduction="20000"/>
          </a:bodyPr>
          <a:lstStyle/>
          <a:p>
            <a:r>
              <a:rPr lang="en-AU" b="0" i="0" dirty="0">
                <a:effectLst/>
                <a:latin typeface="Calibri" panose="020F0502020204030204" pitchFamily="34" charset="0"/>
                <a:cs typeface="Calibri" panose="020F0502020204030204" pitchFamily="34" charset="0"/>
              </a:rPr>
              <a:t>At the same time, RDDs expose some coarse-grained transformations (such as map(...), reduce(...), and filter(...) keeping the flexibility and extensibility of the Hadoop platform to perform a wide variety of calculations. </a:t>
            </a:r>
          </a:p>
          <a:p>
            <a:r>
              <a:rPr lang="en-AU" b="0" i="0" dirty="0">
                <a:effectLst/>
                <a:latin typeface="Calibri" panose="020F0502020204030204" pitchFamily="34" charset="0"/>
                <a:cs typeface="Calibri" panose="020F0502020204030204" pitchFamily="34" charset="0"/>
              </a:rPr>
              <a:t>RDDs apply and log transformations to the data in parallel, resulting in both increased speed and fault-tolerance. By registering the transformations, RDDs provide data lineage - a form of an ancestry tree for each intermediate step in the form of a graph. </a:t>
            </a:r>
          </a:p>
          <a:p>
            <a:r>
              <a:rPr lang="en-AU" b="0" i="0" dirty="0">
                <a:effectLst/>
                <a:latin typeface="Calibri" panose="020F0502020204030204" pitchFamily="34" charset="0"/>
                <a:cs typeface="Calibri" panose="020F0502020204030204" pitchFamily="34" charset="0"/>
              </a:rPr>
              <a:t>This, in effect, guards the RDDs against data loss - if a partition of an RDD is lost it still has enough information to recreate that partition instead of simply depending on replication.</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025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A7D3-41F8-4900-9E18-38953DD465E6}"/>
              </a:ext>
            </a:extLst>
          </p:cNvPr>
          <p:cNvSpPr>
            <a:spLocks noGrp="1"/>
          </p:cNvSpPr>
          <p:nvPr>
            <p:ph type="title"/>
          </p:nvPr>
        </p:nvSpPr>
        <p:spPr/>
        <p:txBody>
          <a:bodyPr/>
          <a:lstStyle/>
          <a:p>
            <a:r>
              <a:rPr lang="en-AU" b="1" i="0" dirty="0" err="1">
                <a:effectLst/>
                <a:latin typeface="Calibri" panose="020F0502020204030204" pitchFamily="34" charset="0"/>
                <a:cs typeface="Calibri" panose="020F0502020204030204" pitchFamily="34" charset="0"/>
              </a:rPr>
              <a:t>DataFrames</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6D697E4-F77E-4E68-91DD-53704A9079BC}"/>
              </a:ext>
            </a:extLst>
          </p:cNvPr>
          <p:cNvSpPr>
            <a:spLocks noGrp="1"/>
          </p:cNvSpPr>
          <p:nvPr>
            <p:ph idx="1"/>
          </p:nvPr>
        </p:nvSpPr>
        <p:spPr/>
        <p:txBody>
          <a:bodyPr/>
          <a:lstStyle/>
          <a:p>
            <a:pPr algn="l"/>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like RDDs, are immutable collections of data distributed among the nodes in a cluster. However, unlike RDDs, in </a:t>
            </a:r>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data is organized into named columns.</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587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6423-54A9-499C-9454-D221D9C19FB7}"/>
              </a:ext>
            </a:extLst>
          </p:cNvPr>
          <p:cNvSpPr>
            <a:spLocks noGrp="1"/>
          </p:cNvSpPr>
          <p:nvPr>
            <p:ph type="title"/>
          </p:nvPr>
        </p:nvSpPr>
        <p:spPr/>
        <p:txBody>
          <a:bodyPr/>
          <a:lstStyle/>
          <a:p>
            <a:r>
              <a:rPr lang="en-AU" b="1" i="0" dirty="0">
                <a:effectLst/>
                <a:latin typeface="Calibri" panose="020F0502020204030204" pitchFamily="34" charset="0"/>
                <a:cs typeface="Calibri" panose="020F0502020204030204" pitchFamily="34" charset="0"/>
              </a:rPr>
              <a:t>Datasets</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61CAD98-B6D1-4022-AC3C-D73DA49D5BEF}"/>
              </a:ext>
            </a:extLst>
          </p:cNvPr>
          <p:cNvSpPr>
            <a:spLocks noGrp="1"/>
          </p:cNvSpPr>
          <p:nvPr>
            <p:ph idx="1"/>
          </p:nvPr>
        </p:nvSpPr>
        <p:spPr/>
        <p:txBody>
          <a:bodyPr>
            <a:normAutofit/>
          </a:bodyPr>
          <a:lstStyle/>
          <a:p>
            <a:pPr algn="l"/>
            <a:r>
              <a:rPr lang="en-AU" b="0" i="0" dirty="0">
                <a:effectLst/>
                <a:latin typeface="Calibri" panose="020F0502020204030204" pitchFamily="34" charset="0"/>
                <a:cs typeface="Calibri" panose="020F0502020204030204" pitchFamily="34" charset="0"/>
              </a:rPr>
              <a:t>Introduced in Spark 1.6, the goal of Spark Datasets is to provide an API that allows users to easily express transformations on domain objects, while also providing the performance and benefits of the robust Spark SQL execution engine. Unfortunately, at the time of writing this book Datasets are only available in Scala or Java. When they are available in </a:t>
            </a:r>
            <a:r>
              <a:rPr lang="en-AU" b="0" i="0" dirty="0" err="1">
                <a:effectLst/>
                <a:latin typeface="Calibri" panose="020F0502020204030204" pitchFamily="34" charset="0"/>
                <a:cs typeface="Calibri" panose="020F0502020204030204" pitchFamily="34" charset="0"/>
              </a:rPr>
              <a:t>PySpark</a:t>
            </a:r>
            <a:r>
              <a:rPr lang="en-AU" b="0" i="0" dirty="0">
                <a:effectLst/>
                <a:latin typeface="Calibri" panose="020F0502020204030204" pitchFamily="34" charset="0"/>
                <a:cs typeface="Calibri" panose="020F0502020204030204" pitchFamily="34" charset="0"/>
              </a:rPr>
              <a:t> we will cover them in future editions.</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4446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759D-3AF9-4110-9B5F-680360945D40}"/>
              </a:ext>
            </a:extLst>
          </p:cNvPr>
          <p:cNvSpPr>
            <a:spLocks noGrp="1"/>
          </p:cNvSpPr>
          <p:nvPr>
            <p:ph type="title"/>
          </p:nvPr>
        </p:nvSpPr>
        <p:spPr/>
        <p:txBody>
          <a:bodyPr>
            <a:normAutofit/>
          </a:bodyPr>
          <a:lstStyle/>
          <a:p>
            <a:r>
              <a:rPr lang="en-AU" b="1" i="0" dirty="0">
                <a:effectLst/>
                <a:latin typeface="Calibri" panose="020F0502020204030204" pitchFamily="34" charset="0"/>
                <a:cs typeface="Calibri" panose="020F0502020204030204" pitchFamily="34" charset="0"/>
              </a:rPr>
              <a:t>Catalyst Optimizer</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322886B-09A1-4056-A4C7-F39E93FC3CB7}"/>
              </a:ext>
            </a:extLst>
          </p:cNvPr>
          <p:cNvSpPr>
            <a:spLocks noGrp="1"/>
          </p:cNvSpPr>
          <p:nvPr>
            <p:ph idx="1"/>
          </p:nvPr>
        </p:nvSpPr>
        <p:spPr/>
        <p:txBody>
          <a:bodyPr>
            <a:normAutofit lnSpcReduction="10000"/>
          </a:bodyPr>
          <a:lstStyle/>
          <a:p>
            <a:pPr algn="l"/>
            <a:r>
              <a:rPr lang="en-AU" b="0" i="0" dirty="0">
                <a:effectLst/>
                <a:latin typeface="Calibri" panose="020F0502020204030204" pitchFamily="34" charset="0"/>
                <a:cs typeface="Calibri" panose="020F0502020204030204" pitchFamily="34" charset="0"/>
              </a:rPr>
              <a:t>Spark SQL is one of the most technically involved components of Apache Spark as it powers both SQL queries and the </a:t>
            </a:r>
            <a:r>
              <a:rPr lang="en-AU" b="0" i="0" dirty="0" err="1">
                <a:effectLst/>
                <a:latin typeface="Calibri" panose="020F0502020204030204" pitchFamily="34" charset="0"/>
                <a:cs typeface="Calibri" panose="020F0502020204030204" pitchFamily="34" charset="0"/>
              </a:rPr>
              <a:t>DataFrame</a:t>
            </a:r>
            <a:r>
              <a:rPr lang="en-AU" b="0" i="0" dirty="0">
                <a:effectLst/>
                <a:latin typeface="Calibri" panose="020F0502020204030204" pitchFamily="34" charset="0"/>
                <a:cs typeface="Calibri" panose="020F0502020204030204" pitchFamily="34" charset="0"/>
              </a:rPr>
              <a:t> API. At the core of Spark SQL is the Catalyst Optimizer. </a:t>
            </a:r>
          </a:p>
          <a:p>
            <a:pPr algn="l"/>
            <a:r>
              <a:rPr lang="en-AU" b="0" i="0" dirty="0">
                <a:effectLst/>
                <a:latin typeface="Calibri" panose="020F0502020204030204" pitchFamily="34" charset="0"/>
                <a:cs typeface="Calibri" panose="020F0502020204030204" pitchFamily="34" charset="0"/>
              </a:rPr>
              <a:t>The optimizer is based on functional programming constructs and was designed with two purposes in mind: To ease the addition of new optimization techniques and features to Spark SQL and to allow external developers to extend the optimizer (for example, adding data source specific rules, support for new data types, and so on)</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85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152F-0C5A-4E2A-9634-0B66971D4BA9}"/>
              </a:ext>
            </a:extLst>
          </p:cNvPr>
          <p:cNvSpPr>
            <a:spLocks noGrp="1"/>
          </p:cNvSpPr>
          <p:nvPr>
            <p:ph type="title"/>
          </p:nvPr>
        </p:nvSpPr>
        <p:spPr/>
        <p:txBody>
          <a:bodyPr/>
          <a:lstStyle/>
          <a:p>
            <a:endParaRPr lang="en-AU"/>
          </a:p>
        </p:txBody>
      </p:sp>
      <p:pic>
        <p:nvPicPr>
          <p:cNvPr id="5122" name="Picture 2" descr="Catalyst Optimizer">
            <a:extLst>
              <a:ext uri="{FF2B5EF4-FFF2-40B4-BE49-F238E27FC236}">
                <a16:creationId xmlns:a16="http://schemas.microsoft.com/office/drawing/2014/main" id="{B5C95421-B266-4773-A08F-560E8098C1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5" y="899882"/>
            <a:ext cx="8883509" cy="362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6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D679-C85A-4576-96B7-298C0BC430BC}"/>
              </a:ext>
            </a:extLst>
          </p:cNvPr>
          <p:cNvSpPr>
            <a:spLocks noGrp="1"/>
          </p:cNvSpPr>
          <p:nvPr>
            <p:ph type="title"/>
          </p:nvPr>
        </p:nvSpPr>
        <p:spPr>
          <a:xfrm>
            <a:off x="457200" y="535569"/>
            <a:ext cx="8229600" cy="857250"/>
          </a:xfrm>
        </p:spPr>
        <p:txBody>
          <a:bodyPr>
            <a:normAutofit/>
          </a:bodyPr>
          <a:lstStyle/>
          <a:p>
            <a:r>
              <a:rPr lang="en-AU" b="1" i="0" dirty="0">
                <a:effectLst/>
                <a:latin typeface="Calibri" panose="020F0502020204030204" pitchFamily="34" charset="0"/>
                <a:cs typeface="Calibri" panose="020F0502020204030204" pitchFamily="34" charset="0"/>
              </a:rPr>
              <a:t>Project Tungsten</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93C790E-3B2B-43B2-AE75-7C5713986678}"/>
              </a:ext>
            </a:extLst>
          </p:cNvPr>
          <p:cNvSpPr>
            <a:spLocks noGrp="1"/>
          </p:cNvSpPr>
          <p:nvPr>
            <p:ph idx="1"/>
          </p:nvPr>
        </p:nvSpPr>
        <p:spPr>
          <a:xfrm>
            <a:off x="457200" y="1759352"/>
            <a:ext cx="8229600" cy="3090439"/>
          </a:xfrm>
        </p:spPr>
        <p:txBody>
          <a:bodyPr>
            <a:normAutofit fontScale="85000" lnSpcReduction="10000"/>
          </a:bodyPr>
          <a:lstStyle/>
          <a:p>
            <a:pPr algn="l"/>
            <a:r>
              <a:rPr lang="en-AU" b="0" i="0" dirty="0">
                <a:effectLst/>
                <a:latin typeface="Calibri" panose="020F0502020204030204" pitchFamily="34" charset="0"/>
                <a:cs typeface="Calibri" panose="020F0502020204030204" pitchFamily="34" charset="0"/>
              </a:rPr>
              <a:t>Tungsten is the codename for an umbrella project of Apache Spark's execution engine. The project focuses on improving the Spark algorithms so they use memory and CPU more efficiently, pushing the performance of modern hardware closer to its limits.</a:t>
            </a:r>
          </a:p>
          <a:p>
            <a:pPr algn="l"/>
            <a:r>
              <a:rPr lang="en-AU" b="0" i="0" dirty="0">
                <a:effectLst/>
                <a:latin typeface="Calibri" panose="020F0502020204030204" pitchFamily="34" charset="0"/>
                <a:cs typeface="Calibri" panose="020F0502020204030204" pitchFamily="34" charset="0"/>
              </a:rPr>
              <a:t>The efforts of this project focus, among others, on:</a:t>
            </a:r>
          </a:p>
          <a:p>
            <a:pPr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Managing memory explicitly so the overhead of JVM's object model and garbage collection are eliminated</a:t>
            </a:r>
          </a:p>
          <a:p>
            <a:pPr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Designing algorithms and data structures that exploit the memory hierarchy</a:t>
            </a:r>
          </a:p>
          <a:p>
            <a:pPr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Generating code in runtime so the applications can exploit modern compliers and optimize for CPUs</a:t>
            </a:r>
          </a:p>
          <a:p>
            <a:pPr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Eliminating virtual function dispatches so that multiple CPU calls are reduced</a:t>
            </a:r>
          </a:p>
          <a:p>
            <a:pPr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Utilizing low-level programming (for example, loading immediate data to CPU registers) speed up the memory access and optimizing Spark's engine to efficiently compile and execute simple loops</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52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BD5C-5B6B-49D6-8DA1-69107CDEEA4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FD87B7C-BCF8-4EC5-93B4-89625C07A4DB}"/>
              </a:ext>
            </a:extLst>
          </p:cNvPr>
          <p:cNvSpPr>
            <a:spLocks noGrp="1"/>
          </p:cNvSpPr>
          <p:nvPr>
            <p:ph idx="1"/>
          </p:nvPr>
        </p:nvSpPr>
        <p:spPr>
          <a:xfrm>
            <a:off x="3603812" y="1704974"/>
            <a:ext cx="5275729" cy="1898650"/>
          </a:xfrm>
        </p:spPr>
        <p:txBody>
          <a:bodyPr/>
          <a:lstStyle/>
          <a:p>
            <a:r>
              <a:rPr lang="en-AU" dirty="0"/>
              <a:t>Chapter 1. Understanding Spark</a:t>
            </a:r>
          </a:p>
          <a:p>
            <a:r>
              <a:rPr lang="en-AU" dirty="0"/>
              <a:t>https://learning.oreilly.com/library/view/learning-pyspark/9781786463708/ch01.html</a:t>
            </a:r>
          </a:p>
        </p:txBody>
      </p:sp>
      <p:pic>
        <p:nvPicPr>
          <p:cNvPr id="1026" name="Picture 2" descr="Learning PySpark">
            <a:extLst>
              <a:ext uri="{FF2B5EF4-FFF2-40B4-BE49-F238E27FC236}">
                <a16:creationId xmlns:a16="http://schemas.microsoft.com/office/drawing/2014/main" id="{95502E67-31C2-4CBA-A9AE-7DA4DF103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9309"/>
            <a:ext cx="2923060" cy="360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49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CF1E-2F48-4504-BA03-A6F49519B424}"/>
              </a:ext>
            </a:extLst>
          </p:cNvPr>
          <p:cNvSpPr>
            <a:spLocks noGrp="1"/>
          </p:cNvSpPr>
          <p:nvPr>
            <p:ph type="title"/>
          </p:nvPr>
        </p:nvSpPr>
        <p:spPr/>
        <p:txBody>
          <a:bodyPr/>
          <a:lstStyle/>
          <a:p>
            <a:endParaRPr lang="en-AU">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7BA6B59-13AD-4F9F-B467-4560C4298DDD}"/>
              </a:ext>
            </a:extLst>
          </p:cNvPr>
          <p:cNvSpPr>
            <a:spLocks noGrp="1"/>
          </p:cNvSpPr>
          <p:nvPr>
            <p:ph idx="1"/>
          </p:nvPr>
        </p:nvSpPr>
        <p:spPr>
          <a:xfrm>
            <a:off x="520861" y="779017"/>
            <a:ext cx="8229600" cy="1898650"/>
          </a:xfrm>
        </p:spPr>
        <p:txBody>
          <a:bodyPr/>
          <a:lstStyle/>
          <a:p>
            <a:pPr algn="l"/>
            <a:r>
              <a:rPr lang="en-AU" b="0" i="0" dirty="0">
                <a:effectLst/>
                <a:latin typeface="Calibri" panose="020F0502020204030204" pitchFamily="34" charset="0"/>
                <a:cs typeface="Calibri" panose="020F0502020204030204" pitchFamily="34" charset="0"/>
              </a:rPr>
              <a:t>Spark 2.0 architecture</a:t>
            </a:r>
          </a:p>
          <a:p>
            <a:pPr algn="l"/>
            <a:r>
              <a:rPr lang="en-AU" b="0" i="0" dirty="0">
                <a:effectLst/>
                <a:latin typeface="Calibri" panose="020F0502020204030204" pitchFamily="34" charset="0"/>
                <a:cs typeface="Calibri" panose="020F0502020204030204" pitchFamily="34" charset="0"/>
              </a:rPr>
              <a:t>The introduction of Apache Spark 2.0 is the recent major release of the Apache Spark project based on the key learnings from the last two years of development of the platform:</a:t>
            </a:r>
          </a:p>
          <a:p>
            <a:endParaRPr lang="en-AU" dirty="0">
              <a:latin typeface="Calibri" panose="020F0502020204030204" pitchFamily="34" charset="0"/>
              <a:cs typeface="Calibri" panose="020F0502020204030204" pitchFamily="34" charset="0"/>
            </a:endParaRPr>
          </a:p>
        </p:txBody>
      </p:sp>
      <p:pic>
        <p:nvPicPr>
          <p:cNvPr id="6146" name="Picture 2" descr="Spark 2.0 architecture">
            <a:extLst>
              <a:ext uri="{FF2B5EF4-FFF2-40B4-BE49-F238E27FC236}">
                <a16:creationId xmlns:a16="http://schemas.microsoft.com/office/drawing/2014/main" id="{4B4522BD-27F7-4A0F-A8FB-F2F9FA522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2368630"/>
            <a:ext cx="763905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30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2A1D-F97F-48F0-BE4F-252799B5FE2C}"/>
              </a:ext>
            </a:extLst>
          </p:cNvPr>
          <p:cNvSpPr>
            <a:spLocks noGrp="1"/>
          </p:cNvSpPr>
          <p:nvPr>
            <p:ph type="title"/>
          </p:nvPr>
        </p:nvSpPr>
        <p:spPr>
          <a:xfrm>
            <a:off x="457200" y="399083"/>
            <a:ext cx="8229600" cy="857250"/>
          </a:xfrm>
        </p:spPr>
        <p:txBody>
          <a:bodyPr>
            <a:normAutofit/>
          </a:bodyPr>
          <a:lstStyle/>
          <a:p>
            <a:r>
              <a:rPr lang="en-AU" b="1" i="0" dirty="0">
                <a:effectLst/>
                <a:latin typeface="Calibri" panose="020F0502020204030204" pitchFamily="34" charset="0"/>
                <a:cs typeface="Calibri" panose="020F0502020204030204" pitchFamily="34" charset="0"/>
              </a:rPr>
              <a:t>Unifying Datasets and </a:t>
            </a:r>
            <a:r>
              <a:rPr lang="en-AU" b="1" i="0" dirty="0" err="1">
                <a:effectLst/>
                <a:latin typeface="Calibri" panose="020F0502020204030204" pitchFamily="34" charset="0"/>
                <a:cs typeface="Calibri" panose="020F0502020204030204" pitchFamily="34" charset="0"/>
              </a:rPr>
              <a:t>DataFrames</a:t>
            </a:r>
            <a:endParaRPr lang="en-AU"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386F9F4B-B49E-48FF-8B8A-2F5951B6CC82}"/>
              </a:ext>
            </a:extLst>
          </p:cNvPr>
          <p:cNvSpPr>
            <a:spLocks noGrp="1"/>
          </p:cNvSpPr>
          <p:nvPr>
            <p:ph idx="1"/>
          </p:nvPr>
        </p:nvSpPr>
        <p:spPr>
          <a:xfrm>
            <a:off x="457200" y="1689904"/>
            <a:ext cx="8229600" cy="3287209"/>
          </a:xfrm>
        </p:spPr>
        <p:txBody>
          <a:bodyPr>
            <a:normAutofit lnSpcReduction="10000"/>
          </a:bodyPr>
          <a:lstStyle/>
          <a:p>
            <a:pPr algn="l"/>
            <a:r>
              <a:rPr lang="en-AU" b="0" i="0" dirty="0">
                <a:effectLst/>
                <a:latin typeface="Calibri" panose="020F0502020204030204" pitchFamily="34" charset="0"/>
                <a:cs typeface="Calibri" panose="020F0502020204030204" pitchFamily="34" charset="0"/>
              </a:rPr>
              <a:t>Datasets were introduced in 2015 as part of the Apache Spark 1.6 release. The goal for datasets was to provide a type-safe, programming interface. This allowed developers to work with semi-structured data (like JSON or key-value pairs) with compile time type safety (that is, production applications can be checked for errors before they run). Part of the reason why Python does not implement a Dataset API is because Python is not a type-safe language.</a:t>
            </a:r>
          </a:p>
          <a:p>
            <a:pPr algn="l"/>
            <a:r>
              <a:rPr lang="en-AU" b="0" i="0" dirty="0">
                <a:effectLst/>
                <a:latin typeface="Calibri" panose="020F0502020204030204" pitchFamily="34" charset="0"/>
                <a:cs typeface="Calibri" panose="020F0502020204030204" pitchFamily="34" charset="0"/>
              </a:rPr>
              <a:t>Just as important, the Datasets API contain high-level domain specific language operations such as sum(), avg(), join(), and group(). This latter trait means that you have the flexibility of traditional Spark RDDs but the code is also easier to express, read, and write. Similar to </a:t>
            </a:r>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Datasets can take advantage of Spark's catalyst optimizer by exposing expressions and data fields to a query planner and making use of Tungsten's fast in-memory encoding.</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818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157-BFFD-4FBA-8A01-E643024715A5}"/>
              </a:ext>
            </a:extLst>
          </p:cNvPr>
          <p:cNvSpPr>
            <a:spLocks noGrp="1"/>
          </p:cNvSpPr>
          <p:nvPr>
            <p:ph type="title"/>
          </p:nvPr>
        </p:nvSpPr>
        <p:spPr/>
        <p:txBody>
          <a:bodyPr/>
          <a:lstStyle/>
          <a:p>
            <a:endParaRPr lang="en-AU"/>
          </a:p>
        </p:txBody>
      </p:sp>
      <p:pic>
        <p:nvPicPr>
          <p:cNvPr id="8194" name="Picture 2" descr="Unifying Datasets and DataFrames">
            <a:extLst>
              <a:ext uri="{FF2B5EF4-FFF2-40B4-BE49-F238E27FC236}">
                <a16:creationId xmlns:a16="http://schemas.microsoft.com/office/drawing/2014/main" id="{3F91480E-AE9E-46D8-B0B0-A080E12468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6839" y="619146"/>
            <a:ext cx="7030322" cy="408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761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8655-4C3B-4E02-BD8C-271CCD5ADB57}"/>
              </a:ext>
            </a:extLst>
          </p:cNvPr>
          <p:cNvSpPr>
            <a:spLocks noGrp="1"/>
          </p:cNvSpPr>
          <p:nvPr>
            <p:ph type="title"/>
          </p:nvPr>
        </p:nvSpPr>
        <p:spPr/>
        <p:txBody>
          <a:bodyPr/>
          <a:lstStyle/>
          <a:p>
            <a:endParaRPr lang="en-AU"/>
          </a:p>
        </p:txBody>
      </p:sp>
      <p:pic>
        <p:nvPicPr>
          <p:cNvPr id="9218" name="Picture 2" descr="Unifying Datasets and DataFrames">
            <a:extLst>
              <a:ext uri="{FF2B5EF4-FFF2-40B4-BE49-F238E27FC236}">
                <a16:creationId xmlns:a16="http://schemas.microsoft.com/office/drawing/2014/main" id="{D80F6F36-05C2-42CB-A07E-D3CE460B9F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3256" y="690854"/>
            <a:ext cx="6717487" cy="376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2417-9B7F-4156-844E-9B8CD8901B8E}"/>
              </a:ext>
            </a:extLst>
          </p:cNvPr>
          <p:cNvSpPr>
            <a:spLocks noGrp="1"/>
          </p:cNvSpPr>
          <p:nvPr>
            <p:ph type="title"/>
          </p:nvPr>
        </p:nvSpPr>
        <p:spPr>
          <a:xfrm>
            <a:off x="914400" y="161651"/>
            <a:ext cx="8229600" cy="857250"/>
          </a:xfrm>
        </p:spPr>
        <p:txBody>
          <a:bodyPr>
            <a:normAutofit/>
          </a:bodyPr>
          <a:lstStyle/>
          <a:p>
            <a:r>
              <a:rPr lang="en-AU" b="1" i="0" dirty="0">
                <a:effectLst/>
                <a:latin typeface="Calibri" panose="020F0502020204030204" pitchFamily="34" charset="0"/>
                <a:cs typeface="Calibri" panose="020F0502020204030204" pitchFamily="34" charset="0"/>
              </a:rPr>
              <a:t>Tungsten phase 2</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12EBCDF-F08F-412E-9673-640E50CA2477}"/>
              </a:ext>
            </a:extLst>
          </p:cNvPr>
          <p:cNvSpPr>
            <a:spLocks noGrp="1"/>
          </p:cNvSpPr>
          <p:nvPr>
            <p:ph idx="1"/>
          </p:nvPr>
        </p:nvSpPr>
        <p:spPr>
          <a:xfrm>
            <a:off x="457200" y="1240970"/>
            <a:ext cx="8229600" cy="3902529"/>
          </a:xfrm>
        </p:spPr>
        <p:txBody>
          <a:bodyPr>
            <a:normAutofit fontScale="92500"/>
          </a:bodyPr>
          <a:lstStyle/>
          <a:p>
            <a:pPr algn="l"/>
            <a:r>
              <a:rPr lang="en-AU" b="0" i="0" dirty="0">
                <a:effectLst/>
                <a:latin typeface="Calibri" panose="020F0502020204030204" pitchFamily="34" charset="0"/>
                <a:cs typeface="Calibri" panose="020F0502020204030204" pitchFamily="34" charset="0"/>
              </a:rPr>
              <a:t>Improvements in </a:t>
            </a:r>
            <a:r>
              <a:rPr lang="en-AU" b="0" i="1" dirty="0">
                <a:effectLst/>
                <a:latin typeface="Calibri" panose="020F0502020204030204" pitchFamily="34" charset="0"/>
                <a:cs typeface="Calibri" panose="020F0502020204030204" pitchFamily="34" charset="0"/>
              </a:rPr>
              <a:t>price per performance</a:t>
            </a:r>
            <a:r>
              <a:rPr lang="en-AU" b="0" i="0" dirty="0">
                <a:effectLst/>
                <a:latin typeface="Calibri" panose="020F0502020204030204" pitchFamily="34" charset="0"/>
                <a:cs typeface="Calibri" panose="020F0502020204030204" pitchFamily="34" charset="0"/>
              </a:rPr>
              <a:t> in RAM memory, disk, and (to an extent) network interfaces, but the </a:t>
            </a:r>
            <a:r>
              <a:rPr lang="en-AU" b="0" i="1" dirty="0">
                <a:effectLst/>
                <a:latin typeface="Calibri" panose="020F0502020204030204" pitchFamily="34" charset="0"/>
                <a:cs typeface="Calibri" panose="020F0502020204030204" pitchFamily="34" charset="0"/>
              </a:rPr>
              <a:t>price per performance</a:t>
            </a:r>
            <a:r>
              <a:rPr lang="en-AU" b="0" i="0" dirty="0">
                <a:effectLst/>
                <a:latin typeface="Calibri" panose="020F0502020204030204" pitchFamily="34" charset="0"/>
                <a:cs typeface="Calibri" panose="020F0502020204030204" pitchFamily="34" charset="0"/>
              </a:rPr>
              <a:t> advancements for CPUs were not the same. </a:t>
            </a:r>
          </a:p>
          <a:p>
            <a:pPr algn="l"/>
            <a:r>
              <a:rPr lang="en-AU" b="0" i="0" dirty="0">
                <a:effectLst/>
                <a:latin typeface="Calibri" panose="020F0502020204030204" pitchFamily="34" charset="0"/>
                <a:cs typeface="Calibri" panose="020F0502020204030204" pitchFamily="34" charset="0"/>
              </a:rPr>
              <a:t>Though hardware manufacturers could put more cores in each socket (i.e. improve performance through parallelization), there were no significant improvements in the actual core speed.</a:t>
            </a:r>
          </a:p>
          <a:p>
            <a:pPr algn="l"/>
            <a:r>
              <a:rPr lang="en-AU" b="0" i="0" dirty="0">
                <a:effectLst/>
                <a:latin typeface="Calibri" panose="020F0502020204030204" pitchFamily="34" charset="0"/>
                <a:cs typeface="Calibri" panose="020F0502020204030204" pitchFamily="34" charset="0"/>
              </a:rPr>
              <a:t>Project Tungsten was introduced in 2015 to make significant changes to the Spark engine with the focus on improving performance. The first phase of these improvements focused on the following facets:</a:t>
            </a:r>
          </a:p>
          <a:p>
            <a:pPr algn="l">
              <a:buFont typeface="Arial" panose="020B0604020202020204" pitchFamily="34" charset="0"/>
              <a:buChar char="•"/>
            </a:pPr>
            <a:r>
              <a:rPr lang="en-AU" b="1" i="0" dirty="0">
                <a:effectLst/>
                <a:latin typeface="Calibri" panose="020F0502020204030204" pitchFamily="34" charset="0"/>
                <a:cs typeface="Calibri" panose="020F0502020204030204" pitchFamily="34" charset="0"/>
              </a:rPr>
              <a:t>Memory Management and Binary Processing</a:t>
            </a:r>
            <a:r>
              <a:rPr lang="en-AU" b="0" i="0" dirty="0">
                <a:effectLst/>
                <a:latin typeface="Calibri" panose="020F0502020204030204" pitchFamily="34" charset="0"/>
                <a:cs typeface="Calibri" panose="020F0502020204030204" pitchFamily="34" charset="0"/>
              </a:rPr>
              <a:t>: Leveraging application semantics to manage memory explicitly and eliminate the overhead of the JVM object model and garbage collection</a:t>
            </a:r>
          </a:p>
          <a:p>
            <a:pPr algn="l">
              <a:buFont typeface="Arial" panose="020B0604020202020204" pitchFamily="34" charset="0"/>
              <a:buChar char="•"/>
            </a:pPr>
            <a:r>
              <a:rPr lang="en-AU" b="1" i="0" dirty="0">
                <a:effectLst/>
                <a:latin typeface="Calibri" panose="020F0502020204030204" pitchFamily="34" charset="0"/>
                <a:cs typeface="Calibri" panose="020F0502020204030204" pitchFamily="34" charset="0"/>
              </a:rPr>
              <a:t>Cache-aware computation</a:t>
            </a:r>
            <a:r>
              <a:rPr lang="en-AU" b="0" i="0" dirty="0">
                <a:effectLst/>
                <a:latin typeface="Calibri" panose="020F0502020204030204" pitchFamily="34" charset="0"/>
                <a:cs typeface="Calibri" panose="020F0502020204030204" pitchFamily="34" charset="0"/>
              </a:rPr>
              <a:t>: Algorithms and data structures to exploit memory hierarchy</a:t>
            </a:r>
          </a:p>
          <a:p>
            <a:pPr algn="l">
              <a:buFont typeface="Arial" panose="020B0604020202020204" pitchFamily="34" charset="0"/>
              <a:buChar char="•"/>
            </a:pPr>
            <a:r>
              <a:rPr lang="en-AU" b="1" i="0" dirty="0">
                <a:effectLst/>
                <a:latin typeface="Calibri" panose="020F0502020204030204" pitchFamily="34" charset="0"/>
                <a:cs typeface="Calibri" panose="020F0502020204030204" pitchFamily="34" charset="0"/>
              </a:rPr>
              <a:t>Code generation</a:t>
            </a:r>
            <a:r>
              <a:rPr lang="en-AU" b="0" i="0" dirty="0">
                <a:effectLst/>
                <a:latin typeface="Calibri" panose="020F0502020204030204" pitchFamily="34" charset="0"/>
                <a:cs typeface="Calibri" panose="020F0502020204030204" pitchFamily="34" charset="0"/>
              </a:rPr>
              <a:t>: Using code generation to exploit modern compilers and CPUs</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776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26B-75A5-4537-9B0B-03FD67C638A7}"/>
              </a:ext>
            </a:extLst>
          </p:cNvPr>
          <p:cNvSpPr>
            <a:spLocks noGrp="1"/>
          </p:cNvSpPr>
          <p:nvPr>
            <p:ph type="title"/>
          </p:nvPr>
        </p:nvSpPr>
        <p:spPr/>
        <p:txBody>
          <a:bodyPr/>
          <a:lstStyle/>
          <a:p>
            <a:endParaRPr lang="en-AU">
              <a:latin typeface="Calibri" panose="020F0502020204030204" pitchFamily="34" charset="0"/>
              <a:cs typeface="Calibri" panose="020F0502020204030204" pitchFamily="34" charset="0"/>
            </a:endParaRPr>
          </a:p>
        </p:txBody>
      </p:sp>
      <p:pic>
        <p:nvPicPr>
          <p:cNvPr id="11266" name="Picture 2" descr="Tungsten phase 2">
            <a:extLst>
              <a:ext uri="{FF2B5EF4-FFF2-40B4-BE49-F238E27FC236}">
                <a16:creationId xmlns:a16="http://schemas.microsoft.com/office/drawing/2014/main" id="{1038035D-C06C-4036-BC57-6ED2D23D9E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6652" y="357528"/>
            <a:ext cx="7770695" cy="3416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39BBBA-09C2-4674-8C61-539DA7CE5DBF}"/>
              </a:ext>
            </a:extLst>
          </p:cNvPr>
          <p:cNvSpPr txBox="1"/>
          <p:nvPr/>
        </p:nvSpPr>
        <p:spPr>
          <a:xfrm>
            <a:off x="875212" y="3862642"/>
            <a:ext cx="7811588" cy="923330"/>
          </a:xfrm>
          <a:prstGeom prst="rect">
            <a:avLst/>
          </a:prstGeom>
          <a:noFill/>
        </p:spPr>
        <p:txBody>
          <a:bodyPr wrap="square">
            <a:spAutoFit/>
          </a:bodyPr>
          <a:lstStyle/>
          <a:p>
            <a:r>
              <a:rPr lang="en-AU" b="0" i="0" dirty="0">
                <a:solidFill>
                  <a:schemeClr val="bg1"/>
                </a:solidFill>
                <a:effectLst/>
                <a:latin typeface="Calibri" panose="020F0502020204030204" pitchFamily="34" charset="0"/>
                <a:cs typeface="Calibri" panose="020F0502020204030204" pitchFamily="34" charset="0"/>
              </a:rPr>
              <a:t>Updated Catalyst engine to denote the inclusion of Datasets. </a:t>
            </a:r>
          </a:p>
          <a:p>
            <a:r>
              <a:rPr lang="en-AU" b="1" i="0" dirty="0">
                <a:solidFill>
                  <a:schemeClr val="bg1"/>
                </a:solidFill>
                <a:effectLst/>
                <a:latin typeface="Calibri" panose="020F0502020204030204" pitchFamily="34" charset="0"/>
                <a:cs typeface="Calibri" panose="020F0502020204030204" pitchFamily="34" charset="0"/>
              </a:rPr>
              <a:t>Code Generation</a:t>
            </a:r>
            <a:r>
              <a:rPr lang="en-AU" b="0" i="0" dirty="0">
                <a:solidFill>
                  <a:schemeClr val="bg1"/>
                </a:solidFill>
                <a:effectLst/>
                <a:latin typeface="Calibri" panose="020F0502020204030204" pitchFamily="34" charset="0"/>
                <a:cs typeface="Calibri" panose="020F0502020204030204" pitchFamily="34" charset="0"/>
              </a:rPr>
              <a:t> is used against the selected physical plans to generate the underlying RDDs</a:t>
            </a:r>
            <a:endParaRPr lang="en-AU"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912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C071-906C-4F9E-A538-697B9A07E4BD}"/>
              </a:ext>
            </a:extLst>
          </p:cNvPr>
          <p:cNvSpPr>
            <a:spLocks noGrp="1"/>
          </p:cNvSpPr>
          <p:nvPr>
            <p:ph type="title"/>
          </p:nvPr>
        </p:nvSpPr>
        <p:spPr>
          <a:xfrm>
            <a:off x="731520" y="419099"/>
            <a:ext cx="8229600" cy="857250"/>
          </a:xfrm>
        </p:spPr>
        <p:txBody>
          <a:bodyPr>
            <a:normAutofit/>
          </a:bodyPr>
          <a:lstStyle/>
          <a:p>
            <a:r>
              <a:rPr lang="en-AU" b="1" i="0" dirty="0">
                <a:effectLst/>
                <a:latin typeface="Calibri" panose="020F0502020204030204" pitchFamily="34" charset="0"/>
                <a:cs typeface="Calibri" panose="020F0502020204030204" pitchFamily="34" charset="0"/>
              </a:rPr>
              <a:t>Structured Streaming</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8223BDA-BA93-4FDF-BC73-499366204F57}"/>
              </a:ext>
            </a:extLst>
          </p:cNvPr>
          <p:cNvSpPr>
            <a:spLocks noGrp="1"/>
          </p:cNvSpPr>
          <p:nvPr>
            <p:ph idx="1"/>
          </p:nvPr>
        </p:nvSpPr>
        <p:spPr>
          <a:xfrm>
            <a:off x="457200" y="1608183"/>
            <a:ext cx="8229600" cy="2383098"/>
          </a:xfrm>
        </p:spPr>
        <p:txBody>
          <a:bodyPr>
            <a:normAutofit fontScale="92500"/>
          </a:bodyPr>
          <a:lstStyle/>
          <a:p>
            <a:pPr algn="l"/>
            <a:r>
              <a:rPr lang="en-AU" b="0" i="0" dirty="0">
                <a:effectLst/>
                <a:latin typeface="Calibri" panose="020F0502020204030204" pitchFamily="34" charset="0"/>
                <a:cs typeface="Calibri" panose="020F0502020204030204" pitchFamily="34" charset="0"/>
              </a:rPr>
              <a:t>As quoted by Reynold Xin during Spark Summit East 2016:</a:t>
            </a:r>
          </a:p>
          <a:p>
            <a:pPr algn="l"/>
            <a:r>
              <a:rPr lang="en-AU" b="0" i="1" dirty="0">
                <a:effectLst/>
                <a:latin typeface="Calibri" panose="020F0502020204030204" pitchFamily="34" charset="0"/>
                <a:cs typeface="Calibri" panose="020F0502020204030204" pitchFamily="34" charset="0"/>
              </a:rPr>
              <a:t>"The simplest way to perform streaming analytics is not having to reason about streaming.“</a:t>
            </a:r>
          </a:p>
          <a:p>
            <a:pPr algn="l"/>
            <a:endParaRPr lang="en-AU" b="0" i="1" dirty="0">
              <a:effectLst/>
              <a:latin typeface="Calibri" panose="020F0502020204030204" pitchFamily="34" charset="0"/>
              <a:cs typeface="Calibri" panose="020F0502020204030204" pitchFamily="34" charset="0"/>
            </a:endParaRPr>
          </a:p>
          <a:p>
            <a:pPr algn="l"/>
            <a:r>
              <a:rPr lang="en-AU" b="0" i="0" dirty="0">
                <a:effectLst/>
                <a:latin typeface="Calibri" panose="020F0502020204030204" pitchFamily="34" charset="0"/>
                <a:cs typeface="Calibri" panose="020F0502020204030204" pitchFamily="34" charset="0"/>
              </a:rPr>
              <a:t>This is the underlying foundation for building Structured Streaming. While streaming is powerful, one of the key issues is that streaming can be difficult to build and maintain. While companies such as Uber, Netflix, and Pinterest have Spark Streaming applications running in production, they also have dedicated teams to ensure the systems are highly available.</a:t>
            </a:r>
          </a:p>
          <a:p>
            <a:endParaRPr lang="en-AU" dirty="0">
              <a:latin typeface="Calibri" panose="020F0502020204030204" pitchFamily="34" charset="0"/>
              <a:cs typeface="Calibri" panose="020F0502020204030204" pitchFamily="34" charset="0"/>
            </a:endParaRP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943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6483-B03A-4568-893B-E9705D76B1DC}"/>
              </a:ext>
            </a:extLst>
          </p:cNvPr>
          <p:cNvSpPr>
            <a:spLocks noGrp="1"/>
          </p:cNvSpPr>
          <p:nvPr>
            <p:ph type="title"/>
          </p:nvPr>
        </p:nvSpPr>
        <p:spPr>
          <a:xfrm>
            <a:off x="457200" y="593443"/>
            <a:ext cx="8229600" cy="857250"/>
          </a:xfrm>
        </p:spPr>
        <p:txBody>
          <a:bodyPr>
            <a:normAutofit/>
          </a:bodyPr>
          <a:lstStyle/>
          <a:p>
            <a:r>
              <a:rPr lang="en-AU" b="0" i="0" dirty="0">
                <a:effectLst/>
                <a:latin typeface="Calibri" panose="020F0502020204030204" pitchFamily="34" charset="0"/>
                <a:cs typeface="Calibri" panose="020F0502020204030204" pitchFamily="34" charset="0"/>
              </a:rPr>
              <a:t>Summary</a:t>
            </a: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DD7521A-F15C-4325-9047-41ADCFA7E65B}"/>
              </a:ext>
            </a:extLst>
          </p:cNvPr>
          <p:cNvSpPr>
            <a:spLocks noGrp="1"/>
          </p:cNvSpPr>
          <p:nvPr>
            <p:ph idx="1"/>
          </p:nvPr>
        </p:nvSpPr>
        <p:spPr>
          <a:xfrm>
            <a:off x="457200" y="1821006"/>
            <a:ext cx="8229600" cy="2730338"/>
          </a:xfrm>
        </p:spPr>
        <p:txBody>
          <a:bodyPr>
            <a:normAutofit fontScale="85000" lnSpcReduction="10000"/>
          </a:bodyPr>
          <a:lstStyle/>
          <a:p>
            <a:pPr algn="l"/>
            <a:r>
              <a:rPr lang="en-AU" dirty="0">
                <a:latin typeface="Calibri" panose="020F0502020204030204" pitchFamily="34" charset="0"/>
                <a:cs typeface="Calibri" panose="020F0502020204030204" pitchFamily="34" charset="0"/>
              </a:rPr>
              <a:t>W</a:t>
            </a:r>
            <a:r>
              <a:rPr lang="en-AU" b="0" i="0" dirty="0">
                <a:effectLst/>
                <a:latin typeface="Calibri" panose="020F0502020204030204" pitchFamily="34" charset="0"/>
                <a:cs typeface="Calibri" panose="020F0502020204030204" pitchFamily="34" charset="0"/>
              </a:rPr>
              <a:t>hat is Apache Spark </a:t>
            </a:r>
          </a:p>
          <a:p>
            <a:pPr algn="l"/>
            <a:r>
              <a:rPr lang="en-AU" dirty="0">
                <a:latin typeface="Calibri" panose="020F0502020204030204" pitchFamily="34" charset="0"/>
                <a:cs typeface="Calibri" panose="020F0502020204030204" pitchFamily="34" charset="0"/>
              </a:rPr>
              <a:t>S</a:t>
            </a:r>
            <a:r>
              <a:rPr lang="en-AU" b="0" i="0" dirty="0">
                <a:effectLst/>
                <a:latin typeface="Calibri" panose="020F0502020204030204" pitchFamily="34" charset="0"/>
                <a:cs typeface="Calibri" panose="020F0502020204030204" pitchFamily="34" charset="0"/>
              </a:rPr>
              <a:t>park Jobs and APIs. </a:t>
            </a:r>
          </a:p>
          <a:p>
            <a:pPr algn="l"/>
            <a:r>
              <a:rPr lang="en-AU" b="0" i="0" dirty="0">
                <a:effectLst/>
                <a:latin typeface="Calibri" panose="020F0502020204030204" pitchFamily="34" charset="0"/>
                <a:cs typeface="Calibri" panose="020F0502020204030204" pitchFamily="34" charset="0"/>
              </a:rPr>
              <a:t>Resilient Distributed Datasets (RDDs), </a:t>
            </a:r>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and Datasets</a:t>
            </a:r>
          </a:p>
          <a:p>
            <a:pPr algn="l"/>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can provide faster query performance in Apache Spark </a:t>
            </a:r>
          </a:p>
          <a:p>
            <a:pPr marL="285750" indent="-285750"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Spark SQL Engine's Catalyst Optimizer </a:t>
            </a:r>
            <a:endParaRPr lang="en-AU"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Project Tungsten. </a:t>
            </a:r>
          </a:p>
          <a:p>
            <a:pPr algn="l"/>
            <a:r>
              <a:rPr lang="en-AU" b="0" i="0" dirty="0">
                <a:effectLst/>
                <a:latin typeface="Calibri" panose="020F0502020204030204" pitchFamily="34" charset="0"/>
                <a:cs typeface="Calibri" panose="020F0502020204030204" pitchFamily="34" charset="0"/>
              </a:rPr>
              <a:t>Spark 2.0 architecture </a:t>
            </a:r>
          </a:p>
          <a:p>
            <a:pPr marL="285750" indent="-285750"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Tungsten Phase 2</a:t>
            </a:r>
          </a:p>
          <a:p>
            <a:pPr marL="285750" indent="-285750"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Structured Streaming</a:t>
            </a:r>
            <a:endParaRPr lang="en-AU"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AU" b="0" i="0" dirty="0">
                <a:effectLst/>
                <a:latin typeface="Calibri" panose="020F0502020204030204" pitchFamily="34" charset="0"/>
                <a:cs typeface="Calibri" panose="020F0502020204030204" pitchFamily="34" charset="0"/>
              </a:rPr>
              <a:t>Unifying </a:t>
            </a:r>
            <a:r>
              <a:rPr lang="en-AU" b="0" i="0" dirty="0" err="1">
                <a:effectLst/>
                <a:latin typeface="Calibri" panose="020F0502020204030204" pitchFamily="34" charset="0"/>
                <a:cs typeface="Calibri" panose="020F0502020204030204" pitchFamily="34" charset="0"/>
              </a:rPr>
              <a:t>DataFrames</a:t>
            </a:r>
            <a:r>
              <a:rPr lang="en-AU" b="0" i="0" dirty="0">
                <a:effectLst/>
                <a:latin typeface="Calibri" panose="020F0502020204030204" pitchFamily="34" charset="0"/>
                <a:cs typeface="Calibri" panose="020F0502020204030204" pitchFamily="34" charset="0"/>
              </a:rPr>
              <a:t> and Datasets.</a:t>
            </a:r>
          </a:p>
          <a:p>
            <a:endParaRPr lang="en-AU" dirty="0">
              <a:latin typeface="Calibri" panose="020F0502020204030204" pitchFamily="34" charset="0"/>
              <a:cs typeface="Calibri" panose="020F0502020204030204" pitchFamily="34" charset="0"/>
            </a:endParaRP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1350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5F9AAB-CED2-4D1C-A932-D75A6BE962AF}"/>
              </a:ext>
            </a:extLst>
          </p:cNvPr>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fld id="{D47CFC2F-6F81-4AD8-95AB-71A7A91A95F0}" type="slidenum">
              <a:rPr lang="en-US" altLang="en-US" smtClean="0"/>
              <a:pPr/>
              <a:t>38</a:t>
            </a:fld>
            <a:endParaRPr lang="en-US" altLang="en-US"/>
          </a:p>
        </p:txBody>
      </p:sp>
      <p:sp>
        <p:nvSpPr>
          <p:cNvPr id="2" name="Title 1">
            <a:extLst>
              <a:ext uri="{FF2B5EF4-FFF2-40B4-BE49-F238E27FC236}">
                <a16:creationId xmlns:a16="http://schemas.microsoft.com/office/drawing/2014/main" id="{A5137698-FC98-4364-821A-20609B7040E3}"/>
              </a:ext>
            </a:extLst>
          </p:cNvPr>
          <p:cNvSpPr>
            <a:spLocks noGrp="1"/>
          </p:cNvSpPr>
          <p:nvPr>
            <p:ph type="title" idx="4294967295"/>
          </p:nvPr>
        </p:nvSpPr>
        <p:spPr/>
        <p:txBody>
          <a:bodyPr vert="horz" lIns="68580" tIns="45720" rIns="68580" bIns="34290" rtlCol="0" anchor="b">
            <a:normAutofit/>
          </a:bodyPr>
          <a:lstStyle/>
          <a:p>
            <a:r>
              <a:rPr lang="en-US" altLang="en-US" sz="2700">
                <a:effectLst>
                  <a:outerShdw blurRad="38100" dist="38100" dir="2700000" algn="tl">
                    <a:srgbClr val="C0C0C0"/>
                  </a:outerShdw>
                </a:effectLst>
              </a:rPr>
              <a:t>End of the lecture	</a:t>
            </a:r>
          </a:p>
        </p:txBody>
      </p:sp>
      <p:sp>
        <p:nvSpPr>
          <p:cNvPr id="102403" name="Content Placeholder 2">
            <a:extLst>
              <a:ext uri="{FF2B5EF4-FFF2-40B4-BE49-F238E27FC236}">
                <a16:creationId xmlns:a16="http://schemas.microsoft.com/office/drawing/2014/main" id="{2F834B17-8E9B-4713-A654-BB0C5DB739FA}"/>
              </a:ext>
            </a:extLst>
          </p:cNvPr>
          <p:cNvSpPr>
            <a:spLocks noGrp="1"/>
          </p:cNvSpPr>
          <p:nvPr>
            <p:ph idx="4294967295"/>
          </p:nvPr>
        </p:nvSpPr>
        <p:spPr>
          <a:xfrm>
            <a:off x="1714500" y="1143000"/>
            <a:ext cx="6144816" cy="3600450"/>
          </a:xfrm>
        </p:spPr>
        <p:txBody>
          <a:bodyPr/>
          <a:lstStyle/>
          <a:p>
            <a:endParaRPr lang="en-US" altLang="en-US"/>
          </a:p>
          <a:p>
            <a:endParaRPr lang="en-US" altLang="en-US"/>
          </a:p>
          <a:p>
            <a:endParaRPr lang="en-US" altLang="en-US"/>
          </a:p>
          <a:p>
            <a:r>
              <a:rPr lang="en-US" altLang="en-US"/>
              <a:t>Questions, comments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BB3402D-04B0-4583-ACA0-26CCB167BC9E}"/>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4</a:t>
            </a:fld>
            <a:endParaRPr lang="en-US" altLang="en-US">
              <a:solidFill>
                <a:srgbClr val="045C75"/>
              </a:solidFill>
            </a:endParaRPr>
          </a:p>
        </p:txBody>
      </p:sp>
      <p:sp>
        <p:nvSpPr>
          <p:cNvPr id="61443" name="Title 1">
            <a:extLst>
              <a:ext uri="{FF2B5EF4-FFF2-40B4-BE49-F238E27FC236}">
                <a16:creationId xmlns:a16="http://schemas.microsoft.com/office/drawing/2014/main" id="{5CF66A12-2A57-4EE6-A913-4239D008AAB8}"/>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altLang="en-US" sz="2700">
                <a:ea typeface="DengXian" panose="02010600030101010101" pitchFamily="2" charset="-122"/>
                <a:cs typeface="Times New Roman" panose="02020603050405020304" pitchFamily="18" charset="0"/>
              </a:rPr>
              <a:t>Introduction to Spark</a:t>
            </a:r>
            <a:endParaRPr lang="en-AU" altLang="en-US" sz="2700">
              <a:ea typeface="DengXian" panose="02010600030101010101" pitchFamily="2" charset="-122"/>
              <a:cs typeface="Times New Roman" panose="02020603050405020304" pitchFamily="18" charset="0"/>
            </a:endParaRPr>
          </a:p>
        </p:txBody>
      </p:sp>
      <p:sp>
        <p:nvSpPr>
          <p:cNvPr id="61444" name="Content Placeholder 2">
            <a:extLst>
              <a:ext uri="{FF2B5EF4-FFF2-40B4-BE49-F238E27FC236}">
                <a16:creationId xmlns:a16="http://schemas.microsoft.com/office/drawing/2014/main" id="{30439477-172A-416C-A2DE-F6A74806DD4C}"/>
              </a:ext>
            </a:extLst>
          </p:cNvPr>
          <p:cNvSpPr>
            <a:spLocks noGrp="1"/>
          </p:cNvSpPr>
          <p:nvPr>
            <p:ph idx="4294967295"/>
          </p:nvPr>
        </p:nvSpPr>
        <p:spPr>
          <a:xfrm>
            <a:off x="1439466" y="1329929"/>
            <a:ext cx="5797153" cy="3657600"/>
          </a:xfrm>
        </p:spPr>
        <p:txBody>
          <a:bodyPr/>
          <a:lstStyle/>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Many big-data applications demand better performance than is possible with disk-intensive operations.</a:t>
            </a:r>
            <a:endParaRPr lang="en-AU" altLang="en-US">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In particular, fast streaming applications that require either real-time or near-real-time processing won’t work in a disk-based architecture.</a:t>
            </a:r>
            <a:endParaRPr lang="en-AU" altLang="en-US">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Apache Spark is an open-source unified analytics engine for large-scale data processing. </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Spark provides an interface for programming entire clusters with implicit data parallelism and fault tolerance.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DC473E84-A10B-4962-8E28-7F26C20B57C6}"/>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5</a:t>
            </a:fld>
            <a:endParaRPr lang="en-US" altLang="en-US">
              <a:solidFill>
                <a:srgbClr val="045C75"/>
              </a:solidFill>
            </a:endParaRPr>
          </a:p>
        </p:txBody>
      </p:sp>
      <p:sp>
        <p:nvSpPr>
          <p:cNvPr id="63491" name="Title 1">
            <a:extLst>
              <a:ext uri="{FF2B5EF4-FFF2-40B4-BE49-F238E27FC236}">
                <a16:creationId xmlns:a16="http://schemas.microsoft.com/office/drawing/2014/main" id="{356BB80A-E04C-45ED-91A0-03352EFBA608}"/>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altLang="en-US" sz="2700">
                <a:ea typeface="DengXian" panose="02010600030101010101" pitchFamily="2" charset="-122"/>
                <a:cs typeface="Times New Roman" panose="02020603050405020304" pitchFamily="18" charset="0"/>
              </a:rPr>
              <a:t>Introduction to Spark</a:t>
            </a:r>
            <a:endParaRPr lang="en-AU" altLang="en-US" sz="270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AF9098B4-3D42-495D-B8B5-2F7C27FE2A9D}"/>
              </a:ext>
            </a:extLst>
          </p:cNvPr>
          <p:cNvSpPr>
            <a:spLocks noGrp="1"/>
          </p:cNvSpPr>
          <p:nvPr>
            <p:ph idx="4294967295"/>
          </p:nvPr>
        </p:nvSpPr>
        <p:spPr>
          <a:xfrm>
            <a:off x="1439466" y="1329929"/>
            <a:ext cx="5797153" cy="3657600"/>
          </a:xfrm>
        </p:spPr>
        <p:txBody>
          <a:bodyPr/>
          <a:lstStyle/>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Architecture and components</a:t>
            </a:r>
          </a:p>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Resilient distributed datasets(RDD). </a:t>
            </a: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SQL, </a:t>
            </a:r>
            <a:r>
              <a:rPr lang="en-US" sz="2100" dirty="0" err="1">
                <a:latin typeface="Calibri" panose="020F0502020204030204" pitchFamily="34" charset="0"/>
                <a:ea typeface="DengXian" panose="02010600030101010101" pitchFamily="2" charset="-122"/>
                <a:cs typeface="Times New Roman" panose="02020603050405020304" pitchFamily="18" charset="0"/>
              </a:rPr>
              <a:t>DataFrames</a:t>
            </a:r>
            <a:r>
              <a:rPr lang="en-US" sz="2100" dirty="0">
                <a:latin typeface="Calibri" panose="020F0502020204030204" pitchFamily="34" charset="0"/>
                <a:ea typeface="DengXian" panose="02010600030101010101" pitchFamily="2" charset="-122"/>
                <a:cs typeface="Times New Roman" panose="02020603050405020304" pitchFamily="18" charset="0"/>
              </a:rPr>
              <a:t>, and datasets:</a:t>
            </a: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Streaming (</a:t>
            </a:r>
            <a:r>
              <a:rPr lang="en-US" sz="2100" dirty="0" err="1">
                <a:latin typeface="Calibri" panose="020F0502020204030204" pitchFamily="34" charset="0"/>
                <a:ea typeface="DengXian" panose="02010600030101010101" pitchFamily="2" charset="-122"/>
                <a:cs typeface="Times New Roman" panose="02020603050405020304" pitchFamily="18" charset="0"/>
              </a:rPr>
              <a:t>DStreams</a:t>
            </a:r>
            <a:r>
              <a:rPr lang="en-US" sz="2100" dirty="0">
                <a:latin typeface="Calibri" panose="020F0502020204030204" pitchFamily="34" charset="0"/>
                <a:ea typeface="DengXian" panose="02010600030101010101" pitchFamily="2" charset="-122"/>
                <a:cs typeface="Times New Roman" panose="02020603050405020304" pitchFamily="18" charset="0"/>
              </a:rPr>
              <a:t>):</a:t>
            </a: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Machine learning library(</a:t>
            </a:r>
            <a:r>
              <a:rPr lang="en-US" sz="2100" dirty="0" err="1">
                <a:latin typeface="Calibri" panose="020F0502020204030204" pitchFamily="34" charset="0"/>
                <a:ea typeface="DengXian" panose="02010600030101010101" pitchFamily="2" charset="-122"/>
                <a:cs typeface="Times New Roman" panose="02020603050405020304" pitchFamily="18" charset="0"/>
              </a:rPr>
              <a:t>MLlib</a:t>
            </a:r>
            <a:r>
              <a:rPr lang="en-US" sz="2100" dirty="0">
                <a:latin typeface="Calibri" panose="020F0502020204030204" pitchFamily="34" charset="0"/>
                <a:ea typeface="DengXian" panose="02010600030101010101" pitchFamily="2" charset="-122"/>
                <a:cs typeface="Times New Roman" panose="02020603050405020304" pitchFamily="18" charset="0"/>
              </a:rPr>
              <a:t>). </a:t>
            </a: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2100" dirty="0" err="1">
                <a:latin typeface="Calibri" panose="020F0502020204030204" pitchFamily="34" charset="0"/>
                <a:ea typeface="DengXian" panose="02010600030101010101" pitchFamily="2" charset="-122"/>
                <a:cs typeface="Times New Roman" panose="02020603050405020304" pitchFamily="18" charset="0"/>
              </a:rPr>
              <a:t>GraphX</a:t>
            </a:r>
            <a:r>
              <a:rPr lang="en-US" sz="2100" dirty="0">
                <a:latin typeface="Calibri" panose="020F0502020204030204" pitchFamily="34" charset="0"/>
                <a:ea typeface="DengXian" panose="02010600030101010101" pitchFamily="2" charset="-122"/>
                <a:cs typeface="Times New Roman" panose="02020603050405020304" pitchFamily="18" charset="0"/>
              </a:rPr>
              <a:t>:</a:t>
            </a: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45E034-EB1D-4EBB-A5DB-DB43202F73E3}"/>
              </a:ext>
            </a:extLst>
          </p:cNvPr>
          <p:cNvSpPr/>
          <p:nvPr/>
        </p:nvSpPr>
        <p:spPr>
          <a:xfrm>
            <a:off x="1642820" y="2789695"/>
            <a:ext cx="5711126" cy="22145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5538" name="Slide Number Placeholder 5">
            <a:extLst>
              <a:ext uri="{FF2B5EF4-FFF2-40B4-BE49-F238E27FC236}">
                <a16:creationId xmlns:a16="http://schemas.microsoft.com/office/drawing/2014/main" id="{09838EBD-5C16-4CA1-BC45-6A91C826D92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solidFill>
                  <a:schemeClr val="bg1"/>
                </a:solidFill>
              </a:rPr>
              <a:pPr>
                <a:defRPr/>
              </a:pPr>
              <a:t>6</a:t>
            </a:fld>
            <a:endParaRPr lang="en-US" altLang="en-US">
              <a:solidFill>
                <a:schemeClr val="bg1"/>
              </a:solidFill>
            </a:endParaRPr>
          </a:p>
        </p:txBody>
      </p:sp>
      <p:sp>
        <p:nvSpPr>
          <p:cNvPr id="65539" name="Title 1">
            <a:extLst>
              <a:ext uri="{FF2B5EF4-FFF2-40B4-BE49-F238E27FC236}">
                <a16:creationId xmlns:a16="http://schemas.microsoft.com/office/drawing/2014/main" id="{BCF7A204-E0EB-4ABE-982A-E8DFCD2FEAA9}"/>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altLang="en-US" sz="2700">
                <a:ea typeface="DengXian" panose="02010600030101010101" pitchFamily="2" charset="-122"/>
                <a:cs typeface="Times New Roman" panose="02020603050405020304" pitchFamily="18" charset="0"/>
              </a:rPr>
              <a:t>Introduction to Spark</a:t>
            </a:r>
            <a:endParaRPr lang="en-AU" altLang="en-US" sz="270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2D5579AB-C87B-4044-A91D-80507CAABC81}"/>
              </a:ext>
            </a:extLst>
          </p:cNvPr>
          <p:cNvSpPr>
            <a:spLocks noGrp="1"/>
          </p:cNvSpPr>
          <p:nvPr>
            <p:ph idx="4294967295"/>
          </p:nvPr>
        </p:nvSpPr>
        <p:spPr>
          <a:xfrm>
            <a:off x="428018" y="1113235"/>
            <a:ext cx="6860990" cy="3657600"/>
          </a:xfrm>
        </p:spPr>
        <p:txBody>
          <a:bodyPr/>
          <a:lstStyle/>
          <a:p>
            <a:pPr>
              <a:lnSpc>
                <a:spcPct val="107000"/>
              </a:lnSpc>
              <a:spcAft>
                <a:spcPts val="600"/>
              </a:spcAft>
              <a:defRPr/>
            </a:pPr>
            <a:r>
              <a:rPr lang="en-US" sz="2100" dirty="0">
                <a:latin typeface="Calibri" panose="020F0502020204030204" pitchFamily="34" charset="0"/>
                <a:ea typeface="DengXian" panose="02010600030101010101" pitchFamily="2" charset="-122"/>
                <a:cs typeface="Times New Roman" panose="02020603050405020304" pitchFamily="18" charset="0"/>
              </a:rPr>
              <a:t>Spark deployment modes</a:t>
            </a:r>
          </a:p>
          <a:p>
            <a:pPr>
              <a:lnSpc>
                <a:spcPct val="107000"/>
              </a:lnSpc>
              <a:spcAft>
                <a:spcPts val="600"/>
              </a:spcAft>
              <a:defRPr/>
            </a:pPr>
            <a:r>
              <a:rPr lang="en-US" sz="1350" dirty="0">
                <a:latin typeface="+mj-lt"/>
                <a:ea typeface="DengXian" panose="02010600030101010101" pitchFamily="2" charset="-122"/>
                <a:cs typeface="Times New Roman" panose="02020603050405020304" pitchFamily="18" charset="0"/>
              </a:rPr>
              <a:t>Spark programs require a connection to a Spark cluster, in order to perform any computation</a:t>
            </a:r>
          </a:p>
          <a:p>
            <a:pPr>
              <a:lnSpc>
                <a:spcPct val="107000"/>
              </a:lnSpc>
              <a:spcAft>
                <a:spcPts val="600"/>
              </a:spcAft>
              <a:defRPr/>
            </a:pPr>
            <a:r>
              <a:rPr lang="en-AU" sz="1350" dirty="0">
                <a:latin typeface="+mj-lt"/>
                <a:ea typeface="DengXian" panose="02010600030101010101" pitchFamily="2" charset="-122"/>
              </a:rPr>
              <a:t>Spark allows users to load data into the memory storage of the cluster</a:t>
            </a:r>
          </a:p>
          <a:p>
            <a:pPr>
              <a:lnSpc>
                <a:spcPct val="107000"/>
              </a:lnSpc>
              <a:spcAft>
                <a:spcPts val="600"/>
              </a:spcAft>
              <a:defRPr/>
            </a:pPr>
            <a:r>
              <a:rPr lang="en-US" sz="1350" dirty="0">
                <a:latin typeface="+mj-lt"/>
                <a:ea typeface="DengXian" panose="02010600030101010101" pitchFamily="2" charset="-122"/>
                <a:cs typeface="Times New Roman" panose="02020603050405020304" pitchFamily="18" charset="0"/>
              </a:rPr>
              <a:t>Spark Context is the main entry point for Spark application. </a:t>
            </a:r>
            <a:endParaRPr lang="en-AU" sz="1350" dirty="0">
              <a:latin typeface="+mj-lt"/>
              <a:ea typeface="DengXian" panose="02010600030101010101" pitchFamily="2" charset="-122"/>
              <a:cs typeface="Times New Roman" panose="02020603050405020304" pitchFamily="18" charset="0"/>
            </a:endParaRPr>
          </a:p>
        </p:txBody>
      </p:sp>
      <p:sp>
        <p:nvSpPr>
          <p:cNvPr id="2" name="Rectangle 1">
            <a:extLst>
              <a:ext uri="{FF2B5EF4-FFF2-40B4-BE49-F238E27FC236}">
                <a16:creationId xmlns:a16="http://schemas.microsoft.com/office/drawing/2014/main" id="{339E9CCA-2E84-427F-8FF2-0F5EBBBFB65D}"/>
              </a:ext>
            </a:extLst>
          </p:cNvPr>
          <p:cNvSpPr/>
          <p:nvPr/>
        </p:nvSpPr>
        <p:spPr>
          <a:xfrm>
            <a:off x="1818085" y="3651647"/>
            <a:ext cx="91797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Spark program</a:t>
            </a:r>
            <a:endParaRPr lang="en-AU" sz="900" dirty="0">
              <a:solidFill>
                <a:schemeClr val="bg1"/>
              </a:solidFill>
            </a:endParaRPr>
          </a:p>
        </p:txBody>
      </p:sp>
      <p:sp>
        <p:nvSpPr>
          <p:cNvPr id="6" name="Rectangle 5">
            <a:extLst>
              <a:ext uri="{FF2B5EF4-FFF2-40B4-BE49-F238E27FC236}">
                <a16:creationId xmlns:a16="http://schemas.microsoft.com/office/drawing/2014/main" id="{5278EE6A-FED4-4F9B-A9CF-B5EEDAAF7C83}"/>
              </a:ext>
            </a:extLst>
          </p:cNvPr>
          <p:cNvSpPr/>
          <p:nvPr/>
        </p:nvSpPr>
        <p:spPr>
          <a:xfrm>
            <a:off x="3419476" y="3651647"/>
            <a:ext cx="91797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Spark context</a:t>
            </a:r>
            <a:endParaRPr lang="en-AU" sz="900" dirty="0">
              <a:solidFill>
                <a:schemeClr val="bg1"/>
              </a:solidFill>
            </a:endParaRPr>
          </a:p>
        </p:txBody>
      </p:sp>
      <p:sp>
        <p:nvSpPr>
          <p:cNvPr id="7" name="Rectangle 6">
            <a:extLst>
              <a:ext uri="{FF2B5EF4-FFF2-40B4-BE49-F238E27FC236}">
                <a16:creationId xmlns:a16="http://schemas.microsoft.com/office/drawing/2014/main" id="{4FBC8163-4B92-4F1A-B62E-7F7FF0C77B3A}"/>
              </a:ext>
            </a:extLst>
          </p:cNvPr>
          <p:cNvSpPr/>
          <p:nvPr/>
        </p:nvSpPr>
        <p:spPr>
          <a:xfrm>
            <a:off x="5048251" y="3158729"/>
            <a:ext cx="59412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Node 1</a:t>
            </a:r>
            <a:endParaRPr lang="en-AU" sz="900" dirty="0">
              <a:solidFill>
                <a:schemeClr val="bg1"/>
              </a:solidFill>
            </a:endParaRPr>
          </a:p>
        </p:txBody>
      </p:sp>
      <p:sp>
        <p:nvSpPr>
          <p:cNvPr id="8" name="Rectangle 7">
            <a:extLst>
              <a:ext uri="{FF2B5EF4-FFF2-40B4-BE49-F238E27FC236}">
                <a16:creationId xmlns:a16="http://schemas.microsoft.com/office/drawing/2014/main" id="{32599D4E-C249-4746-9B21-2BA82AF83A45}"/>
              </a:ext>
            </a:extLst>
          </p:cNvPr>
          <p:cNvSpPr/>
          <p:nvPr/>
        </p:nvSpPr>
        <p:spPr>
          <a:xfrm>
            <a:off x="6492478" y="3651647"/>
            <a:ext cx="59412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Node 2</a:t>
            </a:r>
            <a:endParaRPr lang="en-AU" sz="900" dirty="0">
              <a:solidFill>
                <a:schemeClr val="bg1"/>
              </a:solidFill>
            </a:endParaRPr>
          </a:p>
        </p:txBody>
      </p:sp>
      <p:sp>
        <p:nvSpPr>
          <p:cNvPr id="9" name="Rectangle 8">
            <a:extLst>
              <a:ext uri="{FF2B5EF4-FFF2-40B4-BE49-F238E27FC236}">
                <a16:creationId xmlns:a16="http://schemas.microsoft.com/office/drawing/2014/main" id="{08C71F2E-3309-4EAE-89F4-846DC174AE44}"/>
              </a:ext>
            </a:extLst>
          </p:cNvPr>
          <p:cNvSpPr/>
          <p:nvPr/>
        </p:nvSpPr>
        <p:spPr>
          <a:xfrm>
            <a:off x="5057776" y="4130279"/>
            <a:ext cx="59412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bg1"/>
                </a:solidFill>
              </a:rPr>
              <a:t>Node 3</a:t>
            </a:r>
            <a:endParaRPr lang="en-AU" sz="900" dirty="0">
              <a:solidFill>
                <a:schemeClr val="bg1"/>
              </a:solidFill>
            </a:endParaRPr>
          </a:p>
        </p:txBody>
      </p:sp>
      <p:sp>
        <p:nvSpPr>
          <p:cNvPr id="3" name="Rectangle 2">
            <a:extLst>
              <a:ext uri="{FF2B5EF4-FFF2-40B4-BE49-F238E27FC236}">
                <a16:creationId xmlns:a16="http://schemas.microsoft.com/office/drawing/2014/main" id="{A187BDED-517B-4604-AE4B-9C7A22EBA85D}"/>
              </a:ext>
            </a:extLst>
          </p:cNvPr>
          <p:cNvSpPr/>
          <p:nvPr/>
        </p:nvSpPr>
        <p:spPr>
          <a:xfrm>
            <a:off x="4950619" y="3003948"/>
            <a:ext cx="2213372" cy="18359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solidFill>
                <a:schemeClr val="bg1"/>
              </a:solidFill>
            </a:endParaRPr>
          </a:p>
        </p:txBody>
      </p:sp>
      <p:cxnSp>
        <p:nvCxnSpPr>
          <p:cNvPr id="5" name="Straight Connector 4">
            <a:extLst>
              <a:ext uri="{FF2B5EF4-FFF2-40B4-BE49-F238E27FC236}">
                <a16:creationId xmlns:a16="http://schemas.microsoft.com/office/drawing/2014/main" id="{F4DED7EB-6E5A-4519-AE63-A892015098E2}"/>
              </a:ext>
            </a:extLst>
          </p:cNvPr>
          <p:cNvCxnSpPr>
            <a:stCxn id="7" idx="3"/>
            <a:endCxn id="8" idx="0"/>
          </p:cNvCxnSpPr>
          <p:nvPr/>
        </p:nvCxnSpPr>
        <p:spPr>
          <a:xfrm>
            <a:off x="5642372" y="3320654"/>
            <a:ext cx="1147763" cy="330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4697D7-5237-41A4-A935-EC5C67680ECB}"/>
              </a:ext>
            </a:extLst>
          </p:cNvPr>
          <p:cNvCxnSpPr>
            <a:stCxn id="9" idx="3"/>
            <a:endCxn id="8" idx="2"/>
          </p:cNvCxnSpPr>
          <p:nvPr/>
        </p:nvCxnSpPr>
        <p:spPr>
          <a:xfrm flipV="1">
            <a:off x="5651897" y="3975498"/>
            <a:ext cx="1138238" cy="31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CEDD12-8D74-4435-AD52-4CFC60CAE620}"/>
              </a:ext>
            </a:extLst>
          </p:cNvPr>
          <p:cNvCxnSpPr>
            <a:stCxn id="7" idx="2"/>
            <a:endCxn id="9" idx="0"/>
          </p:cNvCxnSpPr>
          <p:nvPr/>
        </p:nvCxnSpPr>
        <p:spPr>
          <a:xfrm>
            <a:off x="5344717" y="3482579"/>
            <a:ext cx="10715"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row: Right 15">
            <a:extLst>
              <a:ext uri="{FF2B5EF4-FFF2-40B4-BE49-F238E27FC236}">
                <a16:creationId xmlns:a16="http://schemas.microsoft.com/office/drawing/2014/main" id="{C28940B4-96B7-40DE-819F-BF976E66CB66}"/>
              </a:ext>
            </a:extLst>
          </p:cNvPr>
          <p:cNvSpPr/>
          <p:nvPr/>
        </p:nvSpPr>
        <p:spPr>
          <a:xfrm>
            <a:off x="2833688" y="3813573"/>
            <a:ext cx="388144" cy="34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solidFill>
                <a:schemeClr val="bg1"/>
              </a:solidFill>
            </a:endParaRPr>
          </a:p>
        </p:txBody>
      </p:sp>
      <p:sp>
        <p:nvSpPr>
          <p:cNvPr id="17" name="Arrow: Right 16">
            <a:extLst>
              <a:ext uri="{FF2B5EF4-FFF2-40B4-BE49-F238E27FC236}">
                <a16:creationId xmlns:a16="http://schemas.microsoft.com/office/drawing/2014/main" id="{EFCB0D0C-8374-47A7-8033-15A6AFF10D69}"/>
              </a:ext>
            </a:extLst>
          </p:cNvPr>
          <p:cNvSpPr/>
          <p:nvPr/>
        </p:nvSpPr>
        <p:spPr>
          <a:xfrm>
            <a:off x="4463654" y="3813573"/>
            <a:ext cx="269081" cy="34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2EC2477F-1FFB-46CF-BAA2-FBA602249B6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7</a:t>
            </a:fld>
            <a:endParaRPr lang="en-US" altLang="en-US">
              <a:solidFill>
                <a:srgbClr val="045C75"/>
              </a:solidFill>
            </a:endParaRPr>
          </a:p>
        </p:txBody>
      </p:sp>
      <p:sp>
        <p:nvSpPr>
          <p:cNvPr id="67587" name="Title 1">
            <a:extLst>
              <a:ext uri="{FF2B5EF4-FFF2-40B4-BE49-F238E27FC236}">
                <a16:creationId xmlns:a16="http://schemas.microsoft.com/office/drawing/2014/main" id="{044CF725-80F3-4A80-B4F5-EAAF6E51A801}"/>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altLang="en-US" sz="2700">
                <a:ea typeface="DengXian" panose="02010600030101010101" pitchFamily="2" charset="-122"/>
                <a:cs typeface="Times New Roman" panose="02020603050405020304" pitchFamily="18" charset="0"/>
              </a:rPr>
              <a:t>Introduction to Spark</a:t>
            </a:r>
            <a:endParaRPr lang="en-AU" altLang="en-US" sz="270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A3F37C01-E300-4B0C-89BC-C6325664CBBC}"/>
              </a:ext>
            </a:extLst>
          </p:cNvPr>
          <p:cNvSpPr>
            <a:spLocks noGrp="1"/>
          </p:cNvSpPr>
          <p:nvPr>
            <p:ph idx="4294967295"/>
          </p:nvPr>
        </p:nvSpPr>
        <p:spPr>
          <a:xfrm>
            <a:off x="860156" y="1329929"/>
            <a:ext cx="7400441" cy="3657600"/>
          </a:xfrm>
        </p:spPr>
        <p:txBody>
          <a:bodyPr>
            <a:normAutofit lnSpcReduction="10000"/>
          </a:bodyPr>
          <a:lstStyle/>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Architecture and components</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Spark uses an in-memory architecture </a:t>
            </a:r>
          </a:p>
          <a:p>
            <a:pPr lvl="1">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that has bee used to sort of data faster than Hadoop MapReduce on .</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Spark’s significantly better performance on batch-processing tasks is leading many companies to replace Hadoop MapReduce with Spark.</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Spark can run standalone on </a:t>
            </a:r>
          </a:p>
          <a:p>
            <a:pPr lvl="1">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a single computer, </a:t>
            </a:r>
          </a:p>
          <a:p>
            <a:pPr lvl="1">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standalone on a cluster or </a:t>
            </a:r>
          </a:p>
          <a:p>
            <a:pPr lvl="1">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using various cluster managers and distributed storage systems. </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For resource management, Spark runs on Hadoop YARN, Apache Mesos, Amazon EC2 and supports many distributed storage systems.</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56B6267B-41F0-49B1-A877-83494FC4962E}"/>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8</a:t>
            </a:fld>
            <a:endParaRPr lang="en-US" altLang="en-US">
              <a:solidFill>
                <a:srgbClr val="045C75"/>
              </a:solidFill>
            </a:endParaRPr>
          </a:p>
        </p:txBody>
      </p:sp>
      <p:sp>
        <p:nvSpPr>
          <p:cNvPr id="69635" name="Title 1">
            <a:extLst>
              <a:ext uri="{FF2B5EF4-FFF2-40B4-BE49-F238E27FC236}">
                <a16:creationId xmlns:a16="http://schemas.microsoft.com/office/drawing/2014/main" id="{B8BE1CD2-4FCC-472C-8B65-1A1B724EE543}"/>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US" altLang="en-US" sz="2700">
                <a:ea typeface="DengXian" panose="02010600030101010101" pitchFamily="2" charset="-122"/>
                <a:cs typeface="Times New Roman" panose="02020603050405020304" pitchFamily="18" charset="0"/>
              </a:rPr>
              <a:t>Introduction to Spark</a:t>
            </a:r>
            <a:endParaRPr lang="en-AU" altLang="en-US" sz="270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9D04A6D8-86A4-4F6A-B559-9B5E3C1D51FA}"/>
              </a:ext>
            </a:extLst>
          </p:cNvPr>
          <p:cNvSpPr>
            <a:spLocks noGrp="1"/>
          </p:cNvSpPr>
          <p:nvPr>
            <p:ph idx="4294967295"/>
          </p:nvPr>
        </p:nvSpPr>
        <p:spPr>
          <a:xfrm>
            <a:off x="836908" y="1521721"/>
            <a:ext cx="6887907" cy="3657600"/>
          </a:xfrm>
        </p:spPr>
        <p:txBody>
          <a:bodyPr/>
          <a:lstStyle/>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Architecture and components</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The core of Spark are resilient distributed datasets(RDDs). </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RDDs eliminate this overhead by remaining in memory , using disk only if the data will not fit in memory, and by not replicating data. </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Spark handles fault tolerance by remembering the steps used to create each RDD, so it can rebuild a given RDD if a cluster node fails.</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D684-0F18-4E07-83D0-D20EE6BAC61D}"/>
              </a:ext>
            </a:extLst>
          </p:cNvPr>
          <p:cNvSpPr>
            <a:spLocks noGrp="1"/>
          </p:cNvSpPr>
          <p:nvPr>
            <p:ph type="title"/>
          </p:nvPr>
        </p:nvSpPr>
        <p:spPr/>
        <p:txBody>
          <a:bodyPr/>
          <a:lstStyle/>
          <a:p>
            <a:endParaRPr lang="en-AU">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F971625-2E53-4433-AA29-6D2AD5A18AF7}"/>
              </a:ext>
            </a:extLst>
          </p:cNvPr>
          <p:cNvSpPr>
            <a:spLocks noGrp="1"/>
          </p:cNvSpPr>
          <p:nvPr>
            <p:ph idx="1"/>
          </p:nvPr>
        </p:nvSpPr>
        <p:spPr>
          <a:xfrm>
            <a:off x="505838" y="336551"/>
            <a:ext cx="8229600" cy="1898650"/>
          </a:xfrm>
        </p:spPr>
        <p:txBody>
          <a:bodyPr>
            <a:normAutofit fontScale="92500" lnSpcReduction="10000"/>
          </a:bodyPr>
          <a:lstStyle/>
          <a:p>
            <a:endParaRPr lang="en-AU" dirty="0">
              <a:latin typeface="Calibri" panose="020F0502020204030204" pitchFamily="34" charset="0"/>
              <a:cs typeface="Calibri" panose="020F0502020204030204" pitchFamily="34" charset="0"/>
            </a:endParaRPr>
          </a:p>
          <a:p>
            <a:pPr algn="l"/>
            <a:r>
              <a:rPr lang="en-AU" b="0" i="0" dirty="0" err="1">
                <a:effectLst/>
                <a:latin typeface="Calibri" panose="020F0502020204030204" pitchFamily="34" charset="0"/>
                <a:cs typeface="Calibri" panose="020F0502020204030204" pitchFamily="34" charset="0"/>
              </a:rPr>
              <a:t>PySpark</a:t>
            </a:r>
            <a:r>
              <a:rPr lang="en-AU" b="0" i="0" dirty="0">
                <a:effectLst/>
                <a:latin typeface="Calibri" panose="020F0502020204030204" pitchFamily="34" charset="0"/>
                <a:cs typeface="Calibri" panose="020F0502020204030204" pitchFamily="34" charset="0"/>
              </a:rPr>
              <a:t> is an interface for Apache Spark in Python. It not only allows you to write Spark applications using Python APIs, but also provides the </a:t>
            </a:r>
            <a:r>
              <a:rPr lang="en-AU" b="0" i="0" dirty="0" err="1">
                <a:effectLst/>
                <a:latin typeface="Calibri" panose="020F0502020204030204" pitchFamily="34" charset="0"/>
                <a:cs typeface="Calibri" panose="020F0502020204030204" pitchFamily="34" charset="0"/>
              </a:rPr>
              <a:t>PySpark</a:t>
            </a:r>
            <a:r>
              <a:rPr lang="en-AU" b="0" i="0" dirty="0">
                <a:effectLst/>
                <a:latin typeface="Calibri" panose="020F0502020204030204" pitchFamily="34" charset="0"/>
                <a:cs typeface="Calibri" panose="020F0502020204030204" pitchFamily="34" charset="0"/>
              </a:rPr>
              <a:t> shell for interactively </a:t>
            </a:r>
            <a:r>
              <a:rPr lang="en-AU" b="0" i="0" dirty="0" err="1">
                <a:effectLst/>
                <a:latin typeface="Calibri" panose="020F0502020204030204" pitchFamily="34" charset="0"/>
                <a:cs typeface="Calibri" panose="020F0502020204030204" pitchFamily="34" charset="0"/>
              </a:rPr>
              <a:t>analyzing</a:t>
            </a:r>
            <a:r>
              <a:rPr lang="en-AU" b="0" i="0" dirty="0">
                <a:effectLst/>
                <a:latin typeface="Calibri" panose="020F0502020204030204" pitchFamily="34" charset="0"/>
                <a:cs typeface="Calibri" panose="020F0502020204030204" pitchFamily="34" charset="0"/>
              </a:rPr>
              <a:t> your data in a distributed environment. </a:t>
            </a:r>
            <a:r>
              <a:rPr lang="en-AU" b="0" i="0" dirty="0" err="1">
                <a:effectLst/>
                <a:latin typeface="Calibri" panose="020F0502020204030204" pitchFamily="34" charset="0"/>
                <a:cs typeface="Calibri" panose="020F0502020204030204" pitchFamily="34" charset="0"/>
              </a:rPr>
              <a:t>PySpark</a:t>
            </a:r>
            <a:r>
              <a:rPr lang="en-AU" b="0" i="0" dirty="0">
                <a:effectLst/>
                <a:latin typeface="Calibri" panose="020F0502020204030204" pitchFamily="34" charset="0"/>
                <a:cs typeface="Calibri" panose="020F0502020204030204" pitchFamily="34" charset="0"/>
              </a:rPr>
              <a:t> supports most of Spark’s features such as Spark SQL, </a:t>
            </a:r>
            <a:r>
              <a:rPr lang="en-AU" b="0" i="0" dirty="0" err="1">
                <a:effectLst/>
                <a:latin typeface="Calibri" panose="020F0502020204030204" pitchFamily="34" charset="0"/>
                <a:cs typeface="Calibri" panose="020F0502020204030204" pitchFamily="34" charset="0"/>
              </a:rPr>
              <a:t>DataFrame</a:t>
            </a:r>
            <a:r>
              <a:rPr lang="en-AU" b="0" i="0" dirty="0">
                <a:effectLst/>
                <a:latin typeface="Calibri" panose="020F0502020204030204" pitchFamily="34" charset="0"/>
                <a:cs typeface="Calibri" panose="020F0502020204030204" pitchFamily="34" charset="0"/>
              </a:rPr>
              <a:t>, Streaming, </a:t>
            </a:r>
            <a:r>
              <a:rPr lang="en-AU" b="0" i="0" dirty="0" err="1">
                <a:effectLst/>
                <a:latin typeface="Calibri" panose="020F0502020204030204" pitchFamily="34" charset="0"/>
                <a:cs typeface="Calibri" panose="020F0502020204030204" pitchFamily="34" charset="0"/>
              </a:rPr>
              <a:t>MLlib</a:t>
            </a:r>
            <a:r>
              <a:rPr lang="en-AU" b="0" i="0" dirty="0">
                <a:effectLst/>
                <a:latin typeface="Calibri" panose="020F0502020204030204" pitchFamily="34" charset="0"/>
                <a:cs typeface="Calibri" panose="020F0502020204030204" pitchFamily="34" charset="0"/>
              </a:rPr>
              <a:t> (Machine Learning) and Spark Core.</a:t>
            </a:r>
          </a:p>
          <a:p>
            <a:br>
              <a:rPr lang="en-AU" dirty="0">
                <a:latin typeface="Calibri" panose="020F0502020204030204" pitchFamily="34" charset="0"/>
                <a:cs typeface="Calibri" panose="020F0502020204030204" pitchFamily="34" charset="0"/>
              </a:rPr>
            </a:br>
            <a:endParaRPr lang="en-AU"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C9CF867-0287-45D6-82F0-F89D361C76ED}"/>
              </a:ext>
            </a:extLst>
          </p:cNvPr>
          <p:cNvPicPr>
            <a:picLocks noChangeAspect="1"/>
          </p:cNvPicPr>
          <p:nvPr/>
        </p:nvPicPr>
        <p:blipFill>
          <a:blip r:embed="rId3"/>
          <a:stretch>
            <a:fillRect/>
          </a:stretch>
        </p:blipFill>
        <p:spPr>
          <a:xfrm>
            <a:off x="1637890" y="1704974"/>
            <a:ext cx="5868219" cy="3210373"/>
          </a:xfrm>
          <a:prstGeom prst="rect">
            <a:avLst/>
          </a:prstGeom>
        </p:spPr>
      </p:pic>
    </p:spTree>
    <p:extLst>
      <p:ext uri="{BB962C8B-B14F-4D97-AF65-F5344CB8AC3E}">
        <p14:creationId xmlns:p14="http://schemas.microsoft.com/office/powerpoint/2010/main" val="1133627098"/>
      </p:ext>
    </p:extLst>
  </p:cSld>
  <p:clrMapOvr>
    <a:masterClrMapping/>
  </p:clrMapOvr>
</p:sld>
</file>

<file path=ppt/theme/theme1.xml><?xml version="1.0" encoding="utf-8"?>
<a:theme xmlns:a="http://schemas.openxmlformats.org/drawingml/2006/main" name="FedUni_16to9_1280x720_Template">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FedUni_16to9_1280x720_Template</Template>
  <TotalTime>3361</TotalTime>
  <Words>2819</Words>
  <Application>Microsoft Office PowerPoint</Application>
  <PresentationFormat>On-screen Show (16:9)</PresentationFormat>
  <Paragraphs>221</Paragraphs>
  <Slides>38</Slides>
  <Notes>25</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Constantia</vt:lpstr>
      <vt:lpstr>Lucida Grande</vt:lpstr>
      <vt:lpstr>Noto serif</vt:lpstr>
      <vt:lpstr>Source Sans Pro</vt:lpstr>
      <vt:lpstr>Times New Roman</vt:lpstr>
      <vt:lpstr>FedUni_16to9_1280x720_Template</vt:lpstr>
      <vt:lpstr>FedU Footer B</vt:lpstr>
      <vt:lpstr>PowerPoint Presentation</vt:lpstr>
      <vt:lpstr>Topic – Introduction to Spark </vt:lpstr>
      <vt:lpstr>PowerPoint Presentation</vt:lpstr>
      <vt:lpstr>Introduction to Spark</vt:lpstr>
      <vt:lpstr>Introduction to Spark</vt:lpstr>
      <vt:lpstr>Introduction to Spark</vt:lpstr>
      <vt:lpstr>Introduction to Spark</vt:lpstr>
      <vt:lpstr>Introduction to Spark</vt:lpstr>
      <vt:lpstr>PowerPoint Presentation</vt:lpstr>
      <vt:lpstr>PowerPoint Presentation</vt:lpstr>
      <vt:lpstr>Spark SQL and DataFrame</vt:lpstr>
      <vt:lpstr>pandas API on Spark</vt:lpstr>
      <vt:lpstr>Streaming</vt:lpstr>
      <vt:lpstr>MLlib</vt:lpstr>
      <vt:lpstr>Spark Core</vt:lpstr>
      <vt:lpstr>Driver process , Scheduling</vt:lpstr>
      <vt:lpstr>DAG</vt:lpstr>
      <vt:lpstr>Transformations  Actions</vt:lpstr>
      <vt:lpstr>Programing languages</vt:lpstr>
      <vt:lpstr>Data processing in Spark </vt:lpstr>
      <vt:lpstr>Resilient distributed datasets(RDDs)</vt:lpstr>
      <vt:lpstr>Resilient distributed datasets(RDDs)</vt:lpstr>
      <vt:lpstr>Resilient Distributed Dataset</vt:lpstr>
      <vt:lpstr>Resilient Distributed Dataset</vt:lpstr>
      <vt:lpstr>DataFrames</vt:lpstr>
      <vt:lpstr>Datasets</vt:lpstr>
      <vt:lpstr>Catalyst Optimizer</vt:lpstr>
      <vt:lpstr>PowerPoint Presentation</vt:lpstr>
      <vt:lpstr>Project Tungsten</vt:lpstr>
      <vt:lpstr>PowerPoint Presentation</vt:lpstr>
      <vt:lpstr>Unifying Datasets and DataFrames</vt:lpstr>
      <vt:lpstr>PowerPoint Presentation</vt:lpstr>
      <vt:lpstr>PowerPoint Presentation</vt:lpstr>
      <vt:lpstr>Tungsten phase 2</vt:lpstr>
      <vt:lpstr>PowerPoint Presentation</vt:lpstr>
      <vt:lpstr>Structured Streaming</vt:lpstr>
      <vt:lpstr>Summary</vt:lpstr>
      <vt:lpstr>End of the lecture </vt:lpstr>
    </vt:vector>
  </TitlesOfParts>
  <Company>University of Ballarat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Ballarat</dc:creator>
  <cp:lastModifiedBy>Giles Oatley</cp:lastModifiedBy>
  <cp:revision>243</cp:revision>
  <cp:lastPrinted>2015-02-27T01:25:12Z</cp:lastPrinted>
  <dcterms:created xsi:type="dcterms:W3CDTF">2015-01-28T02:26:37Z</dcterms:created>
  <dcterms:modified xsi:type="dcterms:W3CDTF">2022-03-21T02:44:03Z</dcterms:modified>
</cp:coreProperties>
</file>