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1" r:id="rId2"/>
  </p:sldMasterIdLst>
  <p:notesMasterIdLst>
    <p:notesMasterId r:id="rId49"/>
  </p:notesMasterIdLst>
  <p:handoutMasterIdLst>
    <p:handoutMasterId r:id="rId50"/>
  </p:handoutMasterIdLst>
  <p:sldIdLst>
    <p:sldId id="262" r:id="rId3"/>
    <p:sldId id="256" r:id="rId4"/>
    <p:sldId id="390" r:id="rId5"/>
    <p:sldId id="792" r:id="rId6"/>
    <p:sldId id="794" r:id="rId7"/>
    <p:sldId id="365" r:id="rId8"/>
    <p:sldId id="364" r:id="rId9"/>
    <p:sldId id="799" r:id="rId10"/>
    <p:sldId id="366" r:id="rId11"/>
    <p:sldId id="367" r:id="rId12"/>
    <p:sldId id="800" r:id="rId13"/>
    <p:sldId id="369" r:id="rId14"/>
    <p:sldId id="370" r:id="rId15"/>
    <p:sldId id="371" r:id="rId16"/>
    <p:sldId id="372" r:id="rId17"/>
    <p:sldId id="377" r:id="rId18"/>
    <p:sldId id="801" r:id="rId19"/>
    <p:sldId id="378" r:id="rId20"/>
    <p:sldId id="373" r:id="rId21"/>
    <p:sldId id="379" r:id="rId22"/>
    <p:sldId id="380" r:id="rId23"/>
    <p:sldId id="381" r:id="rId24"/>
    <p:sldId id="385" r:id="rId25"/>
    <p:sldId id="386" r:id="rId26"/>
    <p:sldId id="802" r:id="rId27"/>
    <p:sldId id="803" r:id="rId28"/>
    <p:sldId id="382" r:id="rId29"/>
    <p:sldId id="375" r:id="rId30"/>
    <p:sldId id="387" r:id="rId31"/>
    <p:sldId id="388" r:id="rId32"/>
    <p:sldId id="805" r:id="rId33"/>
    <p:sldId id="797" r:id="rId34"/>
    <p:sldId id="796" r:id="rId35"/>
    <p:sldId id="804" r:id="rId36"/>
    <p:sldId id="391" r:id="rId37"/>
    <p:sldId id="806" r:id="rId38"/>
    <p:sldId id="392" r:id="rId39"/>
    <p:sldId id="397" r:id="rId40"/>
    <p:sldId id="398" r:id="rId41"/>
    <p:sldId id="399" r:id="rId42"/>
    <p:sldId id="798" r:id="rId43"/>
    <p:sldId id="394" r:id="rId44"/>
    <p:sldId id="395" r:id="rId45"/>
    <p:sldId id="807" r:id="rId46"/>
    <p:sldId id="396" r:id="rId47"/>
    <p:sldId id="363" r:id="rId48"/>
  </p:sldIdLst>
  <p:sldSz cx="9144000" cy="5143500" type="screen16x9"/>
  <p:notesSz cx="6669088"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25" autoAdjust="0"/>
    <p:restoredTop sz="76809" autoAdjust="0"/>
  </p:normalViewPr>
  <p:slideViewPr>
    <p:cSldViewPr snapToGrid="0" snapToObjects="1">
      <p:cViewPr varScale="1">
        <p:scale>
          <a:sx n="73" d="100"/>
          <a:sy n="73" d="100"/>
        </p:scale>
        <p:origin x="858" y="54"/>
      </p:cViewPr>
      <p:guideLst>
        <p:guide orient="horz" pos="162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89938" cy="496412"/>
          </a:xfrm>
          <a:prstGeom prst="rect">
            <a:avLst/>
          </a:prstGeom>
        </p:spPr>
        <p:txBody>
          <a:bodyPr vert="horz" lIns="94838" tIns="47419" rIns="94838" bIns="47419" rtlCol="0"/>
          <a:lstStyle>
            <a:lvl1pPr algn="l">
              <a:defRPr sz="1200"/>
            </a:lvl1pPr>
          </a:lstStyle>
          <a:p>
            <a:endParaRPr lang="en-US" dirty="0"/>
          </a:p>
        </p:txBody>
      </p:sp>
      <p:sp>
        <p:nvSpPr>
          <p:cNvPr id="3" name="Date Placeholder 2"/>
          <p:cNvSpPr>
            <a:spLocks noGrp="1"/>
          </p:cNvSpPr>
          <p:nvPr>
            <p:ph type="dt" sz="quarter" idx="1"/>
          </p:nvPr>
        </p:nvSpPr>
        <p:spPr>
          <a:xfrm>
            <a:off x="3777608" y="1"/>
            <a:ext cx="2889938" cy="496412"/>
          </a:xfrm>
          <a:prstGeom prst="rect">
            <a:avLst/>
          </a:prstGeom>
        </p:spPr>
        <p:txBody>
          <a:bodyPr vert="horz" lIns="94838" tIns="47419" rIns="94838" bIns="47419" rtlCol="0"/>
          <a:lstStyle>
            <a:lvl1pPr algn="r">
              <a:defRPr sz="1200"/>
            </a:lvl1pPr>
          </a:lstStyle>
          <a:p>
            <a:endParaRPr lang="en-US" dirty="0"/>
          </a:p>
        </p:txBody>
      </p:sp>
      <p:sp>
        <p:nvSpPr>
          <p:cNvPr id="4" name="Footer Placeholder 3"/>
          <p:cNvSpPr>
            <a:spLocks noGrp="1"/>
          </p:cNvSpPr>
          <p:nvPr>
            <p:ph type="ftr" sz="quarter" idx="2"/>
          </p:nvPr>
        </p:nvSpPr>
        <p:spPr>
          <a:xfrm>
            <a:off x="1" y="9430092"/>
            <a:ext cx="2889938" cy="496412"/>
          </a:xfrm>
          <a:prstGeom prst="rect">
            <a:avLst/>
          </a:prstGeom>
        </p:spPr>
        <p:txBody>
          <a:bodyPr vert="horz" lIns="94838" tIns="47419" rIns="94838" bIns="4741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777608" y="9430092"/>
            <a:ext cx="2889938" cy="496412"/>
          </a:xfrm>
          <a:prstGeom prst="rect">
            <a:avLst/>
          </a:prstGeom>
        </p:spPr>
        <p:txBody>
          <a:bodyPr vert="horz" lIns="94838" tIns="47419" rIns="94838" bIns="47419" rtlCol="0" anchor="b"/>
          <a:lstStyle>
            <a:lvl1pPr algn="r">
              <a:defRPr sz="1200"/>
            </a:lvl1pPr>
          </a:lstStyle>
          <a:p>
            <a:fld id="{E319E37F-65DF-2F40-B86C-0D95321FD04A}" type="slidenum">
              <a:rPr lang="en-US" smtClean="0"/>
              <a:pPr/>
              <a:t>‹#›</a:t>
            </a:fld>
            <a:endParaRPr lang="en-US" dirty="0"/>
          </a:p>
        </p:txBody>
      </p:sp>
    </p:spTree>
    <p:extLst>
      <p:ext uri="{BB962C8B-B14F-4D97-AF65-F5344CB8AC3E}">
        <p14:creationId xmlns:p14="http://schemas.microsoft.com/office/powerpoint/2010/main" val="296352873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89938" cy="496412"/>
          </a:xfrm>
          <a:prstGeom prst="rect">
            <a:avLst/>
          </a:prstGeom>
        </p:spPr>
        <p:txBody>
          <a:bodyPr vert="horz" lIns="94838" tIns="47419" rIns="94838" bIns="47419" rtlCol="0"/>
          <a:lstStyle>
            <a:lvl1pPr algn="l">
              <a:defRPr sz="1200"/>
            </a:lvl1pPr>
          </a:lstStyle>
          <a:p>
            <a:endParaRPr lang="en-US" dirty="0"/>
          </a:p>
        </p:txBody>
      </p:sp>
      <p:sp>
        <p:nvSpPr>
          <p:cNvPr id="3" name="Date Placeholder 2"/>
          <p:cNvSpPr>
            <a:spLocks noGrp="1"/>
          </p:cNvSpPr>
          <p:nvPr>
            <p:ph type="dt" idx="1"/>
          </p:nvPr>
        </p:nvSpPr>
        <p:spPr>
          <a:xfrm>
            <a:off x="3777608" y="1"/>
            <a:ext cx="2889938" cy="496412"/>
          </a:xfrm>
          <a:prstGeom prst="rect">
            <a:avLst/>
          </a:prstGeom>
        </p:spPr>
        <p:txBody>
          <a:bodyPr vert="horz" lIns="94838" tIns="47419" rIns="94838" bIns="47419" rtlCol="0"/>
          <a:lstStyle>
            <a:lvl1pPr algn="r">
              <a:defRPr sz="1200"/>
            </a:lvl1pPr>
          </a:lstStyle>
          <a:p>
            <a:endParaRPr lang="en-US" dirty="0"/>
          </a:p>
        </p:txBody>
      </p:sp>
      <p:sp>
        <p:nvSpPr>
          <p:cNvPr id="4" name="Slide Image Placeholder 3"/>
          <p:cNvSpPr>
            <a:spLocks noGrp="1" noRot="1" noChangeAspect="1"/>
          </p:cNvSpPr>
          <p:nvPr>
            <p:ph type="sldImg" idx="2"/>
          </p:nvPr>
        </p:nvSpPr>
        <p:spPr>
          <a:xfrm>
            <a:off x="26988" y="744538"/>
            <a:ext cx="6615112" cy="3722687"/>
          </a:xfrm>
          <a:prstGeom prst="rect">
            <a:avLst/>
          </a:prstGeom>
          <a:noFill/>
          <a:ln w="12700">
            <a:solidFill>
              <a:prstClr val="black"/>
            </a:solidFill>
          </a:ln>
        </p:spPr>
        <p:txBody>
          <a:bodyPr vert="horz" lIns="94838" tIns="47419" rIns="94838" bIns="47419" rtlCol="0" anchor="ctr"/>
          <a:lstStyle/>
          <a:p>
            <a:endParaRPr lang="en-US" dirty="0"/>
          </a:p>
        </p:txBody>
      </p:sp>
      <p:sp>
        <p:nvSpPr>
          <p:cNvPr id="5" name="Notes Placeholder 4"/>
          <p:cNvSpPr>
            <a:spLocks noGrp="1"/>
          </p:cNvSpPr>
          <p:nvPr>
            <p:ph type="body" sz="quarter" idx="3"/>
          </p:nvPr>
        </p:nvSpPr>
        <p:spPr>
          <a:xfrm>
            <a:off x="666909" y="4715909"/>
            <a:ext cx="5335270" cy="4467701"/>
          </a:xfrm>
          <a:prstGeom prst="rect">
            <a:avLst/>
          </a:prstGeom>
        </p:spPr>
        <p:txBody>
          <a:bodyPr vert="horz" lIns="94838" tIns="47419" rIns="94838" bIns="47419"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1" y="9430092"/>
            <a:ext cx="2889938" cy="496412"/>
          </a:xfrm>
          <a:prstGeom prst="rect">
            <a:avLst/>
          </a:prstGeom>
        </p:spPr>
        <p:txBody>
          <a:bodyPr vert="horz" lIns="94838" tIns="47419" rIns="94838" bIns="4741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77608" y="9430092"/>
            <a:ext cx="2889938" cy="496412"/>
          </a:xfrm>
          <a:prstGeom prst="rect">
            <a:avLst/>
          </a:prstGeom>
        </p:spPr>
        <p:txBody>
          <a:bodyPr vert="horz" lIns="94838" tIns="47419" rIns="94838" bIns="47419" rtlCol="0" anchor="b"/>
          <a:lstStyle>
            <a:lvl1pPr algn="r">
              <a:defRPr sz="1200"/>
            </a:lvl1pPr>
          </a:lstStyle>
          <a:p>
            <a:fld id="{8387A0A4-37F0-1340-86CA-F84E6CE4BF24}" type="slidenum">
              <a:rPr lang="en-US" smtClean="0"/>
              <a:pPr/>
              <a:t>‹#›</a:t>
            </a:fld>
            <a:endParaRPr lang="en-US" dirty="0"/>
          </a:p>
        </p:txBody>
      </p:sp>
    </p:spTree>
    <p:extLst>
      <p:ext uri="{BB962C8B-B14F-4D97-AF65-F5344CB8AC3E}">
        <p14:creationId xmlns:p14="http://schemas.microsoft.com/office/powerpoint/2010/main" val="1347135112"/>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3F87516E-1A8F-4B89-A83B-EBEF0E5FD133}" type="slidenum">
              <a:rPr lang="en-AU" smtClean="0"/>
              <a:pPr/>
              <a:t>1</a:t>
            </a:fld>
            <a:endParaRPr lang="en-AU" dirty="0"/>
          </a:p>
        </p:txBody>
      </p:sp>
    </p:spTree>
    <p:extLst>
      <p:ext uri="{BB962C8B-B14F-4D97-AF65-F5344CB8AC3E}">
        <p14:creationId xmlns:p14="http://schemas.microsoft.com/office/powerpoint/2010/main" val="2241297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12</a:t>
            </a:fld>
            <a:endParaRPr lang="en-US" dirty="0"/>
          </a:p>
        </p:txBody>
      </p:sp>
    </p:spTree>
    <p:extLst>
      <p:ext uri="{BB962C8B-B14F-4D97-AF65-F5344CB8AC3E}">
        <p14:creationId xmlns:p14="http://schemas.microsoft.com/office/powerpoint/2010/main" val="2152620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13</a:t>
            </a:fld>
            <a:endParaRPr lang="en-US" dirty="0"/>
          </a:p>
        </p:txBody>
      </p:sp>
    </p:spTree>
    <p:extLst>
      <p:ext uri="{BB962C8B-B14F-4D97-AF65-F5344CB8AC3E}">
        <p14:creationId xmlns:p14="http://schemas.microsoft.com/office/powerpoint/2010/main" val="2403590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14</a:t>
            </a:fld>
            <a:endParaRPr lang="en-US" dirty="0"/>
          </a:p>
        </p:txBody>
      </p:sp>
    </p:spTree>
    <p:extLst>
      <p:ext uri="{BB962C8B-B14F-4D97-AF65-F5344CB8AC3E}">
        <p14:creationId xmlns:p14="http://schemas.microsoft.com/office/powerpoint/2010/main" val="948812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15</a:t>
            </a:fld>
            <a:endParaRPr lang="en-US" dirty="0"/>
          </a:p>
        </p:txBody>
      </p:sp>
    </p:spTree>
    <p:extLst>
      <p:ext uri="{BB962C8B-B14F-4D97-AF65-F5344CB8AC3E}">
        <p14:creationId xmlns:p14="http://schemas.microsoft.com/office/powerpoint/2010/main" val="3076184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AU" b="0" i="0" dirty="0">
                <a:solidFill>
                  <a:srgbClr val="3D3B49"/>
                </a:solidFill>
                <a:effectLst/>
                <a:latin typeface="Noto Serif" panose="02020600060500020200" pitchFamily="18" charset="0"/>
              </a:rPr>
              <a:t>Global versus local scope</a:t>
            </a:r>
          </a:p>
          <a:p>
            <a:pPr algn="l"/>
            <a:r>
              <a:rPr lang="en-AU" b="0" i="0" dirty="0">
                <a:solidFill>
                  <a:srgbClr val="3D3B49"/>
                </a:solidFill>
                <a:effectLst/>
                <a:latin typeface="Noto serif" panose="02020600060500020200" pitchFamily="18" charset="0"/>
              </a:rPr>
              <a:t>One of the things that you, as a prospective </a:t>
            </a:r>
            <a:r>
              <a:rPr lang="en-AU" b="0" i="0" dirty="0" err="1">
                <a:solidFill>
                  <a:srgbClr val="3D3B49"/>
                </a:solidFill>
                <a:effectLst/>
                <a:latin typeface="Noto serif" panose="02020600060500020200" pitchFamily="18" charset="0"/>
              </a:rPr>
              <a:t>PySpark</a:t>
            </a:r>
            <a:r>
              <a:rPr lang="en-AU" b="0" i="0" dirty="0">
                <a:solidFill>
                  <a:srgbClr val="3D3B49"/>
                </a:solidFill>
                <a:effectLst/>
                <a:latin typeface="Noto serif" panose="02020600060500020200" pitchFamily="18" charset="0"/>
              </a:rPr>
              <a:t> user, </a:t>
            </a:r>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16</a:t>
            </a:fld>
            <a:endParaRPr lang="en-US" dirty="0"/>
          </a:p>
        </p:txBody>
      </p:sp>
    </p:spTree>
    <p:extLst>
      <p:ext uri="{BB962C8B-B14F-4D97-AF65-F5344CB8AC3E}">
        <p14:creationId xmlns:p14="http://schemas.microsoft.com/office/powerpoint/2010/main" val="3984468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AU" b="0" i="0" dirty="0">
                <a:solidFill>
                  <a:srgbClr val="3D3B49"/>
                </a:solidFill>
                <a:effectLst/>
                <a:latin typeface="Noto Serif" panose="02020600060500020200" pitchFamily="18" charset="0"/>
              </a:rPr>
              <a:t>Global versus local scope</a:t>
            </a:r>
          </a:p>
          <a:p>
            <a:pPr algn="l"/>
            <a:r>
              <a:rPr lang="en-AU" b="0" i="0" dirty="0">
                <a:solidFill>
                  <a:srgbClr val="3D3B49"/>
                </a:solidFill>
                <a:effectLst/>
                <a:latin typeface="Noto serif" panose="02020600060500020200" pitchFamily="18" charset="0"/>
              </a:rPr>
              <a:t>One of the things that you, as a prospective </a:t>
            </a:r>
            <a:r>
              <a:rPr lang="en-AU" b="0" i="0" dirty="0" err="1">
                <a:solidFill>
                  <a:srgbClr val="3D3B49"/>
                </a:solidFill>
                <a:effectLst/>
                <a:latin typeface="Noto serif" panose="02020600060500020200" pitchFamily="18" charset="0"/>
              </a:rPr>
              <a:t>PySpark</a:t>
            </a:r>
            <a:r>
              <a:rPr lang="en-AU" b="0" i="0" dirty="0">
                <a:solidFill>
                  <a:srgbClr val="3D3B49"/>
                </a:solidFill>
                <a:effectLst/>
                <a:latin typeface="Noto serif" panose="02020600060500020200" pitchFamily="18" charset="0"/>
              </a:rPr>
              <a:t> user, </a:t>
            </a:r>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17</a:t>
            </a:fld>
            <a:endParaRPr lang="en-US" dirty="0"/>
          </a:p>
        </p:txBody>
      </p:sp>
    </p:spTree>
    <p:extLst>
      <p:ext uri="{BB962C8B-B14F-4D97-AF65-F5344CB8AC3E}">
        <p14:creationId xmlns:p14="http://schemas.microsoft.com/office/powerpoint/2010/main" val="125347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3D3B49"/>
                </a:solidFill>
                <a:effectLst/>
                <a:latin typeface="Noto Serif" panose="02020600060500020200" pitchFamily="18" charset="0"/>
              </a:rPr>
              <a:t>Transformations</a:t>
            </a:r>
          </a:p>
          <a:p>
            <a:pPr algn="l"/>
            <a:r>
              <a:rPr lang="en-AU" b="0" i="0" dirty="0">
                <a:solidFill>
                  <a:srgbClr val="3D3B49"/>
                </a:solidFill>
                <a:effectLst/>
                <a:latin typeface="Noto serif" panose="02020600060500020200" pitchFamily="18" charset="0"/>
              </a:rPr>
              <a:t>Transformations shape your dataset. These include mapping, filtering, joining, and transcoding the values in your dataset. In this section, we will showcase some of the transformations available on RDDs.</a:t>
            </a:r>
          </a:p>
          <a:p>
            <a:r>
              <a:rPr lang="en-AU" b="0" i="0" dirty="0">
                <a:solidFill>
                  <a:srgbClr val="3D3B49"/>
                </a:solidFill>
                <a:effectLst/>
                <a:latin typeface="Noto serif" panose="02020600060500020200" pitchFamily="18" charset="0"/>
              </a:rPr>
              <a:t>Since RDDs are schema-less, in this section we assume you know the schema of the produced dataset. </a:t>
            </a:r>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18</a:t>
            </a:fld>
            <a:endParaRPr lang="en-US" dirty="0"/>
          </a:p>
        </p:txBody>
      </p:sp>
    </p:spTree>
    <p:extLst>
      <p:ext uri="{BB962C8B-B14F-4D97-AF65-F5344CB8AC3E}">
        <p14:creationId xmlns:p14="http://schemas.microsoft.com/office/powerpoint/2010/main" val="509731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19</a:t>
            </a:fld>
            <a:endParaRPr lang="en-US" dirty="0"/>
          </a:p>
        </p:txBody>
      </p:sp>
    </p:spTree>
    <p:extLst>
      <p:ext uri="{BB962C8B-B14F-4D97-AF65-F5344CB8AC3E}">
        <p14:creationId xmlns:p14="http://schemas.microsoft.com/office/powerpoint/2010/main" val="3684590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20</a:t>
            </a:fld>
            <a:endParaRPr lang="en-US" dirty="0"/>
          </a:p>
        </p:txBody>
      </p:sp>
    </p:spTree>
    <p:extLst>
      <p:ext uri="{BB962C8B-B14F-4D97-AF65-F5344CB8AC3E}">
        <p14:creationId xmlns:p14="http://schemas.microsoft.com/office/powerpoint/2010/main" val="1030416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21</a:t>
            </a:fld>
            <a:endParaRPr lang="en-US" dirty="0"/>
          </a:p>
        </p:txBody>
      </p:sp>
    </p:spTree>
    <p:extLst>
      <p:ext uri="{BB962C8B-B14F-4D97-AF65-F5344CB8AC3E}">
        <p14:creationId xmlns:p14="http://schemas.microsoft.com/office/powerpoint/2010/main" val="1627055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6569239-9589-49A4-921D-74D2505061D5}" type="slidenum">
              <a:rPr lang="en-AU" smtClean="0"/>
              <a:t>2</a:t>
            </a:fld>
            <a:endParaRPr lang="en-AU"/>
          </a:p>
        </p:txBody>
      </p:sp>
    </p:spTree>
    <p:extLst>
      <p:ext uri="{BB962C8B-B14F-4D97-AF65-F5344CB8AC3E}">
        <p14:creationId xmlns:p14="http://schemas.microsoft.com/office/powerpoint/2010/main" val="9888349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22</a:t>
            </a:fld>
            <a:endParaRPr lang="en-US" dirty="0"/>
          </a:p>
        </p:txBody>
      </p:sp>
    </p:spTree>
    <p:extLst>
      <p:ext uri="{BB962C8B-B14F-4D97-AF65-F5344CB8AC3E}">
        <p14:creationId xmlns:p14="http://schemas.microsoft.com/office/powerpoint/2010/main" val="3821826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b="1" i="0" dirty="0">
              <a:solidFill>
                <a:srgbClr val="3D3B49"/>
              </a:solidFill>
              <a:effectLst/>
              <a:latin typeface="Noto Serif" panose="02020600060500020200" pitchFamily="18" charset="0"/>
            </a:endParaRPr>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23</a:t>
            </a:fld>
            <a:endParaRPr lang="en-US" dirty="0"/>
          </a:p>
        </p:txBody>
      </p:sp>
    </p:spTree>
    <p:extLst>
      <p:ext uri="{BB962C8B-B14F-4D97-AF65-F5344CB8AC3E}">
        <p14:creationId xmlns:p14="http://schemas.microsoft.com/office/powerpoint/2010/main" val="1390534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l"/>
            <a:r>
              <a:rPr lang="en-AU" b="0" i="0" dirty="0">
                <a:solidFill>
                  <a:srgbClr val="3D3B49"/>
                </a:solidFill>
                <a:effectLst/>
                <a:latin typeface="Noto Serif" panose="02020600060500020200" pitchFamily="18" charset="0"/>
              </a:rPr>
              <a:t>Actions</a:t>
            </a:r>
          </a:p>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24</a:t>
            </a:fld>
            <a:endParaRPr lang="en-US" dirty="0"/>
          </a:p>
        </p:txBody>
      </p:sp>
    </p:spTree>
    <p:extLst>
      <p:ext uri="{BB962C8B-B14F-4D97-AF65-F5344CB8AC3E}">
        <p14:creationId xmlns:p14="http://schemas.microsoft.com/office/powerpoint/2010/main" val="3538940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27</a:t>
            </a:fld>
            <a:endParaRPr lang="en-US" dirty="0"/>
          </a:p>
        </p:txBody>
      </p:sp>
    </p:spTree>
    <p:extLst>
      <p:ext uri="{BB962C8B-B14F-4D97-AF65-F5344CB8AC3E}">
        <p14:creationId xmlns:p14="http://schemas.microsoft.com/office/powerpoint/2010/main" val="873099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1" i="0" dirty="0">
                <a:solidFill>
                  <a:srgbClr val="3D3B49"/>
                </a:solidFill>
                <a:effectLst/>
                <a:latin typeface="Noto Serif" panose="02020600060500020200" pitchFamily="18" charset="0"/>
              </a:rPr>
              <a:t>The .</a:t>
            </a:r>
            <a:r>
              <a:rPr lang="en-AU" b="1" i="0" dirty="0" err="1">
                <a:solidFill>
                  <a:srgbClr val="3D3B49"/>
                </a:solidFill>
                <a:effectLst/>
                <a:latin typeface="Noto Serif" panose="02020600060500020200" pitchFamily="18" charset="0"/>
              </a:rPr>
              <a:t>saveAsTextFile</a:t>
            </a:r>
            <a:r>
              <a:rPr lang="en-AU" b="1" i="0" dirty="0">
                <a:solidFill>
                  <a:srgbClr val="3D3B49"/>
                </a:solidFill>
                <a:effectLst/>
                <a:latin typeface="Noto Serif" panose="02020600060500020200" pitchFamily="18" charset="0"/>
              </a:rPr>
              <a:t>(...) method</a:t>
            </a:r>
          </a:p>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28</a:t>
            </a:fld>
            <a:endParaRPr lang="en-US" dirty="0"/>
          </a:p>
        </p:txBody>
      </p:sp>
    </p:spTree>
    <p:extLst>
      <p:ext uri="{BB962C8B-B14F-4D97-AF65-F5344CB8AC3E}">
        <p14:creationId xmlns:p14="http://schemas.microsoft.com/office/powerpoint/2010/main" val="3051353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1" i="0" dirty="0">
                <a:solidFill>
                  <a:srgbClr val="3D3B49"/>
                </a:solidFill>
                <a:effectLst/>
                <a:latin typeface="Noto Serif" panose="02020600060500020200" pitchFamily="18" charset="0"/>
              </a:rPr>
              <a:t>The .foreach(...) method</a:t>
            </a:r>
          </a:p>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29</a:t>
            </a:fld>
            <a:endParaRPr lang="en-US" dirty="0"/>
          </a:p>
        </p:txBody>
      </p:sp>
    </p:spTree>
    <p:extLst>
      <p:ext uri="{BB962C8B-B14F-4D97-AF65-F5344CB8AC3E}">
        <p14:creationId xmlns:p14="http://schemas.microsoft.com/office/powerpoint/2010/main" val="854482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30</a:t>
            </a:fld>
            <a:endParaRPr lang="en-US" dirty="0"/>
          </a:p>
        </p:txBody>
      </p:sp>
    </p:spTree>
    <p:extLst>
      <p:ext uri="{BB962C8B-B14F-4D97-AF65-F5344CB8AC3E}">
        <p14:creationId xmlns:p14="http://schemas.microsoft.com/office/powerpoint/2010/main" val="436933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32</a:t>
            </a:fld>
            <a:endParaRPr lang="en-US" dirty="0"/>
          </a:p>
        </p:txBody>
      </p:sp>
    </p:spTree>
    <p:extLst>
      <p:ext uri="{BB962C8B-B14F-4D97-AF65-F5344CB8AC3E}">
        <p14:creationId xmlns:p14="http://schemas.microsoft.com/office/powerpoint/2010/main" val="392509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6569239-9589-49A4-921D-74D2505061D5}" type="slidenum">
              <a:rPr lang="en-AU" smtClean="0"/>
              <a:t>33</a:t>
            </a:fld>
            <a:endParaRPr lang="en-AU"/>
          </a:p>
        </p:txBody>
      </p:sp>
    </p:spTree>
    <p:extLst>
      <p:ext uri="{BB962C8B-B14F-4D97-AF65-F5344CB8AC3E}">
        <p14:creationId xmlns:p14="http://schemas.microsoft.com/office/powerpoint/2010/main" val="9888349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6569239-9589-49A4-921D-74D2505061D5}" type="slidenum">
              <a:rPr lang="en-AU" smtClean="0"/>
              <a:t>34</a:t>
            </a:fld>
            <a:endParaRPr lang="en-AU"/>
          </a:p>
        </p:txBody>
      </p:sp>
    </p:spTree>
    <p:extLst>
      <p:ext uri="{BB962C8B-B14F-4D97-AF65-F5344CB8AC3E}">
        <p14:creationId xmlns:p14="http://schemas.microsoft.com/office/powerpoint/2010/main" val="1758415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6569239-9589-49A4-921D-74D2505061D5}" type="slidenum">
              <a:rPr lang="en-AU" smtClean="0"/>
              <a:t>5</a:t>
            </a:fld>
            <a:endParaRPr lang="en-AU"/>
          </a:p>
        </p:txBody>
      </p:sp>
    </p:spTree>
    <p:extLst>
      <p:ext uri="{BB962C8B-B14F-4D97-AF65-F5344CB8AC3E}">
        <p14:creationId xmlns:p14="http://schemas.microsoft.com/office/powerpoint/2010/main" val="9888349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35</a:t>
            </a:fld>
            <a:endParaRPr lang="en-US" dirty="0"/>
          </a:p>
        </p:txBody>
      </p:sp>
    </p:spTree>
    <p:extLst>
      <p:ext uri="{BB962C8B-B14F-4D97-AF65-F5344CB8AC3E}">
        <p14:creationId xmlns:p14="http://schemas.microsoft.com/office/powerpoint/2010/main" val="11404419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36</a:t>
            </a:fld>
            <a:endParaRPr lang="en-US" dirty="0"/>
          </a:p>
        </p:txBody>
      </p:sp>
    </p:spTree>
    <p:extLst>
      <p:ext uri="{BB962C8B-B14F-4D97-AF65-F5344CB8AC3E}">
        <p14:creationId xmlns:p14="http://schemas.microsoft.com/office/powerpoint/2010/main" val="5370752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3D3B49"/>
                </a:solidFill>
                <a:effectLst/>
                <a:latin typeface="Noto serif" panose="02020600060500020200" pitchFamily="18" charset="0"/>
              </a:rPr>
              <a:t>One of the primary reasons the Spark SQL engine is so fast is because of the </a:t>
            </a:r>
            <a:r>
              <a:rPr lang="en-AU" b="1" i="0" dirty="0">
                <a:solidFill>
                  <a:srgbClr val="3D3B49"/>
                </a:solidFill>
                <a:effectLst/>
                <a:latin typeface="Noto serif" panose="02020600060500020200" pitchFamily="18" charset="0"/>
              </a:rPr>
              <a:t>Catalyst Optimizer</a:t>
            </a:r>
            <a:r>
              <a:rPr lang="en-AU" b="0" i="0" dirty="0">
                <a:solidFill>
                  <a:srgbClr val="3D3B49"/>
                </a:solidFill>
                <a:effectLst/>
                <a:latin typeface="Noto serif" panose="02020600060500020200" pitchFamily="18" charset="0"/>
              </a:rPr>
              <a:t>. </a:t>
            </a:r>
          </a:p>
          <a:p>
            <a:pPr algn="l"/>
            <a:r>
              <a:rPr lang="en-AU" b="0" i="0" dirty="0">
                <a:solidFill>
                  <a:srgbClr val="3D3B49"/>
                </a:solidFill>
                <a:effectLst/>
                <a:latin typeface="Noto serif" panose="02020600060500020200" pitchFamily="18" charset="0"/>
              </a:rPr>
              <a:t>similar to the logical/physical planner and cost model/cost-based optimization of a </a:t>
            </a:r>
            <a:r>
              <a:rPr lang="en-AU" b="1" i="0" dirty="0">
                <a:solidFill>
                  <a:srgbClr val="3D3B49"/>
                </a:solidFill>
                <a:effectLst/>
                <a:latin typeface="Noto serif" panose="02020600060500020200" pitchFamily="18" charset="0"/>
              </a:rPr>
              <a:t>relational database management system</a:t>
            </a:r>
            <a:r>
              <a:rPr lang="en-AU" b="0" i="0" dirty="0">
                <a:solidFill>
                  <a:srgbClr val="3D3B49"/>
                </a:solidFill>
                <a:effectLst/>
                <a:latin typeface="Noto serif" panose="02020600060500020200" pitchFamily="18" charset="0"/>
              </a:rPr>
              <a:t> (</a:t>
            </a:r>
            <a:r>
              <a:rPr lang="en-AU" b="1" i="0" dirty="0">
                <a:solidFill>
                  <a:srgbClr val="3D3B49"/>
                </a:solidFill>
                <a:effectLst/>
                <a:latin typeface="Noto serif" panose="02020600060500020200" pitchFamily="18" charset="0"/>
              </a:rPr>
              <a:t>RDBMS</a:t>
            </a:r>
            <a:r>
              <a:rPr lang="en-AU" b="0" i="0" dirty="0">
                <a:solidFill>
                  <a:srgbClr val="3D3B49"/>
                </a:solidFill>
                <a:effectLst/>
                <a:latin typeface="Noto serif" panose="02020600060500020200" pitchFamily="18" charset="0"/>
              </a:rPr>
              <a:t>):</a:t>
            </a:r>
          </a:p>
          <a:p>
            <a:pPr algn="l"/>
            <a:r>
              <a:rPr lang="en-AU" b="0" i="0" dirty="0">
                <a:solidFill>
                  <a:srgbClr val="3D3B49"/>
                </a:solidFill>
                <a:effectLst/>
                <a:latin typeface="Noto serif" panose="02020600060500020200" pitchFamily="18" charset="0"/>
              </a:rPr>
              <a:t>As opposed to immediately processing the query, the Spark engine's Catalyst Optimizer compiles and optimizes a logical plan and has a cost optimizer that determines the most efficient physical plan generated.</a:t>
            </a:r>
          </a:p>
          <a:p>
            <a:pPr algn="l"/>
            <a:endParaRPr lang="en-AU" b="1" i="0" cap="all" dirty="0">
              <a:solidFill>
                <a:srgbClr val="018C8C"/>
              </a:solidFill>
              <a:effectLst/>
              <a:latin typeface="Guardian Text Sans 2"/>
            </a:endParaRPr>
          </a:p>
          <a:p>
            <a:pPr algn="l"/>
            <a:endParaRPr lang="en-AU" b="0" i="0" dirty="0">
              <a:solidFill>
                <a:srgbClr val="3D3B49"/>
              </a:solidFill>
              <a:effectLst/>
              <a:latin typeface="Noto serif" panose="02020600060500020200" pitchFamily="18" charset="0"/>
            </a:endParaRPr>
          </a:p>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37</a:t>
            </a:fld>
            <a:endParaRPr lang="en-US" dirty="0"/>
          </a:p>
        </p:txBody>
      </p:sp>
    </p:spTree>
    <p:extLst>
      <p:ext uri="{BB962C8B-B14F-4D97-AF65-F5344CB8AC3E}">
        <p14:creationId xmlns:p14="http://schemas.microsoft.com/office/powerpoint/2010/main" val="3960702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3D3B49"/>
                </a:solidFill>
                <a:effectLst/>
                <a:latin typeface="Noto serif" panose="02020600060500020200" pitchFamily="18" charset="0"/>
              </a:rPr>
              <a:t>Prior to the introduction of </a:t>
            </a:r>
            <a:r>
              <a:rPr lang="en-AU" b="0" i="0" dirty="0" err="1">
                <a:solidFill>
                  <a:srgbClr val="3D3B49"/>
                </a:solidFill>
                <a:effectLst/>
                <a:latin typeface="Noto serif" panose="02020600060500020200" pitchFamily="18" charset="0"/>
              </a:rPr>
              <a:t>DataFrames</a:t>
            </a:r>
            <a:r>
              <a:rPr lang="en-AU" b="0" i="0" dirty="0">
                <a:solidFill>
                  <a:srgbClr val="3D3B49"/>
                </a:solidFill>
                <a:effectLst/>
                <a:latin typeface="Noto serif" panose="02020600060500020200" pitchFamily="18" charset="0"/>
              </a:rPr>
              <a:t>, Python query speeds were often twice as slow as the same Scala queries using RDD. Typically, this slowdown in query performance was due to the communications overhead between Python and the JVM</a:t>
            </a:r>
          </a:p>
          <a:p>
            <a:pPr algn="l"/>
            <a:r>
              <a:rPr lang="en-AU" b="0" i="0" dirty="0">
                <a:solidFill>
                  <a:srgbClr val="3D3B49"/>
                </a:solidFill>
                <a:effectLst/>
                <a:latin typeface="Noto serif" panose="02020600060500020200" pitchFamily="18" charset="0"/>
              </a:rPr>
              <a:t>With </a:t>
            </a:r>
            <a:r>
              <a:rPr lang="en-AU" b="0" i="0" dirty="0" err="1">
                <a:solidFill>
                  <a:srgbClr val="3D3B49"/>
                </a:solidFill>
                <a:effectLst/>
                <a:latin typeface="Noto serif" panose="02020600060500020200" pitchFamily="18" charset="0"/>
              </a:rPr>
              <a:t>DataFrames</a:t>
            </a:r>
            <a:r>
              <a:rPr lang="en-AU" b="0" i="0" dirty="0">
                <a:solidFill>
                  <a:srgbClr val="3D3B49"/>
                </a:solidFill>
                <a:effectLst/>
                <a:latin typeface="Noto serif" panose="02020600060500020200" pitchFamily="18" charset="0"/>
              </a:rPr>
              <a:t>, not only was there a significant improvement in Python performance, there is now performance parity between Python, Scala, SQL, and R.</a:t>
            </a:r>
          </a:p>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38</a:t>
            </a:fld>
            <a:endParaRPr lang="en-US" dirty="0"/>
          </a:p>
        </p:txBody>
      </p:sp>
    </p:spTree>
    <p:extLst>
      <p:ext uri="{BB962C8B-B14F-4D97-AF65-F5344CB8AC3E}">
        <p14:creationId xmlns:p14="http://schemas.microsoft.com/office/powerpoint/2010/main" val="10056167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39</a:t>
            </a:fld>
            <a:endParaRPr lang="en-US" dirty="0"/>
          </a:p>
        </p:txBody>
      </p:sp>
    </p:spTree>
    <p:extLst>
      <p:ext uri="{BB962C8B-B14F-4D97-AF65-F5344CB8AC3E}">
        <p14:creationId xmlns:p14="http://schemas.microsoft.com/office/powerpoint/2010/main" val="35348727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40</a:t>
            </a:fld>
            <a:endParaRPr lang="en-US" dirty="0"/>
          </a:p>
        </p:txBody>
      </p:sp>
    </p:spTree>
    <p:extLst>
      <p:ext uri="{BB962C8B-B14F-4D97-AF65-F5344CB8AC3E}">
        <p14:creationId xmlns:p14="http://schemas.microsoft.com/office/powerpoint/2010/main" val="3277520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41</a:t>
            </a:fld>
            <a:endParaRPr lang="en-US" dirty="0"/>
          </a:p>
        </p:txBody>
      </p:sp>
    </p:spTree>
    <p:extLst>
      <p:ext uri="{BB962C8B-B14F-4D97-AF65-F5344CB8AC3E}">
        <p14:creationId xmlns:p14="http://schemas.microsoft.com/office/powerpoint/2010/main" val="20521484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42</a:t>
            </a:fld>
            <a:endParaRPr lang="en-US" dirty="0"/>
          </a:p>
        </p:txBody>
      </p:sp>
    </p:spTree>
    <p:extLst>
      <p:ext uri="{BB962C8B-B14F-4D97-AF65-F5344CB8AC3E}">
        <p14:creationId xmlns:p14="http://schemas.microsoft.com/office/powerpoint/2010/main" val="451620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43</a:t>
            </a:fld>
            <a:endParaRPr lang="en-US" dirty="0"/>
          </a:p>
        </p:txBody>
      </p:sp>
    </p:spTree>
    <p:extLst>
      <p:ext uri="{BB962C8B-B14F-4D97-AF65-F5344CB8AC3E}">
        <p14:creationId xmlns:p14="http://schemas.microsoft.com/office/powerpoint/2010/main" val="4010907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3D3B49"/>
                </a:solidFill>
                <a:effectLst/>
                <a:latin typeface="Noto serif" panose="02020600060500020200" pitchFamily="18" charset="0"/>
              </a:rPr>
              <a:t>We are using the </a:t>
            </a:r>
            <a:r>
              <a:rPr lang="en-AU" dirty="0"/>
              <a:t>.collect()</a:t>
            </a:r>
            <a:r>
              <a:rPr lang="en-AU" b="0" i="0" dirty="0">
                <a:solidFill>
                  <a:srgbClr val="3D3B49"/>
                </a:solidFill>
                <a:effectLst/>
                <a:latin typeface="Noto serif" panose="02020600060500020200" pitchFamily="18" charset="0"/>
              </a:rPr>
              <a:t> method, which returns all the records as a list of </a:t>
            </a:r>
            <a:r>
              <a:rPr lang="en-AU" b="1" i="0" dirty="0">
                <a:solidFill>
                  <a:srgbClr val="3D3B49"/>
                </a:solidFill>
                <a:effectLst/>
                <a:latin typeface="Noto serif" panose="02020600060500020200" pitchFamily="18" charset="0"/>
              </a:rPr>
              <a:t>Row</a:t>
            </a:r>
            <a:r>
              <a:rPr lang="en-AU" b="0" i="0" dirty="0">
                <a:solidFill>
                  <a:srgbClr val="3D3B49"/>
                </a:solidFill>
                <a:effectLst/>
                <a:latin typeface="Noto serif" panose="02020600060500020200" pitchFamily="18" charset="0"/>
              </a:rPr>
              <a:t> objects. Note that you can use either the </a:t>
            </a:r>
            <a:r>
              <a:rPr lang="en-AU" dirty="0"/>
              <a:t>collect()</a:t>
            </a:r>
            <a:r>
              <a:rPr lang="en-AU" b="0" i="0" dirty="0">
                <a:solidFill>
                  <a:srgbClr val="3D3B49"/>
                </a:solidFill>
                <a:effectLst/>
                <a:latin typeface="Noto serif" panose="02020600060500020200" pitchFamily="18" charset="0"/>
              </a:rPr>
              <a:t> or </a:t>
            </a:r>
            <a:r>
              <a:rPr lang="en-AU" dirty="0"/>
              <a:t>show()</a:t>
            </a:r>
            <a:r>
              <a:rPr lang="en-AU" b="0" i="0" dirty="0">
                <a:solidFill>
                  <a:srgbClr val="3D3B49"/>
                </a:solidFill>
                <a:effectLst/>
                <a:latin typeface="Noto serif" panose="02020600060500020200" pitchFamily="18" charset="0"/>
              </a:rPr>
              <a:t> method for both </a:t>
            </a:r>
            <a:r>
              <a:rPr lang="en-AU" b="0" i="0" dirty="0" err="1">
                <a:solidFill>
                  <a:srgbClr val="3D3B49"/>
                </a:solidFill>
                <a:effectLst/>
                <a:latin typeface="Noto serif" panose="02020600060500020200" pitchFamily="18" charset="0"/>
              </a:rPr>
              <a:t>DataFrames</a:t>
            </a:r>
            <a:r>
              <a:rPr lang="en-AU" b="0" i="0" dirty="0">
                <a:solidFill>
                  <a:srgbClr val="3D3B49"/>
                </a:solidFill>
                <a:effectLst/>
                <a:latin typeface="Noto serif" panose="02020600060500020200" pitchFamily="18" charset="0"/>
              </a:rPr>
              <a:t> and SQL queries. Just make sure that if you use </a:t>
            </a:r>
            <a:r>
              <a:rPr lang="en-AU" dirty="0"/>
              <a:t>.collect()</a:t>
            </a:r>
            <a:r>
              <a:rPr lang="en-AU" b="0" i="0" dirty="0">
                <a:solidFill>
                  <a:srgbClr val="3D3B49"/>
                </a:solidFill>
                <a:effectLst/>
                <a:latin typeface="Noto serif" panose="02020600060500020200" pitchFamily="18" charset="0"/>
              </a:rPr>
              <a:t>, this is for a small </a:t>
            </a:r>
            <a:r>
              <a:rPr lang="en-AU" b="0" i="0" dirty="0" err="1">
                <a:solidFill>
                  <a:srgbClr val="3D3B49"/>
                </a:solidFill>
                <a:effectLst/>
                <a:latin typeface="Noto serif" panose="02020600060500020200" pitchFamily="18" charset="0"/>
              </a:rPr>
              <a:t>DataFrame</a:t>
            </a:r>
            <a:r>
              <a:rPr lang="en-AU" b="0" i="0" dirty="0">
                <a:solidFill>
                  <a:srgbClr val="3D3B49"/>
                </a:solidFill>
                <a:effectLst/>
                <a:latin typeface="Noto serif" panose="02020600060500020200" pitchFamily="18" charset="0"/>
              </a:rPr>
              <a:t>, since it will return all of the rows in the </a:t>
            </a:r>
            <a:r>
              <a:rPr lang="en-AU" b="0" i="0" dirty="0" err="1">
                <a:solidFill>
                  <a:srgbClr val="3D3B49"/>
                </a:solidFill>
                <a:effectLst/>
                <a:latin typeface="Noto serif" panose="02020600060500020200" pitchFamily="18" charset="0"/>
              </a:rPr>
              <a:t>DataFrame</a:t>
            </a:r>
            <a:r>
              <a:rPr lang="en-AU" b="0" i="0" dirty="0">
                <a:solidFill>
                  <a:srgbClr val="3D3B49"/>
                </a:solidFill>
                <a:effectLst/>
                <a:latin typeface="Noto serif" panose="02020600060500020200" pitchFamily="18" charset="0"/>
              </a:rPr>
              <a:t> and move them back from the executors to the driver. You can instead use </a:t>
            </a:r>
            <a:r>
              <a:rPr lang="en-AU" dirty="0"/>
              <a:t>take(&lt;n&gt;)</a:t>
            </a:r>
            <a:r>
              <a:rPr lang="en-AU" b="0" i="0" dirty="0">
                <a:solidFill>
                  <a:srgbClr val="3D3B49"/>
                </a:solidFill>
                <a:effectLst/>
                <a:latin typeface="Noto serif" panose="02020600060500020200" pitchFamily="18" charset="0"/>
              </a:rPr>
              <a:t> or </a:t>
            </a:r>
            <a:r>
              <a:rPr lang="en-AU" dirty="0"/>
              <a:t>show(&lt;n&gt;)</a:t>
            </a:r>
            <a:r>
              <a:rPr lang="en-AU" b="0" i="0" dirty="0">
                <a:solidFill>
                  <a:srgbClr val="3D3B49"/>
                </a:solidFill>
                <a:effectLst/>
                <a:latin typeface="Noto serif" panose="02020600060500020200" pitchFamily="18" charset="0"/>
              </a:rPr>
              <a:t>, which allow you to limit the number of rows returned by specifying </a:t>
            </a:r>
            <a:r>
              <a:rPr lang="en-AU" dirty="0"/>
              <a:t>&lt;n&gt;</a:t>
            </a:r>
            <a:r>
              <a:rPr lang="en-AU" b="0" i="0" dirty="0">
                <a:solidFill>
                  <a:srgbClr val="3D3B49"/>
                </a:solidFill>
                <a:effectLst/>
                <a:latin typeface="Noto serif" panose="02020600060500020200" pitchFamily="18" charset="0"/>
              </a:rPr>
              <a:t>:</a:t>
            </a:r>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44</a:t>
            </a:fld>
            <a:endParaRPr lang="en-US" dirty="0"/>
          </a:p>
        </p:txBody>
      </p:sp>
    </p:spTree>
    <p:extLst>
      <p:ext uri="{BB962C8B-B14F-4D97-AF65-F5344CB8AC3E}">
        <p14:creationId xmlns:p14="http://schemas.microsoft.com/office/powerpoint/2010/main" val="3316002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AU" b="0" i="0" dirty="0">
                <a:solidFill>
                  <a:srgbClr val="3D3B49"/>
                </a:solidFill>
                <a:effectLst/>
                <a:latin typeface="Noto serif" panose="02020600060500020200" pitchFamily="18" charset="0"/>
              </a:rPr>
              <a:t>Internal workings of an RDD</a:t>
            </a:r>
          </a:p>
          <a:p>
            <a:pPr algn="l">
              <a:buFont typeface="Arial" panose="020B0604020202020204" pitchFamily="34" charset="0"/>
              <a:buChar char="•"/>
            </a:pPr>
            <a:r>
              <a:rPr lang="en-AU" b="0" i="0" dirty="0">
                <a:solidFill>
                  <a:srgbClr val="3D3B49"/>
                </a:solidFill>
                <a:effectLst/>
                <a:latin typeface="Noto serif" panose="02020600060500020200" pitchFamily="18" charset="0"/>
              </a:rPr>
              <a:t>Creating RDDs</a:t>
            </a:r>
          </a:p>
          <a:p>
            <a:pPr algn="l">
              <a:buFont typeface="Arial" panose="020B0604020202020204" pitchFamily="34" charset="0"/>
              <a:buChar char="•"/>
            </a:pPr>
            <a:r>
              <a:rPr lang="en-AU" b="0" i="0" dirty="0">
                <a:solidFill>
                  <a:srgbClr val="3D3B49"/>
                </a:solidFill>
                <a:effectLst/>
                <a:latin typeface="Noto serif" panose="02020600060500020200" pitchFamily="18" charset="0"/>
              </a:rPr>
              <a:t>Global versus local scopes</a:t>
            </a:r>
          </a:p>
          <a:p>
            <a:pPr algn="l">
              <a:buFont typeface="Arial" panose="020B0604020202020204" pitchFamily="34" charset="0"/>
              <a:buChar char="•"/>
            </a:pPr>
            <a:r>
              <a:rPr lang="en-AU" b="0" i="0" dirty="0">
                <a:solidFill>
                  <a:srgbClr val="3D3B49"/>
                </a:solidFill>
                <a:effectLst/>
                <a:latin typeface="Noto serif" panose="02020600060500020200" pitchFamily="18" charset="0"/>
              </a:rPr>
              <a:t>Transformations</a:t>
            </a:r>
          </a:p>
          <a:p>
            <a:pPr algn="l">
              <a:buFont typeface="Arial" panose="020B0604020202020204" pitchFamily="34" charset="0"/>
              <a:buChar char="•"/>
            </a:pPr>
            <a:r>
              <a:rPr lang="en-AU" b="0" i="0" dirty="0">
                <a:solidFill>
                  <a:srgbClr val="3D3B49"/>
                </a:solidFill>
                <a:effectLst/>
                <a:latin typeface="Noto serif" panose="02020600060500020200" pitchFamily="18" charset="0"/>
              </a:rPr>
              <a:t>Actions</a:t>
            </a:r>
          </a:p>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6</a:t>
            </a:fld>
            <a:endParaRPr lang="en-US" dirty="0"/>
          </a:p>
        </p:txBody>
      </p:sp>
    </p:spTree>
    <p:extLst>
      <p:ext uri="{BB962C8B-B14F-4D97-AF65-F5344CB8AC3E}">
        <p14:creationId xmlns:p14="http://schemas.microsoft.com/office/powerpoint/2010/main" val="1719200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45</a:t>
            </a:fld>
            <a:endParaRPr lang="en-US" dirty="0"/>
          </a:p>
        </p:txBody>
      </p:sp>
    </p:spTree>
    <p:extLst>
      <p:ext uri="{BB962C8B-B14F-4D97-AF65-F5344CB8AC3E}">
        <p14:creationId xmlns:p14="http://schemas.microsoft.com/office/powerpoint/2010/main" val="28655769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4396E56A-F40C-489E-831C-A2F7B2A7C83A}"/>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8676D57B-822A-4D13-BCE4-9FED6BBAD8E3}"/>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AU" altLang="en-US"/>
          </a:p>
        </p:txBody>
      </p:sp>
      <p:sp>
        <p:nvSpPr>
          <p:cNvPr id="4" name="Slide Number Placeholder 3">
            <a:extLst>
              <a:ext uri="{FF2B5EF4-FFF2-40B4-BE49-F238E27FC236}">
                <a16:creationId xmlns:a16="http://schemas.microsoft.com/office/drawing/2014/main" id="{8555A8AA-C0EF-424F-BAC6-2985FAFD259C}"/>
              </a:ext>
            </a:extLst>
          </p:cNvPr>
          <p:cNvSpPr txBox="1">
            <a:spLocks noGrp="1"/>
          </p:cNvSpPr>
          <p:nvPr/>
        </p:nvSpPr>
        <p:spPr bwMode="auto">
          <a:xfrm>
            <a:off x="4144963" y="9121775"/>
            <a:ext cx="3170237" cy="479425"/>
          </a:xfrm>
          <a:prstGeom prst="rect">
            <a:avLst/>
          </a:prstGeom>
          <a:noFill/>
          <a:ln>
            <a:miter lim="800000"/>
            <a:headEnd/>
            <a:tailEnd/>
          </a:ln>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2B2D6470-857C-4BA6-B558-727E956B188F}" type="slidenum">
              <a:rPr lang="en-US" altLang="en-US" sz="1200">
                <a:latin typeface="Times New Roman" panose="02020603050405020304" pitchFamily="18" charset="0"/>
              </a:rPr>
              <a:pPr algn="r"/>
              <a:t>46</a:t>
            </a:fld>
            <a:endParaRPr lang="en-US" altLang="en-US" sz="12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7</a:t>
            </a:fld>
            <a:endParaRPr lang="en-US" dirty="0"/>
          </a:p>
        </p:txBody>
      </p:sp>
    </p:spTree>
    <p:extLst>
      <p:ext uri="{BB962C8B-B14F-4D97-AF65-F5344CB8AC3E}">
        <p14:creationId xmlns:p14="http://schemas.microsoft.com/office/powerpoint/2010/main" val="3796712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AU" b="0" i="0" dirty="0">
                <a:solidFill>
                  <a:srgbClr val="3D3B49"/>
                </a:solidFill>
                <a:effectLst/>
                <a:latin typeface="Noto Serif" panose="02020600060500020200" pitchFamily="18" charset="0"/>
              </a:rPr>
              <a:t>Internal workings of an RDD</a:t>
            </a:r>
          </a:p>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8</a:t>
            </a:fld>
            <a:endParaRPr lang="en-US" dirty="0"/>
          </a:p>
        </p:txBody>
      </p:sp>
    </p:spTree>
    <p:extLst>
      <p:ext uri="{BB962C8B-B14F-4D97-AF65-F5344CB8AC3E}">
        <p14:creationId xmlns:p14="http://schemas.microsoft.com/office/powerpoint/2010/main" val="2183696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r>
              <a:rPr lang="en-AU" sz="1200" b="0" i="0" dirty="0">
                <a:effectLst/>
              </a:rPr>
              <a:t>. For instance, consider the following very common steps that an analyst would normally do to get familiar with a dataset</a:t>
            </a:r>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9</a:t>
            </a:fld>
            <a:endParaRPr lang="en-US" dirty="0"/>
          </a:p>
        </p:txBody>
      </p:sp>
    </p:spTree>
    <p:extLst>
      <p:ext uri="{BB962C8B-B14F-4D97-AF65-F5344CB8AC3E}">
        <p14:creationId xmlns:p14="http://schemas.microsoft.com/office/powerpoint/2010/main" val="1142029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10</a:t>
            </a:fld>
            <a:endParaRPr lang="en-US" dirty="0"/>
          </a:p>
        </p:txBody>
      </p:sp>
    </p:spTree>
    <p:extLst>
      <p:ext uri="{BB962C8B-B14F-4D97-AF65-F5344CB8AC3E}">
        <p14:creationId xmlns:p14="http://schemas.microsoft.com/office/powerpoint/2010/main" val="2361904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8387A0A4-37F0-1340-86CA-F84E6CE4BF24}" type="slidenum">
              <a:rPr lang="en-US" smtClean="0"/>
              <a:pPr/>
              <a:t>11</a:t>
            </a:fld>
            <a:endParaRPr lang="en-US" dirty="0"/>
          </a:p>
        </p:txBody>
      </p:sp>
    </p:spTree>
    <p:extLst>
      <p:ext uri="{BB962C8B-B14F-4D97-AF65-F5344CB8AC3E}">
        <p14:creationId xmlns:p14="http://schemas.microsoft.com/office/powerpoint/2010/main" val="4186215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17828"/>
            <a:ext cx="7772400" cy="1289804"/>
          </a:xfrm>
        </p:spPr>
        <p:txBody>
          <a:bodyPr anchor="b"/>
          <a:lstStyle/>
          <a:p>
            <a:r>
              <a:rPr lang="en-US"/>
              <a:t>Click to edit Master title style</a:t>
            </a:r>
            <a:endParaRPr lang="en-US" dirty="0"/>
          </a:p>
        </p:txBody>
      </p:sp>
      <p:sp>
        <p:nvSpPr>
          <p:cNvPr id="3" name="Subtitle 2"/>
          <p:cNvSpPr>
            <a:spLocks noGrp="1"/>
          </p:cNvSpPr>
          <p:nvPr>
            <p:ph type="subTitle" idx="1"/>
          </p:nvPr>
        </p:nvSpPr>
        <p:spPr>
          <a:xfrm>
            <a:off x="685800" y="2546533"/>
            <a:ext cx="7772400" cy="1682567"/>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t"/>
          <a:lstStyle>
            <a:lvl1pPr algn="l">
              <a:defRPr sz="2000" b="1"/>
            </a:lvl1pPr>
          </a:lstStyle>
          <a:p>
            <a:r>
              <a:rPr lang="en-AU" dirty="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24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600450"/>
            <a:ext cx="8229600" cy="425054"/>
          </a:xfrm>
        </p:spPr>
        <p:txBody>
          <a:bodyPr anchor="b"/>
          <a:lstStyle>
            <a:lvl1pPr algn="l">
              <a:defRPr sz="2000" b="1"/>
            </a:lvl1pPr>
          </a:lstStyle>
          <a:p>
            <a:r>
              <a:rPr lang="en-AU" dirty="0"/>
              <a:t>Click to edit Master title style</a:t>
            </a:r>
            <a:endParaRPr lang="en-US" dirty="0"/>
          </a:p>
        </p:txBody>
      </p:sp>
      <p:sp>
        <p:nvSpPr>
          <p:cNvPr id="3" name="Picture Placeholder 2"/>
          <p:cNvSpPr>
            <a:spLocks noGrp="1"/>
          </p:cNvSpPr>
          <p:nvPr>
            <p:ph type="pic" idx="1"/>
          </p:nvPr>
        </p:nvSpPr>
        <p:spPr>
          <a:xfrm>
            <a:off x="457200" y="459581"/>
            <a:ext cx="82296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endParaRPr lang="en-US" dirty="0"/>
          </a:p>
        </p:txBody>
      </p:sp>
      <p:sp>
        <p:nvSpPr>
          <p:cNvPr id="4" name="Text Placeholder 3"/>
          <p:cNvSpPr>
            <a:spLocks noGrp="1"/>
          </p:cNvSpPr>
          <p:nvPr>
            <p:ph type="body" sz="half" idx="2"/>
          </p:nvPr>
        </p:nvSpPr>
        <p:spPr>
          <a:xfrm>
            <a:off x="457200" y="4025503"/>
            <a:ext cx="82296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201"/>
            <a:ext cx="8229600" cy="2527299"/>
          </a:xfrm>
        </p:spPr>
        <p:txBody>
          <a:bodyPr anchor="ct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6" name="Picture 2" descr="Part-VB-notice-FedUni.jpg"/>
          <p:cNvPicPr>
            <a:picLocks noChangeAspect="1"/>
          </p:cNvPicPr>
          <p:nvPr/>
        </p:nvPicPr>
        <p:blipFill>
          <a:blip r:embed="rId2" cstate="print"/>
          <a:srcRect/>
          <a:stretch>
            <a:fillRect/>
          </a:stretch>
        </p:blipFill>
        <p:spPr bwMode="auto">
          <a:xfrm>
            <a:off x="0" y="0"/>
            <a:ext cx="9144000" cy="5157713"/>
          </a:xfrm>
          <a:prstGeom prst="rect">
            <a:avLst/>
          </a:prstGeom>
          <a:noFill/>
          <a:ln w="9525">
            <a:noFill/>
            <a:miter lim="800000"/>
            <a:headEnd/>
            <a:tailEnd/>
          </a:ln>
        </p:spPr>
      </p:pic>
    </p:spTree>
    <p:extLst>
      <p:ext uri="{BB962C8B-B14F-4D97-AF65-F5344CB8AC3E}">
        <p14:creationId xmlns:p14="http://schemas.microsoft.com/office/powerpoint/2010/main" val="2878560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17828"/>
            <a:ext cx="7772400" cy="1289804"/>
          </a:xfrm>
        </p:spPr>
        <p:txBody>
          <a:bodyPr anchor="b"/>
          <a:lstStyle/>
          <a:p>
            <a:r>
              <a:rPr lang="en-AU" dirty="0"/>
              <a:t>Click to edit Master title style</a:t>
            </a:r>
            <a:endParaRPr lang="en-US" dirty="0"/>
          </a:p>
        </p:txBody>
      </p:sp>
      <p:sp>
        <p:nvSpPr>
          <p:cNvPr id="3" name="Subtitle 2"/>
          <p:cNvSpPr>
            <a:spLocks noGrp="1"/>
          </p:cNvSpPr>
          <p:nvPr>
            <p:ph type="subTitle" idx="1"/>
          </p:nvPr>
        </p:nvSpPr>
        <p:spPr>
          <a:xfrm>
            <a:off x="685800" y="2546533"/>
            <a:ext cx="7772400" cy="1682567"/>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a:t>Click to edit Master title style</a:t>
            </a:r>
            <a:endParaRPr lang="en-US" dirty="0"/>
          </a:p>
        </p:txBody>
      </p:sp>
      <p:sp>
        <p:nvSpPr>
          <p:cNvPr id="3" name="Content Placeholder 2"/>
          <p:cNvSpPr>
            <a:spLocks noGrp="1"/>
          </p:cNvSpPr>
          <p:nvPr>
            <p:ph idx="1"/>
          </p:nvPr>
        </p:nvSpPr>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lvl1pPr>
          </a:lstStyle>
          <a:p>
            <a:r>
              <a:rPr lang="en-AU" dirty="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3.gif"/><Relationship Id="rId5" Type="http://schemas.openxmlformats.org/officeDocument/2006/relationships/slideLayout" Target="../slideLayouts/slideLayout9.xml"/><Relationship Id="rId10" Type="http://schemas.openxmlformats.org/officeDocument/2006/relationships/image" Target="../media/image2.jpg"/><Relationship Id="rId4" Type="http://schemas.openxmlformats.org/officeDocument/2006/relationships/slideLayout" Target="../slideLayouts/slideLayout8.xml"/><Relationship Id="rId9"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5976"/>
            <a:ext cx="9144000" cy="5143500"/>
          </a:xfrm>
          <a:prstGeom prst="rect">
            <a:avLst/>
          </a:prstGeom>
        </p:spPr>
      </p:pic>
      <p:sp>
        <p:nvSpPr>
          <p:cNvPr id="2" name="Title Placeholder 1"/>
          <p:cNvSpPr>
            <a:spLocks noGrp="1"/>
          </p:cNvSpPr>
          <p:nvPr>
            <p:ph type="title"/>
          </p:nvPr>
        </p:nvSpPr>
        <p:spPr>
          <a:xfrm>
            <a:off x="457200" y="1276349"/>
            <a:ext cx="8229600" cy="8572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235201"/>
            <a:ext cx="8229600" cy="1898650"/>
          </a:xfrm>
          <a:prstGeom prst="rect">
            <a:avLst/>
          </a:prstGeom>
        </p:spPr>
        <p:txBody>
          <a:bodyPr vert="horz" lIns="91440" tIns="45720" rIns="91440" bIns="45720" rtlCol="0">
            <a:normAutofit/>
          </a:bodyPr>
          <a:lstStyle/>
          <a:p>
            <a:pPr lvl="0"/>
            <a:r>
              <a:rPr lang="en-AU" dirty="0"/>
              <a:t>Click to edit Master text styles</a:t>
            </a:r>
          </a:p>
          <a:p>
            <a:pPr lvl="0"/>
            <a:r>
              <a:rPr lang="en-AU" dirty="0"/>
              <a:t>Second level</a:t>
            </a:r>
          </a:p>
        </p:txBody>
      </p:sp>
      <p:sp>
        <p:nvSpPr>
          <p:cNvPr id="7" name="Rectangle 6"/>
          <p:cNvSpPr/>
          <p:nvPr userDrawn="1"/>
        </p:nvSpPr>
        <p:spPr>
          <a:xfrm>
            <a:off x="6917013" y="271610"/>
            <a:ext cx="1953260" cy="429260"/>
          </a:xfrm>
          <a:prstGeom prst="rect">
            <a:avLst/>
          </a:prstGeom>
          <a:solidFill>
            <a:srgbClr val="011246"/>
          </a:solidFill>
          <a:ln>
            <a:solidFill>
              <a:srgbClr val="0112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917013" y="238735"/>
            <a:ext cx="1584000" cy="324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718" r:id="rId4"/>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0" indent="0" algn="l" defTabSz="457200" rtl="0" eaLnBrk="1" latinLnBrk="0" hangingPunct="1">
        <a:spcBef>
          <a:spcPts val="500"/>
        </a:spcBef>
        <a:buFont typeface="Arial"/>
        <a:buNone/>
        <a:defRPr sz="18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bg1"/>
          </a:solidFill>
          <a:latin typeface="+mn-lt"/>
          <a:ea typeface="+mn-ea"/>
          <a:cs typeface="+mn-cs"/>
        </a:defRPr>
      </a:lvl3pPr>
      <a:lvl4pPr marL="1600200" indent="-228600" algn="l" defTabSz="457200" rtl="0" eaLnBrk="1" latinLnBrk="0" hangingPunct="1">
        <a:spcBef>
          <a:spcPct val="20000"/>
        </a:spcBef>
        <a:buClr>
          <a:schemeClr val="bg1"/>
        </a:buClr>
        <a:buFont typeface="Lucida Grande"/>
        <a:buChar char="&gt;"/>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9"/>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9250"/>
            <a:ext cx="9144000" cy="5143500"/>
          </a:xfrm>
          <a:prstGeom prst="rect">
            <a:avLst/>
          </a:prstGeom>
        </p:spPr>
      </p:pic>
      <p:sp>
        <p:nvSpPr>
          <p:cNvPr id="2" name="Title Placeholder 1"/>
          <p:cNvSpPr>
            <a:spLocks noGrp="1"/>
          </p:cNvSpPr>
          <p:nvPr>
            <p:ph type="title"/>
          </p:nvPr>
        </p:nvSpPr>
        <p:spPr>
          <a:xfrm>
            <a:off x="457200" y="619146"/>
            <a:ext cx="8229600" cy="857250"/>
          </a:xfrm>
          <a:prstGeom prst="rect">
            <a:avLst/>
          </a:prstGeom>
        </p:spPr>
        <p:txBody>
          <a:bodyPr vert="horz" lIns="91440" tIns="45720" rIns="91440" bIns="45720" rtlCol="0" anchor="t">
            <a:normAutofit/>
          </a:bodyPr>
          <a:lstStyle/>
          <a:p>
            <a:r>
              <a:rPr lang="en-AU" dirty="0"/>
              <a:t>Click to edit Master title style</a:t>
            </a:r>
            <a:endParaRPr lang="en-US" dirty="0"/>
          </a:p>
        </p:txBody>
      </p:sp>
      <p:sp>
        <p:nvSpPr>
          <p:cNvPr id="3" name="Text Placeholder 2"/>
          <p:cNvSpPr>
            <a:spLocks noGrp="1"/>
          </p:cNvSpPr>
          <p:nvPr>
            <p:ph type="body" idx="1"/>
          </p:nvPr>
        </p:nvSpPr>
        <p:spPr>
          <a:xfrm>
            <a:off x="457200" y="1652692"/>
            <a:ext cx="8229600" cy="3050303"/>
          </a:xfrm>
          <a:prstGeom prst="rect">
            <a:avLst/>
          </a:prstGeom>
        </p:spPr>
        <p:txBody>
          <a:bodyPr vert="horz" lIns="91440" tIns="45720" rIns="91440" bIns="45720" rtlCol="0">
            <a:normAutofit/>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5" name="Rectangle 4"/>
          <p:cNvSpPr/>
          <p:nvPr userDrawn="1"/>
        </p:nvSpPr>
        <p:spPr>
          <a:xfrm>
            <a:off x="6917013" y="250966"/>
            <a:ext cx="1953260" cy="429260"/>
          </a:xfrm>
          <a:prstGeom prst="rect">
            <a:avLst/>
          </a:prstGeom>
          <a:solidFill>
            <a:srgbClr val="011246"/>
          </a:solidFill>
          <a:ln>
            <a:solidFill>
              <a:srgbClr val="0112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pic>
        <p:nvPicPr>
          <p:cNvPr id="6" name="Picture 5"/>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917013" y="218091"/>
            <a:ext cx="1584000" cy="324000"/>
          </a:xfrm>
          <a:prstGeom prst="rect">
            <a:avLst/>
          </a:prstGeom>
        </p:spPr>
      </p:pic>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8" r:id="rId6"/>
    <p:sldLayoutId id="2147483689" r:id="rId7"/>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0" indent="0" algn="l" defTabSz="457200" rtl="0" eaLnBrk="1" latinLnBrk="0" hangingPunct="1">
        <a:spcBef>
          <a:spcPts val="500"/>
        </a:spcBef>
        <a:buFont typeface="Arial"/>
        <a:buNone/>
        <a:defRPr sz="24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bg1"/>
          </a:solidFill>
          <a:latin typeface="+mn-lt"/>
          <a:ea typeface="+mn-ea"/>
          <a:cs typeface="+mn-cs"/>
        </a:defRPr>
      </a:lvl3pPr>
      <a:lvl4pPr marL="1600200" indent="-228600" algn="l" defTabSz="457200" rtl="0" eaLnBrk="1" latinLnBrk="0" hangingPunct="1">
        <a:spcBef>
          <a:spcPct val="20000"/>
        </a:spcBef>
        <a:buClr>
          <a:schemeClr val="accent1"/>
        </a:buClr>
        <a:buFont typeface="Lucida Grande"/>
        <a:buChar char="&gt;"/>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ark.apache.org/docs/latest/api/python/pyspark.html#pyspark.RDD"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57543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52C8-EA41-4450-851C-A6BB68CD47C8}"/>
              </a:ext>
            </a:extLst>
          </p:cNvPr>
          <p:cNvSpPr>
            <a:spLocks noGrp="1"/>
          </p:cNvSpPr>
          <p:nvPr>
            <p:ph type="title"/>
          </p:nvPr>
        </p:nvSpPr>
        <p:spPr>
          <a:xfrm>
            <a:off x="261258" y="419099"/>
            <a:ext cx="8229600" cy="857250"/>
          </a:xfrm>
        </p:spPr>
        <p:txBody>
          <a:bodyPr>
            <a:normAutofit fontScale="90000"/>
          </a:bodyPr>
          <a:lstStyle/>
          <a:p>
            <a:r>
              <a:rPr lang="en-AU" b="0" i="0" dirty="0">
                <a:effectLst/>
                <a:latin typeface="Noto serif" panose="02020600060500020200" pitchFamily="18" charset="0"/>
              </a:rPr>
              <a:t>Two ways to create an RDD in </a:t>
            </a:r>
            <a:r>
              <a:rPr lang="en-AU" b="0" i="0" dirty="0" err="1">
                <a:effectLst/>
                <a:latin typeface="Noto serif" panose="02020600060500020200" pitchFamily="18" charset="0"/>
              </a:rPr>
              <a:t>PySpark</a:t>
            </a:r>
            <a:endParaRPr lang="en-AU" dirty="0"/>
          </a:p>
        </p:txBody>
      </p:sp>
      <p:sp>
        <p:nvSpPr>
          <p:cNvPr id="3" name="Content Placeholder 2">
            <a:extLst>
              <a:ext uri="{FF2B5EF4-FFF2-40B4-BE49-F238E27FC236}">
                <a16:creationId xmlns:a16="http://schemas.microsoft.com/office/drawing/2014/main" id="{0A88AE0B-B5F5-4B63-A328-3A0E9CE96741}"/>
              </a:ext>
            </a:extLst>
          </p:cNvPr>
          <p:cNvSpPr>
            <a:spLocks noGrp="1"/>
          </p:cNvSpPr>
          <p:nvPr>
            <p:ph idx="1"/>
          </p:nvPr>
        </p:nvSpPr>
        <p:spPr>
          <a:xfrm>
            <a:off x="261258" y="1907177"/>
            <a:ext cx="8425542" cy="2226674"/>
          </a:xfrm>
        </p:spPr>
        <p:txBody>
          <a:bodyPr>
            <a:normAutofit/>
          </a:bodyPr>
          <a:lstStyle/>
          <a:p>
            <a:pPr algn="l"/>
            <a:r>
              <a:rPr lang="en-AU" sz="2200" b="1" i="0" dirty="0">
                <a:effectLst/>
              </a:rPr>
              <a:t>.parallelize(...) </a:t>
            </a:r>
            <a:r>
              <a:rPr lang="en-AU" sz="2200" b="0" i="0" dirty="0">
                <a:effectLst/>
              </a:rPr>
              <a:t>a collection (list or an array of some elements):</a:t>
            </a:r>
          </a:p>
          <a:p>
            <a:pPr algn="l"/>
            <a:r>
              <a:rPr lang="en-AU" sz="2200" b="1" i="0" dirty="0">
                <a:effectLst/>
              </a:rPr>
              <a:t>data = </a:t>
            </a:r>
            <a:r>
              <a:rPr lang="en-AU" sz="2200" b="1" i="0" dirty="0" err="1">
                <a:effectLst/>
              </a:rPr>
              <a:t>sc.parallelize</a:t>
            </a:r>
            <a:r>
              <a:rPr lang="en-AU" sz="2200" b="1" i="0" dirty="0">
                <a:effectLst/>
              </a:rPr>
              <a:t>( [('Amber', 22), ('Alfred', 23), ('Skye',4), ('Albert', 12), ('Amber', 9)])</a:t>
            </a:r>
          </a:p>
          <a:p>
            <a:pPr algn="l"/>
            <a:endParaRPr lang="en-AU" sz="2200" b="0" i="0" dirty="0">
              <a:effectLst/>
            </a:endParaRPr>
          </a:p>
          <a:p>
            <a:endParaRPr lang="en-AU" dirty="0"/>
          </a:p>
        </p:txBody>
      </p:sp>
    </p:spTree>
    <p:extLst>
      <p:ext uri="{BB962C8B-B14F-4D97-AF65-F5344CB8AC3E}">
        <p14:creationId xmlns:p14="http://schemas.microsoft.com/office/powerpoint/2010/main" val="408543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52C8-EA41-4450-851C-A6BB68CD47C8}"/>
              </a:ext>
            </a:extLst>
          </p:cNvPr>
          <p:cNvSpPr>
            <a:spLocks noGrp="1"/>
          </p:cNvSpPr>
          <p:nvPr>
            <p:ph type="title"/>
          </p:nvPr>
        </p:nvSpPr>
        <p:spPr>
          <a:xfrm>
            <a:off x="261258" y="419099"/>
            <a:ext cx="8229600" cy="857250"/>
          </a:xfrm>
        </p:spPr>
        <p:txBody>
          <a:bodyPr>
            <a:normAutofit fontScale="90000"/>
          </a:bodyPr>
          <a:lstStyle/>
          <a:p>
            <a:r>
              <a:rPr lang="en-AU" b="0" i="0" dirty="0">
                <a:effectLst/>
                <a:latin typeface="Noto serif" panose="02020600060500020200" pitchFamily="18" charset="0"/>
              </a:rPr>
              <a:t>Two ways to create an RDD in </a:t>
            </a:r>
            <a:r>
              <a:rPr lang="en-AU" b="0" i="0" dirty="0" err="1">
                <a:effectLst/>
                <a:latin typeface="Noto serif" panose="02020600060500020200" pitchFamily="18" charset="0"/>
              </a:rPr>
              <a:t>PySpark</a:t>
            </a:r>
            <a:endParaRPr lang="en-AU" dirty="0"/>
          </a:p>
        </p:txBody>
      </p:sp>
      <p:sp>
        <p:nvSpPr>
          <p:cNvPr id="3" name="Content Placeholder 2">
            <a:extLst>
              <a:ext uri="{FF2B5EF4-FFF2-40B4-BE49-F238E27FC236}">
                <a16:creationId xmlns:a16="http://schemas.microsoft.com/office/drawing/2014/main" id="{0A88AE0B-B5F5-4B63-A328-3A0E9CE96741}"/>
              </a:ext>
            </a:extLst>
          </p:cNvPr>
          <p:cNvSpPr>
            <a:spLocks noGrp="1"/>
          </p:cNvSpPr>
          <p:nvPr>
            <p:ph idx="1"/>
          </p:nvPr>
        </p:nvSpPr>
        <p:spPr>
          <a:xfrm>
            <a:off x="261258" y="1907177"/>
            <a:ext cx="8425542" cy="2226674"/>
          </a:xfrm>
        </p:spPr>
        <p:txBody>
          <a:bodyPr>
            <a:normAutofit fontScale="92500"/>
          </a:bodyPr>
          <a:lstStyle/>
          <a:p>
            <a:pPr algn="l"/>
            <a:r>
              <a:rPr lang="en-AU" sz="2200" b="0" i="0" dirty="0">
                <a:effectLst/>
              </a:rPr>
              <a:t>Reference a file (or files) located either locally or somewhere externally:</a:t>
            </a:r>
          </a:p>
          <a:p>
            <a:pPr algn="l"/>
            <a:r>
              <a:rPr lang="en-AU" sz="2200" b="1" i="0" dirty="0" err="1">
                <a:effectLst/>
              </a:rPr>
              <a:t>data_from_file</a:t>
            </a:r>
            <a:r>
              <a:rPr lang="en-AU" sz="2200" b="1" i="0" dirty="0">
                <a:effectLst/>
              </a:rPr>
              <a:t> = </a:t>
            </a:r>
            <a:r>
              <a:rPr lang="en-AU" sz="2200" b="1" i="0" dirty="0" err="1">
                <a:effectLst/>
              </a:rPr>
              <a:t>sc.textFile</a:t>
            </a:r>
            <a:r>
              <a:rPr lang="en-AU" sz="2200" b="1" i="0" dirty="0">
                <a:effectLst/>
              </a:rPr>
              <a:t>( '/Users/</a:t>
            </a:r>
            <a:r>
              <a:rPr lang="en-AU" sz="2200" b="1" i="0" dirty="0" err="1">
                <a:effectLst/>
              </a:rPr>
              <a:t>drabast</a:t>
            </a:r>
            <a:r>
              <a:rPr lang="en-AU" sz="2200" b="1" i="0" dirty="0">
                <a:effectLst/>
              </a:rPr>
              <a:t>/Documents/</a:t>
            </a:r>
            <a:r>
              <a:rPr lang="en-AU" sz="2200" b="1" i="0" dirty="0" err="1">
                <a:effectLst/>
              </a:rPr>
              <a:t>PySpark_Data</a:t>
            </a:r>
            <a:r>
              <a:rPr lang="en-AU" sz="2200" b="1" i="0" dirty="0">
                <a:effectLst/>
              </a:rPr>
              <a:t>/VS14MORT.txt.gz', 4)</a:t>
            </a:r>
          </a:p>
          <a:p>
            <a:pPr algn="l"/>
            <a:endParaRPr lang="en-AU" sz="2200" b="1" dirty="0"/>
          </a:p>
          <a:p>
            <a:r>
              <a:rPr lang="en-AU" sz="2200" b="0" i="0" dirty="0">
                <a:effectLst/>
              </a:rPr>
              <a:t>The last parameter in </a:t>
            </a:r>
            <a:r>
              <a:rPr lang="en-AU" sz="2200" dirty="0" err="1"/>
              <a:t>sc.textFile</a:t>
            </a:r>
            <a:r>
              <a:rPr lang="en-AU" sz="2200" dirty="0"/>
              <a:t>(..., n)</a:t>
            </a:r>
            <a:r>
              <a:rPr lang="en-AU" sz="2200" b="0" i="0" dirty="0">
                <a:effectLst/>
              </a:rPr>
              <a:t> specifies the number of partitions the dataset is divided into.</a:t>
            </a:r>
            <a:endParaRPr lang="en-AU" sz="2200" dirty="0"/>
          </a:p>
          <a:p>
            <a:pPr algn="l"/>
            <a:endParaRPr lang="en-AU" sz="2200" b="1" i="0" dirty="0">
              <a:effectLst/>
            </a:endParaRPr>
          </a:p>
          <a:p>
            <a:endParaRPr lang="en-AU" dirty="0"/>
          </a:p>
          <a:p>
            <a:endParaRPr lang="en-AU" dirty="0"/>
          </a:p>
        </p:txBody>
      </p:sp>
    </p:spTree>
    <p:extLst>
      <p:ext uri="{BB962C8B-B14F-4D97-AF65-F5344CB8AC3E}">
        <p14:creationId xmlns:p14="http://schemas.microsoft.com/office/powerpoint/2010/main" val="1115390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798F-5ACD-42BA-AEC0-F7AEBB7BA174}"/>
              </a:ext>
            </a:extLst>
          </p:cNvPr>
          <p:cNvSpPr>
            <a:spLocks noGrp="1"/>
          </p:cNvSpPr>
          <p:nvPr>
            <p:ph type="title"/>
          </p:nvPr>
        </p:nvSpPr>
        <p:spPr/>
        <p:txBody>
          <a:bodyPr/>
          <a:lstStyle/>
          <a:p>
            <a:r>
              <a:rPr lang="en-AU" b="0" dirty="0">
                <a:latin typeface="+mn-lt"/>
              </a:rPr>
              <a:t>F</a:t>
            </a:r>
            <a:r>
              <a:rPr lang="en-AU" b="0" i="0" dirty="0">
                <a:effectLst/>
                <a:latin typeface="+mn-lt"/>
              </a:rPr>
              <a:t>ilesystems</a:t>
            </a:r>
            <a:endParaRPr lang="en-AU" dirty="0">
              <a:latin typeface="+mn-lt"/>
            </a:endParaRPr>
          </a:p>
        </p:txBody>
      </p:sp>
      <p:sp>
        <p:nvSpPr>
          <p:cNvPr id="3" name="Content Placeholder 2">
            <a:extLst>
              <a:ext uri="{FF2B5EF4-FFF2-40B4-BE49-F238E27FC236}">
                <a16:creationId xmlns:a16="http://schemas.microsoft.com/office/drawing/2014/main" id="{63441C30-C830-4968-815B-F7D04BBB15E4}"/>
              </a:ext>
            </a:extLst>
          </p:cNvPr>
          <p:cNvSpPr>
            <a:spLocks noGrp="1"/>
          </p:cNvSpPr>
          <p:nvPr>
            <p:ph idx="1"/>
          </p:nvPr>
        </p:nvSpPr>
        <p:spPr/>
        <p:txBody>
          <a:bodyPr/>
          <a:lstStyle/>
          <a:p>
            <a:r>
              <a:rPr lang="en-AU" b="0" i="0" dirty="0">
                <a:effectLst/>
              </a:rPr>
              <a:t>Spark can read from a multitude of filesystems: </a:t>
            </a:r>
          </a:p>
          <a:p>
            <a:pPr marL="285750" indent="-285750">
              <a:buFont typeface="Arial" panose="020B0604020202020204" pitchFamily="34" charset="0"/>
              <a:buChar char="•"/>
            </a:pPr>
            <a:r>
              <a:rPr lang="en-AU" b="0" i="0" dirty="0">
                <a:effectLst/>
              </a:rPr>
              <a:t>Local ones such as NTFS, FAT, or Mac OS Extended (HFS+), </a:t>
            </a:r>
          </a:p>
          <a:p>
            <a:pPr marL="285750" indent="-285750">
              <a:buFont typeface="Arial" panose="020B0604020202020204" pitchFamily="34" charset="0"/>
              <a:buChar char="•"/>
            </a:pPr>
            <a:r>
              <a:rPr lang="en-AU" dirty="0"/>
              <a:t>D</a:t>
            </a:r>
            <a:r>
              <a:rPr lang="en-AU" b="0" i="0" dirty="0">
                <a:effectLst/>
              </a:rPr>
              <a:t>istributed filesystems such as HDFS, S3, Cassandra</a:t>
            </a:r>
            <a:endParaRPr lang="en-AU" dirty="0"/>
          </a:p>
          <a:p>
            <a:pPr marL="285750" indent="-285750">
              <a:buFont typeface="Arial" panose="020B0604020202020204" pitchFamily="34" charset="0"/>
              <a:buChar char="•"/>
            </a:pPr>
            <a:r>
              <a:rPr lang="en-AU" b="0" i="0" dirty="0">
                <a:effectLst/>
              </a:rPr>
              <a:t>Many others.</a:t>
            </a:r>
            <a:endParaRPr lang="en-AU" dirty="0"/>
          </a:p>
          <a:p>
            <a:endParaRPr lang="en-AU" dirty="0"/>
          </a:p>
        </p:txBody>
      </p:sp>
    </p:spTree>
    <p:extLst>
      <p:ext uri="{BB962C8B-B14F-4D97-AF65-F5344CB8AC3E}">
        <p14:creationId xmlns:p14="http://schemas.microsoft.com/office/powerpoint/2010/main" val="278063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4803-C0DC-4395-B203-096FDBA41106}"/>
              </a:ext>
            </a:extLst>
          </p:cNvPr>
          <p:cNvSpPr>
            <a:spLocks noGrp="1"/>
          </p:cNvSpPr>
          <p:nvPr>
            <p:ph type="title"/>
          </p:nvPr>
        </p:nvSpPr>
        <p:spPr>
          <a:xfrm>
            <a:off x="457200" y="240028"/>
            <a:ext cx="8229600" cy="857250"/>
          </a:xfrm>
        </p:spPr>
        <p:txBody>
          <a:bodyPr/>
          <a:lstStyle/>
          <a:p>
            <a:r>
              <a:rPr lang="en-AU" b="0" dirty="0">
                <a:latin typeface="+mn-lt"/>
              </a:rPr>
              <a:t>D</a:t>
            </a:r>
            <a:r>
              <a:rPr lang="en-AU" b="0" i="0" dirty="0">
                <a:effectLst/>
                <a:latin typeface="+mn-lt"/>
              </a:rPr>
              <a:t>ata formats supported</a:t>
            </a:r>
            <a:endParaRPr lang="en-AU" dirty="0">
              <a:latin typeface="+mn-lt"/>
            </a:endParaRPr>
          </a:p>
        </p:txBody>
      </p:sp>
      <p:sp>
        <p:nvSpPr>
          <p:cNvPr id="3" name="Content Placeholder 2">
            <a:extLst>
              <a:ext uri="{FF2B5EF4-FFF2-40B4-BE49-F238E27FC236}">
                <a16:creationId xmlns:a16="http://schemas.microsoft.com/office/drawing/2014/main" id="{8DF09E6E-44C7-4589-A057-FD1ED823CE57}"/>
              </a:ext>
            </a:extLst>
          </p:cNvPr>
          <p:cNvSpPr>
            <a:spLocks noGrp="1"/>
          </p:cNvSpPr>
          <p:nvPr>
            <p:ph idx="1"/>
          </p:nvPr>
        </p:nvSpPr>
        <p:spPr>
          <a:xfrm>
            <a:off x="457200" y="1619794"/>
            <a:ext cx="8229600" cy="2514057"/>
          </a:xfrm>
        </p:spPr>
        <p:txBody>
          <a:bodyPr>
            <a:normAutofit fontScale="92500"/>
          </a:bodyPr>
          <a:lstStyle/>
          <a:p>
            <a:pPr algn="l"/>
            <a:r>
              <a:rPr lang="en-AU" sz="2200" b="0" i="0" dirty="0">
                <a:effectLst/>
              </a:rPr>
              <a:t>Text, parquet, JSON, Hive tables, and data from relational databases can be read using a JDBC driver. </a:t>
            </a:r>
          </a:p>
          <a:p>
            <a:pPr algn="l"/>
            <a:r>
              <a:rPr lang="en-AU" sz="2200" b="0" i="0" dirty="0">
                <a:effectLst/>
              </a:rPr>
              <a:t>Spark can automatically work with compressed datasets (like </a:t>
            </a:r>
            <a:r>
              <a:rPr lang="en-AU" sz="2200" b="0" i="0" dirty="0" err="1">
                <a:effectLst/>
              </a:rPr>
              <a:t>Gzipped</a:t>
            </a:r>
            <a:r>
              <a:rPr lang="en-AU" sz="2200" b="0" i="0" dirty="0">
                <a:effectLst/>
              </a:rPr>
              <a:t>).</a:t>
            </a:r>
          </a:p>
          <a:p>
            <a:pPr algn="l"/>
            <a:r>
              <a:rPr lang="en-AU" sz="2200" b="0" i="0" dirty="0">
                <a:effectLst/>
              </a:rPr>
              <a:t>Depending on how the data is read, the object holding it will be represented slightly differently. </a:t>
            </a:r>
          </a:p>
          <a:p>
            <a:pPr algn="l"/>
            <a:r>
              <a:rPr lang="en-AU" sz="2200" b="0" i="0" dirty="0">
                <a:effectLst/>
              </a:rPr>
              <a:t>The data read from a file is represented as </a:t>
            </a:r>
            <a:r>
              <a:rPr lang="en-AU" sz="2200" b="0" i="0" dirty="0" err="1">
                <a:effectLst/>
              </a:rPr>
              <a:t>MapPartitionsRDD</a:t>
            </a:r>
            <a:r>
              <a:rPr lang="en-AU" sz="2200" b="0" i="0" dirty="0">
                <a:effectLst/>
              </a:rPr>
              <a:t> instead of </a:t>
            </a:r>
            <a:r>
              <a:rPr lang="en-AU" sz="2200" b="0" i="0" dirty="0" err="1">
                <a:effectLst/>
              </a:rPr>
              <a:t>ParallelCollectionRDD</a:t>
            </a:r>
            <a:r>
              <a:rPr lang="en-AU" sz="2200" b="0" i="0" dirty="0">
                <a:effectLst/>
              </a:rPr>
              <a:t> when we .</a:t>
            </a:r>
            <a:r>
              <a:rPr lang="en-AU" sz="2200" b="0" i="0" dirty="0" err="1">
                <a:effectLst/>
              </a:rPr>
              <a:t>paralellize</a:t>
            </a:r>
            <a:r>
              <a:rPr lang="en-AU" sz="2200" b="0" i="0" dirty="0">
                <a:effectLst/>
              </a:rPr>
              <a:t>(...) a collection.</a:t>
            </a:r>
          </a:p>
          <a:p>
            <a:endParaRPr lang="en-AU" sz="2200" dirty="0"/>
          </a:p>
          <a:p>
            <a:endParaRPr lang="en-AU" dirty="0"/>
          </a:p>
        </p:txBody>
      </p:sp>
    </p:spTree>
    <p:extLst>
      <p:ext uri="{BB962C8B-B14F-4D97-AF65-F5344CB8AC3E}">
        <p14:creationId xmlns:p14="http://schemas.microsoft.com/office/powerpoint/2010/main" val="2131145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BB30-986A-4557-B628-47BB1668ECE2}"/>
              </a:ext>
            </a:extLst>
          </p:cNvPr>
          <p:cNvSpPr>
            <a:spLocks noGrp="1"/>
          </p:cNvSpPr>
          <p:nvPr>
            <p:ph type="title"/>
          </p:nvPr>
        </p:nvSpPr>
        <p:spPr>
          <a:xfrm>
            <a:off x="1737360" y="0"/>
            <a:ext cx="7406640" cy="857250"/>
          </a:xfrm>
        </p:spPr>
        <p:txBody>
          <a:bodyPr>
            <a:normAutofit/>
          </a:bodyPr>
          <a:lstStyle/>
          <a:p>
            <a:r>
              <a:rPr lang="en-AU" b="1" i="0" dirty="0">
                <a:effectLst/>
                <a:latin typeface="+mn-lt"/>
              </a:rPr>
              <a:t>Schemas</a:t>
            </a:r>
            <a:endParaRPr lang="en-AU" dirty="0">
              <a:latin typeface="+mn-lt"/>
            </a:endParaRPr>
          </a:p>
        </p:txBody>
      </p:sp>
      <p:sp>
        <p:nvSpPr>
          <p:cNvPr id="3" name="Content Placeholder 2">
            <a:extLst>
              <a:ext uri="{FF2B5EF4-FFF2-40B4-BE49-F238E27FC236}">
                <a16:creationId xmlns:a16="http://schemas.microsoft.com/office/drawing/2014/main" id="{EAEC3150-8799-40C6-9EC6-83DDD34864FB}"/>
              </a:ext>
            </a:extLst>
          </p:cNvPr>
          <p:cNvSpPr>
            <a:spLocks noGrp="1"/>
          </p:cNvSpPr>
          <p:nvPr>
            <p:ph idx="1"/>
          </p:nvPr>
        </p:nvSpPr>
        <p:spPr>
          <a:xfrm>
            <a:off x="287383" y="1162594"/>
            <a:ext cx="8399417" cy="3732711"/>
          </a:xfrm>
        </p:spPr>
        <p:txBody>
          <a:bodyPr>
            <a:normAutofit fontScale="55000" lnSpcReduction="20000"/>
          </a:bodyPr>
          <a:lstStyle/>
          <a:p>
            <a:pPr algn="l"/>
            <a:r>
              <a:rPr lang="en-AU" sz="3200" b="0" i="0" dirty="0">
                <a:effectLst/>
              </a:rPr>
              <a:t>RDDs are </a:t>
            </a:r>
            <a:r>
              <a:rPr lang="en-AU" sz="3200" b="0" i="1" dirty="0">
                <a:effectLst/>
              </a:rPr>
              <a:t>schema-less</a:t>
            </a:r>
            <a:r>
              <a:rPr lang="en-AU" sz="3200" b="0" i="0" dirty="0">
                <a:effectLst/>
              </a:rPr>
              <a:t> data structures (unlike </a:t>
            </a:r>
            <a:r>
              <a:rPr lang="en-AU" sz="3200" b="0" i="0" dirty="0" err="1">
                <a:effectLst/>
              </a:rPr>
              <a:t>DataFrames</a:t>
            </a:r>
            <a:r>
              <a:rPr lang="en-AU" sz="3200" b="0" i="0" dirty="0">
                <a:effectLst/>
              </a:rPr>
              <a:t>). </a:t>
            </a:r>
          </a:p>
          <a:p>
            <a:pPr algn="l"/>
            <a:r>
              <a:rPr lang="en-AU" sz="3200" b="0" i="0" dirty="0">
                <a:effectLst/>
              </a:rPr>
              <a:t>Thus, parallelizing a dataset is perfectly fine with Spark when using RDDs:</a:t>
            </a:r>
          </a:p>
          <a:p>
            <a:pPr algn="l"/>
            <a:r>
              <a:rPr lang="en-AU" sz="3200" b="1" i="0" dirty="0" err="1">
                <a:effectLst/>
              </a:rPr>
              <a:t>data_heterogenous</a:t>
            </a:r>
            <a:r>
              <a:rPr lang="en-AU" sz="3200" b="1" i="0" dirty="0">
                <a:effectLst/>
              </a:rPr>
              <a:t> = </a:t>
            </a:r>
            <a:r>
              <a:rPr lang="en-AU" sz="3200" b="1" i="0" dirty="0" err="1">
                <a:effectLst/>
              </a:rPr>
              <a:t>sc.parallelize</a:t>
            </a:r>
            <a:r>
              <a:rPr lang="en-AU" sz="3200" b="1" i="0" dirty="0">
                <a:effectLst/>
              </a:rPr>
              <a:t>([ ('Ferrari', 'fast'), {'Porsche': 100000}, ['</a:t>
            </a:r>
            <a:r>
              <a:rPr lang="en-AU" sz="3200" b="1" i="0" dirty="0" err="1">
                <a:effectLst/>
              </a:rPr>
              <a:t>Spain','visited</a:t>
            </a:r>
            <a:r>
              <a:rPr lang="en-AU" sz="3200" b="1" i="0" dirty="0">
                <a:effectLst/>
              </a:rPr>
              <a:t>', 4504] ]).collect()</a:t>
            </a:r>
          </a:p>
          <a:p>
            <a:pPr algn="l"/>
            <a:r>
              <a:rPr lang="en-AU" sz="3200" b="0" i="0" dirty="0">
                <a:effectLst/>
              </a:rPr>
              <a:t>So, we can mix almost anything: a tuple, a </a:t>
            </a:r>
            <a:r>
              <a:rPr lang="en-AU" sz="3200" b="0" i="0" dirty="0" err="1">
                <a:effectLst/>
              </a:rPr>
              <a:t>dict</a:t>
            </a:r>
            <a:r>
              <a:rPr lang="en-AU" sz="3200" b="0" i="0" dirty="0">
                <a:effectLst/>
              </a:rPr>
              <a:t>, or a list </a:t>
            </a:r>
          </a:p>
          <a:p>
            <a:pPr algn="l"/>
            <a:r>
              <a:rPr lang="en-AU" sz="3200" b="0" i="0" dirty="0">
                <a:effectLst/>
              </a:rPr>
              <a:t>Once you</a:t>
            </a:r>
            <a:r>
              <a:rPr lang="en-AU" sz="3200" b="1" i="0" dirty="0">
                <a:effectLst/>
              </a:rPr>
              <a:t> .collect() </a:t>
            </a:r>
            <a:r>
              <a:rPr lang="en-AU" sz="3200" b="0" i="0" dirty="0">
                <a:effectLst/>
              </a:rPr>
              <a:t>the dataset (that is, run an action to bring it back to the driver) you can access the data in the object as you would normally do in Python:</a:t>
            </a:r>
          </a:p>
          <a:p>
            <a:pPr algn="l"/>
            <a:r>
              <a:rPr lang="en-AU" sz="3200" b="1" i="0" dirty="0" err="1">
                <a:effectLst/>
              </a:rPr>
              <a:t>data_heterogenous</a:t>
            </a:r>
            <a:r>
              <a:rPr lang="en-AU" sz="3200" b="1" i="0" dirty="0">
                <a:effectLst/>
              </a:rPr>
              <a:t>[1]['Porsche']</a:t>
            </a:r>
          </a:p>
          <a:p>
            <a:pPr algn="l"/>
            <a:r>
              <a:rPr lang="en-AU" sz="3200" b="0" i="0" dirty="0">
                <a:effectLst/>
              </a:rPr>
              <a:t>It will produce the following:</a:t>
            </a:r>
          </a:p>
          <a:p>
            <a:pPr algn="l"/>
            <a:r>
              <a:rPr lang="en-AU" sz="3200" b="0" i="1" dirty="0">
                <a:effectLst/>
              </a:rPr>
              <a:t>100000</a:t>
            </a:r>
          </a:p>
          <a:p>
            <a:pPr algn="l"/>
            <a:r>
              <a:rPr lang="en-AU" sz="3200" b="0" i="0" dirty="0">
                <a:effectLst/>
              </a:rPr>
              <a:t>The</a:t>
            </a:r>
            <a:r>
              <a:rPr lang="en-AU" sz="3200" b="1" i="0" dirty="0">
                <a:effectLst/>
              </a:rPr>
              <a:t> .collect() </a:t>
            </a:r>
            <a:r>
              <a:rPr lang="en-AU" sz="3200" b="0" i="0" dirty="0">
                <a:effectLst/>
              </a:rPr>
              <a:t>method returns all the elements of the RDD to the driver where it is serialized as a list.</a:t>
            </a:r>
          </a:p>
          <a:p>
            <a:endParaRPr lang="en-AU" dirty="0"/>
          </a:p>
          <a:p>
            <a:endParaRPr lang="en-AU" dirty="0"/>
          </a:p>
        </p:txBody>
      </p:sp>
    </p:spTree>
    <p:extLst>
      <p:ext uri="{BB962C8B-B14F-4D97-AF65-F5344CB8AC3E}">
        <p14:creationId xmlns:p14="http://schemas.microsoft.com/office/powerpoint/2010/main" val="1779524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55F5-0FEF-4AC6-8079-027F474500AD}"/>
              </a:ext>
            </a:extLst>
          </p:cNvPr>
          <p:cNvSpPr>
            <a:spLocks noGrp="1"/>
          </p:cNvSpPr>
          <p:nvPr>
            <p:ph type="title"/>
          </p:nvPr>
        </p:nvSpPr>
        <p:spPr>
          <a:xfrm>
            <a:off x="1267097" y="270509"/>
            <a:ext cx="8229600" cy="857250"/>
          </a:xfrm>
        </p:spPr>
        <p:txBody>
          <a:bodyPr>
            <a:normAutofit/>
          </a:bodyPr>
          <a:lstStyle/>
          <a:p>
            <a:r>
              <a:rPr lang="en-AU" b="1" i="0" dirty="0">
                <a:effectLst/>
                <a:latin typeface="+mn-lt"/>
              </a:rPr>
              <a:t>Reading from files</a:t>
            </a:r>
            <a:endParaRPr lang="en-AU" dirty="0">
              <a:latin typeface="+mn-lt"/>
            </a:endParaRPr>
          </a:p>
        </p:txBody>
      </p:sp>
      <p:pic>
        <p:nvPicPr>
          <p:cNvPr id="15362" name="Picture 2" descr="Reading from files">
            <a:extLst>
              <a:ext uri="{FF2B5EF4-FFF2-40B4-BE49-F238E27FC236}">
                <a16:creationId xmlns:a16="http://schemas.microsoft.com/office/drawing/2014/main" id="{4A40D9FF-3D65-402D-8FE4-20CADDA6622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67097" y="3004095"/>
            <a:ext cx="6350000" cy="1111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754E6C-9AEF-4BD7-BF76-5081660A3502}"/>
              </a:ext>
            </a:extLst>
          </p:cNvPr>
          <p:cNvSpPr txBox="1"/>
          <p:nvPr/>
        </p:nvSpPr>
        <p:spPr>
          <a:xfrm>
            <a:off x="666205" y="1539828"/>
            <a:ext cx="7615645" cy="923330"/>
          </a:xfrm>
          <a:prstGeom prst="rect">
            <a:avLst/>
          </a:prstGeom>
          <a:noFill/>
        </p:spPr>
        <p:txBody>
          <a:bodyPr wrap="square">
            <a:spAutoFit/>
          </a:bodyPr>
          <a:lstStyle/>
          <a:p>
            <a:pPr algn="l"/>
            <a:r>
              <a:rPr lang="en-AU" b="0" i="0" dirty="0">
                <a:solidFill>
                  <a:schemeClr val="bg1"/>
                </a:solidFill>
                <a:effectLst/>
              </a:rPr>
              <a:t>When you read from a text file, each row from the file forms an element of an RDD.</a:t>
            </a:r>
          </a:p>
          <a:p>
            <a:pPr algn="l"/>
            <a:r>
              <a:rPr lang="en-AU" b="0" i="0" dirty="0">
                <a:solidFill>
                  <a:schemeClr val="bg1"/>
                </a:solidFill>
                <a:effectLst/>
              </a:rPr>
              <a:t>The </a:t>
            </a:r>
            <a:r>
              <a:rPr lang="en-AU" b="0" i="0" dirty="0" err="1">
                <a:solidFill>
                  <a:schemeClr val="bg1"/>
                </a:solidFill>
                <a:effectLst/>
              </a:rPr>
              <a:t>data_from</a:t>
            </a:r>
            <a:r>
              <a:rPr lang="en-AU" b="1" i="0" dirty="0" err="1">
                <a:solidFill>
                  <a:schemeClr val="bg1"/>
                </a:solidFill>
                <a:effectLst/>
              </a:rPr>
              <a:t>_file.take</a:t>
            </a:r>
            <a:r>
              <a:rPr lang="en-AU" b="1" i="0" dirty="0">
                <a:solidFill>
                  <a:schemeClr val="bg1"/>
                </a:solidFill>
                <a:effectLst/>
              </a:rPr>
              <a:t>(1) </a:t>
            </a:r>
            <a:r>
              <a:rPr lang="en-AU" b="0" i="0" dirty="0">
                <a:solidFill>
                  <a:schemeClr val="bg1"/>
                </a:solidFill>
                <a:effectLst/>
              </a:rPr>
              <a:t>command will produce the following output:</a:t>
            </a:r>
          </a:p>
        </p:txBody>
      </p:sp>
    </p:spTree>
    <p:extLst>
      <p:ext uri="{BB962C8B-B14F-4D97-AF65-F5344CB8AC3E}">
        <p14:creationId xmlns:p14="http://schemas.microsoft.com/office/powerpoint/2010/main" val="1982356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8FB5-EAEB-4B92-8345-EEA414042F86}"/>
              </a:ext>
            </a:extLst>
          </p:cNvPr>
          <p:cNvSpPr>
            <a:spLocks noGrp="1"/>
          </p:cNvSpPr>
          <p:nvPr>
            <p:ph type="title"/>
          </p:nvPr>
        </p:nvSpPr>
        <p:spPr>
          <a:xfrm>
            <a:off x="1005840" y="322760"/>
            <a:ext cx="8229600" cy="857250"/>
          </a:xfrm>
        </p:spPr>
        <p:txBody>
          <a:bodyPr>
            <a:normAutofit/>
          </a:bodyPr>
          <a:lstStyle/>
          <a:p>
            <a:r>
              <a:rPr lang="en-AU" b="0" i="0" dirty="0">
                <a:effectLst/>
                <a:latin typeface="+mn-lt"/>
              </a:rPr>
              <a:t>Global versus local scope</a:t>
            </a:r>
            <a:endParaRPr lang="en-AU" dirty="0">
              <a:latin typeface="+mn-lt"/>
            </a:endParaRPr>
          </a:p>
        </p:txBody>
      </p:sp>
      <p:sp>
        <p:nvSpPr>
          <p:cNvPr id="3" name="Content Placeholder 2">
            <a:extLst>
              <a:ext uri="{FF2B5EF4-FFF2-40B4-BE49-F238E27FC236}">
                <a16:creationId xmlns:a16="http://schemas.microsoft.com/office/drawing/2014/main" id="{6346EC2C-CA1D-4742-87CE-96B8C320C6BA}"/>
              </a:ext>
            </a:extLst>
          </p:cNvPr>
          <p:cNvSpPr>
            <a:spLocks noGrp="1"/>
          </p:cNvSpPr>
          <p:nvPr>
            <p:ph idx="1"/>
          </p:nvPr>
        </p:nvSpPr>
        <p:spPr>
          <a:xfrm>
            <a:off x="457200" y="1476102"/>
            <a:ext cx="8229600" cy="3667397"/>
          </a:xfrm>
        </p:spPr>
        <p:txBody>
          <a:bodyPr>
            <a:normAutofit/>
          </a:bodyPr>
          <a:lstStyle/>
          <a:p>
            <a:pPr algn="l"/>
            <a:r>
              <a:rPr lang="en-AU" dirty="0"/>
              <a:t>N</a:t>
            </a:r>
            <a:r>
              <a:rPr lang="en-AU" b="0" i="0" dirty="0">
                <a:effectLst/>
              </a:rPr>
              <a:t>eed to get used to the inherent parallelism of Spark. </a:t>
            </a:r>
          </a:p>
          <a:p>
            <a:pPr algn="l"/>
            <a:r>
              <a:rPr lang="en-AU" b="0" i="0" dirty="0">
                <a:effectLst/>
              </a:rPr>
              <a:t>Spark can be run in two modes: Local and cluster. </a:t>
            </a:r>
          </a:p>
          <a:p>
            <a:pPr algn="l"/>
            <a:r>
              <a:rPr lang="en-AU" b="0" i="0" dirty="0">
                <a:effectLst/>
              </a:rPr>
              <a:t>When you run Spark locally your code might not differ to what you are currently used to with running Python: Changes would most likely be more syntactic than anything else but with an added twist that data and code can be copied between separate worker processes.</a:t>
            </a:r>
          </a:p>
          <a:p>
            <a:pPr algn="l"/>
            <a:r>
              <a:rPr lang="en-AU" b="0" i="0" dirty="0">
                <a:effectLst/>
              </a:rPr>
              <a:t>However, taking the same code and deploying it to a cluster requires understanding how Spark executes a job on the cluster.</a:t>
            </a:r>
          </a:p>
        </p:txBody>
      </p:sp>
    </p:spTree>
    <p:extLst>
      <p:ext uri="{BB962C8B-B14F-4D97-AF65-F5344CB8AC3E}">
        <p14:creationId xmlns:p14="http://schemas.microsoft.com/office/powerpoint/2010/main" val="765985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8FB5-EAEB-4B92-8345-EEA414042F86}"/>
              </a:ext>
            </a:extLst>
          </p:cNvPr>
          <p:cNvSpPr>
            <a:spLocks noGrp="1"/>
          </p:cNvSpPr>
          <p:nvPr>
            <p:ph type="title"/>
          </p:nvPr>
        </p:nvSpPr>
        <p:spPr>
          <a:xfrm>
            <a:off x="1005840" y="322760"/>
            <a:ext cx="8229600" cy="857250"/>
          </a:xfrm>
        </p:spPr>
        <p:txBody>
          <a:bodyPr>
            <a:normAutofit/>
          </a:bodyPr>
          <a:lstStyle/>
          <a:p>
            <a:r>
              <a:rPr lang="en-AU" b="0" dirty="0"/>
              <a:t>C</a:t>
            </a:r>
            <a:r>
              <a:rPr lang="en-AU" b="0" i="0" dirty="0">
                <a:effectLst/>
              </a:rPr>
              <a:t>luster mode</a:t>
            </a:r>
            <a:endParaRPr lang="en-AU" dirty="0">
              <a:latin typeface="+mn-lt"/>
            </a:endParaRPr>
          </a:p>
        </p:txBody>
      </p:sp>
      <p:sp>
        <p:nvSpPr>
          <p:cNvPr id="3" name="Content Placeholder 2">
            <a:extLst>
              <a:ext uri="{FF2B5EF4-FFF2-40B4-BE49-F238E27FC236}">
                <a16:creationId xmlns:a16="http://schemas.microsoft.com/office/drawing/2014/main" id="{6346EC2C-CA1D-4742-87CE-96B8C320C6BA}"/>
              </a:ext>
            </a:extLst>
          </p:cNvPr>
          <p:cNvSpPr>
            <a:spLocks noGrp="1"/>
          </p:cNvSpPr>
          <p:nvPr>
            <p:ph idx="1"/>
          </p:nvPr>
        </p:nvSpPr>
        <p:spPr>
          <a:xfrm>
            <a:off x="457200" y="1476102"/>
            <a:ext cx="8229600" cy="3667397"/>
          </a:xfrm>
        </p:spPr>
        <p:txBody>
          <a:bodyPr>
            <a:normAutofit fontScale="92500"/>
          </a:bodyPr>
          <a:lstStyle/>
          <a:p>
            <a:pPr algn="l"/>
            <a:r>
              <a:rPr lang="en-AU" b="0" i="0" dirty="0">
                <a:effectLst/>
              </a:rPr>
              <a:t>In the cluster mode, when a job is submitted for execution, the job is sent to the driver (or a master) node. The driver node creates a DAG for a job and decides which executor (or worker) nodes will run specific tasks.</a:t>
            </a:r>
          </a:p>
          <a:p>
            <a:pPr algn="l"/>
            <a:r>
              <a:rPr lang="en-AU" b="0" i="0" dirty="0">
                <a:effectLst/>
              </a:rPr>
              <a:t>The driver then instructs the workers to execute their tasks and return the results to the driver when done. Before that happens, however, the driver prepares each task's closure: A set of variables and methods present on the driver for the worker to execute its task on the RDD.</a:t>
            </a:r>
          </a:p>
          <a:p>
            <a:pPr algn="l"/>
            <a:r>
              <a:rPr lang="en-AU" b="0" i="0" dirty="0">
                <a:effectLst/>
              </a:rPr>
              <a:t>This set of variables and methods is inherently </a:t>
            </a:r>
            <a:r>
              <a:rPr lang="en-AU" b="0" i="1" dirty="0">
                <a:effectLst/>
              </a:rPr>
              <a:t>static</a:t>
            </a:r>
            <a:r>
              <a:rPr lang="en-AU" b="0" i="0" dirty="0">
                <a:effectLst/>
              </a:rPr>
              <a:t> within the executors' context, that is, each executor gets a </a:t>
            </a:r>
            <a:r>
              <a:rPr lang="en-AU" b="0" i="1" dirty="0">
                <a:effectLst/>
              </a:rPr>
              <a:t>copy</a:t>
            </a:r>
            <a:r>
              <a:rPr lang="en-AU" b="0" i="0" dirty="0">
                <a:effectLst/>
              </a:rPr>
              <a:t> of the variables and methods from the driver. If, when running the task, the executor alters these variables or overwrites the methods, it does so </a:t>
            </a:r>
            <a:r>
              <a:rPr lang="en-AU" b="1" i="0" dirty="0">
                <a:effectLst/>
              </a:rPr>
              <a:t>without</a:t>
            </a:r>
            <a:r>
              <a:rPr lang="en-AU" b="0" i="0" dirty="0">
                <a:effectLst/>
              </a:rPr>
              <a:t> affecting either other executors' copies or the variables and methods of the driver. This might lead to some unexpected </a:t>
            </a:r>
            <a:r>
              <a:rPr lang="en-AU" b="0" i="0" dirty="0" err="1">
                <a:effectLst/>
              </a:rPr>
              <a:t>behavior</a:t>
            </a:r>
            <a:r>
              <a:rPr lang="en-AU" b="0" i="0" dirty="0">
                <a:effectLst/>
              </a:rPr>
              <a:t> and runtime bugs that can sometimes be really hard to track down.</a:t>
            </a:r>
          </a:p>
          <a:p>
            <a:endParaRPr lang="en-AU" dirty="0"/>
          </a:p>
        </p:txBody>
      </p:sp>
    </p:spTree>
    <p:extLst>
      <p:ext uri="{BB962C8B-B14F-4D97-AF65-F5344CB8AC3E}">
        <p14:creationId xmlns:p14="http://schemas.microsoft.com/office/powerpoint/2010/main" val="2355375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7E23-D59A-4DB5-8449-3766D08947A6}"/>
              </a:ext>
            </a:extLst>
          </p:cNvPr>
          <p:cNvSpPr>
            <a:spLocks noGrp="1"/>
          </p:cNvSpPr>
          <p:nvPr>
            <p:ph type="title"/>
          </p:nvPr>
        </p:nvSpPr>
        <p:spPr>
          <a:xfrm>
            <a:off x="457200" y="428351"/>
            <a:ext cx="8229600" cy="857250"/>
          </a:xfrm>
        </p:spPr>
        <p:txBody>
          <a:bodyPr>
            <a:normAutofit/>
          </a:bodyPr>
          <a:lstStyle/>
          <a:p>
            <a:r>
              <a:rPr lang="en-AU" b="0" i="0" dirty="0">
                <a:effectLst/>
                <a:latin typeface="+mn-lt"/>
              </a:rPr>
              <a:t>Transformations</a:t>
            </a:r>
            <a:endParaRPr lang="en-AU" dirty="0">
              <a:latin typeface="+mn-lt"/>
            </a:endParaRPr>
          </a:p>
        </p:txBody>
      </p:sp>
      <p:sp>
        <p:nvSpPr>
          <p:cNvPr id="3" name="Content Placeholder 2">
            <a:extLst>
              <a:ext uri="{FF2B5EF4-FFF2-40B4-BE49-F238E27FC236}">
                <a16:creationId xmlns:a16="http://schemas.microsoft.com/office/drawing/2014/main" id="{26D42751-D81F-4D14-988A-680616CFB35F}"/>
              </a:ext>
            </a:extLst>
          </p:cNvPr>
          <p:cNvSpPr>
            <a:spLocks noGrp="1"/>
          </p:cNvSpPr>
          <p:nvPr>
            <p:ph idx="1"/>
          </p:nvPr>
        </p:nvSpPr>
        <p:spPr>
          <a:xfrm>
            <a:off x="457200" y="1894114"/>
            <a:ext cx="8229600" cy="2239737"/>
          </a:xfrm>
        </p:spPr>
        <p:txBody>
          <a:bodyPr>
            <a:normAutofit/>
          </a:bodyPr>
          <a:lstStyle/>
          <a:p>
            <a:pPr algn="l"/>
            <a:r>
              <a:rPr lang="en-AU" sz="2000" b="0" i="0" dirty="0">
                <a:effectLst/>
              </a:rPr>
              <a:t>Transformations shape your dataset. These include mapping, filtering, joining, and transcoding the values in your dataset. In this section, we will showcase some of the transformations available on RDDs.</a:t>
            </a:r>
          </a:p>
          <a:p>
            <a:endParaRPr lang="en-AU" sz="2000" dirty="0"/>
          </a:p>
          <a:p>
            <a:r>
              <a:rPr lang="en-AU" sz="2000" b="0" i="0" dirty="0">
                <a:effectLst/>
              </a:rPr>
              <a:t>Since RDDs are schema-less, it is assumed that you know the schema of the produced dataset. </a:t>
            </a:r>
            <a:endParaRPr lang="en-AU" sz="2000" dirty="0"/>
          </a:p>
          <a:p>
            <a:endParaRPr lang="en-AU" dirty="0"/>
          </a:p>
        </p:txBody>
      </p:sp>
    </p:spTree>
    <p:extLst>
      <p:ext uri="{BB962C8B-B14F-4D97-AF65-F5344CB8AC3E}">
        <p14:creationId xmlns:p14="http://schemas.microsoft.com/office/powerpoint/2010/main" val="445906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759D-C1C9-45FC-A670-09D224AFE2EC}"/>
              </a:ext>
            </a:extLst>
          </p:cNvPr>
          <p:cNvSpPr>
            <a:spLocks noGrp="1"/>
          </p:cNvSpPr>
          <p:nvPr>
            <p:ph type="title"/>
          </p:nvPr>
        </p:nvSpPr>
        <p:spPr>
          <a:xfrm>
            <a:off x="653143" y="330146"/>
            <a:ext cx="8229600" cy="857250"/>
          </a:xfrm>
        </p:spPr>
        <p:txBody>
          <a:bodyPr/>
          <a:lstStyle/>
          <a:p>
            <a:r>
              <a:rPr lang="en-AU" b="0" i="0" dirty="0">
                <a:effectLst/>
                <a:latin typeface="+mn-lt"/>
              </a:rPr>
              <a:t>.map(...) transformation </a:t>
            </a:r>
            <a:endParaRPr lang="en-AU" dirty="0">
              <a:latin typeface="+mn-lt"/>
            </a:endParaRPr>
          </a:p>
        </p:txBody>
      </p:sp>
      <p:pic>
        <p:nvPicPr>
          <p:cNvPr id="17410" name="Picture 2" descr="The .map(...) transformation">
            <a:extLst>
              <a:ext uri="{FF2B5EF4-FFF2-40B4-BE49-F238E27FC236}">
                <a16:creationId xmlns:a16="http://schemas.microsoft.com/office/drawing/2014/main" id="{5C7F43C3-7A13-43E8-B120-8A7AC0490C8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97000" y="4381138"/>
            <a:ext cx="6350000" cy="3111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8F1B2D-5EF6-4A12-9F01-17E11BFC6604}"/>
              </a:ext>
            </a:extLst>
          </p:cNvPr>
          <p:cNvSpPr txBox="1"/>
          <p:nvPr/>
        </p:nvSpPr>
        <p:spPr>
          <a:xfrm>
            <a:off x="444136" y="1694587"/>
            <a:ext cx="8059783" cy="2523768"/>
          </a:xfrm>
          <a:prstGeom prst="rect">
            <a:avLst/>
          </a:prstGeom>
          <a:noFill/>
        </p:spPr>
        <p:txBody>
          <a:bodyPr wrap="square">
            <a:spAutoFit/>
          </a:bodyPr>
          <a:lstStyle/>
          <a:p>
            <a:r>
              <a:rPr lang="en-AU" sz="2000" b="0" i="0" dirty="0">
                <a:solidFill>
                  <a:schemeClr val="bg1"/>
                </a:solidFill>
                <a:effectLst/>
              </a:rPr>
              <a:t>The method is applied to each element of the RDD, </a:t>
            </a:r>
          </a:p>
          <a:p>
            <a:pPr algn="l"/>
            <a:r>
              <a:rPr lang="en-AU" sz="2000" dirty="0">
                <a:solidFill>
                  <a:schemeClr val="bg1"/>
                </a:solidFill>
              </a:rPr>
              <a:t>e.g. </a:t>
            </a:r>
            <a:r>
              <a:rPr lang="en-AU" sz="2000" b="0" i="0" dirty="0">
                <a:solidFill>
                  <a:schemeClr val="bg1"/>
                </a:solidFill>
                <a:effectLst/>
              </a:rPr>
              <a:t>create a new dataset that will convert year of death into a numeric value:</a:t>
            </a:r>
          </a:p>
          <a:p>
            <a:pPr algn="l"/>
            <a:endParaRPr lang="en-AU" sz="2000" b="0" i="0" dirty="0">
              <a:solidFill>
                <a:schemeClr val="bg1"/>
              </a:solidFill>
              <a:effectLst/>
            </a:endParaRPr>
          </a:p>
          <a:p>
            <a:pPr algn="l"/>
            <a:r>
              <a:rPr lang="en-AU" sz="2000" b="1" i="0" dirty="0">
                <a:solidFill>
                  <a:schemeClr val="bg1"/>
                </a:solidFill>
                <a:effectLst/>
              </a:rPr>
              <a:t>data_2014 = </a:t>
            </a:r>
            <a:r>
              <a:rPr lang="en-AU" sz="2000" b="1" i="0" dirty="0" err="1">
                <a:solidFill>
                  <a:schemeClr val="bg1"/>
                </a:solidFill>
                <a:effectLst/>
              </a:rPr>
              <a:t>data_from_file_conv.map</a:t>
            </a:r>
            <a:r>
              <a:rPr lang="en-AU" sz="2000" b="1" i="0" dirty="0">
                <a:solidFill>
                  <a:schemeClr val="bg1"/>
                </a:solidFill>
                <a:effectLst/>
              </a:rPr>
              <a:t>(lambda row: int(row[16]))</a:t>
            </a:r>
          </a:p>
          <a:p>
            <a:pPr algn="l"/>
            <a:endParaRPr lang="en-AU" sz="2000" b="0" i="0" dirty="0">
              <a:solidFill>
                <a:schemeClr val="bg1"/>
              </a:solidFill>
              <a:effectLst/>
            </a:endParaRPr>
          </a:p>
          <a:p>
            <a:pPr algn="l"/>
            <a:r>
              <a:rPr lang="en-AU" sz="2000" b="0" i="0" dirty="0">
                <a:solidFill>
                  <a:schemeClr val="bg1"/>
                </a:solidFill>
                <a:effectLst/>
              </a:rPr>
              <a:t>Running</a:t>
            </a:r>
            <a:r>
              <a:rPr lang="en-AU" sz="2000" b="1" i="0" dirty="0">
                <a:solidFill>
                  <a:schemeClr val="bg1"/>
                </a:solidFill>
                <a:effectLst/>
              </a:rPr>
              <a:t> data_2014.take(10) </a:t>
            </a:r>
            <a:r>
              <a:rPr lang="en-AU" sz="2000" b="0" i="0" dirty="0">
                <a:solidFill>
                  <a:schemeClr val="bg1"/>
                </a:solidFill>
                <a:effectLst/>
              </a:rPr>
              <a:t>will yield the following result</a:t>
            </a:r>
          </a:p>
          <a:p>
            <a:endParaRPr lang="en-AU" dirty="0">
              <a:solidFill>
                <a:schemeClr val="bg1"/>
              </a:solidFill>
            </a:endParaRPr>
          </a:p>
        </p:txBody>
      </p:sp>
    </p:spTree>
    <p:extLst>
      <p:ext uri="{BB962C8B-B14F-4D97-AF65-F5344CB8AC3E}">
        <p14:creationId xmlns:p14="http://schemas.microsoft.com/office/powerpoint/2010/main" val="3215422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spcBef>
                <a:spcPct val="0"/>
              </a:spcBef>
              <a:buClrTx/>
              <a:buSzTx/>
              <a:buFontTx/>
              <a:buNone/>
            </a:pPr>
            <a:r>
              <a:rPr lang="en-AU" dirty="0"/>
              <a:t>Topic – </a:t>
            </a:r>
            <a:r>
              <a:rPr lang="en-US" altLang="en-US" sz="4400" dirty="0">
                <a:latin typeface="Calibri" panose="020F0502020204030204" pitchFamily="34" charset="0"/>
              </a:rPr>
              <a:t>RDDs and </a:t>
            </a:r>
            <a:r>
              <a:rPr lang="en-US" altLang="en-US" sz="4400" dirty="0" err="1">
                <a:latin typeface="Calibri" panose="020F0502020204030204" pitchFamily="34" charset="0"/>
              </a:rPr>
              <a:t>Dataframes</a:t>
            </a:r>
            <a:endParaRPr lang="en-AU" dirty="0"/>
          </a:p>
        </p:txBody>
      </p:sp>
      <p:sp>
        <p:nvSpPr>
          <p:cNvPr id="5" name="Subtitle 4"/>
          <p:cNvSpPr>
            <a:spLocks noGrp="1"/>
          </p:cNvSpPr>
          <p:nvPr>
            <p:ph type="subTitle" idx="1"/>
          </p:nvPr>
        </p:nvSpPr>
        <p:spPr/>
        <p:txBody>
          <a:bodyPr/>
          <a:lstStyle/>
          <a:p>
            <a:r>
              <a:rPr lang="en-AU" dirty="0"/>
              <a:t>ITECH2302 Big Data Management</a:t>
            </a:r>
          </a:p>
        </p:txBody>
      </p:sp>
      <p:sp>
        <p:nvSpPr>
          <p:cNvPr id="6" name="Footer Placeholder 5"/>
          <p:cNvSpPr>
            <a:spLocks noGrp="1"/>
          </p:cNvSpPr>
          <p:nvPr>
            <p:ph type="ftr" sz="quarter" idx="11"/>
          </p:nvPr>
        </p:nvSpPr>
        <p:spPr>
          <a:xfrm>
            <a:off x="609600" y="6477008"/>
            <a:ext cx="6265333" cy="244475"/>
          </a:xfrm>
          <a:prstGeom prst="rect">
            <a:avLst/>
          </a:prstGeom>
        </p:spPr>
        <p:txBody>
          <a:bodyPr vert="horz" lIns="102338" tIns="51169" rIns="102338" bIns="51169" rtlCol="0" anchor="ctr"/>
          <a:lstStyle>
            <a:defPPr>
              <a:defRPr lang="en-US"/>
            </a:defPPr>
            <a:lvl1pPr marL="0" algn="l"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3A6D">
                    <a:tint val="75000"/>
                  </a:srgbClr>
                </a:solidFill>
              </a:rPr>
              <a:t>ITECH1103 BDA</a:t>
            </a:r>
          </a:p>
        </p:txBody>
      </p:sp>
      <p:sp>
        <p:nvSpPr>
          <p:cNvPr id="7" name="Slide Number Placeholder 6"/>
          <p:cNvSpPr>
            <a:spLocks noGrp="1"/>
          </p:cNvSpPr>
          <p:nvPr>
            <p:ph type="sldNum" sz="quarter" idx="12"/>
          </p:nvPr>
        </p:nvSpPr>
        <p:spPr>
          <a:xfrm>
            <a:off x="7010400" y="6477008"/>
            <a:ext cx="1286933" cy="244475"/>
          </a:xfrm>
          <a:prstGeom prst="rect">
            <a:avLst/>
          </a:prstGeom>
        </p:spPr>
        <p:txBody>
          <a:bodyPr vert="horz" lIns="102338" tIns="51169" rIns="102338" bIns="51169"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36A965-BE18-DA4B-B9B1-3D3097AE7885}" type="slidenum">
              <a:rPr lang="en-US" smtClean="0">
                <a:solidFill>
                  <a:srgbClr val="003A6D">
                    <a:tint val="75000"/>
                  </a:srgbClr>
                </a:solidFill>
              </a:rPr>
              <a:pPr/>
              <a:t>2</a:t>
            </a:fld>
            <a:endParaRPr lang="en-US">
              <a:solidFill>
                <a:srgbClr val="003A6D">
                  <a:tint val="75000"/>
                </a:srgbClr>
              </a:solidFill>
            </a:endParaRPr>
          </a:p>
        </p:txBody>
      </p:sp>
    </p:spTree>
    <p:extLst>
      <p:ext uri="{BB962C8B-B14F-4D97-AF65-F5344CB8AC3E}">
        <p14:creationId xmlns:p14="http://schemas.microsoft.com/office/powerpoint/2010/main" val="1730934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FD34-94C9-4AF1-8F51-083653CBC219}"/>
              </a:ext>
            </a:extLst>
          </p:cNvPr>
          <p:cNvSpPr>
            <a:spLocks noGrp="1"/>
          </p:cNvSpPr>
          <p:nvPr>
            <p:ph type="title"/>
          </p:nvPr>
        </p:nvSpPr>
        <p:spPr/>
        <p:txBody>
          <a:bodyPr>
            <a:normAutofit/>
          </a:bodyPr>
          <a:lstStyle/>
          <a:p>
            <a:r>
              <a:rPr lang="en-AU" b="1" i="0" dirty="0">
                <a:effectLst/>
                <a:latin typeface="+mn-lt"/>
              </a:rPr>
              <a:t>.filter(...) transformation</a:t>
            </a:r>
            <a:endParaRPr lang="en-AU" dirty="0">
              <a:latin typeface="+mn-lt"/>
            </a:endParaRPr>
          </a:p>
        </p:txBody>
      </p:sp>
      <p:sp>
        <p:nvSpPr>
          <p:cNvPr id="3" name="Content Placeholder 2">
            <a:extLst>
              <a:ext uri="{FF2B5EF4-FFF2-40B4-BE49-F238E27FC236}">
                <a16:creationId xmlns:a16="http://schemas.microsoft.com/office/drawing/2014/main" id="{C06607F5-2DFA-433A-BFC3-AC67A15B815C}"/>
              </a:ext>
            </a:extLst>
          </p:cNvPr>
          <p:cNvSpPr>
            <a:spLocks noGrp="1"/>
          </p:cNvSpPr>
          <p:nvPr>
            <p:ph idx="1"/>
          </p:nvPr>
        </p:nvSpPr>
        <p:spPr/>
        <p:txBody>
          <a:bodyPr>
            <a:normAutofit/>
          </a:bodyPr>
          <a:lstStyle/>
          <a:p>
            <a:pPr algn="l"/>
            <a:r>
              <a:rPr lang="en-AU" sz="2000" b="0" i="0" dirty="0">
                <a:effectLst/>
              </a:rPr>
              <a:t>Allows you to select elements from your dataset that fit specified criteria. E.g., count how many people died in an accident in 2014:</a:t>
            </a:r>
          </a:p>
          <a:p>
            <a:pPr algn="l"/>
            <a:endParaRPr lang="en-AU" sz="2000" b="0" i="0" dirty="0">
              <a:effectLst/>
            </a:endParaRPr>
          </a:p>
          <a:p>
            <a:pPr algn="l"/>
            <a:r>
              <a:rPr lang="en-AU" sz="2000" b="1" i="0" dirty="0" err="1">
                <a:effectLst/>
              </a:rPr>
              <a:t>data_filtered</a:t>
            </a:r>
            <a:r>
              <a:rPr lang="en-AU" sz="2000" b="1" i="0" dirty="0">
                <a:effectLst/>
              </a:rPr>
              <a:t> = </a:t>
            </a:r>
            <a:r>
              <a:rPr lang="en-AU" sz="2000" b="1" i="0" dirty="0" err="1">
                <a:effectLst/>
              </a:rPr>
              <a:t>data_from_file_conv.filter</a:t>
            </a:r>
            <a:r>
              <a:rPr lang="en-AU" sz="2000" b="1" i="0" dirty="0">
                <a:effectLst/>
              </a:rPr>
              <a:t>( lambda row: row[16] == '2014' and row[21] == '0') </a:t>
            </a:r>
            <a:r>
              <a:rPr lang="en-AU" sz="2000" b="1" i="0" dirty="0" err="1">
                <a:effectLst/>
              </a:rPr>
              <a:t>data_filtered.count</a:t>
            </a:r>
            <a:r>
              <a:rPr lang="en-AU" sz="2000" b="1" i="0" dirty="0">
                <a:effectLst/>
              </a:rPr>
              <a:t>()</a:t>
            </a:r>
          </a:p>
          <a:p>
            <a:endParaRPr lang="en-AU" dirty="0"/>
          </a:p>
          <a:p>
            <a:endParaRPr lang="en-AU" dirty="0"/>
          </a:p>
        </p:txBody>
      </p:sp>
    </p:spTree>
    <p:extLst>
      <p:ext uri="{BB962C8B-B14F-4D97-AF65-F5344CB8AC3E}">
        <p14:creationId xmlns:p14="http://schemas.microsoft.com/office/powerpoint/2010/main" val="2479263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4FA1-543B-4938-A594-2663D9EFB42B}"/>
              </a:ext>
            </a:extLst>
          </p:cNvPr>
          <p:cNvSpPr>
            <a:spLocks noGrp="1"/>
          </p:cNvSpPr>
          <p:nvPr>
            <p:ph type="title"/>
          </p:nvPr>
        </p:nvSpPr>
        <p:spPr>
          <a:xfrm>
            <a:off x="914400" y="42299"/>
            <a:ext cx="8229600" cy="857250"/>
          </a:xfrm>
        </p:spPr>
        <p:txBody>
          <a:bodyPr>
            <a:normAutofit/>
          </a:bodyPr>
          <a:lstStyle/>
          <a:p>
            <a:r>
              <a:rPr lang="en-AU" b="1" i="0" dirty="0">
                <a:effectLst/>
                <a:latin typeface="+mn-lt"/>
              </a:rPr>
              <a:t>.</a:t>
            </a:r>
            <a:r>
              <a:rPr lang="en-AU" b="1" i="0" dirty="0" err="1">
                <a:effectLst/>
                <a:latin typeface="+mn-lt"/>
              </a:rPr>
              <a:t>flatMap</a:t>
            </a:r>
            <a:r>
              <a:rPr lang="en-AU" b="1" i="0" dirty="0">
                <a:effectLst/>
                <a:latin typeface="+mn-lt"/>
              </a:rPr>
              <a:t>(...) transformation</a:t>
            </a:r>
            <a:endParaRPr lang="en-AU" dirty="0">
              <a:latin typeface="+mn-lt"/>
            </a:endParaRPr>
          </a:p>
        </p:txBody>
      </p:sp>
      <p:pic>
        <p:nvPicPr>
          <p:cNvPr id="19458" name="Picture 2" descr="The .flatMap(...) transformation">
            <a:extLst>
              <a:ext uri="{FF2B5EF4-FFF2-40B4-BE49-F238E27FC236}">
                <a16:creationId xmlns:a16="http://schemas.microsoft.com/office/drawing/2014/main" id="{19C253DE-65FA-4631-B525-72AFBEB939D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14120" y="2639385"/>
            <a:ext cx="6350000" cy="50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30EFA6-F16F-4AA6-8891-30AAB57BA6B3}"/>
              </a:ext>
            </a:extLst>
          </p:cNvPr>
          <p:cNvSpPr txBox="1"/>
          <p:nvPr/>
        </p:nvSpPr>
        <p:spPr>
          <a:xfrm>
            <a:off x="483326" y="956136"/>
            <a:ext cx="8530046" cy="1477328"/>
          </a:xfrm>
          <a:prstGeom prst="rect">
            <a:avLst/>
          </a:prstGeom>
          <a:noFill/>
        </p:spPr>
        <p:txBody>
          <a:bodyPr wrap="square">
            <a:spAutoFit/>
          </a:bodyPr>
          <a:lstStyle/>
          <a:p>
            <a:pPr algn="l"/>
            <a:r>
              <a:rPr lang="en-AU" dirty="0">
                <a:solidFill>
                  <a:schemeClr val="bg1"/>
                </a:solidFill>
              </a:rPr>
              <a:t>W</a:t>
            </a:r>
            <a:r>
              <a:rPr lang="en-AU" b="0" i="0" dirty="0">
                <a:solidFill>
                  <a:schemeClr val="bg1"/>
                </a:solidFill>
                <a:effectLst/>
              </a:rPr>
              <a:t>orks similarly to .map(...), but it returns a flattened result instead of a list. </a:t>
            </a:r>
          </a:p>
          <a:p>
            <a:pPr algn="l"/>
            <a:endParaRPr lang="en-AU" dirty="0">
              <a:solidFill>
                <a:schemeClr val="bg1"/>
              </a:solidFill>
            </a:endParaRPr>
          </a:p>
          <a:p>
            <a:pPr algn="l"/>
            <a:r>
              <a:rPr lang="en-AU" b="0" i="0" dirty="0">
                <a:solidFill>
                  <a:schemeClr val="bg1"/>
                </a:solidFill>
                <a:effectLst/>
              </a:rPr>
              <a:t>data_2014_flat = </a:t>
            </a:r>
            <a:r>
              <a:rPr lang="en-AU" b="0" i="0" dirty="0" err="1">
                <a:solidFill>
                  <a:schemeClr val="bg1"/>
                </a:solidFill>
                <a:effectLst/>
              </a:rPr>
              <a:t>data_from_file_conv.flatMap</a:t>
            </a:r>
            <a:r>
              <a:rPr lang="en-AU" b="0" i="0" dirty="0">
                <a:solidFill>
                  <a:schemeClr val="bg1"/>
                </a:solidFill>
                <a:effectLst/>
              </a:rPr>
              <a:t>(lambda row: (row[16], int(row[16]) + 1)) data_2014_flat.take(10)</a:t>
            </a:r>
          </a:p>
          <a:p>
            <a:pPr algn="l"/>
            <a:r>
              <a:rPr lang="en-AU" b="0" i="0" dirty="0">
                <a:solidFill>
                  <a:schemeClr val="bg1"/>
                </a:solidFill>
                <a:effectLst/>
              </a:rPr>
              <a:t>Yields: the following output</a:t>
            </a:r>
            <a:endParaRPr lang="en-AU" dirty="0">
              <a:solidFill>
                <a:schemeClr val="bg1"/>
              </a:solidFill>
            </a:endParaRPr>
          </a:p>
        </p:txBody>
      </p:sp>
      <p:sp>
        <p:nvSpPr>
          <p:cNvPr id="6" name="TextBox 5">
            <a:extLst>
              <a:ext uri="{FF2B5EF4-FFF2-40B4-BE49-F238E27FC236}">
                <a16:creationId xmlns:a16="http://schemas.microsoft.com/office/drawing/2014/main" id="{FAC21640-11AE-43BF-AE19-4811D5729886}"/>
              </a:ext>
            </a:extLst>
          </p:cNvPr>
          <p:cNvSpPr txBox="1"/>
          <p:nvPr/>
        </p:nvSpPr>
        <p:spPr>
          <a:xfrm>
            <a:off x="306977" y="3587199"/>
            <a:ext cx="8530046" cy="1200329"/>
          </a:xfrm>
          <a:prstGeom prst="rect">
            <a:avLst/>
          </a:prstGeom>
          <a:noFill/>
        </p:spPr>
        <p:txBody>
          <a:bodyPr wrap="square">
            <a:spAutoFit/>
          </a:bodyPr>
          <a:lstStyle/>
          <a:p>
            <a:r>
              <a:rPr lang="en-AU" dirty="0">
                <a:solidFill>
                  <a:schemeClr val="bg1"/>
                </a:solidFill>
              </a:rPr>
              <a:t>.</a:t>
            </a:r>
            <a:r>
              <a:rPr lang="en-AU" dirty="0" err="1">
                <a:solidFill>
                  <a:schemeClr val="bg1"/>
                </a:solidFill>
              </a:rPr>
              <a:t>flatMap</a:t>
            </a:r>
            <a:r>
              <a:rPr lang="en-AU" dirty="0">
                <a:solidFill>
                  <a:schemeClr val="bg1"/>
                </a:solidFill>
              </a:rPr>
              <a:t>(...) </a:t>
            </a:r>
            <a:r>
              <a:rPr lang="en-AU" b="0" i="0" dirty="0">
                <a:solidFill>
                  <a:schemeClr val="bg1"/>
                </a:solidFill>
                <a:effectLst/>
              </a:rPr>
              <a:t> can be used to filter out some malformed records when you need to parse your input. </a:t>
            </a:r>
          </a:p>
          <a:p>
            <a:r>
              <a:rPr lang="en-AU" b="0" i="0" dirty="0">
                <a:solidFill>
                  <a:schemeClr val="bg1"/>
                </a:solidFill>
                <a:effectLst/>
              </a:rPr>
              <a:t>Under the hood,  </a:t>
            </a:r>
            <a:r>
              <a:rPr lang="en-AU" dirty="0">
                <a:solidFill>
                  <a:schemeClr val="bg1"/>
                </a:solidFill>
              </a:rPr>
              <a:t>.</a:t>
            </a:r>
            <a:r>
              <a:rPr lang="en-AU" dirty="0" err="1">
                <a:solidFill>
                  <a:schemeClr val="bg1"/>
                </a:solidFill>
              </a:rPr>
              <a:t>flatMap</a:t>
            </a:r>
            <a:r>
              <a:rPr lang="en-AU" dirty="0">
                <a:solidFill>
                  <a:schemeClr val="bg1"/>
                </a:solidFill>
              </a:rPr>
              <a:t>(...)</a:t>
            </a:r>
            <a:r>
              <a:rPr lang="en-AU" b="0" i="0" dirty="0">
                <a:solidFill>
                  <a:schemeClr val="bg1"/>
                </a:solidFill>
                <a:effectLst/>
              </a:rPr>
              <a:t> treats each row as a list and then simply </a:t>
            </a:r>
            <a:r>
              <a:rPr lang="en-AU" b="0" i="1" dirty="0">
                <a:solidFill>
                  <a:schemeClr val="bg1"/>
                </a:solidFill>
                <a:effectLst/>
              </a:rPr>
              <a:t>adds</a:t>
            </a:r>
            <a:r>
              <a:rPr lang="en-AU" b="0" i="0" dirty="0">
                <a:solidFill>
                  <a:schemeClr val="bg1"/>
                </a:solidFill>
                <a:effectLst/>
              </a:rPr>
              <a:t> all the records together; by passing an empty list the malformed records is dropped.</a:t>
            </a:r>
            <a:endParaRPr lang="en-AU" dirty="0">
              <a:solidFill>
                <a:schemeClr val="bg1"/>
              </a:solidFill>
            </a:endParaRPr>
          </a:p>
        </p:txBody>
      </p:sp>
    </p:spTree>
    <p:extLst>
      <p:ext uri="{BB962C8B-B14F-4D97-AF65-F5344CB8AC3E}">
        <p14:creationId xmlns:p14="http://schemas.microsoft.com/office/powerpoint/2010/main" val="2936556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E482-50B9-4FC9-BECB-7492AF6565AB}"/>
              </a:ext>
            </a:extLst>
          </p:cNvPr>
          <p:cNvSpPr>
            <a:spLocks noGrp="1"/>
          </p:cNvSpPr>
          <p:nvPr>
            <p:ph type="title"/>
          </p:nvPr>
        </p:nvSpPr>
        <p:spPr>
          <a:xfrm>
            <a:off x="718457" y="179069"/>
            <a:ext cx="8229600" cy="857250"/>
          </a:xfrm>
        </p:spPr>
        <p:txBody>
          <a:bodyPr>
            <a:normAutofit/>
          </a:bodyPr>
          <a:lstStyle/>
          <a:p>
            <a:r>
              <a:rPr lang="en-AU" b="1" i="0" dirty="0">
                <a:effectLst/>
                <a:latin typeface="+mn-lt"/>
              </a:rPr>
              <a:t>.distinct(...) transformation</a:t>
            </a:r>
            <a:endParaRPr lang="en-AU" dirty="0">
              <a:latin typeface="+mn-lt"/>
            </a:endParaRPr>
          </a:p>
        </p:txBody>
      </p:sp>
      <p:pic>
        <p:nvPicPr>
          <p:cNvPr id="20483" name="Picture 3" descr="The .distinct(...) transformation">
            <a:extLst>
              <a:ext uri="{FF2B5EF4-FFF2-40B4-BE49-F238E27FC236}">
                <a16:creationId xmlns:a16="http://schemas.microsoft.com/office/drawing/2014/main" id="{F1B450B2-CE2F-413C-98BF-09EC8374191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71157" y="2949131"/>
            <a:ext cx="3124200" cy="457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580D47-98F9-46F7-8367-99AAAA404230}"/>
              </a:ext>
            </a:extLst>
          </p:cNvPr>
          <p:cNvSpPr txBox="1"/>
          <p:nvPr/>
        </p:nvSpPr>
        <p:spPr>
          <a:xfrm>
            <a:off x="195943" y="1240971"/>
            <a:ext cx="8229599" cy="3416320"/>
          </a:xfrm>
          <a:prstGeom prst="rect">
            <a:avLst/>
          </a:prstGeom>
          <a:noFill/>
        </p:spPr>
        <p:txBody>
          <a:bodyPr wrap="square">
            <a:spAutoFit/>
          </a:bodyPr>
          <a:lstStyle/>
          <a:p>
            <a:pPr algn="l"/>
            <a:r>
              <a:rPr lang="en-AU" b="0" i="0" dirty="0">
                <a:solidFill>
                  <a:schemeClr val="bg1"/>
                </a:solidFill>
                <a:effectLst/>
              </a:rPr>
              <a:t>Returns a list of distinct values in a specified column. </a:t>
            </a:r>
          </a:p>
          <a:p>
            <a:pPr algn="l"/>
            <a:r>
              <a:rPr lang="en-AU" dirty="0">
                <a:solidFill>
                  <a:schemeClr val="bg1"/>
                </a:solidFill>
              </a:rPr>
              <a:t>Us</a:t>
            </a:r>
            <a:r>
              <a:rPr lang="en-AU" b="0" i="0" dirty="0">
                <a:solidFill>
                  <a:schemeClr val="bg1"/>
                </a:solidFill>
                <a:effectLst/>
              </a:rPr>
              <a:t>eful if you want to get to know your dataset or validate it. </a:t>
            </a:r>
          </a:p>
          <a:p>
            <a:pPr algn="l"/>
            <a:r>
              <a:rPr lang="en-AU" dirty="0">
                <a:solidFill>
                  <a:schemeClr val="bg1"/>
                </a:solidFill>
              </a:rPr>
              <a:t>e.g.</a:t>
            </a:r>
            <a:r>
              <a:rPr lang="en-AU" b="0" i="0" dirty="0">
                <a:solidFill>
                  <a:schemeClr val="bg1"/>
                </a:solidFill>
                <a:effectLst/>
              </a:rPr>
              <a:t> check if the gender column contains only males and females</a:t>
            </a:r>
            <a:r>
              <a:rPr lang="en-AU" dirty="0">
                <a:solidFill>
                  <a:schemeClr val="bg1"/>
                </a:solidFill>
              </a:rPr>
              <a:t>:</a:t>
            </a:r>
          </a:p>
          <a:p>
            <a:pPr algn="l"/>
            <a:endParaRPr lang="en-AU" dirty="0">
              <a:solidFill>
                <a:schemeClr val="bg1"/>
              </a:solidFill>
            </a:endParaRPr>
          </a:p>
          <a:p>
            <a:pPr algn="l"/>
            <a:r>
              <a:rPr lang="en-AU" b="1" i="0" dirty="0" err="1">
                <a:solidFill>
                  <a:schemeClr val="bg1"/>
                </a:solidFill>
                <a:effectLst/>
              </a:rPr>
              <a:t>distinct_gender</a:t>
            </a:r>
            <a:r>
              <a:rPr lang="en-AU" b="1" i="0" dirty="0">
                <a:solidFill>
                  <a:schemeClr val="bg1"/>
                </a:solidFill>
                <a:effectLst/>
              </a:rPr>
              <a:t> = </a:t>
            </a:r>
            <a:r>
              <a:rPr lang="en-AU" b="1" i="0" dirty="0" err="1">
                <a:solidFill>
                  <a:schemeClr val="bg1"/>
                </a:solidFill>
                <a:effectLst/>
              </a:rPr>
              <a:t>data_from_file_conv.map</a:t>
            </a:r>
            <a:r>
              <a:rPr lang="en-AU" b="1" i="0" dirty="0">
                <a:solidFill>
                  <a:schemeClr val="bg1"/>
                </a:solidFill>
                <a:effectLst/>
              </a:rPr>
              <a:t>( lambda row: row[5]).distinct() </a:t>
            </a:r>
            <a:r>
              <a:rPr lang="en-AU" b="1" i="0" dirty="0" err="1">
                <a:solidFill>
                  <a:schemeClr val="bg1"/>
                </a:solidFill>
                <a:effectLst/>
              </a:rPr>
              <a:t>distinct_gender.collect</a:t>
            </a:r>
            <a:r>
              <a:rPr lang="en-AU" b="1" i="0" dirty="0">
                <a:solidFill>
                  <a:schemeClr val="bg1"/>
                </a:solidFill>
                <a:effectLst/>
              </a:rPr>
              <a:t>()</a:t>
            </a:r>
          </a:p>
          <a:p>
            <a:pPr algn="l"/>
            <a:endParaRPr lang="en-AU" b="0" i="0" dirty="0">
              <a:solidFill>
                <a:schemeClr val="bg1"/>
              </a:solidFill>
              <a:effectLst/>
            </a:endParaRPr>
          </a:p>
          <a:p>
            <a:pPr algn="l"/>
            <a:endParaRPr lang="en-AU" dirty="0">
              <a:solidFill>
                <a:schemeClr val="bg1"/>
              </a:solidFill>
            </a:endParaRPr>
          </a:p>
          <a:p>
            <a:pPr algn="l"/>
            <a:endParaRPr lang="en-AU" b="0" i="0" dirty="0">
              <a:solidFill>
                <a:schemeClr val="bg1"/>
              </a:solidFill>
              <a:effectLst/>
            </a:endParaRPr>
          </a:p>
          <a:p>
            <a:r>
              <a:rPr lang="en-AU" b="0" i="0" dirty="0">
                <a:solidFill>
                  <a:schemeClr val="bg1"/>
                </a:solidFill>
                <a:effectLst/>
              </a:rPr>
              <a:t>First, extract only the column that contains the gender. </a:t>
            </a:r>
          </a:p>
          <a:p>
            <a:r>
              <a:rPr lang="en-AU" b="0" i="0" dirty="0">
                <a:solidFill>
                  <a:schemeClr val="bg1"/>
                </a:solidFill>
                <a:effectLst/>
              </a:rPr>
              <a:t>Next, use </a:t>
            </a:r>
            <a:r>
              <a:rPr lang="en-AU" dirty="0">
                <a:solidFill>
                  <a:schemeClr val="bg1"/>
                </a:solidFill>
              </a:rPr>
              <a:t>.distinct()</a:t>
            </a:r>
            <a:r>
              <a:rPr lang="en-AU" b="0" i="0" dirty="0">
                <a:solidFill>
                  <a:schemeClr val="bg1"/>
                </a:solidFill>
                <a:effectLst/>
              </a:rPr>
              <a:t> to select only the distinct values in the list. </a:t>
            </a:r>
          </a:p>
          <a:p>
            <a:r>
              <a:rPr lang="en-AU" dirty="0">
                <a:solidFill>
                  <a:schemeClr val="bg1"/>
                </a:solidFill>
              </a:rPr>
              <a:t>Then </a:t>
            </a:r>
            <a:r>
              <a:rPr lang="en-AU" b="0" i="0" dirty="0">
                <a:solidFill>
                  <a:schemeClr val="bg1"/>
                </a:solidFill>
                <a:effectLst/>
              </a:rPr>
              <a:t>use </a:t>
            </a:r>
            <a:r>
              <a:rPr lang="en-AU" dirty="0">
                <a:solidFill>
                  <a:schemeClr val="bg1"/>
                </a:solidFill>
              </a:rPr>
              <a:t>.collect()</a:t>
            </a:r>
            <a:r>
              <a:rPr lang="en-AU" b="0" i="0" dirty="0">
                <a:solidFill>
                  <a:schemeClr val="bg1"/>
                </a:solidFill>
                <a:effectLst/>
              </a:rPr>
              <a:t> to return the print of the values on the screen.</a:t>
            </a:r>
            <a:endParaRPr lang="en-AU" dirty="0">
              <a:solidFill>
                <a:schemeClr val="bg1"/>
              </a:solidFill>
            </a:endParaRPr>
          </a:p>
        </p:txBody>
      </p:sp>
    </p:spTree>
    <p:extLst>
      <p:ext uri="{BB962C8B-B14F-4D97-AF65-F5344CB8AC3E}">
        <p14:creationId xmlns:p14="http://schemas.microsoft.com/office/powerpoint/2010/main" val="1096260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959B-D775-4A35-BCD8-9051C7EBD9F0}"/>
              </a:ext>
            </a:extLst>
          </p:cNvPr>
          <p:cNvSpPr>
            <a:spLocks noGrp="1"/>
          </p:cNvSpPr>
          <p:nvPr>
            <p:ph type="title"/>
          </p:nvPr>
        </p:nvSpPr>
        <p:spPr>
          <a:xfrm>
            <a:off x="757646" y="152399"/>
            <a:ext cx="8229600" cy="857250"/>
          </a:xfrm>
        </p:spPr>
        <p:txBody>
          <a:bodyPr>
            <a:normAutofit/>
          </a:bodyPr>
          <a:lstStyle/>
          <a:p>
            <a:r>
              <a:rPr lang="en-AU" b="1" i="0" dirty="0">
                <a:effectLst/>
                <a:latin typeface="+mn-lt"/>
              </a:rPr>
              <a:t>.repartition(...) transformation</a:t>
            </a:r>
            <a:endParaRPr lang="en-AU" dirty="0">
              <a:latin typeface="+mn-lt"/>
            </a:endParaRPr>
          </a:p>
        </p:txBody>
      </p:sp>
      <p:sp>
        <p:nvSpPr>
          <p:cNvPr id="3" name="Content Placeholder 2">
            <a:extLst>
              <a:ext uri="{FF2B5EF4-FFF2-40B4-BE49-F238E27FC236}">
                <a16:creationId xmlns:a16="http://schemas.microsoft.com/office/drawing/2014/main" id="{929A63F5-E572-4826-BDBF-A86B1EF8E2B2}"/>
              </a:ext>
            </a:extLst>
          </p:cNvPr>
          <p:cNvSpPr>
            <a:spLocks noGrp="1"/>
          </p:cNvSpPr>
          <p:nvPr>
            <p:ph idx="1"/>
          </p:nvPr>
        </p:nvSpPr>
        <p:spPr>
          <a:xfrm>
            <a:off x="457200" y="1254034"/>
            <a:ext cx="8229600" cy="2879817"/>
          </a:xfrm>
        </p:spPr>
        <p:txBody>
          <a:bodyPr>
            <a:normAutofit fontScale="92500" lnSpcReduction="10000"/>
          </a:bodyPr>
          <a:lstStyle/>
          <a:p>
            <a:pPr algn="l"/>
            <a:r>
              <a:rPr lang="en-AU" b="0" i="0" dirty="0">
                <a:effectLst/>
              </a:rPr>
              <a:t>Repartitioning the dataset changes the number of partitions that the dataset is divided into. </a:t>
            </a:r>
          </a:p>
          <a:p>
            <a:pPr algn="l"/>
            <a:r>
              <a:rPr lang="en-AU" b="0" i="0" dirty="0">
                <a:effectLst/>
              </a:rPr>
              <a:t>Use sparingly and only when really necessary as it shuffles the data around, which in effect results in a significant performance overhead, e.g.:</a:t>
            </a:r>
          </a:p>
          <a:p>
            <a:pPr algn="l"/>
            <a:r>
              <a:rPr lang="en-AU" b="1" i="0" dirty="0">
                <a:effectLst/>
              </a:rPr>
              <a:t>rdd1 = rdd1.repartition(4) </a:t>
            </a:r>
            <a:r>
              <a:rPr lang="en-AU" b="1" i="0" dirty="0" err="1">
                <a:effectLst/>
              </a:rPr>
              <a:t>len</a:t>
            </a:r>
            <a:r>
              <a:rPr lang="en-AU" b="1" i="0" dirty="0">
                <a:effectLst/>
              </a:rPr>
              <a:t>(rdd1.glom().collect())</a:t>
            </a:r>
          </a:p>
          <a:p>
            <a:pPr algn="l"/>
            <a:r>
              <a:rPr lang="en-AU" b="0" i="0" dirty="0">
                <a:effectLst/>
              </a:rPr>
              <a:t>Prints out 4 as the new number of partitions.</a:t>
            </a:r>
          </a:p>
          <a:p>
            <a:pPr algn="l"/>
            <a:endParaRPr lang="en-AU" b="0" i="0" dirty="0">
              <a:effectLst/>
            </a:endParaRPr>
          </a:p>
          <a:p>
            <a:pPr algn="l"/>
            <a:r>
              <a:rPr lang="en-AU" b="1" i="0" dirty="0">
                <a:effectLst/>
              </a:rPr>
              <a:t> .glom() </a:t>
            </a:r>
            <a:r>
              <a:rPr lang="en-AU" b="0" i="0" dirty="0">
                <a:effectLst/>
              </a:rPr>
              <a:t>, in contrast to .collect(), produces a list where each element is another list of all elements of the dataset present in a specified partition; the main list returned has as many elements as the number of partitions.</a:t>
            </a:r>
          </a:p>
          <a:p>
            <a:endParaRPr lang="en-AU" dirty="0"/>
          </a:p>
        </p:txBody>
      </p:sp>
    </p:spTree>
    <p:extLst>
      <p:ext uri="{BB962C8B-B14F-4D97-AF65-F5344CB8AC3E}">
        <p14:creationId xmlns:p14="http://schemas.microsoft.com/office/powerpoint/2010/main" val="1447902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32F0-22AE-47DA-8B6B-1215E4831165}"/>
              </a:ext>
            </a:extLst>
          </p:cNvPr>
          <p:cNvSpPr>
            <a:spLocks noGrp="1"/>
          </p:cNvSpPr>
          <p:nvPr>
            <p:ph type="title"/>
          </p:nvPr>
        </p:nvSpPr>
        <p:spPr>
          <a:xfrm>
            <a:off x="653143" y="257446"/>
            <a:ext cx="8229600" cy="857250"/>
          </a:xfrm>
        </p:spPr>
        <p:txBody>
          <a:bodyPr/>
          <a:lstStyle/>
          <a:p>
            <a:r>
              <a:rPr lang="en-AU" dirty="0"/>
              <a:t>Actions</a:t>
            </a:r>
          </a:p>
        </p:txBody>
      </p:sp>
      <p:sp>
        <p:nvSpPr>
          <p:cNvPr id="3" name="Content Placeholder 2">
            <a:extLst>
              <a:ext uri="{FF2B5EF4-FFF2-40B4-BE49-F238E27FC236}">
                <a16:creationId xmlns:a16="http://schemas.microsoft.com/office/drawing/2014/main" id="{3DD85BFD-C448-47D2-9F29-C10EE793B846}"/>
              </a:ext>
            </a:extLst>
          </p:cNvPr>
          <p:cNvSpPr>
            <a:spLocks noGrp="1"/>
          </p:cNvSpPr>
          <p:nvPr>
            <p:ph idx="1"/>
          </p:nvPr>
        </p:nvSpPr>
        <p:spPr>
          <a:xfrm>
            <a:off x="457200" y="1332411"/>
            <a:ext cx="8229600" cy="3108960"/>
          </a:xfrm>
        </p:spPr>
        <p:txBody>
          <a:bodyPr/>
          <a:lstStyle/>
          <a:p>
            <a:r>
              <a:rPr lang="en-AU" b="0" i="0" dirty="0">
                <a:effectLst/>
              </a:rPr>
              <a:t>Actions, in contrast to transformations, execute the scheduled task on the dataset; once you have finished transforming your data you can execute your transformations. </a:t>
            </a:r>
          </a:p>
          <a:p>
            <a:r>
              <a:rPr lang="en-AU" b="0" i="0" dirty="0">
                <a:effectLst/>
              </a:rPr>
              <a:t>This might contain no transformations (for example, </a:t>
            </a:r>
            <a:r>
              <a:rPr lang="en-AU" b="1" i="0" dirty="0">
                <a:effectLst/>
              </a:rPr>
              <a:t>.take(n) </a:t>
            </a:r>
            <a:r>
              <a:rPr lang="en-AU" b="0" i="0" dirty="0">
                <a:effectLst/>
              </a:rPr>
              <a:t>will just return n records from an RDD even if you did not do any transformations to it) or execute the whole chain of transformations.</a:t>
            </a:r>
          </a:p>
          <a:p>
            <a:endParaRPr lang="en-AU" dirty="0"/>
          </a:p>
        </p:txBody>
      </p:sp>
    </p:spTree>
    <p:extLst>
      <p:ext uri="{BB962C8B-B14F-4D97-AF65-F5344CB8AC3E}">
        <p14:creationId xmlns:p14="http://schemas.microsoft.com/office/powerpoint/2010/main" val="3858040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B991-CD9F-4A8F-909D-A8A4A23C073D}"/>
              </a:ext>
            </a:extLst>
          </p:cNvPr>
          <p:cNvSpPr>
            <a:spLocks noGrp="1"/>
          </p:cNvSpPr>
          <p:nvPr>
            <p:ph type="title"/>
          </p:nvPr>
        </p:nvSpPr>
        <p:spPr>
          <a:xfrm>
            <a:off x="1005840" y="152399"/>
            <a:ext cx="8229600" cy="857250"/>
          </a:xfrm>
        </p:spPr>
        <p:txBody>
          <a:bodyPr>
            <a:normAutofit/>
          </a:bodyPr>
          <a:lstStyle/>
          <a:p>
            <a:r>
              <a:rPr lang="en-AU" b="1" i="0" dirty="0">
                <a:effectLst/>
              </a:rPr>
              <a:t>.take(...) method</a:t>
            </a:r>
            <a:endParaRPr lang="en-AU" dirty="0">
              <a:latin typeface="+mn-lt"/>
            </a:endParaRPr>
          </a:p>
        </p:txBody>
      </p:sp>
      <p:sp>
        <p:nvSpPr>
          <p:cNvPr id="3" name="Content Placeholder 2">
            <a:extLst>
              <a:ext uri="{FF2B5EF4-FFF2-40B4-BE49-F238E27FC236}">
                <a16:creationId xmlns:a16="http://schemas.microsoft.com/office/drawing/2014/main" id="{52BFF132-2358-4977-818F-A47B8DE01D5E}"/>
              </a:ext>
            </a:extLst>
          </p:cNvPr>
          <p:cNvSpPr>
            <a:spLocks noGrp="1"/>
          </p:cNvSpPr>
          <p:nvPr>
            <p:ph idx="1"/>
          </p:nvPr>
        </p:nvSpPr>
        <p:spPr>
          <a:xfrm>
            <a:off x="274320" y="1036321"/>
            <a:ext cx="8412480" cy="3954780"/>
          </a:xfrm>
        </p:spPr>
        <p:txBody>
          <a:bodyPr>
            <a:normAutofit lnSpcReduction="10000"/>
          </a:bodyPr>
          <a:lstStyle/>
          <a:p>
            <a:pPr algn="l"/>
            <a:r>
              <a:rPr lang="en-AU" sz="2000" b="0" i="0" dirty="0">
                <a:effectLst/>
              </a:rPr>
              <a:t>This is most arguably the most useful (and used, such as the .map(...) method). </a:t>
            </a:r>
          </a:p>
          <a:p>
            <a:pPr algn="l"/>
            <a:r>
              <a:rPr lang="en-AU" sz="2000" b="0" i="0" dirty="0">
                <a:effectLst/>
              </a:rPr>
              <a:t>Preferred to .collect(...) as it only returns the n top rows from a single data partition in contrast to .collect(...), which returns the whole RDD. </a:t>
            </a:r>
            <a:r>
              <a:rPr lang="en-AU" sz="2000" dirty="0"/>
              <a:t>E</a:t>
            </a:r>
            <a:r>
              <a:rPr lang="en-AU" sz="2000" b="0" i="0" dirty="0">
                <a:effectLst/>
              </a:rPr>
              <a:t>specially important with large datasets:</a:t>
            </a:r>
          </a:p>
          <a:p>
            <a:pPr algn="l"/>
            <a:r>
              <a:rPr lang="en-AU" sz="2000" b="1" i="0" dirty="0" err="1">
                <a:effectLst/>
              </a:rPr>
              <a:t>data_first</a:t>
            </a:r>
            <a:r>
              <a:rPr lang="en-AU" sz="2000" b="1" i="0" dirty="0">
                <a:effectLst/>
              </a:rPr>
              <a:t> = </a:t>
            </a:r>
            <a:r>
              <a:rPr lang="en-AU" sz="2000" b="1" i="0" dirty="0" err="1">
                <a:effectLst/>
              </a:rPr>
              <a:t>data_from_file_conv.take</a:t>
            </a:r>
            <a:r>
              <a:rPr lang="en-AU" sz="2000" b="1" i="0" dirty="0">
                <a:effectLst/>
              </a:rPr>
              <a:t>(1)</a:t>
            </a:r>
          </a:p>
          <a:p>
            <a:pPr algn="l"/>
            <a:r>
              <a:rPr lang="en-AU" sz="2000" b="0" i="0" dirty="0">
                <a:effectLst/>
              </a:rPr>
              <a:t>If you want somewhat randomized records you can use .</a:t>
            </a:r>
            <a:r>
              <a:rPr lang="en-AU" sz="2000" b="0" i="0" dirty="0" err="1">
                <a:effectLst/>
              </a:rPr>
              <a:t>takeSample</a:t>
            </a:r>
            <a:r>
              <a:rPr lang="en-AU" sz="2000" b="0" i="0" dirty="0">
                <a:effectLst/>
              </a:rPr>
              <a:t>(...) instead, which takes three arguments: </a:t>
            </a:r>
          </a:p>
          <a:p>
            <a:pPr marL="457200" indent="-457200" algn="l">
              <a:buFont typeface="+mj-lt"/>
              <a:buAutoNum type="arabicPeriod"/>
            </a:pPr>
            <a:r>
              <a:rPr lang="en-AU" sz="2000" b="0" i="0" dirty="0">
                <a:effectLst/>
              </a:rPr>
              <a:t>whether the sampling should be with replacement, </a:t>
            </a:r>
          </a:p>
          <a:p>
            <a:pPr marL="457200" indent="-457200" algn="l">
              <a:buFont typeface="+mj-lt"/>
              <a:buAutoNum type="arabicPeriod"/>
            </a:pPr>
            <a:r>
              <a:rPr lang="en-AU" sz="2000" b="0" i="0" dirty="0">
                <a:effectLst/>
              </a:rPr>
              <a:t>number of records to return</a:t>
            </a:r>
          </a:p>
          <a:p>
            <a:pPr marL="457200" indent="-457200" algn="l">
              <a:buFont typeface="+mj-lt"/>
              <a:buAutoNum type="arabicPeriod"/>
            </a:pPr>
            <a:r>
              <a:rPr lang="en-AU" sz="2000" b="0" i="0" dirty="0">
                <a:effectLst/>
              </a:rPr>
              <a:t>seed to the pseudo-random numbers generator</a:t>
            </a:r>
          </a:p>
          <a:p>
            <a:pPr algn="l"/>
            <a:r>
              <a:rPr lang="en-AU" sz="2000" b="1" i="0" dirty="0" err="1">
                <a:effectLst/>
              </a:rPr>
              <a:t>data_take_sampled</a:t>
            </a:r>
            <a:r>
              <a:rPr lang="en-AU" sz="2000" b="1" i="0" dirty="0">
                <a:effectLst/>
              </a:rPr>
              <a:t> = </a:t>
            </a:r>
            <a:r>
              <a:rPr lang="en-AU" sz="2000" b="1" i="0" dirty="0" err="1">
                <a:effectLst/>
              </a:rPr>
              <a:t>data_from_file_conv.takeSample</a:t>
            </a:r>
            <a:r>
              <a:rPr lang="en-AU" sz="2000" b="1" i="0" dirty="0">
                <a:effectLst/>
              </a:rPr>
              <a:t>(False, 1, 667)</a:t>
            </a:r>
          </a:p>
          <a:p>
            <a:endParaRPr lang="en-AU" dirty="0"/>
          </a:p>
        </p:txBody>
      </p:sp>
    </p:spTree>
    <p:extLst>
      <p:ext uri="{BB962C8B-B14F-4D97-AF65-F5344CB8AC3E}">
        <p14:creationId xmlns:p14="http://schemas.microsoft.com/office/powerpoint/2010/main" val="2568441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D9F1-357D-420E-BAD9-8EF11B0C4531}"/>
              </a:ext>
            </a:extLst>
          </p:cNvPr>
          <p:cNvSpPr>
            <a:spLocks noGrp="1"/>
          </p:cNvSpPr>
          <p:nvPr>
            <p:ph type="title"/>
          </p:nvPr>
        </p:nvSpPr>
        <p:spPr>
          <a:xfrm>
            <a:off x="1280160" y="152399"/>
            <a:ext cx="8229600" cy="857250"/>
          </a:xfrm>
        </p:spPr>
        <p:txBody>
          <a:bodyPr>
            <a:normAutofit/>
          </a:bodyPr>
          <a:lstStyle/>
          <a:p>
            <a:r>
              <a:rPr lang="en-AU" sz="3600" b="1" i="0" dirty="0">
                <a:effectLst/>
              </a:rPr>
              <a:t>.collect(...) method</a:t>
            </a:r>
            <a:endParaRPr lang="en-AU" dirty="0"/>
          </a:p>
        </p:txBody>
      </p:sp>
      <p:sp>
        <p:nvSpPr>
          <p:cNvPr id="3" name="Content Placeholder 2">
            <a:extLst>
              <a:ext uri="{FF2B5EF4-FFF2-40B4-BE49-F238E27FC236}">
                <a16:creationId xmlns:a16="http://schemas.microsoft.com/office/drawing/2014/main" id="{87468800-9614-4AB3-B296-18F0ED1E803F}"/>
              </a:ext>
            </a:extLst>
          </p:cNvPr>
          <p:cNvSpPr>
            <a:spLocks noGrp="1"/>
          </p:cNvSpPr>
          <p:nvPr>
            <p:ph idx="1"/>
          </p:nvPr>
        </p:nvSpPr>
        <p:spPr>
          <a:xfrm>
            <a:off x="274319" y="1214846"/>
            <a:ext cx="8634549" cy="3928654"/>
          </a:xfrm>
        </p:spPr>
        <p:txBody>
          <a:bodyPr>
            <a:normAutofit fontScale="62500" lnSpcReduction="20000"/>
          </a:bodyPr>
          <a:lstStyle/>
          <a:p>
            <a:pPr algn="l"/>
            <a:r>
              <a:rPr lang="en-AU" sz="3200" b="0" i="0" dirty="0">
                <a:effectLst/>
              </a:rPr>
              <a:t>This method returns all the elements of the RDD to the driver. As we have just provided a caution about it, we will not repeat ourselves here.</a:t>
            </a:r>
          </a:p>
          <a:p>
            <a:pPr algn="l"/>
            <a:r>
              <a:rPr lang="en-AU" sz="3200" b="1" i="0" dirty="0">
                <a:effectLst/>
              </a:rPr>
              <a:t>The .reduce(...) method</a:t>
            </a:r>
          </a:p>
          <a:p>
            <a:pPr algn="l"/>
            <a:r>
              <a:rPr lang="en-AU" sz="3200" b="0" i="0" dirty="0">
                <a:effectLst/>
              </a:rPr>
              <a:t>The .reduce(...) method reduces the elements of an RDD using a specified method.</a:t>
            </a:r>
          </a:p>
          <a:p>
            <a:pPr algn="l"/>
            <a:r>
              <a:rPr lang="en-AU" sz="3200" b="0" i="0" dirty="0">
                <a:effectLst/>
              </a:rPr>
              <a:t>You can use it to sum the elements of your RDD:</a:t>
            </a:r>
          </a:p>
          <a:p>
            <a:pPr algn="l"/>
            <a:r>
              <a:rPr lang="en-AU" sz="3200" b="0" i="0" dirty="0">
                <a:effectLst/>
              </a:rPr>
              <a:t>rdd1.map(lambda row: row[1]).reduce(lambda x, y: x + y)</a:t>
            </a:r>
          </a:p>
          <a:p>
            <a:pPr algn="l"/>
            <a:r>
              <a:rPr lang="en-AU" sz="3200" b="0" i="0" dirty="0">
                <a:effectLst/>
              </a:rPr>
              <a:t>This will produce the sum of 15.</a:t>
            </a:r>
          </a:p>
          <a:p>
            <a:pPr algn="l"/>
            <a:r>
              <a:rPr lang="en-AU" sz="3200" b="0" i="0" dirty="0">
                <a:effectLst/>
              </a:rPr>
              <a:t>We first create a list of all the values of the rdd1 using the .map(...) transformation, and then use the .reduce(...) method to process the results. The reduce(...) method, on each partition, runs the summation method (here expressed as a lambda) and returns the sum to the driver node where the final aggregation takes place.</a:t>
            </a:r>
          </a:p>
          <a:p>
            <a:endParaRPr lang="en-AU" dirty="0"/>
          </a:p>
        </p:txBody>
      </p:sp>
    </p:spTree>
    <p:extLst>
      <p:ext uri="{BB962C8B-B14F-4D97-AF65-F5344CB8AC3E}">
        <p14:creationId xmlns:p14="http://schemas.microsoft.com/office/powerpoint/2010/main" val="803984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ADAB-C722-4419-B56B-8D637A9BAB1F}"/>
              </a:ext>
            </a:extLst>
          </p:cNvPr>
          <p:cNvSpPr>
            <a:spLocks noGrp="1"/>
          </p:cNvSpPr>
          <p:nvPr>
            <p:ph type="title"/>
          </p:nvPr>
        </p:nvSpPr>
        <p:spPr>
          <a:xfrm>
            <a:off x="1946365" y="25281"/>
            <a:ext cx="4767943" cy="857250"/>
          </a:xfrm>
        </p:spPr>
        <p:txBody>
          <a:bodyPr>
            <a:normAutofit/>
          </a:bodyPr>
          <a:lstStyle/>
          <a:p>
            <a:r>
              <a:rPr lang="en-AU" b="1" i="0" dirty="0">
                <a:effectLst/>
                <a:latin typeface="+mn-lt"/>
              </a:rPr>
              <a:t>.count(...) method</a:t>
            </a:r>
            <a:endParaRPr lang="en-AU" dirty="0">
              <a:latin typeface="+mn-lt"/>
            </a:endParaRPr>
          </a:p>
        </p:txBody>
      </p:sp>
      <p:pic>
        <p:nvPicPr>
          <p:cNvPr id="23554" name="Picture 2" descr="The .count(...) method">
            <a:extLst>
              <a:ext uri="{FF2B5EF4-FFF2-40B4-BE49-F238E27FC236}">
                <a16:creationId xmlns:a16="http://schemas.microsoft.com/office/drawing/2014/main" id="{47BC4EA0-6262-4829-AAB6-C40C2B50E53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97000" y="3954780"/>
            <a:ext cx="6350000" cy="3111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1BC8ABB-B7F1-4E1E-8ED2-CE89696A2B4A}"/>
              </a:ext>
            </a:extLst>
          </p:cNvPr>
          <p:cNvSpPr txBox="1"/>
          <p:nvPr/>
        </p:nvSpPr>
        <p:spPr>
          <a:xfrm>
            <a:off x="274320" y="1188720"/>
            <a:ext cx="8112034" cy="2585323"/>
          </a:xfrm>
          <a:prstGeom prst="rect">
            <a:avLst/>
          </a:prstGeom>
          <a:noFill/>
        </p:spPr>
        <p:txBody>
          <a:bodyPr wrap="square">
            <a:spAutoFit/>
          </a:bodyPr>
          <a:lstStyle/>
          <a:p>
            <a:pPr algn="l"/>
            <a:r>
              <a:rPr lang="en-AU" b="0" i="0" dirty="0">
                <a:solidFill>
                  <a:schemeClr val="bg1"/>
                </a:solidFill>
                <a:effectLst/>
              </a:rPr>
              <a:t>Counts the number of elements in the RDD. </a:t>
            </a:r>
          </a:p>
          <a:p>
            <a:pPr algn="l"/>
            <a:r>
              <a:rPr lang="en-AU" b="1" i="0" dirty="0" err="1">
                <a:solidFill>
                  <a:schemeClr val="bg1"/>
                </a:solidFill>
                <a:effectLst/>
              </a:rPr>
              <a:t>data_reduce.count</a:t>
            </a:r>
            <a:r>
              <a:rPr lang="en-AU" b="1" i="0" dirty="0">
                <a:solidFill>
                  <a:schemeClr val="bg1"/>
                </a:solidFill>
                <a:effectLst/>
              </a:rPr>
              <a:t>()</a:t>
            </a:r>
          </a:p>
          <a:p>
            <a:pPr algn="l"/>
            <a:endParaRPr lang="en-AU" b="0" i="0" dirty="0">
              <a:solidFill>
                <a:schemeClr val="bg1"/>
              </a:solidFill>
              <a:effectLst/>
            </a:endParaRPr>
          </a:p>
          <a:p>
            <a:pPr algn="l"/>
            <a:r>
              <a:rPr lang="en-AU" b="0" i="0" dirty="0">
                <a:solidFill>
                  <a:schemeClr val="bg1"/>
                </a:solidFill>
                <a:effectLst/>
              </a:rPr>
              <a:t>The .count(...) method produces the same result as the following method, but it does not require moving the whole dataset to the driver:</a:t>
            </a:r>
          </a:p>
          <a:p>
            <a:pPr algn="l"/>
            <a:r>
              <a:rPr lang="en-AU" b="1" i="0" dirty="0" err="1">
                <a:solidFill>
                  <a:schemeClr val="bg1"/>
                </a:solidFill>
                <a:effectLst/>
              </a:rPr>
              <a:t>len</a:t>
            </a:r>
            <a:r>
              <a:rPr lang="en-AU" b="1" i="0" dirty="0">
                <a:solidFill>
                  <a:schemeClr val="bg1"/>
                </a:solidFill>
                <a:effectLst/>
              </a:rPr>
              <a:t>(</a:t>
            </a:r>
            <a:r>
              <a:rPr lang="en-AU" b="1" i="0" dirty="0" err="1">
                <a:solidFill>
                  <a:schemeClr val="bg1"/>
                </a:solidFill>
                <a:effectLst/>
              </a:rPr>
              <a:t>data_reduce.collect</a:t>
            </a:r>
            <a:r>
              <a:rPr lang="en-AU" b="1" i="0" dirty="0">
                <a:solidFill>
                  <a:schemeClr val="bg1"/>
                </a:solidFill>
                <a:effectLst/>
              </a:rPr>
              <a:t>()) # WRONG -- DON'T DO THIS!</a:t>
            </a:r>
          </a:p>
          <a:p>
            <a:pPr algn="l"/>
            <a:endParaRPr lang="en-AU" b="1" i="0" dirty="0">
              <a:solidFill>
                <a:schemeClr val="bg1"/>
              </a:solidFill>
              <a:effectLst/>
            </a:endParaRPr>
          </a:p>
          <a:p>
            <a:pPr algn="l"/>
            <a:r>
              <a:rPr lang="en-AU" b="0" i="0" dirty="0">
                <a:solidFill>
                  <a:schemeClr val="bg1"/>
                </a:solidFill>
                <a:effectLst/>
              </a:rPr>
              <a:t>If dataset is key-value, use  .</a:t>
            </a:r>
            <a:r>
              <a:rPr lang="en-AU" b="0" i="0" dirty="0" err="1">
                <a:solidFill>
                  <a:schemeClr val="bg1"/>
                </a:solidFill>
                <a:effectLst/>
              </a:rPr>
              <a:t>countByKey</a:t>
            </a:r>
            <a:r>
              <a:rPr lang="en-AU" b="0" i="0" dirty="0">
                <a:solidFill>
                  <a:schemeClr val="bg1"/>
                </a:solidFill>
                <a:effectLst/>
              </a:rPr>
              <a:t>() to get the counts of distinct keys. </a:t>
            </a:r>
            <a:r>
              <a:rPr lang="en-AU" b="0" i="0" dirty="0" err="1">
                <a:solidFill>
                  <a:schemeClr val="bg1"/>
                </a:solidFill>
                <a:effectLst/>
              </a:rPr>
              <a:t>data_key.countByKey</a:t>
            </a:r>
            <a:r>
              <a:rPr lang="en-AU" b="0" i="0" dirty="0">
                <a:solidFill>
                  <a:schemeClr val="bg1"/>
                </a:solidFill>
                <a:effectLst/>
              </a:rPr>
              <a:t>().items()</a:t>
            </a:r>
          </a:p>
        </p:txBody>
      </p:sp>
    </p:spTree>
    <p:extLst>
      <p:ext uri="{BB962C8B-B14F-4D97-AF65-F5344CB8AC3E}">
        <p14:creationId xmlns:p14="http://schemas.microsoft.com/office/powerpoint/2010/main" val="3724798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50FF-ED40-4848-B508-2B00D6358A0E}"/>
              </a:ext>
            </a:extLst>
          </p:cNvPr>
          <p:cNvSpPr>
            <a:spLocks noGrp="1"/>
          </p:cNvSpPr>
          <p:nvPr>
            <p:ph type="title"/>
          </p:nvPr>
        </p:nvSpPr>
        <p:spPr>
          <a:xfrm>
            <a:off x="1005840" y="-29937"/>
            <a:ext cx="8229600" cy="857250"/>
          </a:xfrm>
        </p:spPr>
        <p:txBody>
          <a:bodyPr>
            <a:normAutofit/>
          </a:bodyPr>
          <a:lstStyle/>
          <a:p>
            <a:r>
              <a:rPr lang="en-AU" b="1" i="0" dirty="0">
                <a:effectLst/>
                <a:latin typeface="+mn-lt"/>
              </a:rPr>
              <a:t>.</a:t>
            </a:r>
            <a:r>
              <a:rPr lang="en-AU" b="1" i="0" dirty="0" err="1">
                <a:effectLst/>
                <a:latin typeface="+mn-lt"/>
              </a:rPr>
              <a:t>saveAsTextFile</a:t>
            </a:r>
            <a:r>
              <a:rPr lang="en-AU" b="1" i="0" dirty="0">
                <a:effectLst/>
                <a:latin typeface="+mn-lt"/>
              </a:rPr>
              <a:t>(...) method</a:t>
            </a:r>
            <a:endParaRPr lang="en-AU" dirty="0">
              <a:latin typeface="+mn-lt"/>
            </a:endParaRPr>
          </a:p>
        </p:txBody>
      </p:sp>
      <p:sp>
        <p:nvSpPr>
          <p:cNvPr id="3" name="Content Placeholder 2">
            <a:extLst>
              <a:ext uri="{FF2B5EF4-FFF2-40B4-BE49-F238E27FC236}">
                <a16:creationId xmlns:a16="http://schemas.microsoft.com/office/drawing/2014/main" id="{AA952BDF-00ED-42CA-8245-DA7C46741844}"/>
              </a:ext>
            </a:extLst>
          </p:cNvPr>
          <p:cNvSpPr>
            <a:spLocks noGrp="1"/>
          </p:cNvSpPr>
          <p:nvPr>
            <p:ph idx="1"/>
          </p:nvPr>
        </p:nvSpPr>
        <p:spPr>
          <a:xfrm>
            <a:off x="326571" y="1058091"/>
            <a:ext cx="8360229" cy="3824151"/>
          </a:xfrm>
        </p:spPr>
        <p:txBody>
          <a:bodyPr>
            <a:normAutofit fontScale="92500" lnSpcReduction="20000"/>
          </a:bodyPr>
          <a:lstStyle/>
          <a:p>
            <a:pPr algn="l"/>
            <a:r>
              <a:rPr lang="en-AU" b="0" i="0" dirty="0">
                <a:effectLst/>
              </a:rPr>
              <a:t>Saves RDD to text files, each partition to a separate file:</a:t>
            </a:r>
          </a:p>
          <a:p>
            <a:pPr algn="l"/>
            <a:r>
              <a:rPr lang="en-AU" b="1" i="0" dirty="0" err="1">
                <a:effectLst/>
              </a:rPr>
              <a:t>data_key.saveAsTextFile</a:t>
            </a:r>
            <a:r>
              <a:rPr lang="en-AU" b="1" i="0" dirty="0">
                <a:effectLst/>
              </a:rPr>
              <a:t>( '/Users/</a:t>
            </a:r>
            <a:r>
              <a:rPr lang="en-AU" b="1" i="0" dirty="0" err="1">
                <a:effectLst/>
              </a:rPr>
              <a:t>drabast</a:t>
            </a:r>
            <a:r>
              <a:rPr lang="en-AU" b="1" i="0" dirty="0">
                <a:effectLst/>
              </a:rPr>
              <a:t>/Documents/</a:t>
            </a:r>
            <a:r>
              <a:rPr lang="en-AU" b="1" i="0" dirty="0" err="1">
                <a:effectLst/>
              </a:rPr>
              <a:t>PySpark_Data</a:t>
            </a:r>
            <a:r>
              <a:rPr lang="en-AU" b="1" i="0" dirty="0">
                <a:effectLst/>
              </a:rPr>
              <a:t>/data_key.txt’)</a:t>
            </a:r>
          </a:p>
          <a:p>
            <a:pPr algn="l"/>
            <a:endParaRPr lang="en-AU" b="0" i="0" dirty="0">
              <a:effectLst/>
            </a:endParaRPr>
          </a:p>
          <a:p>
            <a:pPr algn="l"/>
            <a:r>
              <a:rPr lang="en-AU" b="0" i="0" dirty="0">
                <a:effectLst/>
              </a:rPr>
              <a:t>To read, parse it back as all the rows are treated as strings:</a:t>
            </a:r>
          </a:p>
          <a:p>
            <a:pPr algn="l"/>
            <a:r>
              <a:rPr lang="en-AU" b="1" i="0" dirty="0">
                <a:effectLst/>
              </a:rPr>
              <a:t>def </a:t>
            </a:r>
            <a:r>
              <a:rPr lang="en-AU" b="1" i="0" dirty="0" err="1">
                <a:effectLst/>
              </a:rPr>
              <a:t>parseInput</a:t>
            </a:r>
            <a:r>
              <a:rPr lang="en-AU" b="1" i="0" dirty="0">
                <a:effectLst/>
              </a:rPr>
              <a:t>(row): </a:t>
            </a:r>
          </a:p>
          <a:p>
            <a:pPr algn="l"/>
            <a:r>
              <a:rPr lang="en-AU" b="1" i="0" dirty="0">
                <a:effectLst/>
              </a:rPr>
              <a:t>	import re </a:t>
            </a:r>
          </a:p>
          <a:p>
            <a:pPr algn="l"/>
            <a:r>
              <a:rPr lang="en-AU" b="1" i="0" dirty="0">
                <a:effectLst/>
              </a:rPr>
              <a:t>	pattern = </a:t>
            </a:r>
            <a:r>
              <a:rPr lang="en-AU" b="1" i="0" dirty="0" err="1">
                <a:effectLst/>
              </a:rPr>
              <a:t>re.compile</a:t>
            </a:r>
            <a:r>
              <a:rPr lang="en-AU" b="1" i="0" dirty="0">
                <a:effectLst/>
              </a:rPr>
              <a:t>(r'\(\'([a-z])\', ([0-9])\)’) </a:t>
            </a:r>
          </a:p>
          <a:p>
            <a:pPr algn="l"/>
            <a:r>
              <a:rPr lang="en-AU" b="1" i="0" dirty="0">
                <a:effectLst/>
              </a:rPr>
              <a:t>	</a:t>
            </a:r>
            <a:r>
              <a:rPr lang="en-AU" b="1" i="0" dirty="0" err="1">
                <a:effectLst/>
              </a:rPr>
              <a:t>row_split</a:t>
            </a:r>
            <a:r>
              <a:rPr lang="en-AU" b="1" i="0" dirty="0">
                <a:effectLst/>
              </a:rPr>
              <a:t> = </a:t>
            </a:r>
            <a:r>
              <a:rPr lang="en-AU" b="1" i="0" dirty="0" err="1">
                <a:effectLst/>
              </a:rPr>
              <a:t>pattern.split</a:t>
            </a:r>
            <a:r>
              <a:rPr lang="en-AU" b="1" i="0" dirty="0">
                <a:effectLst/>
              </a:rPr>
              <a:t>(row) </a:t>
            </a:r>
          </a:p>
          <a:p>
            <a:pPr algn="l"/>
            <a:r>
              <a:rPr lang="en-AU" b="1" i="0" dirty="0">
                <a:effectLst/>
              </a:rPr>
              <a:t>	return (</a:t>
            </a:r>
            <a:r>
              <a:rPr lang="en-AU" b="1" i="0" dirty="0" err="1">
                <a:effectLst/>
              </a:rPr>
              <a:t>row_split</a:t>
            </a:r>
            <a:r>
              <a:rPr lang="en-AU" b="1" i="0" dirty="0">
                <a:effectLst/>
              </a:rPr>
              <a:t>[1], int(</a:t>
            </a:r>
            <a:r>
              <a:rPr lang="en-AU" b="1" i="0" dirty="0" err="1">
                <a:effectLst/>
              </a:rPr>
              <a:t>row_split</a:t>
            </a:r>
            <a:r>
              <a:rPr lang="en-AU" b="1" i="0" dirty="0">
                <a:effectLst/>
              </a:rPr>
              <a:t>[2])) </a:t>
            </a:r>
          </a:p>
          <a:p>
            <a:pPr algn="l"/>
            <a:endParaRPr lang="en-AU" b="1" dirty="0"/>
          </a:p>
          <a:p>
            <a:pPr algn="l"/>
            <a:r>
              <a:rPr lang="en-AU" b="1" i="0" dirty="0" err="1">
                <a:effectLst/>
              </a:rPr>
              <a:t>data_key_reread</a:t>
            </a:r>
            <a:r>
              <a:rPr lang="en-AU" b="1" i="0" dirty="0">
                <a:effectLst/>
              </a:rPr>
              <a:t> = </a:t>
            </a:r>
            <a:r>
              <a:rPr lang="en-AU" b="1" i="0" dirty="0" err="1">
                <a:effectLst/>
              </a:rPr>
              <a:t>sc.textFile</a:t>
            </a:r>
            <a:r>
              <a:rPr lang="en-AU" b="1" i="0" dirty="0">
                <a:effectLst/>
              </a:rPr>
              <a:t>( '/Users/</a:t>
            </a:r>
            <a:r>
              <a:rPr lang="en-AU" b="1" i="0" dirty="0" err="1">
                <a:effectLst/>
              </a:rPr>
              <a:t>drabast</a:t>
            </a:r>
            <a:r>
              <a:rPr lang="en-AU" b="1" i="0" dirty="0">
                <a:effectLst/>
              </a:rPr>
              <a:t>/Documents/</a:t>
            </a:r>
            <a:r>
              <a:rPr lang="en-AU" b="1" i="0" dirty="0" err="1">
                <a:effectLst/>
              </a:rPr>
              <a:t>PySpark_Data</a:t>
            </a:r>
            <a:r>
              <a:rPr lang="en-AU" b="1" i="0" dirty="0">
                <a:effectLst/>
              </a:rPr>
              <a:t>/data_key.txt’).map(</a:t>
            </a:r>
            <a:r>
              <a:rPr lang="en-AU" b="1" i="0" dirty="0" err="1">
                <a:effectLst/>
              </a:rPr>
              <a:t>parseInput</a:t>
            </a:r>
            <a:r>
              <a:rPr lang="en-AU" b="1" i="0" dirty="0">
                <a:effectLst/>
              </a:rPr>
              <a:t>) </a:t>
            </a:r>
          </a:p>
          <a:p>
            <a:pPr algn="l"/>
            <a:r>
              <a:rPr lang="en-AU" b="1" i="0" dirty="0" err="1">
                <a:effectLst/>
              </a:rPr>
              <a:t>data_key_reread.collect</a:t>
            </a:r>
            <a:r>
              <a:rPr lang="en-AU" b="1" i="0" dirty="0">
                <a:effectLst/>
              </a:rPr>
              <a:t>()</a:t>
            </a:r>
          </a:p>
          <a:p>
            <a:endParaRPr lang="en-AU" dirty="0"/>
          </a:p>
        </p:txBody>
      </p:sp>
    </p:spTree>
    <p:extLst>
      <p:ext uri="{BB962C8B-B14F-4D97-AF65-F5344CB8AC3E}">
        <p14:creationId xmlns:p14="http://schemas.microsoft.com/office/powerpoint/2010/main" val="1884850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215B-D629-4329-9F45-68686FC1D483}"/>
              </a:ext>
            </a:extLst>
          </p:cNvPr>
          <p:cNvSpPr>
            <a:spLocks noGrp="1"/>
          </p:cNvSpPr>
          <p:nvPr>
            <p:ph type="title"/>
          </p:nvPr>
        </p:nvSpPr>
        <p:spPr>
          <a:xfrm>
            <a:off x="1658983" y="581024"/>
            <a:ext cx="8229600" cy="857250"/>
          </a:xfrm>
        </p:spPr>
        <p:txBody>
          <a:bodyPr>
            <a:normAutofit fontScale="90000"/>
          </a:bodyPr>
          <a:lstStyle/>
          <a:p>
            <a:r>
              <a:rPr lang="en-AU" b="1" i="0" dirty="0">
                <a:effectLst/>
                <a:latin typeface="Calibri" panose="020F0502020204030204" pitchFamily="34" charset="0"/>
                <a:cs typeface="Calibri" panose="020F0502020204030204" pitchFamily="34" charset="0"/>
              </a:rPr>
              <a:t>.foreach(...) method</a:t>
            </a:r>
            <a:br>
              <a:rPr lang="en-AU" b="1" i="0" dirty="0">
                <a:effectLst/>
                <a:latin typeface="Calibri" panose="020F0502020204030204" pitchFamily="34" charset="0"/>
                <a:cs typeface="Calibri" panose="020F0502020204030204" pitchFamily="34" charset="0"/>
              </a:rPr>
            </a:br>
            <a:endParaRPr lang="en-AU"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1EDA753-8BE4-4480-B12B-C9A17F777D28}"/>
              </a:ext>
            </a:extLst>
          </p:cNvPr>
          <p:cNvSpPr>
            <a:spLocks noGrp="1"/>
          </p:cNvSpPr>
          <p:nvPr>
            <p:ph idx="1"/>
          </p:nvPr>
        </p:nvSpPr>
        <p:spPr>
          <a:xfrm>
            <a:off x="561703" y="1438274"/>
            <a:ext cx="8229600" cy="3705226"/>
          </a:xfrm>
        </p:spPr>
        <p:txBody>
          <a:bodyPr>
            <a:normAutofit/>
          </a:bodyPr>
          <a:lstStyle/>
          <a:p>
            <a:pPr algn="l"/>
            <a:r>
              <a:rPr lang="en-AU" sz="2000" b="0" i="0" dirty="0">
                <a:effectLst/>
                <a:latin typeface="Calibri" panose="020F0502020204030204" pitchFamily="34" charset="0"/>
                <a:cs typeface="Calibri" panose="020F0502020204030204" pitchFamily="34" charset="0"/>
              </a:rPr>
              <a:t>Applies the same function to each element of the RDD in an iterative way </a:t>
            </a:r>
          </a:p>
          <a:p>
            <a:pPr algn="l"/>
            <a:r>
              <a:rPr lang="en-AU" sz="2000" b="0" i="0" dirty="0">
                <a:effectLst/>
                <a:latin typeface="Calibri" panose="020F0502020204030204" pitchFamily="34" charset="0"/>
                <a:cs typeface="Calibri" panose="020F0502020204030204" pitchFamily="34" charset="0"/>
              </a:rPr>
              <a:t>In contrast to .map(..), the .foreach(...) method applies a defined function to each record in a one-by-one fashion. </a:t>
            </a:r>
          </a:p>
          <a:p>
            <a:pPr algn="l"/>
            <a:r>
              <a:rPr lang="en-AU" sz="2000" dirty="0">
                <a:latin typeface="Calibri" panose="020F0502020204030204" pitchFamily="34" charset="0"/>
                <a:cs typeface="Calibri" panose="020F0502020204030204" pitchFamily="34" charset="0"/>
              </a:rPr>
              <a:t>U</a:t>
            </a:r>
            <a:r>
              <a:rPr lang="en-AU" sz="2000" b="0" i="0" dirty="0">
                <a:effectLst/>
                <a:latin typeface="Calibri" panose="020F0502020204030204" pitchFamily="34" charset="0"/>
                <a:cs typeface="Calibri" panose="020F0502020204030204" pitchFamily="34" charset="0"/>
              </a:rPr>
              <a:t>seful when you want to save the data to a database that is not natively supported by </a:t>
            </a:r>
            <a:r>
              <a:rPr lang="en-AU" sz="2000" b="0" i="0" dirty="0" err="1">
                <a:effectLst/>
                <a:latin typeface="Calibri" panose="020F0502020204030204" pitchFamily="34" charset="0"/>
                <a:cs typeface="Calibri" panose="020F0502020204030204" pitchFamily="34" charset="0"/>
              </a:rPr>
              <a:t>PySpark</a:t>
            </a:r>
            <a:r>
              <a:rPr lang="en-AU" sz="2000" b="0" i="0" dirty="0">
                <a:effectLst/>
                <a:latin typeface="Calibri" panose="020F0502020204030204" pitchFamily="34" charset="0"/>
                <a:cs typeface="Calibri" panose="020F0502020204030204" pitchFamily="34" charset="0"/>
              </a:rPr>
              <a:t>.</a:t>
            </a:r>
          </a:p>
          <a:p>
            <a:endParaRPr lang="en-AU"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0767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BD5C-5B6B-49D6-8DA1-69107CDEEA46}"/>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CFD87B7C-BCF8-4EC5-93B4-89625C07A4DB}"/>
              </a:ext>
            </a:extLst>
          </p:cNvPr>
          <p:cNvSpPr>
            <a:spLocks noGrp="1"/>
          </p:cNvSpPr>
          <p:nvPr>
            <p:ph idx="1"/>
          </p:nvPr>
        </p:nvSpPr>
        <p:spPr>
          <a:xfrm>
            <a:off x="3603812" y="1704974"/>
            <a:ext cx="5275729" cy="1898650"/>
          </a:xfrm>
        </p:spPr>
        <p:txBody>
          <a:bodyPr/>
          <a:lstStyle/>
          <a:p>
            <a:r>
              <a:rPr lang="en-AU" dirty="0"/>
              <a:t>Chapter 2. Resilient Distributed Datasets</a:t>
            </a:r>
          </a:p>
          <a:p>
            <a:r>
              <a:rPr lang="en-AU" dirty="0"/>
              <a:t>https://learning.oreilly.com/library/view/learning-pyspark/9781786463708/ch02.html</a:t>
            </a:r>
          </a:p>
        </p:txBody>
      </p:sp>
      <p:pic>
        <p:nvPicPr>
          <p:cNvPr id="1026" name="Picture 2" descr="Learning PySpark">
            <a:extLst>
              <a:ext uri="{FF2B5EF4-FFF2-40B4-BE49-F238E27FC236}">
                <a16:creationId xmlns:a16="http://schemas.microsoft.com/office/drawing/2014/main" id="{95502E67-31C2-4CBA-A9AE-7DA4DF103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49309"/>
            <a:ext cx="2923060" cy="3609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49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8B760-3A6A-44EB-83D3-C2D357C622CC}"/>
              </a:ext>
            </a:extLst>
          </p:cNvPr>
          <p:cNvSpPr>
            <a:spLocks noGrp="1"/>
          </p:cNvSpPr>
          <p:nvPr>
            <p:ph type="title"/>
          </p:nvPr>
        </p:nvSpPr>
        <p:spPr>
          <a:xfrm>
            <a:off x="1436914" y="0"/>
            <a:ext cx="8229600" cy="857250"/>
          </a:xfrm>
        </p:spPr>
        <p:txBody>
          <a:bodyPr>
            <a:normAutofit/>
          </a:bodyPr>
          <a:lstStyle/>
          <a:p>
            <a:r>
              <a:rPr lang="en-AU" b="0" i="0" dirty="0">
                <a:effectLst/>
                <a:latin typeface="+mn-lt"/>
              </a:rPr>
              <a:t>Summary</a:t>
            </a:r>
            <a:endParaRPr lang="en-AU" dirty="0">
              <a:latin typeface="+mn-lt"/>
            </a:endParaRPr>
          </a:p>
        </p:txBody>
      </p:sp>
      <p:sp>
        <p:nvSpPr>
          <p:cNvPr id="3" name="Content Placeholder 2">
            <a:extLst>
              <a:ext uri="{FF2B5EF4-FFF2-40B4-BE49-F238E27FC236}">
                <a16:creationId xmlns:a16="http://schemas.microsoft.com/office/drawing/2014/main" id="{1CCF205B-B4C7-4693-99AF-36AEDC0C059C}"/>
              </a:ext>
            </a:extLst>
          </p:cNvPr>
          <p:cNvSpPr>
            <a:spLocks noGrp="1"/>
          </p:cNvSpPr>
          <p:nvPr>
            <p:ph idx="1"/>
          </p:nvPr>
        </p:nvSpPr>
        <p:spPr>
          <a:xfrm>
            <a:off x="457200" y="1084217"/>
            <a:ext cx="8229600" cy="3049634"/>
          </a:xfrm>
        </p:spPr>
        <p:txBody>
          <a:bodyPr>
            <a:normAutofit fontScale="55000" lnSpcReduction="20000"/>
          </a:bodyPr>
          <a:lstStyle/>
          <a:p>
            <a:pPr algn="l"/>
            <a:r>
              <a:rPr lang="en-AU" sz="3200" b="0" i="0" dirty="0">
                <a:effectLst/>
              </a:rPr>
              <a:t>RDDs are the backbone of Spark; </a:t>
            </a:r>
          </a:p>
          <a:p>
            <a:pPr algn="l"/>
            <a:r>
              <a:rPr lang="en-AU" sz="3200" dirty="0"/>
              <a:t>S</a:t>
            </a:r>
            <a:r>
              <a:rPr lang="en-AU" sz="3200" b="0" i="0" dirty="0">
                <a:effectLst/>
              </a:rPr>
              <a:t>chema-less data structures - most fundamental data structures in Spark.</a:t>
            </a:r>
          </a:p>
          <a:p>
            <a:pPr algn="l"/>
            <a:r>
              <a:rPr lang="en-AU" sz="3200" dirty="0"/>
              <a:t>C</a:t>
            </a:r>
            <a:r>
              <a:rPr lang="en-AU" sz="3200" b="0" i="0" dirty="0">
                <a:effectLst/>
              </a:rPr>
              <a:t>reate RDDs from text files, by .parallelize(...) method as well as by reading data from text files. </a:t>
            </a:r>
          </a:p>
          <a:p>
            <a:pPr algn="l"/>
            <a:r>
              <a:rPr lang="en-AU" sz="3200" b="0" i="0" dirty="0">
                <a:effectLst/>
              </a:rPr>
              <a:t>Transformations in Spark are lazy - they are only applied when an action is called. </a:t>
            </a:r>
            <a:endParaRPr lang="en-AU" sz="3200" dirty="0"/>
          </a:p>
          <a:p>
            <a:pPr algn="l"/>
            <a:r>
              <a:rPr lang="en-AU" sz="3200" b="0" i="0" dirty="0">
                <a:effectLst/>
              </a:rPr>
              <a:t>Most commonly used transformations and actions;</a:t>
            </a:r>
          </a:p>
          <a:p>
            <a:pPr algn="l"/>
            <a:r>
              <a:rPr lang="en-AU" sz="3200" b="0" i="0" dirty="0" err="1">
                <a:effectLst/>
              </a:rPr>
              <a:t>PySpark</a:t>
            </a:r>
            <a:r>
              <a:rPr lang="en-AU" sz="3200" b="0" i="0" dirty="0">
                <a:effectLst/>
              </a:rPr>
              <a:t> documentation contains many more </a:t>
            </a:r>
            <a:r>
              <a:rPr lang="en-AU" sz="3200" b="0" i="0" u="sng" dirty="0">
                <a:effectLst/>
                <a:hlinkClick r:id="rId3">
                  <a:extLst>
                    <a:ext uri="{A12FA001-AC4F-418D-AE19-62706E023703}">
                      <ahyp:hlinkClr xmlns:ahyp="http://schemas.microsoft.com/office/drawing/2018/hyperlinkcolor" val="tx"/>
                    </a:ext>
                  </a:extLst>
                </a:hlinkClick>
              </a:rPr>
              <a:t>http://spark.apache.org/docs/latest/api/python/pyspark.html#pyspark.RDD</a:t>
            </a:r>
            <a:endParaRPr lang="en-AU" sz="3200" b="0" i="0" dirty="0">
              <a:effectLst/>
            </a:endParaRPr>
          </a:p>
        </p:txBody>
      </p:sp>
    </p:spTree>
    <p:extLst>
      <p:ext uri="{BB962C8B-B14F-4D97-AF65-F5344CB8AC3E}">
        <p14:creationId xmlns:p14="http://schemas.microsoft.com/office/powerpoint/2010/main" val="4652850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A5767-7099-4B5A-A0CC-C7B643E7873E}"/>
              </a:ext>
            </a:extLst>
          </p:cNvPr>
          <p:cNvSpPr>
            <a:spLocks noGrp="1"/>
          </p:cNvSpPr>
          <p:nvPr>
            <p:ph type="title"/>
          </p:nvPr>
        </p:nvSpPr>
        <p:spPr/>
        <p:txBody>
          <a:bodyPr/>
          <a:lstStyle/>
          <a:p>
            <a:r>
              <a:rPr lang="en-AU" dirty="0" err="1"/>
              <a:t>DataFrames</a:t>
            </a:r>
            <a:endParaRPr lang="en-AU" dirty="0"/>
          </a:p>
        </p:txBody>
      </p:sp>
      <p:sp>
        <p:nvSpPr>
          <p:cNvPr id="3" name="Content Placeholder 2">
            <a:extLst>
              <a:ext uri="{FF2B5EF4-FFF2-40B4-BE49-F238E27FC236}">
                <a16:creationId xmlns:a16="http://schemas.microsoft.com/office/drawing/2014/main" id="{7FB512CF-5E6E-4031-922A-1B4674B84DEE}"/>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12490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6B21-B810-410B-AA65-FEBFE662039D}"/>
              </a:ext>
            </a:extLst>
          </p:cNvPr>
          <p:cNvSpPr>
            <a:spLocks noGrp="1"/>
          </p:cNvSpPr>
          <p:nvPr>
            <p:ph type="title"/>
          </p:nvPr>
        </p:nvSpPr>
        <p:spPr>
          <a:xfrm>
            <a:off x="1332412" y="117564"/>
            <a:ext cx="8229600" cy="857250"/>
          </a:xfrm>
        </p:spPr>
        <p:txBody>
          <a:bodyPr/>
          <a:lstStyle/>
          <a:p>
            <a:r>
              <a:rPr lang="en-AU" dirty="0">
                <a:latin typeface="+mn-lt"/>
              </a:rPr>
              <a:t>Overview</a:t>
            </a:r>
          </a:p>
        </p:txBody>
      </p:sp>
      <p:sp>
        <p:nvSpPr>
          <p:cNvPr id="3" name="Content Placeholder 2">
            <a:extLst>
              <a:ext uri="{FF2B5EF4-FFF2-40B4-BE49-F238E27FC236}">
                <a16:creationId xmlns:a16="http://schemas.microsoft.com/office/drawing/2014/main" id="{761B75B7-3A50-4946-9DE0-21786DFE7F4D}"/>
              </a:ext>
            </a:extLst>
          </p:cNvPr>
          <p:cNvSpPr>
            <a:spLocks noGrp="1"/>
          </p:cNvSpPr>
          <p:nvPr>
            <p:ph idx="1"/>
          </p:nvPr>
        </p:nvSpPr>
        <p:spPr>
          <a:xfrm>
            <a:off x="457200" y="1175656"/>
            <a:ext cx="8229600" cy="3213463"/>
          </a:xfrm>
        </p:spPr>
        <p:txBody>
          <a:bodyPr>
            <a:normAutofit fontScale="77500" lnSpcReduction="20000"/>
          </a:bodyPr>
          <a:lstStyle/>
          <a:p>
            <a:pPr marL="285750" indent="-285750" algn="l">
              <a:buFont typeface="Arial" panose="020B0604020202020204" pitchFamily="34" charset="0"/>
              <a:buChar char="•"/>
            </a:pPr>
            <a:r>
              <a:rPr lang="en-AU" sz="2900" b="0" i="0" dirty="0">
                <a:effectLst/>
              </a:rPr>
              <a:t>Python to RDD communications</a:t>
            </a:r>
          </a:p>
          <a:p>
            <a:pPr marL="285750" indent="-285750" algn="l">
              <a:buFont typeface="Arial" panose="020B0604020202020204" pitchFamily="34" charset="0"/>
              <a:buChar char="•"/>
            </a:pPr>
            <a:r>
              <a:rPr lang="en-AU" sz="2900" b="0" i="0" dirty="0">
                <a:effectLst/>
              </a:rPr>
              <a:t>Spark's Catalyst Optimizer</a:t>
            </a:r>
          </a:p>
          <a:p>
            <a:pPr marL="285750" indent="-285750" algn="l">
              <a:buFont typeface="Arial" panose="020B0604020202020204" pitchFamily="34" charset="0"/>
              <a:buChar char="•"/>
            </a:pPr>
            <a:r>
              <a:rPr lang="en-AU" sz="2900" b="0" i="0" dirty="0">
                <a:effectLst/>
              </a:rPr>
              <a:t>Speeding up </a:t>
            </a:r>
            <a:r>
              <a:rPr lang="en-AU" sz="2900" b="0" i="0" dirty="0" err="1">
                <a:effectLst/>
              </a:rPr>
              <a:t>PySpark</a:t>
            </a:r>
            <a:r>
              <a:rPr lang="en-AU" sz="2900" b="0" i="0" dirty="0">
                <a:effectLst/>
              </a:rPr>
              <a:t> with </a:t>
            </a:r>
            <a:r>
              <a:rPr lang="en-AU" sz="2900" b="0" i="0" dirty="0" err="1">
                <a:effectLst/>
              </a:rPr>
              <a:t>DataFrames</a:t>
            </a:r>
            <a:endParaRPr lang="en-AU" sz="2900" b="0" i="0" dirty="0">
              <a:effectLst/>
            </a:endParaRPr>
          </a:p>
          <a:p>
            <a:pPr marL="285750" indent="-285750" algn="l">
              <a:buFont typeface="Arial" panose="020B0604020202020204" pitchFamily="34" charset="0"/>
              <a:buChar char="•"/>
            </a:pPr>
            <a:r>
              <a:rPr lang="en-AU" sz="2900" b="0" i="0" dirty="0">
                <a:effectLst/>
              </a:rPr>
              <a:t>Creating </a:t>
            </a:r>
            <a:r>
              <a:rPr lang="en-AU" sz="2900" b="0" i="0" dirty="0" err="1">
                <a:effectLst/>
              </a:rPr>
              <a:t>DataFrames</a:t>
            </a:r>
            <a:endParaRPr lang="en-AU" sz="2900" b="0" i="0" dirty="0">
              <a:effectLst/>
            </a:endParaRPr>
          </a:p>
          <a:p>
            <a:pPr marL="285750" indent="-285750" algn="l">
              <a:buFont typeface="Arial" panose="020B0604020202020204" pitchFamily="34" charset="0"/>
              <a:buChar char="•"/>
            </a:pPr>
            <a:r>
              <a:rPr lang="en-AU" sz="2900" b="0" i="0" dirty="0">
                <a:effectLst/>
              </a:rPr>
              <a:t>Simple </a:t>
            </a:r>
            <a:r>
              <a:rPr lang="en-AU" sz="2900" b="0" i="0" dirty="0" err="1">
                <a:effectLst/>
              </a:rPr>
              <a:t>DataFrame</a:t>
            </a:r>
            <a:r>
              <a:rPr lang="en-AU" sz="2900" b="0" i="0" dirty="0">
                <a:effectLst/>
              </a:rPr>
              <a:t> queries</a:t>
            </a:r>
          </a:p>
          <a:p>
            <a:pPr marL="285750" indent="-285750" algn="l">
              <a:buFont typeface="Arial" panose="020B0604020202020204" pitchFamily="34" charset="0"/>
              <a:buChar char="•"/>
            </a:pPr>
            <a:r>
              <a:rPr lang="en-AU" sz="2900" b="0" i="0" dirty="0">
                <a:effectLst/>
              </a:rPr>
              <a:t>Interoperating with RDDs</a:t>
            </a:r>
          </a:p>
          <a:p>
            <a:pPr marL="285750" indent="-285750" algn="l">
              <a:buFont typeface="Arial" panose="020B0604020202020204" pitchFamily="34" charset="0"/>
              <a:buChar char="•"/>
            </a:pPr>
            <a:r>
              <a:rPr lang="en-AU" sz="2900" b="0" i="0" dirty="0">
                <a:effectLst/>
              </a:rPr>
              <a:t>Querying with the </a:t>
            </a:r>
            <a:r>
              <a:rPr lang="en-AU" sz="2900" b="0" i="0" dirty="0" err="1">
                <a:effectLst/>
              </a:rPr>
              <a:t>DataFrame</a:t>
            </a:r>
            <a:r>
              <a:rPr lang="en-AU" sz="2900" b="0" i="0" dirty="0">
                <a:effectLst/>
              </a:rPr>
              <a:t> API</a:t>
            </a:r>
          </a:p>
          <a:p>
            <a:pPr marL="285750" indent="-285750" algn="l">
              <a:buFont typeface="Arial" panose="020B0604020202020204" pitchFamily="34" charset="0"/>
              <a:buChar char="•"/>
            </a:pPr>
            <a:r>
              <a:rPr lang="en-AU" sz="2900" b="0" i="0" dirty="0">
                <a:effectLst/>
              </a:rPr>
              <a:t>Querying with Spark SQL</a:t>
            </a:r>
          </a:p>
          <a:p>
            <a:pPr marL="285750" indent="-285750" algn="l">
              <a:buFont typeface="Arial" panose="020B0604020202020204" pitchFamily="34" charset="0"/>
              <a:buChar char="•"/>
            </a:pPr>
            <a:r>
              <a:rPr lang="en-AU" sz="2900" b="0" i="0" dirty="0">
                <a:effectLst/>
              </a:rPr>
              <a:t>Using </a:t>
            </a:r>
            <a:r>
              <a:rPr lang="en-AU" sz="2900" b="0" i="0" dirty="0" err="1">
                <a:effectLst/>
              </a:rPr>
              <a:t>DataFrames</a:t>
            </a:r>
            <a:r>
              <a:rPr lang="en-AU" sz="2900" b="0" i="0" dirty="0">
                <a:effectLst/>
              </a:rPr>
              <a:t> for an on-time flight performance</a:t>
            </a:r>
          </a:p>
          <a:p>
            <a:endParaRPr lang="en-AU" dirty="0"/>
          </a:p>
          <a:p>
            <a:endParaRPr lang="en-AU" dirty="0"/>
          </a:p>
        </p:txBody>
      </p:sp>
    </p:spTree>
    <p:extLst>
      <p:ext uri="{BB962C8B-B14F-4D97-AF65-F5344CB8AC3E}">
        <p14:creationId xmlns:p14="http://schemas.microsoft.com/office/powerpoint/2010/main" val="5829819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74075" y="-171976"/>
            <a:ext cx="7772400" cy="1289804"/>
          </a:xfrm>
        </p:spPr>
        <p:txBody>
          <a:bodyPr>
            <a:normAutofit/>
          </a:bodyPr>
          <a:lstStyle/>
          <a:p>
            <a:pPr>
              <a:spcBef>
                <a:spcPct val="0"/>
              </a:spcBef>
              <a:buClrTx/>
              <a:buSzTx/>
              <a:buFontTx/>
              <a:buNone/>
            </a:pPr>
            <a:r>
              <a:rPr lang="en-US" altLang="en-US" sz="4400" dirty="0" err="1">
                <a:latin typeface="+mn-lt"/>
              </a:rPr>
              <a:t>Dataframes</a:t>
            </a:r>
            <a:endParaRPr lang="en-AU" dirty="0">
              <a:latin typeface="+mn-lt"/>
            </a:endParaRPr>
          </a:p>
        </p:txBody>
      </p:sp>
      <p:sp>
        <p:nvSpPr>
          <p:cNvPr id="5" name="Subtitle 4"/>
          <p:cNvSpPr>
            <a:spLocks noGrp="1"/>
          </p:cNvSpPr>
          <p:nvPr>
            <p:ph type="subTitle" idx="1"/>
          </p:nvPr>
        </p:nvSpPr>
        <p:spPr>
          <a:xfrm>
            <a:off x="261257" y="1502229"/>
            <a:ext cx="8595360" cy="3357154"/>
          </a:xfrm>
        </p:spPr>
        <p:txBody>
          <a:bodyPr>
            <a:normAutofit/>
          </a:bodyPr>
          <a:lstStyle/>
          <a:p>
            <a:pPr algn="l"/>
            <a:r>
              <a:rPr lang="en-AU" sz="2000" b="0" i="0" dirty="0">
                <a:solidFill>
                  <a:schemeClr val="bg1"/>
                </a:solidFill>
                <a:effectLst/>
              </a:rPr>
              <a:t>A </a:t>
            </a:r>
            <a:r>
              <a:rPr lang="en-AU" sz="2000" b="0" i="0" dirty="0" err="1">
                <a:solidFill>
                  <a:schemeClr val="bg1"/>
                </a:solidFill>
                <a:effectLst/>
              </a:rPr>
              <a:t>DataFrame</a:t>
            </a:r>
            <a:r>
              <a:rPr lang="en-AU" sz="2000" b="0" i="0" dirty="0">
                <a:solidFill>
                  <a:schemeClr val="bg1"/>
                </a:solidFill>
                <a:effectLst/>
              </a:rPr>
              <a:t> is an immutable distributed collection of data that is organized into named columns analogous to a table in a relational database. </a:t>
            </a:r>
          </a:p>
          <a:p>
            <a:pPr algn="l"/>
            <a:r>
              <a:rPr lang="en-AU" sz="2000" b="0" i="0" dirty="0">
                <a:solidFill>
                  <a:schemeClr val="bg1"/>
                </a:solidFill>
                <a:effectLst/>
              </a:rPr>
              <a:t>Introduced as an experimental feature within Apache Spark 1.0 as </a:t>
            </a:r>
            <a:r>
              <a:rPr lang="en-AU" sz="2000" b="0" i="0" dirty="0" err="1">
                <a:solidFill>
                  <a:schemeClr val="bg1"/>
                </a:solidFill>
                <a:effectLst/>
              </a:rPr>
              <a:t>SchemaRDD</a:t>
            </a:r>
            <a:r>
              <a:rPr lang="en-AU" sz="2000" b="0" i="0" dirty="0">
                <a:solidFill>
                  <a:schemeClr val="bg1"/>
                </a:solidFill>
                <a:effectLst/>
              </a:rPr>
              <a:t>, renamed to </a:t>
            </a:r>
            <a:r>
              <a:rPr lang="en-AU" sz="2000" b="0" i="0" dirty="0" err="1">
                <a:solidFill>
                  <a:schemeClr val="bg1"/>
                </a:solidFill>
                <a:effectLst/>
              </a:rPr>
              <a:t>DataFrames</a:t>
            </a:r>
            <a:r>
              <a:rPr lang="en-AU" sz="2000" b="0" i="0" dirty="0">
                <a:solidFill>
                  <a:schemeClr val="bg1"/>
                </a:solidFill>
                <a:effectLst/>
              </a:rPr>
              <a:t> as part of the Apache Spark 1.3 release. </a:t>
            </a:r>
          </a:p>
          <a:p>
            <a:pPr algn="l"/>
            <a:r>
              <a:rPr lang="en-AU" sz="2000" b="0" i="0" dirty="0">
                <a:solidFill>
                  <a:schemeClr val="bg1"/>
                </a:solidFill>
                <a:effectLst/>
              </a:rPr>
              <a:t>Spark </a:t>
            </a:r>
            <a:r>
              <a:rPr lang="en-AU" sz="2000" b="0" i="0" dirty="0" err="1">
                <a:solidFill>
                  <a:schemeClr val="bg1"/>
                </a:solidFill>
                <a:effectLst/>
              </a:rPr>
              <a:t>DataFrame</a:t>
            </a:r>
            <a:r>
              <a:rPr lang="en-AU" sz="2000" b="0" i="0" dirty="0">
                <a:solidFill>
                  <a:schemeClr val="bg1"/>
                </a:solidFill>
                <a:effectLst/>
              </a:rPr>
              <a:t> is similar to Python Pandas </a:t>
            </a:r>
            <a:r>
              <a:rPr lang="en-AU" sz="2000" b="0" i="0" dirty="0" err="1">
                <a:solidFill>
                  <a:schemeClr val="bg1"/>
                </a:solidFill>
                <a:effectLst/>
              </a:rPr>
              <a:t>DataFrame</a:t>
            </a:r>
            <a:r>
              <a:rPr lang="en-AU" sz="2000" b="0" i="0" dirty="0">
                <a:solidFill>
                  <a:schemeClr val="bg1"/>
                </a:solidFill>
                <a:effectLst/>
              </a:rPr>
              <a:t> or R </a:t>
            </a:r>
            <a:r>
              <a:rPr lang="en-AU" sz="2000" b="0" i="0" dirty="0" err="1">
                <a:solidFill>
                  <a:schemeClr val="bg1"/>
                </a:solidFill>
                <a:effectLst/>
              </a:rPr>
              <a:t>DataFrame</a:t>
            </a:r>
            <a:r>
              <a:rPr lang="en-AU" sz="2000" b="0" i="0" dirty="0">
                <a:solidFill>
                  <a:schemeClr val="bg1"/>
                </a:solidFill>
                <a:effectLst/>
              </a:rPr>
              <a:t>, in that it allows users to easily work with structured data (for example, data tables); but there are some differences</a:t>
            </a:r>
          </a:p>
          <a:p>
            <a:endParaRPr lang="en-AU" dirty="0">
              <a:solidFill>
                <a:schemeClr val="bg1"/>
              </a:solidFill>
            </a:endParaRPr>
          </a:p>
        </p:txBody>
      </p:sp>
      <p:sp>
        <p:nvSpPr>
          <p:cNvPr id="6" name="Footer Placeholder 5"/>
          <p:cNvSpPr>
            <a:spLocks noGrp="1"/>
          </p:cNvSpPr>
          <p:nvPr>
            <p:ph type="ftr" sz="quarter" idx="11"/>
          </p:nvPr>
        </p:nvSpPr>
        <p:spPr>
          <a:xfrm>
            <a:off x="609600" y="6477008"/>
            <a:ext cx="6265333" cy="244475"/>
          </a:xfrm>
          <a:prstGeom prst="rect">
            <a:avLst/>
          </a:prstGeom>
        </p:spPr>
        <p:txBody>
          <a:bodyPr vert="horz" lIns="102338" tIns="51169" rIns="102338" bIns="51169" rtlCol="0" anchor="ctr"/>
          <a:lstStyle>
            <a:defPPr>
              <a:defRPr lang="en-US"/>
            </a:defPPr>
            <a:lvl1pPr marL="0" algn="l"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ITECH1103 BDA</a:t>
            </a:r>
          </a:p>
        </p:txBody>
      </p:sp>
      <p:sp>
        <p:nvSpPr>
          <p:cNvPr id="7" name="Slide Number Placeholder 6"/>
          <p:cNvSpPr>
            <a:spLocks noGrp="1"/>
          </p:cNvSpPr>
          <p:nvPr>
            <p:ph type="sldNum" sz="quarter" idx="12"/>
          </p:nvPr>
        </p:nvSpPr>
        <p:spPr>
          <a:xfrm>
            <a:off x="7010400" y="6477008"/>
            <a:ext cx="1286933" cy="244475"/>
          </a:xfrm>
          <a:prstGeom prst="rect">
            <a:avLst/>
          </a:prstGeom>
        </p:spPr>
        <p:txBody>
          <a:bodyPr vert="horz" lIns="102338" tIns="51169" rIns="102338" bIns="51169"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36A965-BE18-DA4B-B9B1-3D3097AE7885}" type="slidenum">
              <a:rPr lang="en-US" smtClean="0">
                <a:solidFill>
                  <a:schemeClr val="bg1"/>
                </a:solidFill>
              </a:rPr>
              <a:pPr/>
              <a:t>33</a:t>
            </a:fld>
            <a:endParaRPr lang="en-US">
              <a:solidFill>
                <a:schemeClr val="bg1"/>
              </a:solidFill>
            </a:endParaRPr>
          </a:p>
        </p:txBody>
      </p:sp>
    </p:spTree>
    <p:extLst>
      <p:ext uri="{BB962C8B-B14F-4D97-AF65-F5344CB8AC3E}">
        <p14:creationId xmlns:p14="http://schemas.microsoft.com/office/powerpoint/2010/main" val="1209139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74075" y="-171976"/>
            <a:ext cx="7772400" cy="1289804"/>
          </a:xfrm>
        </p:spPr>
        <p:txBody>
          <a:bodyPr>
            <a:normAutofit/>
          </a:bodyPr>
          <a:lstStyle/>
          <a:p>
            <a:pPr>
              <a:spcBef>
                <a:spcPct val="0"/>
              </a:spcBef>
              <a:buClrTx/>
              <a:buSzTx/>
              <a:buFontTx/>
              <a:buNone/>
            </a:pPr>
            <a:r>
              <a:rPr lang="en-US" altLang="en-US" sz="4400" dirty="0" err="1">
                <a:latin typeface="+mn-lt"/>
              </a:rPr>
              <a:t>Dataframes</a:t>
            </a:r>
            <a:endParaRPr lang="en-AU" dirty="0">
              <a:latin typeface="+mn-lt"/>
            </a:endParaRPr>
          </a:p>
        </p:txBody>
      </p:sp>
      <p:sp>
        <p:nvSpPr>
          <p:cNvPr id="5" name="Subtitle 4"/>
          <p:cNvSpPr>
            <a:spLocks noGrp="1"/>
          </p:cNvSpPr>
          <p:nvPr>
            <p:ph type="subTitle" idx="1"/>
          </p:nvPr>
        </p:nvSpPr>
        <p:spPr>
          <a:xfrm>
            <a:off x="261257" y="1502229"/>
            <a:ext cx="8595360" cy="3357154"/>
          </a:xfrm>
        </p:spPr>
        <p:txBody>
          <a:bodyPr>
            <a:normAutofit/>
          </a:bodyPr>
          <a:lstStyle/>
          <a:p>
            <a:pPr algn="l"/>
            <a:r>
              <a:rPr lang="en-AU" b="0" i="0" dirty="0">
                <a:solidFill>
                  <a:schemeClr val="bg1"/>
                </a:solidFill>
                <a:effectLst/>
              </a:rPr>
              <a:t>By imposing a structure onto a distributed collection of data, this allows Spark users to query structured data in Spark SQL or using expression methods (instead of lambdas). </a:t>
            </a:r>
          </a:p>
          <a:p>
            <a:pPr algn="l"/>
            <a:r>
              <a:rPr lang="en-AU" b="0" i="0" dirty="0">
                <a:solidFill>
                  <a:schemeClr val="bg1"/>
                </a:solidFill>
                <a:effectLst/>
              </a:rPr>
              <a:t>By structuring data, this allows the Apache Spark engine – specifically, the Catalyst Optimizer – to significantly improve the performance of Spark queries. </a:t>
            </a:r>
          </a:p>
          <a:p>
            <a:pPr algn="l"/>
            <a:r>
              <a:rPr lang="en-AU" b="0" i="0" dirty="0">
                <a:solidFill>
                  <a:schemeClr val="bg1"/>
                </a:solidFill>
                <a:effectLst/>
              </a:rPr>
              <a:t>In earlier APIs of Spark (that is, RDDs), executing queries in Python could be significantly slower due to communication overhead between the Java JVM and Py4J.</a:t>
            </a:r>
          </a:p>
          <a:p>
            <a:endParaRPr lang="en-AU" dirty="0">
              <a:solidFill>
                <a:schemeClr val="bg1"/>
              </a:solidFill>
            </a:endParaRPr>
          </a:p>
        </p:txBody>
      </p:sp>
      <p:sp>
        <p:nvSpPr>
          <p:cNvPr id="6" name="Footer Placeholder 5"/>
          <p:cNvSpPr>
            <a:spLocks noGrp="1"/>
          </p:cNvSpPr>
          <p:nvPr>
            <p:ph type="ftr" sz="quarter" idx="11"/>
          </p:nvPr>
        </p:nvSpPr>
        <p:spPr>
          <a:xfrm>
            <a:off x="609600" y="6477008"/>
            <a:ext cx="6265333" cy="244475"/>
          </a:xfrm>
          <a:prstGeom prst="rect">
            <a:avLst/>
          </a:prstGeom>
        </p:spPr>
        <p:txBody>
          <a:bodyPr vert="horz" lIns="102338" tIns="51169" rIns="102338" bIns="51169" rtlCol="0" anchor="ctr"/>
          <a:lstStyle>
            <a:defPPr>
              <a:defRPr lang="en-US"/>
            </a:defPPr>
            <a:lvl1pPr marL="0" algn="l"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ITECH1103 BDA</a:t>
            </a:r>
          </a:p>
        </p:txBody>
      </p:sp>
      <p:sp>
        <p:nvSpPr>
          <p:cNvPr id="7" name="Slide Number Placeholder 6"/>
          <p:cNvSpPr>
            <a:spLocks noGrp="1"/>
          </p:cNvSpPr>
          <p:nvPr>
            <p:ph type="sldNum" sz="quarter" idx="12"/>
          </p:nvPr>
        </p:nvSpPr>
        <p:spPr>
          <a:xfrm>
            <a:off x="7010400" y="6477008"/>
            <a:ext cx="1286933" cy="244475"/>
          </a:xfrm>
          <a:prstGeom prst="rect">
            <a:avLst/>
          </a:prstGeom>
        </p:spPr>
        <p:txBody>
          <a:bodyPr vert="horz" lIns="102338" tIns="51169" rIns="102338" bIns="51169"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36A965-BE18-DA4B-B9B1-3D3097AE7885}" type="slidenum">
              <a:rPr lang="en-US" smtClean="0">
                <a:solidFill>
                  <a:schemeClr val="bg1"/>
                </a:solidFill>
              </a:rPr>
              <a:pPr/>
              <a:t>34</a:t>
            </a:fld>
            <a:endParaRPr lang="en-US">
              <a:solidFill>
                <a:schemeClr val="bg1"/>
              </a:solidFill>
            </a:endParaRPr>
          </a:p>
        </p:txBody>
      </p:sp>
    </p:spTree>
    <p:extLst>
      <p:ext uri="{BB962C8B-B14F-4D97-AF65-F5344CB8AC3E}">
        <p14:creationId xmlns:p14="http://schemas.microsoft.com/office/powerpoint/2010/main" val="3650973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ECA7D-9224-4294-9DCF-B02BBC07858F}"/>
              </a:ext>
            </a:extLst>
          </p:cNvPr>
          <p:cNvSpPr>
            <a:spLocks noGrp="1"/>
          </p:cNvSpPr>
          <p:nvPr>
            <p:ph type="title"/>
          </p:nvPr>
        </p:nvSpPr>
        <p:spPr>
          <a:xfrm>
            <a:off x="692332" y="270509"/>
            <a:ext cx="8229600" cy="857250"/>
          </a:xfrm>
        </p:spPr>
        <p:txBody>
          <a:bodyPr>
            <a:normAutofit/>
          </a:bodyPr>
          <a:lstStyle/>
          <a:p>
            <a:r>
              <a:rPr lang="en-AU" b="0" i="0" dirty="0">
                <a:effectLst/>
                <a:latin typeface="+mn-lt"/>
              </a:rPr>
              <a:t>Python to RDD communications</a:t>
            </a:r>
            <a:endParaRPr lang="en-AU" dirty="0">
              <a:latin typeface="+mn-lt"/>
            </a:endParaRPr>
          </a:p>
        </p:txBody>
      </p:sp>
      <p:pic>
        <p:nvPicPr>
          <p:cNvPr id="24578" name="Picture 2" descr="Python to RDD communications">
            <a:extLst>
              <a:ext uri="{FF2B5EF4-FFF2-40B4-BE49-F238E27FC236}">
                <a16:creationId xmlns:a16="http://schemas.microsoft.com/office/drawing/2014/main" id="{0A9D0AC7-62F5-4EA5-B1EF-60FBED1486C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34042" y="1391331"/>
            <a:ext cx="4651791" cy="3051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BB5221E-C647-4778-9D4A-64F4DDC55308}"/>
              </a:ext>
            </a:extLst>
          </p:cNvPr>
          <p:cNvSpPr txBox="1"/>
          <p:nvPr/>
        </p:nvSpPr>
        <p:spPr>
          <a:xfrm>
            <a:off x="91440" y="1299891"/>
            <a:ext cx="4480560" cy="3693319"/>
          </a:xfrm>
          <a:prstGeom prst="rect">
            <a:avLst/>
          </a:prstGeom>
          <a:noFill/>
        </p:spPr>
        <p:txBody>
          <a:bodyPr wrap="square">
            <a:spAutoFit/>
          </a:bodyPr>
          <a:lstStyle/>
          <a:p>
            <a:pPr algn="l"/>
            <a:r>
              <a:rPr lang="en-AU" b="0" i="0" dirty="0">
                <a:solidFill>
                  <a:schemeClr val="bg1"/>
                </a:solidFill>
                <a:effectLst/>
              </a:rPr>
              <a:t>Whenever a </a:t>
            </a:r>
            <a:r>
              <a:rPr lang="en-AU" b="0" i="0" dirty="0" err="1">
                <a:solidFill>
                  <a:schemeClr val="bg1"/>
                </a:solidFill>
                <a:effectLst/>
              </a:rPr>
              <a:t>PySpark</a:t>
            </a:r>
            <a:r>
              <a:rPr lang="en-AU" b="0" i="0" dirty="0">
                <a:solidFill>
                  <a:schemeClr val="bg1"/>
                </a:solidFill>
                <a:effectLst/>
              </a:rPr>
              <a:t> program is executed using RDDs, there is a potentially large overhead to execute the job.</a:t>
            </a:r>
          </a:p>
          <a:p>
            <a:pPr algn="l"/>
            <a:r>
              <a:rPr lang="en-AU" dirty="0">
                <a:solidFill>
                  <a:schemeClr val="bg1"/>
                </a:solidFill>
              </a:rPr>
              <a:t>I</a:t>
            </a:r>
            <a:r>
              <a:rPr lang="en-AU" b="0" i="0" dirty="0">
                <a:solidFill>
                  <a:schemeClr val="bg1"/>
                </a:solidFill>
                <a:effectLst/>
              </a:rPr>
              <a:t>n the </a:t>
            </a:r>
            <a:r>
              <a:rPr lang="en-AU" b="0" i="0" dirty="0" err="1">
                <a:solidFill>
                  <a:schemeClr val="bg1"/>
                </a:solidFill>
                <a:effectLst/>
              </a:rPr>
              <a:t>PySpark</a:t>
            </a:r>
            <a:r>
              <a:rPr lang="en-AU" b="0" i="0" dirty="0">
                <a:solidFill>
                  <a:schemeClr val="bg1"/>
                </a:solidFill>
                <a:effectLst/>
              </a:rPr>
              <a:t> driver, the Spark Context uses Py4j to launch a JVM using the </a:t>
            </a:r>
            <a:r>
              <a:rPr lang="en-AU" b="0" i="0" dirty="0" err="1">
                <a:solidFill>
                  <a:schemeClr val="bg1"/>
                </a:solidFill>
                <a:effectLst/>
              </a:rPr>
              <a:t>JavaSparkContext</a:t>
            </a:r>
            <a:r>
              <a:rPr lang="en-AU" b="0" i="0" dirty="0">
                <a:solidFill>
                  <a:schemeClr val="bg1"/>
                </a:solidFill>
                <a:effectLst/>
              </a:rPr>
              <a:t>. </a:t>
            </a:r>
          </a:p>
          <a:p>
            <a:pPr algn="l"/>
            <a:r>
              <a:rPr lang="en-AU" b="0" i="0" dirty="0">
                <a:solidFill>
                  <a:schemeClr val="bg1"/>
                </a:solidFill>
                <a:effectLst/>
              </a:rPr>
              <a:t>Any RDD transformations are initially mapped to </a:t>
            </a:r>
            <a:r>
              <a:rPr lang="en-AU" b="0" i="0" dirty="0" err="1">
                <a:solidFill>
                  <a:schemeClr val="bg1"/>
                </a:solidFill>
                <a:effectLst/>
              </a:rPr>
              <a:t>PythonRDD</a:t>
            </a:r>
            <a:r>
              <a:rPr lang="en-AU" b="0" i="0" dirty="0">
                <a:solidFill>
                  <a:schemeClr val="bg1"/>
                </a:solidFill>
                <a:effectLst/>
              </a:rPr>
              <a:t> objects in Java.</a:t>
            </a:r>
          </a:p>
          <a:p>
            <a:pPr algn="l"/>
            <a:r>
              <a:rPr lang="en-AU" b="0" i="0" dirty="0">
                <a:solidFill>
                  <a:schemeClr val="bg1"/>
                </a:solidFill>
                <a:effectLst/>
              </a:rPr>
              <a:t>Once these tasks are pushed out to the Spark Worker(s), </a:t>
            </a:r>
            <a:r>
              <a:rPr lang="en-AU" b="0" i="0" dirty="0" err="1">
                <a:solidFill>
                  <a:schemeClr val="bg1"/>
                </a:solidFill>
                <a:effectLst/>
              </a:rPr>
              <a:t>PythonRDD</a:t>
            </a:r>
            <a:r>
              <a:rPr lang="en-AU" b="0" i="0" dirty="0">
                <a:solidFill>
                  <a:schemeClr val="bg1"/>
                </a:solidFill>
                <a:effectLst/>
              </a:rPr>
              <a:t> objects launch Python subprocesses using pipes to send </a:t>
            </a:r>
            <a:r>
              <a:rPr lang="en-AU" b="0" i="1" dirty="0">
                <a:solidFill>
                  <a:schemeClr val="bg1"/>
                </a:solidFill>
                <a:effectLst/>
              </a:rPr>
              <a:t>both code and data</a:t>
            </a:r>
            <a:r>
              <a:rPr lang="en-AU" b="0" i="0" dirty="0">
                <a:solidFill>
                  <a:schemeClr val="bg1"/>
                </a:solidFill>
                <a:effectLst/>
              </a:rPr>
              <a:t> to be processed within Python</a:t>
            </a:r>
          </a:p>
        </p:txBody>
      </p:sp>
    </p:spTree>
    <p:extLst>
      <p:ext uri="{BB962C8B-B14F-4D97-AF65-F5344CB8AC3E}">
        <p14:creationId xmlns:p14="http://schemas.microsoft.com/office/powerpoint/2010/main" val="726153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ECA7D-9224-4294-9DCF-B02BBC07858F}"/>
              </a:ext>
            </a:extLst>
          </p:cNvPr>
          <p:cNvSpPr>
            <a:spLocks noGrp="1"/>
          </p:cNvSpPr>
          <p:nvPr>
            <p:ph type="title"/>
          </p:nvPr>
        </p:nvSpPr>
        <p:spPr>
          <a:xfrm>
            <a:off x="692332" y="270509"/>
            <a:ext cx="8229600" cy="857250"/>
          </a:xfrm>
        </p:spPr>
        <p:txBody>
          <a:bodyPr>
            <a:normAutofit/>
          </a:bodyPr>
          <a:lstStyle/>
          <a:p>
            <a:r>
              <a:rPr lang="en-AU" b="0" i="0" dirty="0">
                <a:effectLst/>
                <a:latin typeface="+mn-lt"/>
              </a:rPr>
              <a:t>Python to RDD communications</a:t>
            </a:r>
            <a:endParaRPr lang="en-AU" dirty="0">
              <a:latin typeface="+mn-lt"/>
            </a:endParaRPr>
          </a:p>
        </p:txBody>
      </p:sp>
      <p:pic>
        <p:nvPicPr>
          <p:cNvPr id="24578" name="Picture 2" descr="Python to RDD communications">
            <a:extLst>
              <a:ext uri="{FF2B5EF4-FFF2-40B4-BE49-F238E27FC236}">
                <a16:creationId xmlns:a16="http://schemas.microsoft.com/office/drawing/2014/main" id="{0A9D0AC7-62F5-4EA5-B1EF-60FBED1486C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34042" y="1391331"/>
            <a:ext cx="4651791" cy="3051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BB5221E-C647-4778-9D4A-64F4DDC55308}"/>
              </a:ext>
            </a:extLst>
          </p:cNvPr>
          <p:cNvSpPr txBox="1"/>
          <p:nvPr/>
        </p:nvSpPr>
        <p:spPr>
          <a:xfrm>
            <a:off x="91440" y="1556087"/>
            <a:ext cx="4088674" cy="2031325"/>
          </a:xfrm>
          <a:prstGeom prst="rect">
            <a:avLst/>
          </a:prstGeom>
          <a:noFill/>
        </p:spPr>
        <p:txBody>
          <a:bodyPr wrap="square">
            <a:spAutoFit/>
          </a:bodyPr>
          <a:lstStyle/>
          <a:p>
            <a:r>
              <a:rPr lang="en-AU" b="0" i="0" dirty="0">
                <a:solidFill>
                  <a:schemeClr val="bg1"/>
                </a:solidFill>
                <a:effectLst/>
              </a:rPr>
              <a:t>While this approach allows </a:t>
            </a:r>
            <a:r>
              <a:rPr lang="en-AU" b="0" i="0" dirty="0" err="1">
                <a:solidFill>
                  <a:schemeClr val="bg1"/>
                </a:solidFill>
                <a:effectLst/>
              </a:rPr>
              <a:t>PySpark</a:t>
            </a:r>
            <a:r>
              <a:rPr lang="en-AU" b="0" i="0" dirty="0">
                <a:solidFill>
                  <a:schemeClr val="bg1"/>
                </a:solidFill>
                <a:effectLst/>
              </a:rPr>
              <a:t> to distribute the processing of the data to multiple Python subprocesses on multiple workers, there is a lot of context switching and communications overhead between Python and the JVM.</a:t>
            </a:r>
            <a:endParaRPr lang="en-AU" dirty="0">
              <a:solidFill>
                <a:schemeClr val="bg1"/>
              </a:solidFill>
            </a:endParaRPr>
          </a:p>
        </p:txBody>
      </p:sp>
    </p:spTree>
    <p:extLst>
      <p:ext uri="{BB962C8B-B14F-4D97-AF65-F5344CB8AC3E}">
        <p14:creationId xmlns:p14="http://schemas.microsoft.com/office/powerpoint/2010/main" val="362114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FE53-019C-4D2D-8166-D29D5D9B49A0}"/>
              </a:ext>
            </a:extLst>
          </p:cNvPr>
          <p:cNvSpPr>
            <a:spLocks noGrp="1"/>
          </p:cNvSpPr>
          <p:nvPr>
            <p:ph type="title"/>
          </p:nvPr>
        </p:nvSpPr>
        <p:spPr>
          <a:xfrm>
            <a:off x="1463040" y="166006"/>
            <a:ext cx="8229600" cy="857250"/>
          </a:xfrm>
        </p:spPr>
        <p:txBody>
          <a:bodyPr/>
          <a:lstStyle/>
          <a:p>
            <a:r>
              <a:rPr lang="en-AU" b="0" i="0" dirty="0">
                <a:effectLst/>
                <a:latin typeface="Noto Serif" panose="02020600060500020200" pitchFamily="18" charset="0"/>
              </a:rPr>
              <a:t>Catalyst Optimizer </a:t>
            </a:r>
            <a:endParaRPr lang="en-AU" dirty="0"/>
          </a:p>
        </p:txBody>
      </p:sp>
      <p:pic>
        <p:nvPicPr>
          <p:cNvPr id="25602" name="Picture 2" descr="Catalyst Optimizer refresh">
            <a:extLst>
              <a:ext uri="{FF2B5EF4-FFF2-40B4-BE49-F238E27FC236}">
                <a16:creationId xmlns:a16="http://schemas.microsoft.com/office/drawing/2014/main" id="{193F6104-9E2D-40EB-B6EB-75438747192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1009" y="1023256"/>
            <a:ext cx="8581982" cy="380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868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3735-73AC-4D04-9C06-08CDD09A9B1F}"/>
              </a:ext>
            </a:extLst>
          </p:cNvPr>
          <p:cNvSpPr>
            <a:spLocks noGrp="1"/>
          </p:cNvSpPr>
          <p:nvPr>
            <p:ph type="title"/>
          </p:nvPr>
        </p:nvSpPr>
        <p:spPr>
          <a:xfrm>
            <a:off x="574766" y="61503"/>
            <a:ext cx="8229600" cy="857250"/>
          </a:xfrm>
        </p:spPr>
        <p:txBody>
          <a:bodyPr>
            <a:normAutofit/>
          </a:bodyPr>
          <a:lstStyle/>
          <a:p>
            <a:r>
              <a:rPr lang="en-AU" b="0" i="0" dirty="0">
                <a:effectLst/>
                <a:latin typeface="+mn-lt"/>
              </a:rPr>
              <a:t>Speeding up </a:t>
            </a:r>
            <a:r>
              <a:rPr lang="en-AU" b="0" i="0" dirty="0" err="1">
                <a:effectLst/>
                <a:latin typeface="+mn-lt"/>
              </a:rPr>
              <a:t>PySpark</a:t>
            </a:r>
            <a:r>
              <a:rPr lang="en-AU" b="0" i="0" dirty="0">
                <a:effectLst/>
                <a:latin typeface="+mn-lt"/>
              </a:rPr>
              <a:t> with </a:t>
            </a:r>
            <a:r>
              <a:rPr lang="en-AU" b="0" i="0" dirty="0" err="1">
                <a:effectLst/>
                <a:latin typeface="+mn-lt"/>
              </a:rPr>
              <a:t>DataFrames</a:t>
            </a:r>
            <a:endParaRPr lang="en-AU" dirty="0">
              <a:latin typeface="+mn-lt"/>
            </a:endParaRPr>
          </a:p>
        </p:txBody>
      </p:sp>
      <p:pic>
        <p:nvPicPr>
          <p:cNvPr id="26626" name="Picture 2" descr="Speeding up PySpark with DataFrames">
            <a:extLst>
              <a:ext uri="{FF2B5EF4-FFF2-40B4-BE49-F238E27FC236}">
                <a16:creationId xmlns:a16="http://schemas.microsoft.com/office/drawing/2014/main" id="{159E7B76-0A91-4523-B5D7-5B3457E880C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65829" y="1032688"/>
            <a:ext cx="6612342" cy="27375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23F7D4A-7B3B-49CD-B87C-2768B1ED0AC0}"/>
              </a:ext>
            </a:extLst>
          </p:cNvPr>
          <p:cNvSpPr txBox="1"/>
          <p:nvPr/>
        </p:nvSpPr>
        <p:spPr>
          <a:xfrm>
            <a:off x="398417" y="3884134"/>
            <a:ext cx="8582297" cy="923330"/>
          </a:xfrm>
          <a:prstGeom prst="rect">
            <a:avLst/>
          </a:prstGeom>
          <a:noFill/>
        </p:spPr>
        <p:txBody>
          <a:bodyPr wrap="square">
            <a:spAutoFit/>
          </a:bodyPr>
          <a:lstStyle/>
          <a:p>
            <a:r>
              <a:rPr lang="en-AU" b="0" i="0" dirty="0">
                <a:solidFill>
                  <a:schemeClr val="bg1"/>
                </a:solidFill>
                <a:effectLst/>
              </a:rPr>
              <a:t>The significance of </a:t>
            </a:r>
            <a:r>
              <a:rPr lang="en-AU" b="0" i="0" dirty="0" err="1">
                <a:solidFill>
                  <a:schemeClr val="bg1"/>
                </a:solidFill>
                <a:effectLst/>
              </a:rPr>
              <a:t>DataFrames</a:t>
            </a:r>
            <a:r>
              <a:rPr lang="en-AU" b="0" i="0" dirty="0">
                <a:solidFill>
                  <a:schemeClr val="bg1"/>
                </a:solidFill>
                <a:effectLst/>
              </a:rPr>
              <a:t> and the </a:t>
            </a:r>
            <a:r>
              <a:rPr lang="en-AU" b="0" i="1" dirty="0">
                <a:solidFill>
                  <a:schemeClr val="bg1"/>
                </a:solidFill>
                <a:effectLst/>
              </a:rPr>
              <a:t>Catalyst Optimizer</a:t>
            </a:r>
            <a:r>
              <a:rPr lang="en-AU" b="0" i="0" dirty="0">
                <a:solidFill>
                  <a:schemeClr val="bg1"/>
                </a:solidFill>
                <a:effectLst/>
              </a:rPr>
              <a:t> (and </a:t>
            </a:r>
            <a:r>
              <a:rPr lang="en-AU" b="0" i="1" dirty="0">
                <a:solidFill>
                  <a:schemeClr val="bg1"/>
                </a:solidFill>
                <a:effectLst/>
              </a:rPr>
              <a:t>Project Tungsten</a:t>
            </a:r>
            <a:r>
              <a:rPr lang="en-AU" b="0" i="0" dirty="0">
                <a:solidFill>
                  <a:schemeClr val="bg1"/>
                </a:solidFill>
                <a:effectLst/>
              </a:rPr>
              <a:t>) is the increase in performance of </a:t>
            </a:r>
            <a:r>
              <a:rPr lang="en-AU" b="0" i="0" dirty="0" err="1">
                <a:solidFill>
                  <a:schemeClr val="bg1"/>
                </a:solidFill>
                <a:effectLst/>
              </a:rPr>
              <a:t>PySpark</a:t>
            </a:r>
            <a:r>
              <a:rPr lang="en-AU" b="0" i="0" dirty="0">
                <a:solidFill>
                  <a:schemeClr val="bg1"/>
                </a:solidFill>
                <a:effectLst/>
              </a:rPr>
              <a:t> queries when compared to non-optimized RDD queries. </a:t>
            </a:r>
            <a:endParaRPr lang="en-AU" dirty="0">
              <a:solidFill>
                <a:schemeClr val="bg1"/>
              </a:solidFill>
            </a:endParaRPr>
          </a:p>
        </p:txBody>
      </p:sp>
    </p:spTree>
    <p:extLst>
      <p:ext uri="{BB962C8B-B14F-4D97-AF65-F5344CB8AC3E}">
        <p14:creationId xmlns:p14="http://schemas.microsoft.com/office/powerpoint/2010/main" val="3790562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3919E-B99A-435D-8FDA-46CC7E65E2B5}"/>
              </a:ext>
            </a:extLst>
          </p:cNvPr>
          <p:cNvSpPr>
            <a:spLocks noGrp="1"/>
          </p:cNvSpPr>
          <p:nvPr>
            <p:ph type="title"/>
          </p:nvPr>
        </p:nvSpPr>
        <p:spPr>
          <a:xfrm>
            <a:off x="1645920" y="142875"/>
            <a:ext cx="8229600" cy="857250"/>
          </a:xfrm>
        </p:spPr>
        <p:txBody>
          <a:bodyPr/>
          <a:lstStyle/>
          <a:p>
            <a:r>
              <a:rPr lang="en-AU" b="0" i="0" dirty="0">
                <a:effectLst/>
                <a:latin typeface="+mn-lt"/>
              </a:rPr>
              <a:t>Speeding up</a:t>
            </a:r>
            <a:endParaRPr lang="en-AU" dirty="0">
              <a:latin typeface="+mn-lt"/>
            </a:endParaRPr>
          </a:p>
        </p:txBody>
      </p:sp>
      <p:pic>
        <p:nvPicPr>
          <p:cNvPr id="27650" name="Picture 2" descr="Speeding up PySpark with DataFrames">
            <a:extLst>
              <a:ext uri="{FF2B5EF4-FFF2-40B4-BE49-F238E27FC236}">
                <a16:creationId xmlns:a16="http://schemas.microsoft.com/office/drawing/2014/main" id="{FE4FDBCE-6F95-4A5A-83BF-396D6482B88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97725" y="2855568"/>
            <a:ext cx="5290457" cy="23225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61C83B8-CBD6-4030-94D9-62D7B1145ED7}"/>
              </a:ext>
            </a:extLst>
          </p:cNvPr>
          <p:cNvSpPr txBox="1"/>
          <p:nvPr/>
        </p:nvSpPr>
        <p:spPr>
          <a:xfrm>
            <a:off x="91439" y="1000125"/>
            <a:ext cx="8817429" cy="1754326"/>
          </a:xfrm>
          <a:prstGeom prst="rect">
            <a:avLst/>
          </a:prstGeom>
          <a:noFill/>
        </p:spPr>
        <p:txBody>
          <a:bodyPr wrap="square">
            <a:spAutoFit/>
          </a:bodyPr>
          <a:lstStyle/>
          <a:p>
            <a:r>
              <a:rPr lang="en-AU" b="0" i="0" dirty="0">
                <a:solidFill>
                  <a:schemeClr val="bg1"/>
                </a:solidFill>
                <a:effectLst/>
              </a:rPr>
              <a:t>Python can take advantage of the performance optimizations in Spark even while the codebase for the Catalyst Optimizer is written in Scala. </a:t>
            </a:r>
          </a:p>
          <a:p>
            <a:r>
              <a:rPr lang="en-AU" b="0" i="0" dirty="0">
                <a:solidFill>
                  <a:schemeClr val="bg1"/>
                </a:solidFill>
                <a:effectLst/>
              </a:rPr>
              <a:t>Basically, it is a Python wrapper of approximately 2,000 lines of code that allows </a:t>
            </a:r>
            <a:r>
              <a:rPr lang="en-AU" b="0" i="0" dirty="0" err="1">
                <a:solidFill>
                  <a:schemeClr val="bg1"/>
                </a:solidFill>
                <a:effectLst/>
              </a:rPr>
              <a:t>PySpark</a:t>
            </a:r>
            <a:r>
              <a:rPr lang="en-AU" b="0" i="0" dirty="0">
                <a:solidFill>
                  <a:schemeClr val="bg1"/>
                </a:solidFill>
                <a:effectLst/>
              </a:rPr>
              <a:t> </a:t>
            </a:r>
            <a:r>
              <a:rPr lang="en-AU" b="0" i="0" dirty="0" err="1">
                <a:solidFill>
                  <a:schemeClr val="bg1"/>
                </a:solidFill>
                <a:effectLst/>
              </a:rPr>
              <a:t>DataFrame</a:t>
            </a:r>
            <a:r>
              <a:rPr lang="en-AU" b="0" i="0" dirty="0">
                <a:solidFill>
                  <a:schemeClr val="bg1"/>
                </a:solidFill>
                <a:effectLst/>
              </a:rPr>
              <a:t> queries to be significantly faster.</a:t>
            </a:r>
          </a:p>
          <a:p>
            <a:r>
              <a:rPr lang="en-AU" b="0" i="0" dirty="0">
                <a:solidFill>
                  <a:schemeClr val="bg1"/>
                </a:solidFill>
                <a:effectLst/>
              </a:rPr>
              <a:t>Altogether, Python </a:t>
            </a:r>
            <a:r>
              <a:rPr lang="en-AU" b="0" i="0" dirty="0" err="1">
                <a:solidFill>
                  <a:schemeClr val="bg1"/>
                </a:solidFill>
                <a:effectLst/>
              </a:rPr>
              <a:t>DataFrames</a:t>
            </a:r>
            <a:r>
              <a:rPr lang="en-AU" b="0" i="0" dirty="0">
                <a:solidFill>
                  <a:schemeClr val="bg1"/>
                </a:solidFill>
                <a:effectLst/>
              </a:rPr>
              <a:t> (as well as SQL, Scala </a:t>
            </a:r>
            <a:r>
              <a:rPr lang="en-AU" b="0" i="0" dirty="0" err="1">
                <a:solidFill>
                  <a:schemeClr val="bg1"/>
                </a:solidFill>
                <a:effectLst/>
              </a:rPr>
              <a:t>DataFrames</a:t>
            </a:r>
            <a:r>
              <a:rPr lang="en-AU" b="0" i="0" dirty="0">
                <a:solidFill>
                  <a:schemeClr val="bg1"/>
                </a:solidFill>
                <a:effectLst/>
              </a:rPr>
              <a:t>, and R </a:t>
            </a:r>
            <a:r>
              <a:rPr lang="en-AU" b="0" i="0" dirty="0" err="1">
                <a:solidFill>
                  <a:schemeClr val="bg1"/>
                </a:solidFill>
                <a:effectLst/>
              </a:rPr>
              <a:t>DataFrames</a:t>
            </a:r>
            <a:r>
              <a:rPr lang="en-AU" b="0" i="0" dirty="0">
                <a:solidFill>
                  <a:schemeClr val="bg1"/>
                </a:solidFill>
                <a:effectLst/>
              </a:rPr>
              <a:t>) are all able to make use of the Catalyst Optimizer</a:t>
            </a:r>
            <a:endParaRPr lang="en-AU" dirty="0">
              <a:solidFill>
                <a:schemeClr val="bg1"/>
              </a:solidFill>
            </a:endParaRPr>
          </a:p>
        </p:txBody>
      </p:sp>
    </p:spTree>
    <p:extLst>
      <p:ext uri="{BB962C8B-B14F-4D97-AF65-F5344CB8AC3E}">
        <p14:creationId xmlns:p14="http://schemas.microsoft.com/office/powerpoint/2010/main" val="981367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BD5C-5B6B-49D6-8DA1-69107CDEEA46}"/>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CFD87B7C-BCF8-4EC5-93B4-89625C07A4DB}"/>
              </a:ext>
            </a:extLst>
          </p:cNvPr>
          <p:cNvSpPr>
            <a:spLocks noGrp="1"/>
          </p:cNvSpPr>
          <p:nvPr>
            <p:ph idx="1"/>
          </p:nvPr>
        </p:nvSpPr>
        <p:spPr>
          <a:xfrm>
            <a:off x="3603812" y="1704974"/>
            <a:ext cx="5275729" cy="1898650"/>
          </a:xfrm>
        </p:spPr>
        <p:txBody>
          <a:bodyPr/>
          <a:lstStyle/>
          <a:p>
            <a:r>
              <a:rPr lang="fr-FR" dirty="0" err="1"/>
              <a:t>Chapter</a:t>
            </a:r>
            <a:r>
              <a:rPr lang="fr-FR" dirty="0"/>
              <a:t> 3. </a:t>
            </a:r>
            <a:r>
              <a:rPr lang="fr-FR" dirty="0" err="1"/>
              <a:t>DataFrames</a:t>
            </a:r>
            <a:endParaRPr lang="fr-FR" dirty="0"/>
          </a:p>
          <a:p>
            <a:r>
              <a:rPr lang="fr-FR" dirty="0"/>
              <a:t>https://learning.oreilly.com/library/view/learning-pyspark/9781786463708/ch03.html</a:t>
            </a:r>
          </a:p>
        </p:txBody>
      </p:sp>
      <p:pic>
        <p:nvPicPr>
          <p:cNvPr id="1026" name="Picture 2" descr="Learning PySpark">
            <a:extLst>
              <a:ext uri="{FF2B5EF4-FFF2-40B4-BE49-F238E27FC236}">
                <a16:creationId xmlns:a16="http://schemas.microsoft.com/office/drawing/2014/main" id="{95502E67-31C2-4CBA-A9AE-7DA4DF103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49309"/>
            <a:ext cx="2923060" cy="3609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784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EE3A-EDF4-48C4-8974-6894550BFBB2}"/>
              </a:ext>
            </a:extLst>
          </p:cNvPr>
          <p:cNvSpPr>
            <a:spLocks noGrp="1"/>
          </p:cNvSpPr>
          <p:nvPr>
            <p:ph type="title"/>
          </p:nvPr>
        </p:nvSpPr>
        <p:spPr>
          <a:xfrm>
            <a:off x="1149531" y="135525"/>
            <a:ext cx="8229600" cy="857250"/>
          </a:xfrm>
        </p:spPr>
        <p:txBody>
          <a:bodyPr>
            <a:normAutofit/>
          </a:bodyPr>
          <a:lstStyle/>
          <a:p>
            <a:r>
              <a:rPr lang="en-AU" b="0" i="0" dirty="0">
                <a:effectLst/>
                <a:latin typeface="+mn-lt"/>
              </a:rPr>
              <a:t>Creating </a:t>
            </a:r>
            <a:r>
              <a:rPr lang="en-AU" b="0" i="0" dirty="0" err="1">
                <a:effectLst/>
                <a:latin typeface="+mn-lt"/>
              </a:rPr>
              <a:t>DataFrames</a:t>
            </a:r>
            <a:endParaRPr lang="en-AU" dirty="0">
              <a:latin typeface="+mn-lt"/>
            </a:endParaRPr>
          </a:p>
        </p:txBody>
      </p:sp>
      <p:sp>
        <p:nvSpPr>
          <p:cNvPr id="3" name="Content Placeholder 2">
            <a:extLst>
              <a:ext uri="{FF2B5EF4-FFF2-40B4-BE49-F238E27FC236}">
                <a16:creationId xmlns:a16="http://schemas.microsoft.com/office/drawing/2014/main" id="{26CBEE98-9CDE-44DE-A3E4-444105B18BFD}"/>
              </a:ext>
            </a:extLst>
          </p:cNvPr>
          <p:cNvSpPr>
            <a:spLocks noGrp="1"/>
          </p:cNvSpPr>
          <p:nvPr>
            <p:ph idx="1"/>
          </p:nvPr>
        </p:nvSpPr>
        <p:spPr/>
        <p:txBody>
          <a:bodyPr/>
          <a:lstStyle/>
          <a:p>
            <a:pPr algn="l"/>
            <a:r>
              <a:rPr lang="en-AU" b="0" i="0" dirty="0">
                <a:effectLst/>
              </a:rPr>
              <a:t>import data using </a:t>
            </a:r>
            <a:r>
              <a:rPr lang="en-AU" b="0" i="0" dirty="0" err="1">
                <a:effectLst/>
              </a:rPr>
              <a:t>SparkSession</a:t>
            </a:r>
            <a:r>
              <a:rPr lang="en-AU" b="0" i="0" dirty="0">
                <a:effectLst/>
              </a:rPr>
              <a:t> (or calling spark in the </a:t>
            </a:r>
            <a:r>
              <a:rPr lang="en-AU" b="0" i="0" dirty="0" err="1">
                <a:effectLst/>
              </a:rPr>
              <a:t>PySpark</a:t>
            </a:r>
            <a:r>
              <a:rPr lang="en-AU" b="0" i="0" dirty="0">
                <a:effectLst/>
              </a:rPr>
              <a:t> shell).</a:t>
            </a:r>
          </a:p>
          <a:p>
            <a:pPr algn="l"/>
            <a:r>
              <a:rPr lang="en-AU" b="0" i="0" dirty="0">
                <a:effectLst/>
              </a:rPr>
              <a:t>Also import data into your local file system, </a:t>
            </a:r>
            <a:r>
              <a:rPr lang="en-AU" b="1" i="0" dirty="0">
                <a:effectLst/>
              </a:rPr>
              <a:t>Hadoop Distributed File System</a:t>
            </a:r>
            <a:r>
              <a:rPr lang="en-AU" b="0" i="0" dirty="0">
                <a:effectLst/>
              </a:rPr>
              <a:t> (</a:t>
            </a:r>
            <a:r>
              <a:rPr lang="en-AU" b="1" i="0" dirty="0">
                <a:effectLst/>
              </a:rPr>
              <a:t>HDFS</a:t>
            </a:r>
            <a:r>
              <a:rPr lang="en-AU" b="0" i="0" dirty="0">
                <a:effectLst/>
              </a:rPr>
              <a:t>), or other cloud storage systems (for example, S3 or WASB).</a:t>
            </a:r>
          </a:p>
          <a:p>
            <a:endParaRPr lang="en-AU" dirty="0"/>
          </a:p>
        </p:txBody>
      </p:sp>
    </p:spTree>
    <p:extLst>
      <p:ext uri="{BB962C8B-B14F-4D97-AF65-F5344CB8AC3E}">
        <p14:creationId xmlns:p14="http://schemas.microsoft.com/office/powerpoint/2010/main" val="1586795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A072-A2C2-4C03-98E3-177BE709B709}"/>
              </a:ext>
            </a:extLst>
          </p:cNvPr>
          <p:cNvSpPr>
            <a:spLocks noGrp="1"/>
          </p:cNvSpPr>
          <p:nvPr>
            <p:ph type="title"/>
          </p:nvPr>
        </p:nvSpPr>
        <p:spPr>
          <a:xfrm>
            <a:off x="1149532" y="213902"/>
            <a:ext cx="8229600" cy="857250"/>
          </a:xfrm>
        </p:spPr>
        <p:txBody>
          <a:bodyPr/>
          <a:lstStyle/>
          <a:p>
            <a:r>
              <a:rPr lang="en-AU" b="0" dirty="0">
                <a:latin typeface="+mn-lt"/>
              </a:rPr>
              <a:t>C</a:t>
            </a:r>
            <a:r>
              <a:rPr lang="en-AU" b="0" i="0" dirty="0">
                <a:effectLst/>
                <a:latin typeface="+mn-lt"/>
              </a:rPr>
              <a:t>reate </a:t>
            </a:r>
            <a:r>
              <a:rPr lang="en-AU" b="0" i="0" dirty="0" err="1">
                <a:effectLst/>
                <a:latin typeface="+mn-lt"/>
              </a:rPr>
              <a:t>DataFrame</a:t>
            </a:r>
            <a:r>
              <a:rPr lang="en-AU" b="0" i="0" dirty="0">
                <a:effectLst/>
                <a:latin typeface="+mn-lt"/>
              </a:rPr>
              <a:t> fro</a:t>
            </a:r>
            <a:r>
              <a:rPr lang="en-AU" b="0" dirty="0">
                <a:latin typeface="+mn-lt"/>
              </a:rPr>
              <a:t>m JSON</a:t>
            </a:r>
            <a:endParaRPr lang="en-AU" dirty="0">
              <a:latin typeface="+mn-lt"/>
            </a:endParaRPr>
          </a:p>
        </p:txBody>
      </p:sp>
      <p:sp>
        <p:nvSpPr>
          <p:cNvPr id="3" name="Content Placeholder 2">
            <a:extLst>
              <a:ext uri="{FF2B5EF4-FFF2-40B4-BE49-F238E27FC236}">
                <a16:creationId xmlns:a16="http://schemas.microsoft.com/office/drawing/2014/main" id="{196B25A2-DF0A-433F-B5E3-BE5223C196E6}"/>
              </a:ext>
            </a:extLst>
          </p:cNvPr>
          <p:cNvSpPr>
            <a:spLocks noGrp="1"/>
          </p:cNvSpPr>
          <p:nvPr>
            <p:ph idx="1"/>
          </p:nvPr>
        </p:nvSpPr>
        <p:spPr>
          <a:xfrm>
            <a:off x="457200" y="1345474"/>
            <a:ext cx="8229600" cy="3584123"/>
          </a:xfrm>
        </p:spPr>
        <p:txBody>
          <a:bodyPr>
            <a:normAutofit/>
          </a:bodyPr>
          <a:lstStyle/>
          <a:p>
            <a:r>
              <a:rPr lang="en-AU" dirty="0"/>
              <a:t>G</a:t>
            </a:r>
            <a:r>
              <a:rPr lang="en-AU" b="0" i="0" dirty="0">
                <a:effectLst/>
              </a:rPr>
              <a:t>enerate </a:t>
            </a:r>
            <a:r>
              <a:rPr lang="en-AU" b="0" i="0" dirty="0" err="1">
                <a:effectLst/>
              </a:rPr>
              <a:t>stringJSONRDD</a:t>
            </a:r>
            <a:r>
              <a:rPr lang="en-AU" b="0" i="0" dirty="0">
                <a:effectLst/>
              </a:rPr>
              <a:t> RDD </a:t>
            </a:r>
          </a:p>
          <a:p>
            <a:r>
              <a:rPr lang="en-AU" b="1" i="0" dirty="0" err="1">
                <a:effectLst/>
              </a:rPr>
              <a:t>stringJSONRDD</a:t>
            </a:r>
            <a:r>
              <a:rPr lang="en-AU" b="1" i="0" dirty="0">
                <a:effectLst/>
              </a:rPr>
              <a:t> = </a:t>
            </a:r>
            <a:r>
              <a:rPr lang="en-AU" b="1" i="0" dirty="0" err="1">
                <a:effectLst/>
              </a:rPr>
              <a:t>sc.parallelize</a:t>
            </a:r>
            <a:r>
              <a:rPr lang="en-AU" b="1" i="0" dirty="0">
                <a:effectLst/>
              </a:rPr>
              <a:t>((""" { "id": "123", "name": "Katie", "age": 19, "</a:t>
            </a:r>
            <a:r>
              <a:rPr lang="en-AU" b="1" i="0" dirty="0" err="1">
                <a:effectLst/>
              </a:rPr>
              <a:t>eyeColor</a:t>
            </a:r>
            <a:r>
              <a:rPr lang="en-AU" b="1" i="0" dirty="0">
                <a:effectLst/>
              </a:rPr>
              <a:t>": "brown" }""", """{ "id": "234", "name": "Michael", "age": 22, "</a:t>
            </a:r>
            <a:r>
              <a:rPr lang="en-AU" b="1" i="0" dirty="0" err="1">
                <a:effectLst/>
              </a:rPr>
              <a:t>eyeColor</a:t>
            </a:r>
            <a:r>
              <a:rPr lang="en-AU" b="1" i="0" dirty="0">
                <a:effectLst/>
              </a:rPr>
              <a:t>": "green" }""", """{ "id": "345", "name": "Simone", "age": 23, "</a:t>
            </a:r>
            <a:r>
              <a:rPr lang="en-AU" b="1" i="0" dirty="0" err="1">
                <a:effectLst/>
              </a:rPr>
              <a:t>eyeColor</a:t>
            </a:r>
            <a:r>
              <a:rPr lang="en-AU" b="1" i="0" dirty="0">
                <a:effectLst/>
              </a:rPr>
              <a:t>": "blue" }""") )</a:t>
            </a:r>
          </a:p>
          <a:p>
            <a:endParaRPr lang="en-AU" dirty="0"/>
          </a:p>
          <a:p>
            <a:r>
              <a:rPr lang="en-AU" b="0" i="0" dirty="0">
                <a:effectLst/>
              </a:rPr>
              <a:t>convert this into a </a:t>
            </a:r>
            <a:r>
              <a:rPr lang="en-AU" b="0" i="0" dirty="0" err="1">
                <a:effectLst/>
              </a:rPr>
              <a:t>DataFrame</a:t>
            </a:r>
            <a:r>
              <a:rPr lang="en-AU" b="0" i="0" dirty="0">
                <a:effectLst/>
              </a:rPr>
              <a:t> by using </a:t>
            </a:r>
            <a:r>
              <a:rPr lang="en-AU" b="0" i="0" dirty="0" err="1">
                <a:effectLst/>
              </a:rPr>
              <a:t>SparkSession</a:t>
            </a:r>
            <a:r>
              <a:rPr lang="en-AU" b="0" i="0" dirty="0">
                <a:effectLst/>
              </a:rPr>
              <a:t> </a:t>
            </a:r>
            <a:r>
              <a:rPr lang="en-AU" b="1" i="0" dirty="0" err="1">
                <a:effectLst/>
              </a:rPr>
              <a:t>read.json</a:t>
            </a:r>
            <a:r>
              <a:rPr lang="en-AU" b="1" i="0" dirty="0">
                <a:effectLst/>
              </a:rPr>
              <a:t> </a:t>
            </a:r>
            <a:r>
              <a:rPr lang="en-AU" b="0" i="0" dirty="0">
                <a:effectLst/>
              </a:rPr>
              <a:t>method -</a:t>
            </a:r>
            <a:r>
              <a:rPr lang="en-AU" b="1" i="0" dirty="0">
                <a:effectLst/>
              </a:rPr>
              <a:t> </a:t>
            </a:r>
            <a:r>
              <a:rPr lang="en-AU" b="1" i="0" dirty="0" err="1">
                <a:effectLst/>
              </a:rPr>
              <a:t>spark.read.json</a:t>
            </a:r>
            <a:r>
              <a:rPr lang="en-AU" b="1" i="0" dirty="0">
                <a:effectLst/>
              </a:rPr>
              <a:t>(...)). </a:t>
            </a:r>
          </a:p>
          <a:p>
            <a:r>
              <a:rPr lang="en-AU" b="0" i="0" dirty="0">
                <a:effectLst/>
              </a:rPr>
              <a:t>Create a temporary table using </a:t>
            </a:r>
            <a:r>
              <a:rPr lang="en-AU" b="1" i="0" dirty="0">
                <a:effectLst/>
              </a:rPr>
              <a:t> .</a:t>
            </a:r>
            <a:r>
              <a:rPr lang="en-AU" b="1" i="0" dirty="0" err="1">
                <a:effectLst/>
              </a:rPr>
              <a:t>createOrReplaceTempView</a:t>
            </a:r>
            <a:r>
              <a:rPr lang="en-AU" b="1" i="0" dirty="0">
                <a:effectLst/>
              </a:rPr>
              <a:t> </a:t>
            </a:r>
          </a:p>
          <a:p>
            <a:endParaRPr lang="en-AU" b="0" i="0" dirty="0">
              <a:effectLst/>
            </a:endParaRPr>
          </a:p>
          <a:p>
            <a:endParaRPr lang="en-AU" dirty="0"/>
          </a:p>
        </p:txBody>
      </p:sp>
    </p:spTree>
    <p:extLst>
      <p:ext uri="{BB962C8B-B14F-4D97-AF65-F5344CB8AC3E}">
        <p14:creationId xmlns:p14="http://schemas.microsoft.com/office/powerpoint/2010/main" val="36087530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21E7-ED81-4ECB-9AE8-1E54785E9E25}"/>
              </a:ext>
            </a:extLst>
          </p:cNvPr>
          <p:cNvSpPr>
            <a:spLocks noGrp="1"/>
          </p:cNvSpPr>
          <p:nvPr>
            <p:ph type="title"/>
          </p:nvPr>
        </p:nvSpPr>
        <p:spPr>
          <a:xfrm>
            <a:off x="1045028" y="0"/>
            <a:ext cx="8229600" cy="857250"/>
          </a:xfrm>
        </p:spPr>
        <p:txBody>
          <a:bodyPr>
            <a:normAutofit/>
          </a:bodyPr>
          <a:lstStyle/>
          <a:p>
            <a:r>
              <a:rPr lang="en-AU" b="1" i="0" dirty="0">
                <a:effectLst/>
                <a:latin typeface="+mn-lt"/>
              </a:rPr>
              <a:t>Creating a </a:t>
            </a:r>
            <a:r>
              <a:rPr lang="en-AU" b="1" i="0" dirty="0" err="1">
                <a:effectLst/>
                <a:latin typeface="+mn-lt"/>
              </a:rPr>
              <a:t>DataFrame</a:t>
            </a:r>
            <a:endParaRPr lang="en-AU" dirty="0">
              <a:latin typeface="+mn-lt"/>
            </a:endParaRPr>
          </a:p>
        </p:txBody>
      </p:sp>
      <p:sp>
        <p:nvSpPr>
          <p:cNvPr id="3" name="Content Placeholder 2">
            <a:extLst>
              <a:ext uri="{FF2B5EF4-FFF2-40B4-BE49-F238E27FC236}">
                <a16:creationId xmlns:a16="http://schemas.microsoft.com/office/drawing/2014/main" id="{39014D20-3853-43BF-A645-897893DC8A6F}"/>
              </a:ext>
            </a:extLst>
          </p:cNvPr>
          <p:cNvSpPr>
            <a:spLocks noGrp="1"/>
          </p:cNvSpPr>
          <p:nvPr>
            <p:ph idx="1"/>
          </p:nvPr>
        </p:nvSpPr>
        <p:spPr>
          <a:xfrm>
            <a:off x="248193" y="1059544"/>
            <a:ext cx="8660675" cy="4083956"/>
          </a:xfrm>
        </p:spPr>
        <p:txBody>
          <a:bodyPr>
            <a:normAutofit/>
          </a:bodyPr>
          <a:lstStyle/>
          <a:p>
            <a:pPr algn="l"/>
            <a:r>
              <a:rPr lang="en-AU" b="1" i="0" dirty="0" err="1">
                <a:effectLst/>
              </a:rPr>
              <a:t>swimmersJSON</a:t>
            </a:r>
            <a:r>
              <a:rPr lang="en-AU" b="1" i="0" dirty="0">
                <a:effectLst/>
              </a:rPr>
              <a:t> = </a:t>
            </a:r>
            <a:r>
              <a:rPr lang="en-AU" b="1" i="0" dirty="0" err="1">
                <a:effectLst/>
              </a:rPr>
              <a:t>spark.read.json</a:t>
            </a:r>
            <a:r>
              <a:rPr lang="en-AU" b="1" i="0" dirty="0">
                <a:effectLst/>
              </a:rPr>
              <a:t>(</a:t>
            </a:r>
            <a:r>
              <a:rPr lang="en-AU" b="1" i="0" dirty="0" err="1">
                <a:effectLst/>
              </a:rPr>
              <a:t>stringJSONRDD</a:t>
            </a:r>
            <a:r>
              <a:rPr lang="en-AU" b="1" i="0" dirty="0">
                <a:effectLst/>
              </a:rPr>
              <a:t>)</a:t>
            </a:r>
          </a:p>
          <a:p>
            <a:pPr algn="l"/>
            <a:endParaRPr lang="en-AU" dirty="0"/>
          </a:p>
          <a:p>
            <a:pPr algn="l"/>
            <a:r>
              <a:rPr lang="en-AU" b="0" i="0" dirty="0">
                <a:effectLst/>
              </a:rPr>
              <a:t>Creating temporary table:</a:t>
            </a:r>
          </a:p>
          <a:p>
            <a:pPr algn="l"/>
            <a:r>
              <a:rPr lang="en-AU" b="1" i="0" dirty="0" err="1">
                <a:effectLst/>
              </a:rPr>
              <a:t>swimmersJSON.createOrReplaceTempView</a:t>
            </a:r>
            <a:r>
              <a:rPr lang="en-AU" b="1" i="0" dirty="0">
                <a:effectLst/>
              </a:rPr>
              <a:t>("</a:t>
            </a:r>
            <a:r>
              <a:rPr lang="en-AU" b="1" i="0" dirty="0" err="1">
                <a:effectLst/>
              </a:rPr>
              <a:t>swimmersJSON</a:t>
            </a:r>
            <a:r>
              <a:rPr lang="en-AU" b="1" i="0" dirty="0">
                <a:effectLst/>
              </a:rPr>
              <a:t>")</a:t>
            </a:r>
          </a:p>
          <a:p>
            <a:pPr algn="l"/>
            <a:endParaRPr lang="en-AU" b="0" i="0" dirty="0">
              <a:effectLst/>
            </a:endParaRPr>
          </a:p>
          <a:p>
            <a:pPr algn="l"/>
            <a:r>
              <a:rPr lang="en-AU" b="0" i="0" dirty="0">
                <a:effectLst/>
              </a:rPr>
              <a:t>Many RDD operations are transformations, which are not executed until an action operation is executed. </a:t>
            </a:r>
          </a:p>
          <a:p>
            <a:pPr algn="l"/>
            <a:r>
              <a:rPr lang="en-AU" b="0" i="0" dirty="0">
                <a:effectLst/>
              </a:rPr>
              <a:t>the </a:t>
            </a:r>
            <a:r>
              <a:rPr lang="en-AU" b="0" i="0" dirty="0" err="1">
                <a:effectLst/>
              </a:rPr>
              <a:t>sc.parallelize</a:t>
            </a:r>
            <a:r>
              <a:rPr lang="en-AU" b="0" i="0" dirty="0">
                <a:effectLst/>
              </a:rPr>
              <a:t> is a transformation that is executed when converting from an RDD to a </a:t>
            </a:r>
            <a:r>
              <a:rPr lang="en-AU" b="0" i="0" dirty="0" err="1">
                <a:effectLst/>
              </a:rPr>
              <a:t>DataFrame</a:t>
            </a:r>
            <a:r>
              <a:rPr lang="en-AU" b="0" i="0" dirty="0">
                <a:effectLst/>
              </a:rPr>
              <a:t> by using </a:t>
            </a:r>
            <a:r>
              <a:rPr lang="en-AU" b="0" i="0" dirty="0" err="1">
                <a:effectLst/>
              </a:rPr>
              <a:t>spark.read.json</a:t>
            </a:r>
            <a:r>
              <a:rPr lang="en-AU" b="0" i="0" dirty="0">
                <a:effectLst/>
              </a:rPr>
              <a:t>.</a:t>
            </a:r>
          </a:p>
        </p:txBody>
      </p:sp>
    </p:spTree>
    <p:extLst>
      <p:ext uri="{BB962C8B-B14F-4D97-AF65-F5344CB8AC3E}">
        <p14:creationId xmlns:p14="http://schemas.microsoft.com/office/powerpoint/2010/main" val="9140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0C58-EFAA-43EF-9A14-3DF9E9F405EF}"/>
              </a:ext>
            </a:extLst>
          </p:cNvPr>
          <p:cNvSpPr>
            <a:spLocks noGrp="1"/>
          </p:cNvSpPr>
          <p:nvPr>
            <p:ph type="title"/>
          </p:nvPr>
        </p:nvSpPr>
        <p:spPr>
          <a:xfrm>
            <a:off x="561703" y="218258"/>
            <a:ext cx="8229600" cy="857250"/>
          </a:xfrm>
        </p:spPr>
        <p:txBody>
          <a:bodyPr>
            <a:normAutofit/>
          </a:bodyPr>
          <a:lstStyle/>
          <a:p>
            <a:r>
              <a:rPr lang="en-AU" b="0" i="0" dirty="0">
                <a:effectLst/>
                <a:latin typeface="+mn-lt"/>
              </a:rPr>
              <a:t>Simple </a:t>
            </a:r>
            <a:r>
              <a:rPr lang="en-AU" b="0" i="0" dirty="0" err="1">
                <a:effectLst/>
                <a:latin typeface="+mn-lt"/>
              </a:rPr>
              <a:t>DataFrame</a:t>
            </a:r>
            <a:r>
              <a:rPr lang="en-AU" b="0" i="0" dirty="0">
                <a:effectLst/>
                <a:latin typeface="+mn-lt"/>
              </a:rPr>
              <a:t> queries</a:t>
            </a:r>
            <a:endParaRPr lang="en-AU" dirty="0">
              <a:latin typeface="+mn-lt"/>
            </a:endParaRPr>
          </a:p>
        </p:txBody>
      </p:sp>
      <p:pic>
        <p:nvPicPr>
          <p:cNvPr id="28674" name="Picture 2" descr="DataFrame API query">
            <a:extLst>
              <a:ext uri="{FF2B5EF4-FFF2-40B4-BE49-F238E27FC236}">
                <a16:creationId xmlns:a16="http://schemas.microsoft.com/office/drawing/2014/main" id="{B93C363C-E4EC-462F-9465-306CAD420E9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90903" y="2260419"/>
            <a:ext cx="3553097" cy="26648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B44A8E-E1F0-44DA-96E6-5264D40D91F4}"/>
              </a:ext>
            </a:extLst>
          </p:cNvPr>
          <p:cNvSpPr txBox="1"/>
          <p:nvPr/>
        </p:nvSpPr>
        <p:spPr>
          <a:xfrm>
            <a:off x="313509" y="1244046"/>
            <a:ext cx="5277394" cy="1938992"/>
          </a:xfrm>
          <a:prstGeom prst="rect">
            <a:avLst/>
          </a:prstGeom>
          <a:noFill/>
        </p:spPr>
        <p:txBody>
          <a:bodyPr wrap="square">
            <a:spAutoFit/>
          </a:bodyPr>
          <a:lstStyle/>
          <a:p>
            <a:pPr algn="l"/>
            <a:r>
              <a:rPr lang="en-AU" sz="2000" b="0" i="0" dirty="0">
                <a:solidFill>
                  <a:schemeClr val="bg1"/>
                </a:solidFill>
                <a:effectLst/>
              </a:rPr>
              <a:t>Now able to run the </a:t>
            </a:r>
            <a:r>
              <a:rPr lang="en-AU" sz="2000" b="0" i="0" dirty="0" err="1">
                <a:solidFill>
                  <a:schemeClr val="bg1"/>
                </a:solidFill>
                <a:effectLst/>
              </a:rPr>
              <a:t>DataFrame</a:t>
            </a:r>
            <a:r>
              <a:rPr lang="en-AU" sz="2000" b="0" i="0" dirty="0">
                <a:solidFill>
                  <a:schemeClr val="bg1"/>
                </a:solidFill>
                <a:effectLst/>
              </a:rPr>
              <a:t> API, as well as SQL queries against it. </a:t>
            </a:r>
          </a:p>
          <a:p>
            <a:pPr algn="l"/>
            <a:r>
              <a:rPr lang="en-AU" sz="2000" b="0" i="0" dirty="0">
                <a:solidFill>
                  <a:schemeClr val="bg1"/>
                </a:solidFill>
                <a:effectLst/>
              </a:rPr>
              <a:t>e.g. show all the rows within the </a:t>
            </a:r>
            <a:r>
              <a:rPr lang="en-AU" sz="2000" b="0" i="0" dirty="0" err="1">
                <a:solidFill>
                  <a:schemeClr val="bg1"/>
                </a:solidFill>
                <a:effectLst/>
              </a:rPr>
              <a:t>DataFrame</a:t>
            </a:r>
            <a:r>
              <a:rPr lang="en-AU" sz="2000" b="0" i="0" dirty="0">
                <a:solidFill>
                  <a:schemeClr val="bg1"/>
                </a:solidFill>
                <a:effectLst/>
              </a:rPr>
              <a:t>.</a:t>
            </a:r>
          </a:p>
          <a:p>
            <a:pPr algn="l"/>
            <a:endParaRPr lang="en-AU" sz="2000" b="1" i="0" dirty="0">
              <a:solidFill>
                <a:schemeClr val="bg1"/>
              </a:solidFill>
              <a:effectLst/>
            </a:endParaRPr>
          </a:p>
          <a:p>
            <a:pPr algn="l"/>
            <a:r>
              <a:rPr lang="en-AU" sz="2000" b="1" i="0" dirty="0">
                <a:solidFill>
                  <a:schemeClr val="bg1"/>
                </a:solidFill>
                <a:effectLst/>
              </a:rPr>
              <a:t># </a:t>
            </a:r>
            <a:r>
              <a:rPr lang="en-AU" sz="2000" b="1" i="0" dirty="0" err="1">
                <a:solidFill>
                  <a:schemeClr val="bg1"/>
                </a:solidFill>
                <a:effectLst/>
              </a:rPr>
              <a:t>DataFrame</a:t>
            </a:r>
            <a:r>
              <a:rPr lang="en-AU" sz="2000" b="1" i="0" dirty="0">
                <a:solidFill>
                  <a:schemeClr val="bg1"/>
                </a:solidFill>
                <a:effectLst/>
              </a:rPr>
              <a:t> API </a:t>
            </a:r>
          </a:p>
          <a:p>
            <a:pPr algn="l"/>
            <a:r>
              <a:rPr lang="en-AU" sz="2000" b="1" i="0" dirty="0" err="1">
                <a:solidFill>
                  <a:schemeClr val="bg1"/>
                </a:solidFill>
                <a:effectLst/>
              </a:rPr>
              <a:t>swimmersJSON.show</a:t>
            </a:r>
            <a:r>
              <a:rPr lang="en-AU" sz="2000" b="1" i="0" dirty="0">
                <a:solidFill>
                  <a:schemeClr val="bg1"/>
                </a:solidFill>
                <a:effectLst/>
              </a:rPr>
              <a:t>()</a:t>
            </a:r>
          </a:p>
        </p:txBody>
      </p:sp>
    </p:spTree>
    <p:extLst>
      <p:ext uri="{BB962C8B-B14F-4D97-AF65-F5344CB8AC3E}">
        <p14:creationId xmlns:p14="http://schemas.microsoft.com/office/powerpoint/2010/main" val="40176440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A741-4536-4394-9194-465A8B0FA11E}"/>
              </a:ext>
            </a:extLst>
          </p:cNvPr>
          <p:cNvSpPr>
            <a:spLocks noGrp="1"/>
          </p:cNvSpPr>
          <p:nvPr>
            <p:ph type="title"/>
          </p:nvPr>
        </p:nvSpPr>
        <p:spPr>
          <a:xfrm>
            <a:off x="1502229" y="17269"/>
            <a:ext cx="8229600" cy="857250"/>
          </a:xfrm>
        </p:spPr>
        <p:txBody>
          <a:bodyPr>
            <a:normAutofit/>
          </a:bodyPr>
          <a:lstStyle/>
          <a:p>
            <a:r>
              <a:rPr lang="en-AU" b="1" i="0" dirty="0">
                <a:effectLst/>
                <a:latin typeface="+mn-lt"/>
              </a:rPr>
              <a:t>SQL query</a:t>
            </a:r>
            <a:endParaRPr lang="en-AU" dirty="0">
              <a:latin typeface="+mn-lt"/>
            </a:endParaRPr>
          </a:p>
        </p:txBody>
      </p:sp>
      <p:sp>
        <p:nvSpPr>
          <p:cNvPr id="6" name="TextBox 5">
            <a:extLst>
              <a:ext uri="{FF2B5EF4-FFF2-40B4-BE49-F238E27FC236}">
                <a16:creationId xmlns:a16="http://schemas.microsoft.com/office/drawing/2014/main" id="{EDAE2980-E61E-4306-A16A-B45A7CBEF32F}"/>
              </a:ext>
            </a:extLst>
          </p:cNvPr>
          <p:cNvSpPr txBox="1"/>
          <p:nvPr/>
        </p:nvSpPr>
        <p:spPr>
          <a:xfrm>
            <a:off x="313508" y="1090136"/>
            <a:ext cx="8229599" cy="369332"/>
          </a:xfrm>
          <a:prstGeom prst="rect">
            <a:avLst/>
          </a:prstGeom>
          <a:noFill/>
        </p:spPr>
        <p:txBody>
          <a:bodyPr wrap="square">
            <a:spAutoFit/>
          </a:bodyPr>
          <a:lstStyle/>
          <a:p>
            <a:pPr algn="l"/>
            <a:r>
              <a:rPr lang="en-AU" b="1" i="0" dirty="0" err="1">
                <a:solidFill>
                  <a:schemeClr val="bg1"/>
                </a:solidFill>
                <a:effectLst/>
              </a:rPr>
              <a:t>spark.sql</a:t>
            </a:r>
            <a:r>
              <a:rPr lang="en-AU" b="1" i="0" dirty="0">
                <a:solidFill>
                  <a:schemeClr val="bg1"/>
                </a:solidFill>
                <a:effectLst/>
              </a:rPr>
              <a:t>("select * from </a:t>
            </a:r>
            <a:r>
              <a:rPr lang="en-AU" b="1" i="0" dirty="0" err="1">
                <a:solidFill>
                  <a:schemeClr val="bg1"/>
                </a:solidFill>
                <a:effectLst/>
              </a:rPr>
              <a:t>swimmersJSON</a:t>
            </a:r>
            <a:r>
              <a:rPr lang="en-AU" b="1" i="0" dirty="0">
                <a:solidFill>
                  <a:schemeClr val="bg1"/>
                </a:solidFill>
                <a:effectLst/>
              </a:rPr>
              <a:t>").collect()</a:t>
            </a:r>
          </a:p>
        </p:txBody>
      </p:sp>
      <p:pic>
        <p:nvPicPr>
          <p:cNvPr id="7" name="Picture 4" descr="SQL query">
            <a:extLst>
              <a:ext uri="{FF2B5EF4-FFF2-40B4-BE49-F238E27FC236}">
                <a16:creationId xmlns:a16="http://schemas.microsoft.com/office/drawing/2014/main" id="{0B77E4D5-1CDD-4107-9DF0-BB2BCE688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985" y="1796447"/>
            <a:ext cx="6640643" cy="2776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565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A741-4536-4394-9194-465A8B0FA11E}"/>
              </a:ext>
            </a:extLst>
          </p:cNvPr>
          <p:cNvSpPr>
            <a:spLocks noGrp="1"/>
          </p:cNvSpPr>
          <p:nvPr>
            <p:ph type="title"/>
          </p:nvPr>
        </p:nvSpPr>
        <p:spPr>
          <a:xfrm>
            <a:off x="1188720" y="179069"/>
            <a:ext cx="8229600" cy="857250"/>
          </a:xfrm>
        </p:spPr>
        <p:txBody>
          <a:bodyPr/>
          <a:lstStyle/>
          <a:p>
            <a:r>
              <a:rPr lang="en-AU" dirty="0">
                <a:solidFill>
                  <a:schemeClr val="bg1"/>
                </a:solidFill>
              </a:rPr>
              <a:t>.collect()</a:t>
            </a:r>
            <a:endParaRPr lang="en-AU" dirty="0">
              <a:latin typeface="+mn-lt"/>
            </a:endParaRPr>
          </a:p>
        </p:txBody>
      </p:sp>
      <p:pic>
        <p:nvPicPr>
          <p:cNvPr id="29698" name="Picture 2" descr="SQL query">
            <a:extLst>
              <a:ext uri="{FF2B5EF4-FFF2-40B4-BE49-F238E27FC236}">
                <a16:creationId xmlns:a16="http://schemas.microsoft.com/office/drawing/2014/main" id="{7C79097F-394A-4018-B547-273CFB12092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81642" y="3220045"/>
            <a:ext cx="5756072" cy="16553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2F84361-88E1-4221-8279-E6F18F8B37B9}"/>
              </a:ext>
            </a:extLst>
          </p:cNvPr>
          <p:cNvSpPr txBox="1"/>
          <p:nvPr/>
        </p:nvSpPr>
        <p:spPr>
          <a:xfrm>
            <a:off x="398417" y="1188720"/>
            <a:ext cx="8347166" cy="2031325"/>
          </a:xfrm>
          <a:prstGeom prst="rect">
            <a:avLst/>
          </a:prstGeom>
          <a:noFill/>
        </p:spPr>
        <p:txBody>
          <a:bodyPr wrap="square">
            <a:spAutoFit/>
          </a:bodyPr>
          <a:lstStyle/>
          <a:p>
            <a:r>
              <a:rPr lang="en-AU" dirty="0">
                <a:solidFill>
                  <a:schemeClr val="bg1"/>
                </a:solidFill>
              </a:rPr>
              <a:t>R</a:t>
            </a:r>
            <a:r>
              <a:rPr lang="en-AU" b="0" i="0" dirty="0">
                <a:solidFill>
                  <a:schemeClr val="bg1"/>
                </a:solidFill>
                <a:effectLst/>
              </a:rPr>
              <a:t>eturns all the records as a list of </a:t>
            </a:r>
            <a:r>
              <a:rPr lang="en-AU" b="1" i="0" dirty="0">
                <a:solidFill>
                  <a:schemeClr val="bg1"/>
                </a:solidFill>
                <a:effectLst/>
              </a:rPr>
              <a:t>Row</a:t>
            </a:r>
            <a:r>
              <a:rPr lang="en-AU" b="0" i="0" dirty="0">
                <a:solidFill>
                  <a:schemeClr val="bg1"/>
                </a:solidFill>
                <a:effectLst/>
              </a:rPr>
              <a:t> objects. </a:t>
            </a:r>
          </a:p>
          <a:p>
            <a:r>
              <a:rPr lang="en-AU" dirty="0">
                <a:solidFill>
                  <a:schemeClr val="bg1"/>
                </a:solidFill>
              </a:rPr>
              <a:t>Can u</a:t>
            </a:r>
            <a:r>
              <a:rPr lang="en-AU" b="0" i="0" dirty="0">
                <a:solidFill>
                  <a:schemeClr val="bg1"/>
                </a:solidFill>
                <a:effectLst/>
              </a:rPr>
              <a:t>se either the </a:t>
            </a:r>
            <a:r>
              <a:rPr lang="en-AU" b="1" dirty="0">
                <a:solidFill>
                  <a:schemeClr val="bg1"/>
                </a:solidFill>
              </a:rPr>
              <a:t>collect()</a:t>
            </a:r>
            <a:r>
              <a:rPr lang="en-AU" b="1" i="0" dirty="0">
                <a:solidFill>
                  <a:schemeClr val="bg1"/>
                </a:solidFill>
                <a:effectLst/>
              </a:rPr>
              <a:t> </a:t>
            </a:r>
            <a:r>
              <a:rPr lang="en-AU" b="0" i="0" dirty="0">
                <a:solidFill>
                  <a:schemeClr val="bg1"/>
                </a:solidFill>
                <a:effectLst/>
              </a:rPr>
              <a:t>or </a:t>
            </a:r>
            <a:r>
              <a:rPr lang="en-AU" b="1" dirty="0">
                <a:solidFill>
                  <a:schemeClr val="bg1"/>
                </a:solidFill>
              </a:rPr>
              <a:t>show()</a:t>
            </a:r>
            <a:r>
              <a:rPr lang="en-AU" b="1" i="0" dirty="0">
                <a:solidFill>
                  <a:schemeClr val="bg1"/>
                </a:solidFill>
                <a:effectLst/>
              </a:rPr>
              <a:t> </a:t>
            </a:r>
            <a:r>
              <a:rPr lang="en-AU" b="0" i="0" dirty="0">
                <a:solidFill>
                  <a:schemeClr val="bg1"/>
                </a:solidFill>
                <a:effectLst/>
              </a:rPr>
              <a:t>method for both </a:t>
            </a:r>
            <a:r>
              <a:rPr lang="en-AU" b="0" i="0" dirty="0" err="1">
                <a:solidFill>
                  <a:schemeClr val="bg1"/>
                </a:solidFill>
                <a:effectLst/>
              </a:rPr>
              <a:t>DataFrames</a:t>
            </a:r>
            <a:r>
              <a:rPr lang="en-AU" b="0" i="0" dirty="0">
                <a:solidFill>
                  <a:schemeClr val="bg1"/>
                </a:solidFill>
                <a:effectLst/>
              </a:rPr>
              <a:t> and SQL queries. </a:t>
            </a:r>
          </a:p>
          <a:p>
            <a:r>
              <a:rPr lang="en-AU" b="1" dirty="0">
                <a:solidFill>
                  <a:schemeClr val="bg1"/>
                </a:solidFill>
              </a:rPr>
              <a:t>.collect() </a:t>
            </a:r>
            <a:r>
              <a:rPr lang="en-AU" b="0" i="0" dirty="0">
                <a:solidFill>
                  <a:schemeClr val="bg1"/>
                </a:solidFill>
                <a:effectLst/>
              </a:rPr>
              <a:t>will return all of the rows in the </a:t>
            </a:r>
            <a:r>
              <a:rPr lang="en-AU" b="0" i="0" dirty="0" err="1">
                <a:solidFill>
                  <a:schemeClr val="bg1"/>
                </a:solidFill>
                <a:effectLst/>
              </a:rPr>
              <a:t>DataFrame</a:t>
            </a:r>
            <a:r>
              <a:rPr lang="en-AU" b="0" i="0" dirty="0">
                <a:solidFill>
                  <a:schemeClr val="bg1"/>
                </a:solidFill>
                <a:effectLst/>
              </a:rPr>
              <a:t> and move them back from the executors to the driver. </a:t>
            </a:r>
          </a:p>
          <a:p>
            <a:r>
              <a:rPr lang="en-AU" b="1" dirty="0">
                <a:solidFill>
                  <a:schemeClr val="bg1"/>
                </a:solidFill>
              </a:rPr>
              <a:t>take(&lt;n&gt;)</a:t>
            </a:r>
            <a:r>
              <a:rPr lang="en-AU" b="1" i="0" dirty="0">
                <a:solidFill>
                  <a:schemeClr val="bg1"/>
                </a:solidFill>
                <a:effectLst/>
              </a:rPr>
              <a:t> </a:t>
            </a:r>
            <a:r>
              <a:rPr lang="en-AU" b="0" i="0" dirty="0">
                <a:solidFill>
                  <a:schemeClr val="bg1"/>
                </a:solidFill>
                <a:effectLst/>
              </a:rPr>
              <a:t>or </a:t>
            </a:r>
            <a:r>
              <a:rPr lang="en-AU" b="1" dirty="0">
                <a:solidFill>
                  <a:schemeClr val="bg1"/>
                </a:solidFill>
              </a:rPr>
              <a:t>show(&lt;n&gt;)</a:t>
            </a:r>
            <a:r>
              <a:rPr lang="en-AU" b="0" i="0" dirty="0">
                <a:solidFill>
                  <a:schemeClr val="bg1"/>
                </a:solidFill>
                <a:effectLst/>
              </a:rPr>
              <a:t>, allow you to limit the number of rows returned by specifying </a:t>
            </a:r>
            <a:r>
              <a:rPr lang="en-AU" dirty="0">
                <a:solidFill>
                  <a:schemeClr val="bg1"/>
                </a:solidFill>
              </a:rPr>
              <a:t>&lt;n&gt;</a:t>
            </a:r>
          </a:p>
        </p:txBody>
      </p:sp>
    </p:spTree>
    <p:extLst>
      <p:ext uri="{BB962C8B-B14F-4D97-AF65-F5344CB8AC3E}">
        <p14:creationId xmlns:p14="http://schemas.microsoft.com/office/powerpoint/2010/main" val="1188231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65F9AAB-CED2-4D1C-A932-D75A6BE962AF}"/>
              </a:ext>
            </a:extLst>
          </p:cNvPr>
          <p:cNvSpPr>
            <a:spLocks noGrp="1"/>
          </p:cNvSpPr>
          <p:nvPr>
            <p:ph type="sldNum" sz="quarter" idx="12"/>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fld id="{D47CFC2F-6F81-4AD8-95AB-71A7A91A95F0}" type="slidenum">
              <a:rPr lang="en-US" altLang="en-US" smtClean="0"/>
              <a:pPr/>
              <a:t>46</a:t>
            </a:fld>
            <a:endParaRPr lang="en-US" altLang="en-US"/>
          </a:p>
        </p:txBody>
      </p:sp>
      <p:sp>
        <p:nvSpPr>
          <p:cNvPr id="2" name="Title 1">
            <a:extLst>
              <a:ext uri="{FF2B5EF4-FFF2-40B4-BE49-F238E27FC236}">
                <a16:creationId xmlns:a16="http://schemas.microsoft.com/office/drawing/2014/main" id="{A5137698-FC98-4364-821A-20609B7040E3}"/>
              </a:ext>
            </a:extLst>
          </p:cNvPr>
          <p:cNvSpPr>
            <a:spLocks noGrp="1"/>
          </p:cNvSpPr>
          <p:nvPr>
            <p:ph type="title" idx="4294967295"/>
          </p:nvPr>
        </p:nvSpPr>
        <p:spPr/>
        <p:txBody>
          <a:bodyPr vert="horz" lIns="68580" tIns="45720" rIns="68580" bIns="34290" rtlCol="0" anchor="b">
            <a:normAutofit/>
          </a:bodyPr>
          <a:lstStyle/>
          <a:p>
            <a:r>
              <a:rPr lang="en-US" altLang="en-US" sz="2700">
                <a:effectLst>
                  <a:outerShdw blurRad="38100" dist="38100" dir="2700000" algn="tl">
                    <a:srgbClr val="C0C0C0"/>
                  </a:outerShdw>
                </a:effectLst>
              </a:rPr>
              <a:t>End of the lecture	</a:t>
            </a:r>
          </a:p>
        </p:txBody>
      </p:sp>
      <p:sp>
        <p:nvSpPr>
          <p:cNvPr id="102403" name="Content Placeholder 2">
            <a:extLst>
              <a:ext uri="{FF2B5EF4-FFF2-40B4-BE49-F238E27FC236}">
                <a16:creationId xmlns:a16="http://schemas.microsoft.com/office/drawing/2014/main" id="{2F834B17-8E9B-4713-A654-BB0C5DB739FA}"/>
              </a:ext>
            </a:extLst>
          </p:cNvPr>
          <p:cNvSpPr>
            <a:spLocks noGrp="1"/>
          </p:cNvSpPr>
          <p:nvPr>
            <p:ph idx="4294967295"/>
          </p:nvPr>
        </p:nvSpPr>
        <p:spPr>
          <a:xfrm>
            <a:off x="1714500" y="1143000"/>
            <a:ext cx="6144816" cy="3600450"/>
          </a:xfrm>
        </p:spPr>
        <p:txBody>
          <a:bodyPr/>
          <a:lstStyle/>
          <a:p>
            <a:endParaRPr lang="en-US" altLang="en-US"/>
          </a:p>
          <a:p>
            <a:endParaRPr lang="en-US" altLang="en-US"/>
          </a:p>
          <a:p>
            <a:endParaRPr lang="en-US" altLang="en-US"/>
          </a:p>
          <a:p>
            <a:r>
              <a:rPr lang="en-US" altLang="en-US"/>
              <a:t>Questions, comments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AU" dirty="0" err="1"/>
              <a:t>PySpark</a:t>
            </a:r>
            <a:r>
              <a:rPr lang="en-AU" dirty="0"/>
              <a:t> Topic -</a:t>
            </a:r>
            <a:r>
              <a:rPr lang="en-US" altLang="en-US" sz="4400" dirty="0">
                <a:latin typeface="Calibri" panose="020F0502020204030204" pitchFamily="34" charset="0"/>
              </a:rPr>
              <a:t> </a:t>
            </a:r>
            <a:r>
              <a:rPr lang="en-AU" dirty="0"/>
              <a:t>Resilient Distributed Datasets</a:t>
            </a:r>
          </a:p>
        </p:txBody>
      </p:sp>
      <p:sp>
        <p:nvSpPr>
          <p:cNvPr id="5" name="Subtitle 4"/>
          <p:cNvSpPr>
            <a:spLocks noGrp="1"/>
          </p:cNvSpPr>
          <p:nvPr>
            <p:ph type="subTitle" idx="1"/>
          </p:nvPr>
        </p:nvSpPr>
        <p:spPr/>
        <p:txBody>
          <a:bodyPr/>
          <a:lstStyle/>
          <a:p>
            <a:r>
              <a:rPr lang="en-AU" dirty="0"/>
              <a:t>ITECH2302 Big Data Management</a:t>
            </a:r>
          </a:p>
        </p:txBody>
      </p:sp>
      <p:sp>
        <p:nvSpPr>
          <p:cNvPr id="6" name="Footer Placeholder 5"/>
          <p:cNvSpPr>
            <a:spLocks noGrp="1"/>
          </p:cNvSpPr>
          <p:nvPr>
            <p:ph type="ftr" sz="quarter" idx="11"/>
          </p:nvPr>
        </p:nvSpPr>
        <p:spPr>
          <a:xfrm>
            <a:off x="609600" y="6477008"/>
            <a:ext cx="6265333" cy="244475"/>
          </a:xfrm>
          <a:prstGeom prst="rect">
            <a:avLst/>
          </a:prstGeom>
        </p:spPr>
        <p:txBody>
          <a:bodyPr vert="horz" lIns="102338" tIns="51169" rIns="102338" bIns="51169" rtlCol="0" anchor="ctr"/>
          <a:lstStyle>
            <a:defPPr>
              <a:defRPr lang="en-US"/>
            </a:defPPr>
            <a:lvl1pPr marL="0" algn="l"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3A6D">
                    <a:tint val="75000"/>
                  </a:srgbClr>
                </a:solidFill>
              </a:rPr>
              <a:t>ITECH1103 BDA</a:t>
            </a:r>
          </a:p>
        </p:txBody>
      </p:sp>
      <p:sp>
        <p:nvSpPr>
          <p:cNvPr id="7" name="Slide Number Placeholder 6"/>
          <p:cNvSpPr>
            <a:spLocks noGrp="1"/>
          </p:cNvSpPr>
          <p:nvPr>
            <p:ph type="sldNum" sz="quarter" idx="12"/>
          </p:nvPr>
        </p:nvSpPr>
        <p:spPr>
          <a:xfrm>
            <a:off x="7010400" y="6477008"/>
            <a:ext cx="1286933" cy="244475"/>
          </a:xfrm>
          <a:prstGeom prst="rect">
            <a:avLst/>
          </a:prstGeom>
        </p:spPr>
        <p:txBody>
          <a:bodyPr vert="horz" lIns="102338" tIns="51169" rIns="102338" bIns="51169"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36A965-BE18-DA4B-B9B1-3D3097AE7885}" type="slidenum">
              <a:rPr lang="en-US" smtClean="0">
                <a:solidFill>
                  <a:srgbClr val="003A6D">
                    <a:tint val="75000"/>
                  </a:srgbClr>
                </a:solidFill>
              </a:rPr>
              <a:pPr/>
              <a:t>5</a:t>
            </a:fld>
            <a:endParaRPr lang="en-US">
              <a:solidFill>
                <a:srgbClr val="003A6D">
                  <a:tint val="75000"/>
                </a:srgbClr>
              </a:solidFill>
            </a:endParaRPr>
          </a:p>
        </p:txBody>
      </p:sp>
    </p:spTree>
    <p:extLst>
      <p:ext uri="{BB962C8B-B14F-4D97-AF65-F5344CB8AC3E}">
        <p14:creationId xmlns:p14="http://schemas.microsoft.com/office/powerpoint/2010/main" val="1341125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F577-9E24-47C7-8004-BC4697F1961E}"/>
              </a:ext>
            </a:extLst>
          </p:cNvPr>
          <p:cNvSpPr>
            <a:spLocks noGrp="1"/>
          </p:cNvSpPr>
          <p:nvPr>
            <p:ph type="title"/>
          </p:nvPr>
        </p:nvSpPr>
        <p:spPr/>
        <p:txBody>
          <a:bodyPr/>
          <a:lstStyle/>
          <a:p>
            <a:r>
              <a:rPr lang="en-AU" dirty="0"/>
              <a:t>Overview</a:t>
            </a:r>
          </a:p>
        </p:txBody>
      </p:sp>
      <p:sp>
        <p:nvSpPr>
          <p:cNvPr id="3" name="Content Placeholder 2">
            <a:extLst>
              <a:ext uri="{FF2B5EF4-FFF2-40B4-BE49-F238E27FC236}">
                <a16:creationId xmlns:a16="http://schemas.microsoft.com/office/drawing/2014/main" id="{30037202-A650-4F73-B75E-1E69B66E50EF}"/>
              </a:ext>
            </a:extLst>
          </p:cNvPr>
          <p:cNvSpPr>
            <a:spLocks noGrp="1"/>
          </p:cNvSpPr>
          <p:nvPr>
            <p:ph idx="1"/>
          </p:nvPr>
        </p:nvSpPr>
        <p:spPr/>
        <p:txBody>
          <a:bodyPr/>
          <a:lstStyle/>
          <a:p>
            <a:pPr marL="285750" indent="-285750" algn="l">
              <a:buFont typeface="Arial" panose="020B0604020202020204" pitchFamily="34" charset="0"/>
              <a:buChar char="•"/>
            </a:pPr>
            <a:r>
              <a:rPr lang="en-AU" b="0" i="0" dirty="0">
                <a:effectLst/>
                <a:latin typeface="Noto serif" panose="02020600060500020200" pitchFamily="18" charset="0"/>
              </a:rPr>
              <a:t>Internal workings of an RDD</a:t>
            </a:r>
          </a:p>
          <a:p>
            <a:pPr marL="285750" indent="-285750" algn="l">
              <a:buFont typeface="Arial" panose="020B0604020202020204" pitchFamily="34" charset="0"/>
              <a:buChar char="•"/>
            </a:pPr>
            <a:r>
              <a:rPr lang="en-AU" b="0" i="0" dirty="0">
                <a:effectLst/>
                <a:latin typeface="Noto serif" panose="02020600060500020200" pitchFamily="18" charset="0"/>
              </a:rPr>
              <a:t>Creating RDDs</a:t>
            </a:r>
          </a:p>
          <a:p>
            <a:pPr marL="285750" indent="-285750" algn="l">
              <a:buFont typeface="Arial" panose="020B0604020202020204" pitchFamily="34" charset="0"/>
              <a:buChar char="•"/>
            </a:pPr>
            <a:r>
              <a:rPr lang="en-AU" b="0" i="0" dirty="0">
                <a:effectLst/>
                <a:latin typeface="Noto serif" panose="02020600060500020200" pitchFamily="18" charset="0"/>
              </a:rPr>
              <a:t>Global versus local scopes</a:t>
            </a:r>
          </a:p>
          <a:p>
            <a:pPr marL="285750" indent="-285750" algn="l">
              <a:buFont typeface="Arial" panose="020B0604020202020204" pitchFamily="34" charset="0"/>
              <a:buChar char="•"/>
            </a:pPr>
            <a:r>
              <a:rPr lang="en-AU" b="0" i="0" dirty="0">
                <a:effectLst/>
                <a:latin typeface="Noto serif" panose="02020600060500020200" pitchFamily="18" charset="0"/>
              </a:rPr>
              <a:t>Transformations</a:t>
            </a:r>
          </a:p>
          <a:p>
            <a:pPr marL="285750" indent="-285750" algn="l">
              <a:buFont typeface="Arial" panose="020B0604020202020204" pitchFamily="34" charset="0"/>
              <a:buChar char="•"/>
            </a:pPr>
            <a:r>
              <a:rPr lang="en-AU" b="0" i="0" dirty="0">
                <a:effectLst/>
                <a:latin typeface="Noto serif" panose="02020600060500020200" pitchFamily="18" charset="0"/>
              </a:rPr>
              <a:t>Actions</a:t>
            </a:r>
          </a:p>
          <a:p>
            <a:endParaRPr lang="en-AU" dirty="0"/>
          </a:p>
          <a:p>
            <a:endParaRPr lang="en-AU" dirty="0"/>
          </a:p>
        </p:txBody>
      </p:sp>
    </p:spTree>
    <p:extLst>
      <p:ext uri="{BB962C8B-B14F-4D97-AF65-F5344CB8AC3E}">
        <p14:creationId xmlns:p14="http://schemas.microsoft.com/office/powerpoint/2010/main" val="354192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E30CC6-19D4-4C63-8CD5-5F477324A36F}"/>
              </a:ext>
            </a:extLst>
          </p:cNvPr>
          <p:cNvSpPr>
            <a:spLocks noGrp="1"/>
          </p:cNvSpPr>
          <p:nvPr>
            <p:ph type="title"/>
          </p:nvPr>
        </p:nvSpPr>
        <p:spPr>
          <a:xfrm>
            <a:off x="561703" y="192130"/>
            <a:ext cx="8229600" cy="857250"/>
          </a:xfrm>
        </p:spPr>
        <p:txBody>
          <a:bodyPr>
            <a:normAutofit/>
          </a:bodyPr>
          <a:lstStyle/>
          <a:p>
            <a:r>
              <a:rPr lang="en-AU" b="0" i="0" dirty="0">
                <a:effectLst/>
                <a:latin typeface="+mn-lt"/>
                <a:cs typeface="Calibri" panose="020F0502020204030204" pitchFamily="34" charset="0"/>
              </a:rPr>
              <a:t>Resilient Distributed Datasets</a:t>
            </a:r>
            <a:endParaRPr lang="en-AU" dirty="0">
              <a:latin typeface="+mn-lt"/>
              <a:cs typeface="Calibri" panose="020F0502020204030204" pitchFamily="34" charset="0"/>
            </a:endParaRPr>
          </a:p>
        </p:txBody>
      </p:sp>
      <p:sp>
        <p:nvSpPr>
          <p:cNvPr id="5" name="Content Placeholder 4">
            <a:extLst>
              <a:ext uri="{FF2B5EF4-FFF2-40B4-BE49-F238E27FC236}">
                <a16:creationId xmlns:a16="http://schemas.microsoft.com/office/drawing/2014/main" id="{AB9F1E24-A0BE-4316-B416-1FB1269B441C}"/>
              </a:ext>
            </a:extLst>
          </p:cNvPr>
          <p:cNvSpPr>
            <a:spLocks noGrp="1"/>
          </p:cNvSpPr>
          <p:nvPr>
            <p:ph idx="1"/>
          </p:nvPr>
        </p:nvSpPr>
        <p:spPr>
          <a:xfrm>
            <a:off x="561703" y="1150982"/>
            <a:ext cx="8229600" cy="3587568"/>
          </a:xfrm>
        </p:spPr>
        <p:txBody>
          <a:bodyPr>
            <a:normAutofit fontScale="77500" lnSpcReduction="20000"/>
          </a:bodyPr>
          <a:lstStyle/>
          <a:p>
            <a:pPr algn="l"/>
            <a:r>
              <a:rPr lang="en-AU" sz="2600" b="0" i="0" dirty="0">
                <a:effectLst/>
                <a:cs typeface="Calibri" panose="020F0502020204030204" pitchFamily="34" charset="0"/>
              </a:rPr>
              <a:t>Resilient Distributed Datasets (RDDs) are a distributed collection of immutable JVM objects that allow you to perform calculations very quickly, and they are the </a:t>
            </a:r>
            <a:r>
              <a:rPr lang="en-AU" sz="2600" b="0" i="1" dirty="0">
                <a:effectLst/>
                <a:cs typeface="Calibri" panose="020F0502020204030204" pitchFamily="34" charset="0"/>
              </a:rPr>
              <a:t>backbone</a:t>
            </a:r>
            <a:r>
              <a:rPr lang="en-AU" sz="2600" b="0" i="0" dirty="0">
                <a:effectLst/>
                <a:cs typeface="Calibri" panose="020F0502020204030204" pitchFamily="34" charset="0"/>
              </a:rPr>
              <a:t> of Apache Spark.</a:t>
            </a:r>
          </a:p>
          <a:p>
            <a:pPr algn="l"/>
            <a:r>
              <a:rPr lang="en-AU" sz="2600" b="0" i="0" dirty="0">
                <a:effectLst/>
                <a:cs typeface="Calibri" panose="020F0502020204030204" pitchFamily="34" charset="0"/>
              </a:rPr>
              <a:t>As the name suggests, the dataset is distributed; it is split into chunks based on some key and distributed to executor nodes. </a:t>
            </a:r>
          </a:p>
          <a:p>
            <a:pPr algn="l"/>
            <a:r>
              <a:rPr lang="en-AU" sz="2600" b="0" i="0" dirty="0">
                <a:effectLst/>
                <a:cs typeface="Calibri" panose="020F0502020204030204" pitchFamily="34" charset="0"/>
              </a:rPr>
              <a:t>Doing so allows for running calculations against such datasets very quickly</a:t>
            </a:r>
          </a:p>
          <a:p>
            <a:pPr algn="l"/>
            <a:r>
              <a:rPr lang="en-AU" sz="2600" b="0" i="0" dirty="0">
                <a:effectLst/>
                <a:cs typeface="Calibri" panose="020F0502020204030204" pitchFamily="34" charset="0"/>
              </a:rPr>
              <a:t>RDDs keep track (log) of all the transformations applied to each chunk to speed up the computations and provide a fallback if things go wrong and that portion of the data is lost; in such cases, RDDs can recompute the data. </a:t>
            </a:r>
          </a:p>
          <a:p>
            <a:pPr algn="l"/>
            <a:r>
              <a:rPr lang="en-AU" sz="2600" b="0" i="0" dirty="0">
                <a:effectLst/>
                <a:cs typeface="Calibri" panose="020F0502020204030204" pitchFamily="34" charset="0"/>
              </a:rPr>
              <a:t>This data lineage is another line of </a:t>
            </a:r>
            <a:r>
              <a:rPr lang="en-AU" sz="2600" b="0" i="0" dirty="0" err="1">
                <a:effectLst/>
                <a:cs typeface="Calibri" panose="020F0502020204030204" pitchFamily="34" charset="0"/>
              </a:rPr>
              <a:t>defense</a:t>
            </a:r>
            <a:r>
              <a:rPr lang="en-AU" sz="2600" b="0" i="0" dirty="0">
                <a:effectLst/>
                <a:cs typeface="Calibri" panose="020F0502020204030204" pitchFamily="34" charset="0"/>
              </a:rPr>
              <a:t> against data loss, a complement to data replication.</a:t>
            </a:r>
          </a:p>
          <a:p>
            <a:endParaRPr lang="en-AU" sz="2600" dirty="0">
              <a:cs typeface="Calibri" panose="020F0502020204030204" pitchFamily="34" charset="0"/>
            </a:endParaRPr>
          </a:p>
          <a:p>
            <a:endParaRPr lang="en-AU" dirty="0">
              <a:cs typeface="Calibri" panose="020F0502020204030204" pitchFamily="34" charset="0"/>
            </a:endParaRPr>
          </a:p>
        </p:txBody>
      </p:sp>
    </p:spTree>
    <p:extLst>
      <p:ext uri="{BB962C8B-B14F-4D97-AF65-F5344CB8AC3E}">
        <p14:creationId xmlns:p14="http://schemas.microsoft.com/office/powerpoint/2010/main" val="347845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D22F-3C03-4A53-BC8E-6E82244EDD93}"/>
              </a:ext>
            </a:extLst>
          </p:cNvPr>
          <p:cNvSpPr>
            <a:spLocks noGrp="1"/>
          </p:cNvSpPr>
          <p:nvPr>
            <p:ph type="title"/>
          </p:nvPr>
        </p:nvSpPr>
        <p:spPr>
          <a:xfrm>
            <a:off x="600892" y="226965"/>
            <a:ext cx="8229600" cy="857250"/>
          </a:xfrm>
        </p:spPr>
        <p:txBody>
          <a:bodyPr>
            <a:normAutofit/>
          </a:bodyPr>
          <a:lstStyle/>
          <a:p>
            <a:r>
              <a:rPr lang="en-AU" b="0" i="0" dirty="0">
                <a:effectLst/>
                <a:latin typeface="+mn-lt"/>
              </a:rPr>
              <a:t>Internal workings of an RDD</a:t>
            </a:r>
            <a:endParaRPr lang="en-AU" dirty="0">
              <a:latin typeface="+mn-lt"/>
            </a:endParaRPr>
          </a:p>
        </p:txBody>
      </p:sp>
      <p:sp>
        <p:nvSpPr>
          <p:cNvPr id="3" name="Content Placeholder 2">
            <a:extLst>
              <a:ext uri="{FF2B5EF4-FFF2-40B4-BE49-F238E27FC236}">
                <a16:creationId xmlns:a16="http://schemas.microsoft.com/office/drawing/2014/main" id="{DC248887-CD19-43C2-9AF1-8738A6AB499B}"/>
              </a:ext>
            </a:extLst>
          </p:cNvPr>
          <p:cNvSpPr>
            <a:spLocks noGrp="1"/>
          </p:cNvSpPr>
          <p:nvPr>
            <p:ph idx="1"/>
          </p:nvPr>
        </p:nvSpPr>
        <p:spPr>
          <a:xfrm>
            <a:off x="600892" y="1410787"/>
            <a:ext cx="8229600" cy="3049636"/>
          </a:xfrm>
        </p:spPr>
        <p:txBody>
          <a:bodyPr>
            <a:normAutofit fontScale="47500" lnSpcReduction="20000"/>
          </a:bodyPr>
          <a:lstStyle/>
          <a:p>
            <a:pPr algn="l"/>
            <a:r>
              <a:rPr lang="en-AU" sz="5000" b="0" i="0" dirty="0">
                <a:effectLst/>
              </a:rPr>
              <a:t>RDDs operate in parallel. </a:t>
            </a:r>
          </a:p>
          <a:p>
            <a:pPr algn="l"/>
            <a:r>
              <a:rPr lang="en-AU" sz="5000" b="0" i="0" dirty="0">
                <a:effectLst/>
              </a:rPr>
              <a:t>This is the strongest advantage of working in Spark: </a:t>
            </a:r>
          </a:p>
          <a:p>
            <a:pPr algn="l"/>
            <a:r>
              <a:rPr lang="en-AU" sz="5000" b="0" i="0" dirty="0">
                <a:effectLst/>
              </a:rPr>
              <a:t>Each transformation is executed in parallel for enormous increase in speed.</a:t>
            </a:r>
          </a:p>
          <a:p>
            <a:pPr algn="l"/>
            <a:r>
              <a:rPr lang="en-AU" sz="5000" b="0" i="0" dirty="0">
                <a:effectLst/>
              </a:rPr>
              <a:t>The transformations to the dataset are lazy. </a:t>
            </a:r>
          </a:p>
          <a:p>
            <a:pPr algn="l"/>
            <a:r>
              <a:rPr lang="en-AU" sz="5000" dirty="0"/>
              <a:t>A</a:t>
            </a:r>
            <a:r>
              <a:rPr lang="en-AU" sz="5000" b="0" i="0" dirty="0">
                <a:effectLst/>
              </a:rPr>
              <a:t>ny transformation is only executed when an action on a dataset is called. </a:t>
            </a:r>
          </a:p>
          <a:p>
            <a:pPr algn="l"/>
            <a:r>
              <a:rPr lang="en-AU" sz="5000" b="0" i="0" dirty="0">
                <a:effectLst/>
              </a:rPr>
              <a:t>This helps Spark to optimize the execution. </a:t>
            </a:r>
            <a:endParaRPr lang="en-AU" dirty="0"/>
          </a:p>
        </p:txBody>
      </p:sp>
    </p:spTree>
    <p:extLst>
      <p:ext uri="{BB962C8B-B14F-4D97-AF65-F5344CB8AC3E}">
        <p14:creationId xmlns:p14="http://schemas.microsoft.com/office/powerpoint/2010/main" val="427117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D22F-3C03-4A53-BC8E-6E82244EDD93}"/>
              </a:ext>
            </a:extLst>
          </p:cNvPr>
          <p:cNvSpPr>
            <a:spLocks noGrp="1"/>
          </p:cNvSpPr>
          <p:nvPr>
            <p:ph type="title"/>
          </p:nvPr>
        </p:nvSpPr>
        <p:spPr>
          <a:xfrm>
            <a:off x="2325188" y="-201660"/>
            <a:ext cx="5839098" cy="857250"/>
          </a:xfrm>
        </p:spPr>
        <p:txBody>
          <a:bodyPr>
            <a:normAutofit/>
          </a:bodyPr>
          <a:lstStyle/>
          <a:p>
            <a:r>
              <a:rPr lang="en-AU" dirty="0">
                <a:latin typeface="+mn-lt"/>
              </a:rPr>
              <a:t>Example</a:t>
            </a:r>
          </a:p>
        </p:txBody>
      </p:sp>
      <p:sp>
        <p:nvSpPr>
          <p:cNvPr id="3" name="Content Placeholder 2">
            <a:extLst>
              <a:ext uri="{FF2B5EF4-FFF2-40B4-BE49-F238E27FC236}">
                <a16:creationId xmlns:a16="http://schemas.microsoft.com/office/drawing/2014/main" id="{DC248887-CD19-43C2-9AF1-8738A6AB499B}"/>
              </a:ext>
            </a:extLst>
          </p:cNvPr>
          <p:cNvSpPr>
            <a:spLocks noGrp="1"/>
          </p:cNvSpPr>
          <p:nvPr>
            <p:ph idx="1"/>
          </p:nvPr>
        </p:nvSpPr>
        <p:spPr>
          <a:xfrm>
            <a:off x="248194" y="655590"/>
            <a:ext cx="8229600" cy="3049636"/>
          </a:xfrm>
        </p:spPr>
        <p:txBody>
          <a:bodyPr>
            <a:normAutofit fontScale="25000" lnSpcReduction="20000"/>
          </a:bodyPr>
          <a:lstStyle/>
          <a:p>
            <a:pPr algn="l">
              <a:buFont typeface="+mj-lt"/>
              <a:buAutoNum type="arabicPeriod"/>
            </a:pPr>
            <a:r>
              <a:rPr lang="en-AU" sz="7200" b="0" i="0" dirty="0">
                <a:effectLst/>
              </a:rPr>
              <a:t>Count the occurrence of distinct values in a certain column.</a:t>
            </a:r>
          </a:p>
          <a:p>
            <a:pPr algn="l">
              <a:buFont typeface="+mj-lt"/>
              <a:buAutoNum type="arabicPeriod"/>
            </a:pPr>
            <a:r>
              <a:rPr lang="en-AU" sz="7200" b="0" i="0" dirty="0">
                <a:effectLst/>
              </a:rPr>
              <a:t>Select those that start with an A.</a:t>
            </a:r>
          </a:p>
          <a:p>
            <a:pPr algn="l">
              <a:buFont typeface="+mj-lt"/>
              <a:buAutoNum type="arabicPeriod"/>
            </a:pPr>
            <a:r>
              <a:rPr lang="en-AU" sz="7200" b="0" i="0" dirty="0">
                <a:effectLst/>
              </a:rPr>
              <a:t>Print the results to the screen.</a:t>
            </a:r>
          </a:p>
          <a:p>
            <a:pPr algn="l"/>
            <a:endParaRPr lang="en-AU" sz="7200" b="0" i="0" dirty="0">
              <a:effectLst/>
            </a:endParaRPr>
          </a:p>
          <a:p>
            <a:pPr algn="l"/>
            <a:r>
              <a:rPr lang="en-AU" sz="7200" b="0" i="0" dirty="0">
                <a:effectLst/>
              </a:rPr>
              <a:t>First, we order Spark to map the values of A:</a:t>
            </a:r>
          </a:p>
          <a:p>
            <a:pPr algn="l"/>
            <a:r>
              <a:rPr lang="en-AU" sz="7200" b="0" i="0" dirty="0">
                <a:effectLst/>
              </a:rPr>
              <a:t> </a:t>
            </a:r>
            <a:r>
              <a:rPr lang="en-AU" sz="7200" b="1" i="0" dirty="0">
                <a:effectLst/>
              </a:rPr>
              <a:t>.map(lambda v: (v, 1)) </a:t>
            </a:r>
          </a:p>
          <a:p>
            <a:pPr algn="l"/>
            <a:r>
              <a:rPr lang="en-AU" sz="7200" dirty="0"/>
              <a:t>T</a:t>
            </a:r>
            <a:r>
              <a:rPr lang="en-AU" sz="7200" b="0" i="0" dirty="0">
                <a:effectLst/>
              </a:rPr>
              <a:t>hen select those records that start with an ’A’ :</a:t>
            </a:r>
          </a:p>
          <a:p>
            <a:pPr algn="l"/>
            <a:r>
              <a:rPr lang="en-AU" sz="7200" b="1" i="0" dirty="0">
                <a:effectLst/>
              </a:rPr>
              <a:t> .filter(lambda </a:t>
            </a:r>
            <a:r>
              <a:rPr lang="en-AU" sz="7200" b="1" i="0" dirty="0" err="1">
                <a:effectLst/>
              </a:rPr>
              <a:t>val</a:t>
            </a:r>
            <a:r>
              <a:rPr lang="en-AU" sz="7200" b="1" i="0" dirty="0">
                <a:effectLst/>
              </a:rPr>
              <a:t>: </a:t>
            </a:r>
            <a:r>
              <a:rPr lang="en-AU" sz="7200" b="1" i="0" dirty="0" err="1">
                <a:effectLst/>
              </a:rPr>
              <a:t>val.startswith</a:t>
            </a:r>
            <a:r>
              <a:rPr lang="en-AU" sz="7200" b="1" i="0" dirty="0">
                <a:effectLst/>
              </a:rPr>
              <a:t>('A'))  </a:t>
            </a:r>
          </a:p>
          <a:p>
            <a:pPr algn="l"/>
            <a:r>
              <a:rPr lang="en-AU" sz="7200" dirty="0"/>
              <a:t>R</a:t>
            </a:r>
            <a:r>
              <a:rPr lang="en-AU" sz="7200" b="0" i="0" dirty="0">
                <a:effectLst/>
              </a:rPr>
              <a:t>educe the dataset and </a:t>
            </a:r>
            <a:r>
              <a:rPr lang="en-AU" sz="7200" b="0" i="1" dirty="0">
                <a:effectLst/>
              </a:rPr>
              <a:t>add</a:t>
            </a:r>
            <a:r>
              <a:rPr lang="en-AU" sz="7200" b="0" i="0" dirty="0">
                <a:effectLst/>
              </a:rPr>
              <a:t> (in this example, count) the number of occurrences of each key:</a:t>
            </a:r>
          </a:p>
          <a:p>
            <a:pPr algn="l"/>
            <a:r>
              <a:rPr lang="en-AU" sz="7200" b="1" i="0" dirty="0">
                <a:effectLst/>
              </a:rPr>
              <a:t>.</a:t>
            </a:r>
            <a:r>
              <a:rPr lang="en-AU" sz="7200" b="1" i="0" dirty="0" err="1">
                <a:effectLst/>
              </a:rPr>
              <a:t>reduceByKey</a:t>
            </a:r>
            <a:r>
              <a:rPr lang="en-AU" sz="7200" b="1" i="0" dirty="0">
                <a:effectLst/>
              </a:rPr>
              <a:t>(</a:t>
            </a:r>
            <a:r>
              <a:rPr lang="en-AU" sz="7200" b="1" i="0" dirty="0" err="1">
                <a:effectLst/>
              </a:rPr>
              <a:t>operator.add</a:t>
            </a:r>
            <a:r>
              <a:rPr lang="en-AU" sz="7200" b="1" i="0" dirty="0">
                <a:effectLst/>
              </a:rPr>
              <a:t>) </a:t>
            </a:r>
          </a:p>
          <a:p>
            <a:pPr algn="l"/>
            <a:r>
              <a:rPr lang="en-AU" sz="7200" b="0" i="0" dirty="0">
                <a:effectLst/>
              </a:rPr>
              <a:t>All of these steps </a:t>
            </a:r>
            <a:r>
              <a:rPr lang="en-AU" sz="7200" b="1" i="0" dirty="0">
                <a:effectLst/>
              </a:rPr>
              <a:t>transform</a:t>
            </a:r>
            <a:r>
              <a:rPr lang="en-AU" sz="7200" b="0" i="0" dirty="0">
                <a:effectLst/>
              </a:rPr>
              <a:t> the dataset.</a:t>
            </a:r>
          </a:p>
          <a:p>
            <a:pPr algn="l"/>
            <a:r>
              <a:rPr lang="en-AU" sz="7200" b="0" i="0" dirty="0">
                <a:effectLst/>
              </a:rPr>
              <a:t>Second, we call the </a:t>
            </a:r>
            <a:r>
              <a:rPr lang="en-AU" sz="7200" b="1" i="0" dirty="0">
                <a:effectLst/>
              </a:rPr>
              <a:t>.collect() </a:t>
            </a:r>
            <a:r>
              <a:rPr lang="en-AU" sz="7200" b="0" i="0" dirty="0">
                <a:effectLst/>
              </a:rPr>
              <a:t>method to execute the steps. </a:t>
            </a:r>
          </a:p>
          <a:p>
            <a:pPr algn="l"/>
            <a:r>
              <a:rPr lang="en-AU" sz="7200" b="0" i="0" dirty="0">
                <a:effectLst/>
              </a:rPr>
              <a:t>This step is an </a:t>
            </a:r>
            <a:r>
              <a:rPr lang="en-AU" sz="7200" b="1" i="0" dirty="0">
                <a:effectLst/>
              </a:rPr>
              <a:t>action</a:t>
            </a:r>
            <a:r>
              <a:rPr lang="en-AU" sz="7200" b="0" i="0" dirty="0">
                <a:effectLst/>
              </a:rPr>
              <a:t> on our dataset - it finally counts the distinct elements of the dataset. In effect, the action might reverse the order of transformations and filter the data first before mapping, resulting in a smaller dataset being passed to the reducer.</a:t>
            </a:r>
          </a:p>
          <a:p>
            <a:endParaRPr lang="en-AU" dirty="0"/>
          </a:p>
        </p:txBody>
      </p:sp>
    </p:spTree>
    <p:extLst>
      <p:ext uri="{BB962C8B-B14F-4D97-AF65-F5344CB8AC3E}">
        <p14:creationId xmlns:p14="http://schemas.microsoft.com/office/powerpoint/2010/main" val="1576749936"/>
      </p:ext>
    </p:extLst>
  </p:cSld>
  <p:clrMapOvr>
    <a:masterClrMapping/>
  </p:clrMapOvr>
</p:sld>
</file>

<file path=ppt/theme/theme1.xml><?xml version="1.0" encoding="utf-8"?>
<a:theme xmlns:a="http://schemas.openxmlformats.org/drawingml/2006/main" name="FedUni_16to9_1280x720_Template">
  <a:themeElements>
    <a:clrScheme name=" Federation University Theme">
      <a:dk1>
        <a:srgbClr val="003A6D"/>
      </a:dk1>
      <a:lt1>
        <a:sysClr val="window" lastClr="FFFFFF"/>
      </a:lt1>
      <a:dk2>
        <a:srgbClr val="004A8D"/>
      </a:dk2>
      <a:lt2>
        <a:srgbClr val="F0E9E4"/>
      </a:lt2>
      <a:accent1>
        <a:srgbClr val="777877"/>
      </a:accent1>
      <a:accent2>
        <a:srgbClr val="008791"/>
      </a:accent2>
      <a:accent3>
        <a:srgbClr val="66B042"/>
      </a:accent3>
      <a:accent4>
        <a:srgbClr val="421455"/>
      </a:accent4>
      <a:accent5>
        <a:srgbClr val="C0004D"/>
      </a:accent5>
      <a:accent6>
        <a:srgbClr val="EEA420"/>
      </a:accent6>
      <a:hlink>
        <a:srgbClr val="777877"/>
      </a:hlink>
      <a:folHlink>
        <a:srgbClr val="A5A6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FedU Footer B">
  <a:themeElements>
    <a:clrScheme name=" Federation University Theme">
      <a:dk1>
        <a:srgbClr val="003A6D"/>
      </a:dk1>
      <a:lt1>
        <a:sysClr val="window" lastClr="FFFFFF"/>
      </a:lt1>
      <a:dk2>
        <a:srgbClr val="004A8D"/>
      </a:dk2>
      <a:lt2>
        <a:srgbClr val="F0E9E4"/>
      </a:lt2>
      <a:accent1>
        <a:srgbClr val="777877"/>
      </a:accent1>
      <a:accent2>
        <a:srgbClr val="008791"/>
      </a:accent2>
      <a:accent3>
        <a:srgbClr val="66B042"/>
      </a:accent3>
      <a:accent4>
        <a:srgbClr val="421455"/>
      </a:accent4>
      <a:accent5>
        <a:srgbClr val="C0004D"/>
      </a:accent5>
      <a:accent6>
        <a:srgbClr val="EEA420"/>
      </a:accent6>
      <a:hlink>
        <a:srgbClr val="777877"/>
      </a:hlink>
      <a:folHlink>
        <a:srgbClr val="A5A6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FedUni_16to9_1280x720_Template</Template>
  <TotalTime>3442</TotalTime>
  <Words>3723</Words>
  <Application>Microsoft Office PowerPoint</Application>
  <PresentationFormat>On-screen Show (16:9)</PresentationFormat>
  <Paragraphs>317</Paragraphs>
  <Slides>46</Slides>
  <Notes>41</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46</vt:i4>
      </vt:variant>
    </vt:vector>
  </HeadingPairs>
  <TitlesOfParts>
    <vt:vector size="56" baseType="lpstr">
      <vt:lpstr>Arial</vt:lpstr>
      <vt:lpstr>Calibri</vt:lpstr>
      <vt:lpstr>Constantia</vt:lpstr>
      <vt:lpstr>Guardian Text Sans 2</vt:lpstr>
      <vt:lpstr>Lucida Grande</vt:lpstr>
      <vt:lpstr>Noto Serif</vt:lpstr>
      <vt:lpstr>Noto Serif</vt:lpstr>
      <vt:lpstr>Times New Roman</vt:lpstr>
      <vt:lpstr>FedUni_16to9_1280x720_Template</vt:lpstr>
      <vt:lpstr>FedU Footer B</vt:lpstr>
      <vt:lpstr>PowerPoint Presentation</vt:lpstr>
      <vt:lpstr>Topic – RDDs and Dataframes</vt:lpstr>
      <vt:lpstr>PowerPoint Presentation</vt:lpstr>
      <vt:lpstr>PowerPoint Presentation</vt:lpstr>
      <vt:lpstr>PySpark Topic - Resilient Distributed Datasets</vt:lpstr>
      <vt:lpstr>Overview</vt:lpstr>
      <vt:lpstr>Resilient Distributed Datasets</vt:lpstr>
      <vt:lpstr>Internal workings of an RDD</vt:lpstr>
      <vt:lpstr>Example</vt:lpstr>
      <vt:lpstr>Two ways to create an RDD in PySpark</vt:lpstr>
      <vt:lpstr>Two ways to create an RDD in PySpark</vt:lpstr>
      <vt:lpstr>Filesystems</vt:lpstr>
      <vt:lpstr>Data formats supported</vt:lpstr>
      <vt:lpstr>Schemas</vt:lpstr>
      <vt:lpstr>Reading from files</vt:lpstr>
      <vt:lpstr>Global versus local scope</vt:lpstr>
      <vt:lpstr>Cluster mode</vt:lpstr>
      <vt:lpstr>Transformations</vt:lpstr>
      <vt:lpstr>.map(...) transformation </vt:lpstr>
      <vt:lpstr>.filter(...) transformation</vt:lpstr>
      <vt:lpstr>.flatMap(...) transformation</vt:lpstr>
      <vt:lpstr>.distinct(...) transformation</vt:lpstr>
      <vt:lpstr>.repartition(...) transformation</vt:lpstr>
      <vt:lpstr>Actions</vt:lpstr>
      <vt:lpstr>.take(...) method</vt:lpstr>
      <vt:lpstr>.collect(...) method</vt:lpstr>
      <vt:lpstr>.count(...) method</vt:lpstr>
      <vt:lpstr>.saveAsTextFile(...) method</vt:lpstr>
      <vt:lpstr>.foreach(...) method </vt:lpstr>
      <vt:lpstr>Summary</vt:lpstr>
      <vt:lpstr>DataFrames</vt:lpstr>
      <vt:lpstr>Overview</vt:lpstr>
      <vt:lpstr>Dataframes</vt:lpstr>
      <vt:lpstr>Dataframes</vt:lpstr>
      <vt:lpstr>Python to RDD communications</vt:lpstr>
      <vt:lpstr>Python to RDD communications</vt:lpstr>
      <vt:lpstr>Catalyst Optimizer </vt:lpstr>
      <vt:lpstr>Speeding up PySpark with DataFrames</vt:lpstr>
      <vt:lpstr>Speeding up</vt:lpstr>
      <vt:lpstr>Creating DataFrames</vt:lpstr>
      <vt:lpstr>Create DataFrame from JSON</vt:lpstr>
      <vt:lpstr>Creating a DataFrame</vt:lpstr>
      <vt:lpstr>Simple DataFrame queries</vt:lpstr>
      <vt:lpstr>SQL query</vt:lpstr>
      <vt:lpstr>.collect()</vt:lpstr>
      <vt:lpstr>End of the lecture </vt:lpstr>
    </vt:vector>
  </TitlesOfParts>
  <Company>University of Ballarat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University of Ballarat</dc:creator>
  <cp:lastModifiedBy>Giles Oatley</cp:lastModifiedBy>
  <cp:revision>255</cp:revision>
  <cp:lastPrinted>2015-02-27T01:25:12Z</cp:lastPrinted>
  <dcterms:created xsi:type="dcterms:W3CDTF">2015-01-28T02:26:37Z</dcterms:created>
  <dcterms:modified xsi:type="dcterms:W3CDTF">2022-03-22T22:51:41Z</dcterms:modified>
</cp:coreProperties>
</file>